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  <p:embeddedFont>
      <p:font typeface="Montserrat ExtraBold"/>
      <p:bold r:id="rId24"/>
      <p:boldItalic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E6B0011-BDFF-44A2-965E-38D763C56F0F}">
  <a:tblStyle styleId="{5E6B0011-BDFF-44A2-965E-38D763C56F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22" Type="http://schemas.openxmlformats.org/officeDocument/2006/relationships/font" Target="fonts/Lato-italic.fntdata"/><Relationship Id="rId21" Type="http://schemas.openxmlformats.org/officeDocument/2006/relationships/font" Target="fonts/Lato-bold.fntdata"/><Relationship Id="rId24" Type="http://schemas.openxmlformats.org/officeDocument/2006/relationships/font" Target="fonts/MontserratExtraBold-bold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penSans-regular.fntdata"/><Relationship Id="rId25" Type="http://schemas.openxmlformats.org/officeDocument/2006/relationships/font" Target="fonts/MontserratExtraBold-boldItalic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19" Type="http://schemas.openxmlformats.org/officeDocument/2006/relationships/font" Target="fonts/Montserrat-boldItalic.fntdata"/><Relationship Id="rId18" Type="http://schemas.openxmlformats.org/officeDocument/2006/relationships/font" Target="fonts/Montserra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522897a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522897a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0794eca6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b0794eca6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b0794eca6d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b0794eca6d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b522897a5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b522897a5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b522897a5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b522897a5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.jp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3"/>
          <p:cNvPicPr preferRelativeResize="0"/>
          <p:nvPr/>
        </p:nvPicPr>
        <p:blipFill rotWithShape="1">
          <a:blip r:embed="rId3">
            <a:alphaModFix/>
          </a:blip>
          <a:srcRect b="0" l="7783" r="0" t="0"/>
          <a:stretch/>
        </p:blipFill>
        <p:spPr>
          <a:xfrm>
            <a:off x="0" y="-578875"/>
            <a:ext cx="9144000" cy="572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" y="-578875"/>
            <a:ext cx="9378336" cy="572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167406"/>
            <a:ext cx="9143997" cy="291158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3"/>
          <p:cNvSpPr txBox="1"/>
          <p:nvPr/>
        </p:nvSpPr>
        <p:spPr>
          <a:xfrm>
            <a:off x="2870800" y="4276650"/>
            <a:ext cx="5588100" cy="6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Classification &amp; clustering methods</a:t>
            </a:r>
            <a:endParaRPr sz="16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Decision Trees &amp; Random Forests</a:t>
            </a:r>
            <a:endParaRPr sz="16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1297500" y="393750"/>
            <a:ext cx="7038900" cy="7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2"/>
                </a:solidFill>
              </a:rPr>
              <a:t>Clustering v Classification </a:t>
            </a:r>
            <a:endParaRPr b="1" sz="2800">
              <a:solidFill>
                <a:schemeClr val="lt2"/>
              </a:solidFill>
            </a:endParaRPr>
          </a:p>
        </p:txBody>
      </p:sp>
      <p:sp>
        <p:nvSpPr>
          <p:cNvPr id="143" name="Google Shape;143;p14"/>
          <p:cNvSpPr txBox="1"/>
          <p:nvPr/>
        </p:nvSpPr>
        <p:spPr>
          <a:xfrm>
            <a:off x="677200" y="1752025"/>
            <a:ext cx="33864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14"/>
          <p:cNvSpPr txBox="1"/>
          <p:nvPr/>
        </p:nvSpPr>
        <p:spPr>
          <a:xfrm>
            <a:off x="601000" y="2448050"/>
            <a:ext cx="47304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14"/>
          <p:cNvSpPr txBox="1"/>
          <p:nvPr/>
        </p:nvSpPr>
        <p:spPr>
          <a:xfrm>
            <a:off x="677200" y="2927600"/>
            <a:ext cx="45882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14"/>
          <p:cNvSpPr txBox="1"/>
          <p:nvPr/>
        </p:nvSpPr>
        <p:spPr>
          <a:xfrm>
            <a:off x="677200" y="3436275"/>
            <a:ext cx="43803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47" name="Google Shape;147;p14"/>
          <p:cNvGraphicFramePr/>
          <p:nvPr/>
        </p:nvGraphicFramePr>
        <p:xfrm>
          <a:off x="5071481" y="45522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{5E6B0011-BDFF-44A2-965E-38D763C56F0F}</a:tableStyleId>
              </a:tblPr>
              <a:tblGrid>
                <a:gridCol w="821450"/>
                <a:gridCol w="821450"/>
                <a:gridCol w="821450"/>
                <a:gridCol w="821450"/>
              </a:tblGrid>
              <a:tr h="241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8" name="Google Shape;148;p14"/>
          <p:cNvSpPr/>
          <p:nvPr/>
        </p:nvSpPr>
        <p:spPr>
          <a:xfrm>
            <a:off x="5154825" y="3781750"/>
            <a:ext cx="722400" cy="744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4"/>
          <p:cNvSpPr/>
          <p:nvPr/>
        </p:nvSpPr>
        <p:spPr>
          <a:xfrm>
            <a:off x="5975575" y="2371854"/>
            <a:ext cx="722400" cy="215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4"/>
          <p:cNvSpPr/>
          <p:nvPr/>
        </p:nvSpPr>
        <p:spPr>
          <a:xfrm>
            <a:off x="6796350" y="1538250"/>
            <a:ext cx="722400" cy="298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4"/>
          <p:cNvSpPr/>
          <p:nvPr/>
        </p:nvSpPr>
        <p:spPr>
          <a:xfrm>
            <a:off x="7617100" y="2571750"/>
            <a:ext cx="722400" cy="195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4"/>
          <p:cNvSpPr txBox="1"/>
          <p:nvPr/>
        </p:nvSpPr>
        <p:spPr>
          <a:xfrm>
            <a:off x="3344950" y="1738077"/>
            <a:ext cx="33864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14"/>
          <p:cNvSpPr txBox="1"/>
          <p:nvPr/>
        </p:nvSpPr>
        <p:spPr>
          <a:xfrm>
            <a:off x="3273850" y="2522600"/>
            <a:ext cx="47304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14"/>
          <p:cNvSpPr txBox="1"/>
          <p:nvPr/>
        </p:nvSpPr>
        <p:spPr>
          <a:xfrm>
            <a:off x="3344950" y="3072150"/>
            <a:ext cx="45882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14"/>
          <p:cNvSpPr txBox="1"/>
          <p:nvPr/>
        </p:nvSpPr>
        <p:spPr>
          <a:xfrm>
            <a:off x="576725" y="1506575"/>
            <a:ext cx="4178400" cy="22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Clustering is an unsupervised machine learning approach which involves attempting to cluster similar data together without knowing its labels. 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Classification is a supervised machine learning approach that attempts to identify what class or category new data should fit in by learning from training data (which contains the class/category labels for all the data points).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"/>
          <p:cNvSpPr txBox="1"/>
          <p:nvPr/>
        </p:nvSpPr>
        <p:spPr>
          <a:xfrm>
            <a:off x="378950" y="296950"/>
            <a:ext cx="73326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61" name="Google Shape;161;p15"/>
          <p:cNvSpPr txBox="1"/>
          <p:nvPr/>
        </p:nvSpPr>
        <p:spPr>
          <a:xfrm>
            <a:off x="700775" y="2635825"/>
            <a:ext cx="48075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62" name="Google Shape;162;p15"/>
          <p:cNvSpPr txBox="1"/>
          <p:nvPr/>
        </p:nvSpPr>
        <p:spPr>
          <a:xfrm>
            <a:off x="700775" y="1051850"/>
            <a:ext cx="7332600" cy="11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15"/>
          <p:cNvSpPr txBox="1"/>
          <p:nvPr/>
        </p:nvSpPr>
        <p:spPr>
          <a:xfrm>
            <a:off x="529650" y="882750"/>
            <a:ext cx="6144000" cy="3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In this brief report I will look into the machine learning model of decision trees and Random Forest. I will provide a definition for these models and a list of strength and weakness, along with an example of where these models might be used.</a:t>
            </a:r>
            <a:endParaRPr sz="19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4" name="Google Shape;1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6100" y="2284325"/>
            <a:ext cx="6144000" cy="2571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"/>
          <p:cNvSpPr txBox="1"/>
          <p:nvPr>
            <p:ph type="title"/>
          </p:nvPr>
        </p:nvSpPr>
        <p:spPr>
          <a:xfrm>
            <a:off x="847400" y="525450"/>
            <a:ext cx="4587000" cy="7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Decision trees 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"/>
          <p:cNvSpPr txBox="1"/>
          <p:nvPr/>
        </p:nvSpPr>
        <p:spPr>
          <a:xfrm>
            <a:off x="847400" y="1094600"/>
            <a:ext cx="5873400" cy="12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A decision tree is a supervised machine learning algorithm that can be used for both classification and regression problems. This type of model asks a series of questions and these sequential decisions are then used to reach a specific result. An example of this type of model could be a bank's decision to provide a customer with a loan.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1" name="Google Shape;1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8175" y="2471625"/>
            <a:ext cx="4185924" cy="247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 txBox="1"/>
          <p:nvPr>
            <p:ph type="title"/>
          </p:nvPr>
        </p:nvSpPr>
        <p:spPr>
          <a:xfrm>
            <a:off x="635525" y="299250"/>
            <a:ext cx="4587000" cy="75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Random Forest</a:t>
            </a:r>
            <a:endParaRPr b="1" sz="2200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7"/>
          <p:cNvSpPr txBox="1"/>
          <p:nvPr/>
        </p:nvSpPr>
        <p:spPr>
          <a:xfrm>
            <a:off x="788600" y="835675"/>
            <a:ext cx="5449500" cy="16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Random Forest is a machine learning algorithm that comes to a final decision by using multiple decision trees in order to come up with the best possible decision.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8" name="Google Shape;1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5250" y="1753000"/>
            <a:ext cx="5002848" cy="312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