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9"/>
  </p:notesMasterIdLst>
  <p:sldIdLst>
    <p:sldId id="347" r:id="rId2"/>
    <p:sldId id="34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4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50" r:id="rId24"/>
    <p:sldId id="276" r:id="rId25"/>
    <p:sldId id="277" r:id="rId26"/>
    <p:sldId id="278" r:id="rId27"/>
    <p:sldId id="279" r:id="rId28"/>
    <p:sldId id="353" r:id="rId29"/>
    <p:sldId id="354" r:id="rId30"/>
    <p:sldId id="352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370" r:id="rId39"/>
    <p:sldId id="287" r:id="rId40"/>
    <p:sldId id="355" r:id="rId41"/>
    <p:sldId id="289" r:id="rId42"/>
    <p:sldId id="290" r:id="rId43"/>
    <p:sldId id="356" r:id="rId44"/>
    <p:sldId id="357" r:id="rId45"/>
    <p:sldId id="358" r:id="rId46"/>
    <p:sldId id="291" r:id="rId47"/>
    <p:sldId id="371" r:id="rId48"/>
    <p:sldId id="293" r:id="rId49"/>
    <p:sldId id="294" r:id="rId50"/>
    <p:sldId id="295" r:id="rId51"/>
    <p:sldId id="359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60" r:id="rId62"/>
    <p:sldId id="306" r:id="rId63"/>
    <p:sldId id="307" r:id="rId64"/>
    <p:sldId id="308" r:id="rId65"/>
    <p:sldId id="309" r:id="rId66"/>
    <p:sldId id="310" r:id="rId67"/>
    <p:sldId id="305" r:id="rId68"/>
    <p:sldId id="361" r:id="rId69"/>
    <p:sldId id="311" r:id="rId70"/>
    <p:sldId id="312" r:id="rId71"/>
    <p:sldId id="313" r:id="rId72"/>
    <p:sldId id="314" r:id="rId73"/>
    <p:sldId id="315" r:id="rId74"/>
    <p:sldId id="316" r:id="rId75"/>
    <p:sldId id="362" r:id="rId76"/>
    <p:sldId id="317" r:id="rId77"/>
    <p:sldId id="318" r:id="rId78"/>
    <p:sldId id="319" r:id="rId79"/>
    <p:sldId id="320" r:id="rId80"/>
    <p:sldId id="321" r:id="rId81"/>
    <p:sldId id="323" r:id="rId82"/>
    <p:sldId id="324" r:id="rId83"/>
    <p:sldId id="365" r:id="rId84"/>
    <p:sldId id="366" r:id="rId85"/>
    <p:sldId id="367" r:id="rId86"/>
    <p:sldId id="368" r:id="rId87"/>
    <p:sldId id="369" r:id="rId8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C25A12C7-2BB1-4325-8FE4-61A0EA9720BB}">
          <p14:sldIdLst>
            <p14:sldId id="347"/>
          </p14:sldIdLst>
        </p14:section>
        <p14:section name="Wahrscheinlichkeit" id="{4120054B-C66A-4C6E-B53D-79DDC22A1EC3}">
          <p14:sldIdLst>
            <p14:sldId id="34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Permutationen" id="{0E8F07C5-2997-4A08-9B5F-1B1869956495}">
          <p14:sldIdLst>
            <p14:sldId id="349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Kombinationen" id="{820E4773-9B31-48B5-A75E-44AD5C413D90}">
          <p14:sldIdLst>
            <p14:sldId id="350"/>
            <p14:sldId id="276"/>
            <p14:sldId id="277"/>
            <p14:sldId id="278"/>
            <p14:sldId id="279"/>
            <p14:sldId id="353"/>
            <p14:sldId id="354"/>
            <p14:sldId id="352"/>
            <p14:sldId id="280"/>
            <p14:sldId id="281"/>
            <p14:sldId id="282"/>
            <p14:sldId id="283"/>
            <p14:sldId id="284"/>
            <p14:sldId id="285"/>
            <p14:sldId id="286"/>
            <p14:sldId id="370"/>
            <p14:sldId id="287"/>
          </p14:sldIdLst>
        </p14:section>
        <p14:section name="Schnittmengen, Vereinigungsmengen und Komplementärmenge" id="{AAB5AAFB-EDA2-4CAE-B97E-5205206FAD51}">
          <p14:sldIdLst>
            <p14:sldId id="355"/>
            <p14:sldId id="289"/>
            <p14:sldId id="290"/>
            <p14:sldId id="356"/>
            <p14:sldId id="357"/>
            <p14:sldId id="358"/>
            <p14:sldId id="291"/>
            <p14:sldId id="371"/>
            <p14:sldId id="293"/>
            <p14:sldId id="294"/>
            <p14:sldId id="295"/>
          </p14:sldIdLst>
        </p14:section>
        <p14:section name="Unabhängige und abhängige Ereignisse" id="{690BDC5D-AE3D-43C3-9225-C3217BAABEDA}">
          <p14:sldIdLst>
            <p14:sldId id="359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Bedingte Wahrscheinlichkeit" id="{7E5C3BB5-D36E-488F-BAA3-2EFDDB0AFBEF}">
          <p14:sldIdLst>
            <p14:sldId id="360"/>
            <p14:sldId id="306"/>
            <p14:sldId id="307"/>
            <p14:sldId id="308"/>
            <p14:sldId id="309"/>
            <p14:sldId id="310"/>
            <p14:sldId id="305"/>
          </p14:sldIdLst>
        </p14:section>
        <p14:section name="Additions- und Multiplikationsregeln" id="{ADE9F4B8-0C10-47FC-AA8E-307E1F14D85F}">
          <p14:sldIdLst>
            <p14:sldId id="361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Bayes Theorem" id="{06B5C112-893D-4295-8109-1164F3553F03}">
          <p14:sldIdLst>
            <p14:sldId id="362"/>
            <p14:sldId id="317"/>
            <p14:sldId id="318"/>
            <p14:sldId id="319"/>
            <p14:sldId id="320"/>
            <p14:sldId id="321"/>
            <p14:sldId id="323"/>
            <p14:sldId id="324"/>
            <p14:sldId id="365"/>
            <p14:sldId id="366"/>
            <p14:sldId id="367"/>
            <p14:sldId id="368"/>
          </p14:sldIdLst>
        </p14:section>
        <p14:section name="Next" id="{9965DFF3-1B6F-45D3-8916-1466BEFCCDB8}">
          <p14:sldIdLst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9" autoAdjust="0"/>
    <p:restoredTop sz="69639" autoAdjust="0"/>
  </p:normalViewPr>
  <p:slideViewPr>
    <p:cSldViewPr snapToGrid="0" snapToObjects="1" showGuides="1">
      <p:cViewPr varScale="1">
        <p:scale>
          <a:sx n="47" d="100"/>
          <a:sy n="47" d="100"/>
        </p:scale>
        <p:origin x="124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66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754F1-9543-4F83-A454-CBFD8142F25B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E4E23-129A-4BC2-B9BE-A79F1FD7053A}">
      <dgm:prSet phldrT="[Text]"/>
      <dgm:spPr/>
      <dgm:t>
        <a:bodyPr/>
        <a:lstStyle/>
        <a:p>
          <a:r>
            <a:rPr lang="en-US" dirty="0" err="1"/>
            <a:t>Pünktlich</a:t>
          </a:r>
          <a:endParaRPr lang="en-US" dirty="0"/>
        </a:p>
      </dgm:t>
    </dgm:pt>
    <dgm:pt modelId="{42180075-986D-42B1-8155-B2638C7FE3FE}" type="parTrans" cxnId="{323069ED-D18D-434C-BD96-B72C412271A7}">
      <dgm:prSet/>
      <dgm:spPr/>
      <dgm:t>
        <a:bodyPr/>
        <a:lstStyle/>
        <a:p>
          <a:endParaRPr lang="en-US"/>
        </a:p>
      </dgm:t>
    </dgm:pt>
    <dgm:pt modelId="{E1660F57-DE78-40A1-9A7C-D1A6C3AD55E0}" type="sibTrans" cxnId="{323069ED-D18D-434C-BD96-B72C412271A7}">
      <dgm:prSet/>
      <dgm:spPr/>
      <dgm:t>
        <a:bodyPr/>
        <a:lstStyle/>
        <a:p>
          <a:endParaRPr lang="en-US"/>
        </a:p>
      </dgm:t>
    </dgm:pt>
    <dgm:pt modelId="{1DA5710E-E2F4-4EC3-ACBA-CD373229DDA6}">
      <dgm:prSet phldrT="[Text]"/>
      <dgm:spPr/>
      <dgm:t>
        <a:bodyPr/>
        <a:lstStyle/>
        <a:p>
          <a:r>
            <a:rPr lang="en-US" dirty="0" err="1"/>
            <a:t>Im</a:t>
          </a:r>
          <a:r>
            <a:rPr lang="en-US" dirty="0"/>
            <a:t> Budget</a:t>
          </a:r>
        </a:p>
      </dgm:t>
    </dgm:pt>
    <dgm:pt modelId="{4CCC6E3D-DFFD-448B-80DB-4F234B5F1810}" type="parTrans" cxnId="{9DD52942-D151-4D63-80E8-0BDF42BD5174}">
      <dgm:prSet/>
      <dgm:spPr/>
      <dgm:t>
        <a:bodyPr/>
        <a:lstStyle/>
        <a:p>
          <a:endParaRPr lang="en-US"/>
        </a:p>
      </dgm:t>
    </dgm:pt>
    <dgm:pt modelId="{9D388A6C-E578-4F92-B24E-3835F496BF13}" type="sibTrans" cxnId="{9DD52942-D151-4D63-80E8-0BDF42BD5174}">
      <dgm:prSet/>
      <dgm:spPr/>
      <dgm:t>
        <a:bodyPr/>
        <a:lstStyle/>
        <a:p>
          <a:endParaRPr lang="en-US"/>
        </a:p>
      </dgm:t>
    </dgm:pt>
    <dgm:pt modelId="{CA16890C-CBD7-4DCE-BD3B-A494BB00DBBA}" type="pres">
      <dgm:prSet presAssocID="{3A8754F1-9543-4F83-A454-CBFD8142F25B}" presName="Name0" presStyleCnt="0">
        <dgm:presLayoutVars>
          <dgm:dir/>
          <dgm:resizeHandles val="exact"/>
        </dgm:presLayoutVars>
      </dgm:prSet>
      <dgm:spPr/>
    </dgm:pt>
    <dgm:pt modelId="{C911949F-B4F8-49D1-9923-6C38B11F59C7}" type="pres">
      <dgm:prSet presAssocID="{FE2E4E23-129A-4BC2-B9BE-A79F1FD7053A}" presName="Name5" presStyleLbl="vennNode1" presStyleIdx="0" presStyleCnt="2" custLinFactNeighborX="-6564" custLinFactNeighborY="8027">
        <dgm:presLayoutVars>
          <dgm:bulletEnabled val="1"/>
        </dgm:presLayoutVars>
      </dgm:prSet>
      <dgm:spPr/>
    </dgm:pt>
    <dgm:pt modelId="{4161EF75-1999-4E99-90BC-28CD482755E3}" type="pres">
      <dgm:prSet presAssocID="{E1660F57-DE78-40A1-9A7C-D1A6C3AD55E0}" presName="space" presStyleCnt="0"/>
      <dgm:spPr/>
    </dgm:pt>
    <dgm:pt modelId="{272E6508-ED18-42B4-9AF0-FC4288F3F659}" type="pres">
      <dgm:prSet presAssocID="{1DA5710E-E2F4-4EC3-ACBA-CD373229DDA6}" presName="Name5" presStyleLbl="vennNode1" presStyleIdx="1" presStyleCnt="2" custLinFactNeighborY="8027">
        <dgm:presLayoutVars>
          <dgm:bulletEnabled val="1"/>
        </dgm:presLayoutVars>
      </dgm:prSet>
      <dgm:spPr/>
    </dgm:pt>
  </dgm:ptLst>
  <dgm:cxnLst>
    <dgm:cxn modelId="{11927937-7659-4AFF-AAB1-62A58BAACB39}" type="presOf" srcId="{1DA5710E-E2F4-4EC3-ACBA-CD373229DDA6}" destId="{272E6508-ED18-42B4-9AF0-FC4288F3F659}" srcOrd="0" destOrd="0" presId="urn:microsoft.com/office/officeart/2005/8/layout/venn3"/>
    <dgm:cxn modelId="{9DD52942-D151-4D63-80E8-0BDF42BD5174}" srcId="{3A8754F1-9543-4F83-A454-CBFD8142F25B}" destId="{1DA5710E-E2F4-4EC3-ACBA-CD373229DDA6}" srcOrd="1" destOrd="0" parTransId="{4CCC6E3D-DFFD-448B-80DB-4F234B5F1810}" sibTransId="{9D388A6C-E578-4F92-B24E-3835F496BF13}"/>
    <dgm:cxn modelId="{83FCE355-01B4-4690-826D-9FED3EE310F8}" type="presOf" srcId="{FE2E4E23-129A-4BC2-B9BE-A79F1FD7053A}" destId="{C911949F-B4F8-49D1-9923-6C38B11F59C7}" srcOrd="0" destOrd="0" presId="urn:microsoft.com/office/officeart/2005/8/layout/venn3"/>
    <dgm:cxn modelId="{EF20A0C9-91D6-40A5-A053-CBDC498B348E}" type="presOf" srcId="{3A8754F1-9543-4F83-A454-CBFD8142F25B}" destId="{CA16890C-CBD7-4DCE-BD3B-A494BB00DBBA}" srcOrd="0" destOrd="0" presId="urn:microsoft.com/office/officeart/2005/8/layout/venn3"/>
    <dgm:cxn modelId="{323069ED-D18D-434C-BD96-B72C412271A7}" srcId="{3A8754F1-9543-4F83-A454-CBFD8142F25B}" destId="{FE2E4E23-129A-4BC2-B9BE-A79F1FD7053A}" srcOrd="0" destOrd="0" parTransId="{42180075-986D-42B1-8155-B2638C7FE3FE}" sibTransId="{E1660F57-DE78-40A1-9A7C-D1A6C3AD55E0}"/>
    <dgm:cxn modelId="{EFA326CA-3D8E-4FCF-97D3-3CA67F838A82}" type="presParOf" srcId="{CA16890C-CBD7-4DCE-BD3B-A494BB00DBBA}" destId="{C911949F-B4F8-49D1-9923-6C38B11F59C7}" srcOrd="0" destOrd="0" presId="urn:microsoft.com/office/officeart/2005/8/layout/venn3"/>
    <dgm:cxn modelId="{C97ADC57-822F-400D-86E8-165364D1FA5C}" type="presParOf" srcId="{CA16890C-CBD7-4DCE-BD3B-A494BB00DBBA}" destId="{4161EF75-1999-4E99-90BC-28CD482755E3}" srcOrd="1" destOrd="0" presId="urn:microsoft.com/office/officeart/2005/8/layout/venn3"/>
    <dgm:cxn modelId="{420AF1C3-FC75-434B-B08F-2407757B08E3}" type="presParOf" srcId="{CA16890C-CBD7-4DCE-BD3B-A494BB00DBBA}" destId="{272E6508-ED18-42B4-9AF0-FC4288F3F659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754F1-9543-4F83-A454-CBFD8142F25B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E4E23-129A-4BC2-B9BE-A79F1FD7053A}">
      <dgm:prSet phldrT="[Text]"/>
      <dgm:spPr/>
      <dgm:t>
        <a:bodyPr/>
        <a:lstStyle/>
        <a:p>
          <a:r>
            <a:rPr lang="en-US" dirty="0" err="1"/>
            <a:t>Pünktlich</a:t>
          </a:r>
          <a:endParaRPr lang="en-US" dirty="0"/>
        </a:p>
      </dgm:t>
    </dgm:pt>
    <dgm:pt modelId="{42180075-986D-42B1-8155-B2638C7FE3FE}" type="parTrans" cxnId="{323069ED-D18D-434C-BD96-B72C412271A7}">
      <dgm:prSet/>
      <dgm:spPr/>
      <dgm:t>
        <a:bodyPr/>
        <a:lstStyle/>
        <a:p>
          <a:endParaRPr lang="en-US"/>
        </a:p>
      </dgm:t>
    </dgm:pt>
    <dgm:pt modelId="{E1660F57-DE78-40A1-9A7C-D1A6C3AD55E0}" type="sibTrans" cxnId="{323069ED-D18D-434C-BD96-B72C412271A7}">
      <dgm:prSet/>
      <dgm:spPr/>
      <dgm:t>
        <a:bodyPr/>
        <a:lstStyle/>
        <a:p>
          <a:endParaRPr lang="en-US"/>
        </a:p>
      </dgm:t>
    </dgm:pt>
    <dgm:pt modelId="{1DA5710E-E2F4-4EC3-ACBA-CD373229DDA6}">
      <dgm:prSet phldrT="[Text]"/>
      <dgm:spPr/>
      <dgm:t>
        <a:bodyPr/>
        <a:lstStyle/>
        <a:p>
          <a:r>
            <a:rPr lang="en-US" dirty="0" err="1"/>
            <a:t>Im</a:t>
          </a:r>
          <a:r>
            <a:rPr lang="en-US" dirty="0"/>
            <a:t> Budget</a:t>
          </a:r>
        </a:p>
      </dgm:t>
    </dgm:pt>
    <dgm:pt modelId="{4CCC6E3D-DFFD-448B-80DB-4F234B5F1810}" type="parTrans" cxnId="{9DD52942-D151-4D63-80E8-0BDF42BD5174}">
      <dgm:prSet/>
      <dgm:spPr/>
      <dgm:t>
        <a:bodyPr/>
        <a:lstStyle/>
        <a:p>
          <a:endParaRPr lang="en-US"/>
        </a:p>
      </dgm:t>
    </dgm:pt>
    <dgm:pt modelId="{9D388A6C-E578-4F92-B24E-3835F496BF13}" type="sibTrans" cxnId="{9DD52942-D151-4D63-80E8-0BDF42BD5174}">
      <dgm:prSet/>
      <dgm:spPr/>
      <dgm:t>
        <a:bodyPr/>
        <a:lstStyle/>
        <a:p>
          <a:endParaRPr lang="en-US"/>
        </a:p>
      </dgm:t>
    </dgm:pt>
    <dgm:pt modelId="{CA16890C-CBD7-4DCE-BD3B-A494BB00DBBA}" type="pres">
      <dgm:prSet presAssocID="{3A8754F1-9543-4F83-A454-CBFD8142F25B}" presName="Name0" presStyleCnt="0">
        <dgm:presLayoutVars>
          <dgm:dir/>
          <dgm:resizeHandles val="exact"/>
        </dgm:presLayoutVars>
      </dgm:prSet>
      <dgm:spPr/>
    </dgm:pt>
    <dgm:pt modelId="{C911949F-B4F8-49D1-9923-6C38B11F59C7}" type="pres">
      <dgm:prSet presAssocID="{FE2E4E23-129A-4BC2-B9BE-A79F1FD7053A}" presName="Name5" presStyleLbl="vennNode1" presStyleIdx="0" presStyleCnt="2" custLinFactNeighborX="-6564" custLinFactNeighborY="8027">
        <dgm:presLayoutVars>
          <dgm:bulletEnabled val="1"/>
        </dgm:presLayoutVars>
      </dgm:prSet>
      <dgm:spPr/>
    </dgm:pt>
    <dgm:pt modelId="{4161EF75-1999-4E99-90BC-28CD482755E3}" type="pres">
      <dgm:prSet presAssocID="{E1660F57-DE78-40A1-9A7C-D1A6C3AD55E0}" presName="space" presStyleCnt="0"/>
      <dgm:spPr/>
    </dgm:pt>
    <dgm:pt modelId="{272E6508-ED18-42B4-9AF0-FC4288F3F659}" type="pres">
      <dgm:prSet presAssocID="{1DA5710E-E2F4-4EC3-ACBA-CD373229DDA6}" presName="Name5" presStyleLbl="vennNode1" presStyleIdx="1" presStyleCnt="2" custLinFactNeighborY="8027">
        <dgm:presLayoutVars>
          <dgm:bulletEnabled val="1"/>
        </dgm:presLayoutVars>
      </dgm:prSet>
      <dgm:spPr/>
    </dgm:pt>
  </dgm:ptLst>
  <dgm:cxnLst>
    <dgm:cxn modelId="{11927937-7659-4AFF-AAB1-62A58BAACB39}" type="presOf" srcId="{1DA5710E-E2F4-4EC3-ACBA-CD373229DDA6}" destId="{272E6508-ED18-42B4-9AF0-FC4288F3F659}" srcOrd="0" destOrd="0" presId="urn:microsoft.com/office/officeart/2005/8/layout/venn3"/>
    <dgm:cxn modelId="{9DD52942-D151-4D63-80E8-0BDF42BD5174}" srcId="{3A8754F1-9543-4F83-A454-CBFD8142F25B}" destId="{1DA5710E-E2F4-4EC3-ACBA-CD373229DDA6}" srcOrd="1" destOrd="0" parTransId="{4CCC6E3D-DFFD-448B-80DB-4F234B5F1810}" sibTransId="{9D388A6C-E578-4F92-B24E-3835F496BF13}"/>
    <dgm:cxn modelId="{83FCE355-01B4-4690-826D-9FED3EE310F8}" type="presOf" srcId="{FE2E4E23-129A-4BC2-B9BE-A79F1FD7053A}" destId="{C911949F-B4F8-49D1-9923-6C38B11F59C7}" srcOrd="0" destOrd="0" presId="urn:microsoft.com/office/officeart/2005/8/layout/venn3"/>
    <dgm:cxn modelId="{EF20A0C9-91D6-40A5-A053-CBDC498B348E}" type="presOf" srcId="{3A8754F1-9543-4F83-A454-CBFD8142F25B}" destId="{CA16890C-CBD7-4DCE-BD3B-A494BB00DBBA}" srcOrd="0" destOrd="0" presId="urn:microsoft.com/office/officeart/2005/8/layout/venn3"/>
    <dgm:cxn modelId="{323069ED-D18D-434C-BD96-B72C412271A7}" srcId="{3A8754F1-9543-4F83-A454-CBFD8142F25B}" destId="{FE2E4E23-129A-4BC2-B9BE-A79F1FD7053A}" srcOrd="0" destOrd="0" parTransId="{42180075-986D-42B1-8155-B2638C7FE3FE}" sibTransId="{E1660F57-DE78-40A1-9A7C-D1A6C3AD55E0}"/>
    <dgm:cxn modelId="{EFA326CA-3D8E-4FCF-97D3-3CA67F838A82}" type="presParOf" srcId="{CA16890C-CBD7-4DCE-BD3B-A494BB00DBBA}" destId="{C911949F-B4F8-49D1-9923-6C38B11F59C7}" srcOrd="0" destOrd="0" presId="urn:microsoft.com/office/officeart/2005/8/layout/venn3"/>
    <dgm:cxn modelId="{C97ADC57-822F-400D-86E8-165364D1FA5C}" type="presParOf" srcId="{CA16890C-CBD7-4DCE-BD3B-A494BB00DBBA}" destId="{4161EF75-1999-4E99-90BC-28CD482755E3}" srcOrd="1" destOrd="0" presId="urn:microsoft.com/office/officeart/2005/8/layout/venn3"/>
    <dgm:cxn modelId="{420AF1C3-FC75-434B-B08F-2407757B08E3}" type="presParOf" srcId="{CA16890C-CBD7-4DCE-BD3B-A494BB00DBBA}" destId="{272E6508-ED18-42B4-9AF0-FC4288F3F659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1949F-B4F8-49D1-9923-6C38B11F59C7}">
      <dsp:nvSpPr>
        <dsp:cNvPr id="0" name=""/>
        <dsp:cNvSpPr/>
      </dsp:nvSpPr>
      <dsp:spPr>
        <a:xfrm>
          <a:off x="0" y="612735"/>
          <a:ext cx="3381374" cy="33813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6088" tIns="53340" rIns="186088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Pünktlich</a:t>
          </a:r>
          <a:endParaRPr lang="en-US" sz="4200" kern="1200" dirty="0"/>
        </a:p>
      </dsp:txBody>
      <dsp:txXfrm>
        <a:off x="495191" y="1107926"/>
        <a:ext cx="2390992" cy="2390992"/>
      </dsp:txXfrm>
    </dsp:sp>
    <dsp:sp modelId="{272E6508-ED18-42B4-9AF0-FC4288F3F659}">
      <dsp:nvSpPr>
        <dsp:cNvPr id="0" name=""/>
        <dsp:cNvSpPr/>
      </dsp:nvSpPr>
      <dsp:spPr>
        <a:xfrm>
          <a:off x="2709862" y="612735"/>
          <a:ext cx="3381374" cy="33813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6088" tIns="53340" rIns="186088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Im</a:t>
          </a:r>
          <a:r>
            <a:rPr lang="en-US" sz="4200" kern="1200" dirty="0"/>
            <a:t> Budget</a:t>
          </a:r>
        </a:p>
      </dsp:txBody>
      <dsp:txXfrm>
        <a:off x="3205053" y="1107926"/>
        <a:ext cx="2390992" cy="2390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1949F-B4F8-49D1-9923-6C38B11F59C7}">
      <dsp:nvSpPr>
        <dsp:cNvPr id="0" name=""/>
        <dsp:cNvSpPr/>
      </dsp:nvSpPr>
      <dsp:spPr>
        <a:xfrm>
          <a:off x="0" y="287706"/>
          <a:ext cx="1422570" cy="14225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8289" tIns="21590" rIns="78289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Pünktlich</a:t>
          </a:r>
          <a:endParaRPr lang="en-US" sz="1700" kern="1200" dirty="0"/>
        </a:p>
      </dsp:txBody>
      <dsp:txXfrm>
        <a:off x="208331" y="496037"/>
        <a:ext cx="1005908" cy="1005908"/>
      </dsp:txXfrm>
    </dsp:sp>
    <dsp:sp modelId="{272E6508-ED18-42B4-9AF0-FC4288F3F659}">
      <dsp:nvSpPr>
        <dsp:cNvPr id="0" name=""/>
        <dsp:cNvSpPr/>
      </dsp:nvSpPr>
      <dsp:spPr>
        <a:xfrm>
          <a:off x="1140059" y="287706"/>
          <a:ext cx="1422570" cy="14225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8289" tIns="21590" rIns="78289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Im</a:t>
          </a:r>
          <a:r>
            <a:rPr lang="en-US" sz="1700" kern="1200" dirty="0"/>
            <a:t> Budget</a:t>
          </a:r>
        </a:p>
      </dsp:txBody>
      <dsp:txXfrm>
        <a:off x="1348390" y="496037"/>
        <a:ext cx="1005908" cy="100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D4709-38F9-4019-BF2F-EB5E4DE4E3F9}" type="datetimeFigureOut">
              <a:rPr lang="de-DE" smtClean="0"/>
              <a:t>21.11.2018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50A82-AE1E-419A-9992-9EF58ED29DF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46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557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curious, only 16 trumpets were made, with two valves left over.</a:t>
                </a:r>
              </a:p>
              <a:p>
                <a:r>
                  <a:rPr lang="en-US" dirty="0"/>
                  <a:t>16 x 0.06 = 0.96. The two remaining valves make up a 0.04 chance that no trumpets are defective!</a:t>
                </a:r>
              </a:p>
              <a:p>
                <a:pPr marL="461963" indent="-407988">
                  <a:buNone/>
                </a:pPr>
                <a:r>
                  <a:rPr lang="en-US" dirty="0"/>
                  <a:t>##############</a:t>
                </a:r>
              </a:p>
              <a:p>
                <a:pPr marL="461963" indent="-407988">
                  <a:buNone/>
                </a:pPr>
                <a:r>
                  <a:rPr lang="en-US" dirty="0"/>
                  <a:t>2. Calculate the probability of having </a:t>
                </a:r>
                <a:br>
                  <a:rPr lang="en-US" dirty="0"/>
                </a:br>
                <a:r>
                  <a:rPr lang="en-US" dirty="0"/>
                  <a:t>a defective trumpet:</a:t>
                </a:r>
              </a:p>
              <a:p>
                <a:pPr marL="9144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𝑑𝑒𝑓𝑒𝑐𝑡𝑖𝑣𝑒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𝑡𝑟𝑢𝑚𝑝𝑒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𝑑𝑒𝑓𝑒𝑐𝑡𝑖𝑣𝑒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𝑣𝑎𝑙𝑣𝑒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1751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curious, only 16 trumpets were made, with two valves left over.</a:t>
                </a:r>
              </a:p>
              <a:p>
                <a:r>
                  <a:rPr lang="en-US" dirty="0"/>
                  <a:t>16 x 0.06 = 0.96. The two remaining valves make up a 0.04 chance that no trumpets are defective!</a:t>
                </a:r>
              </a:p>
              <a:p>
                <a:pPr marL="461963" indent="-407988">
                  <a:buNone/>
                </a:pPr>
                <a:r>
                  <a:rPr lang="en-US" dirty="0"/>
                  <a:t>##############</a:t>
                </a:r>
              </a:p>
              <a:p>
                <a:pPr marL="461963" indent="-407988">
                  <a:buNone/>
                </a:pPr>
                <a:r>
                  <a:rPr lang="en-US" dirty="0"/>
                  <a:t>2. Calculate the probability of having </a:t>
                </a:r>
                <a:br>
                  <a:rPr lang="en-US" dirty="0"/>
                </a:br>
                <a:r>
                  <a:rPr lang="en-US" dirty="0"/>
                  <a:t>a defective trumpet:</a:t>
                </a:r>
              </a:p>
              <a:p>
                <a:pPr marL="914400" indent="0">
                  <a:buNone/>
                </a:pPr>
                <a:r>
                  <a:rPr lang="en-US" i="0">
                    <a:latin typeface="Cambria Math" panose="02040503050406030204" pitchFamily="18" charset="0"/>
                  </a:rPr>
                  <a:t>𝑃(𝐸_(𝑑𝑒𝑓𝑒𝑐𝑡𝑖𝑣𝑒 </a:t>
                </a:r>
                <a:r>
                  <a:rPr lang="en-US" b="0" i="0">
                    <a:latin typeface="Cambria Math" panose="02040503050406030204" pitchFamily="18" charset="0"/>
                  </a:rPr>
                  <a:t>𝑡𝑟𝑢𝑚𝑝𝑒</a:t>
                </a:r>
                <a:r>
                  <a:rPr lang="en-US" i="0">
                    <a:latin typeface="Cambria Math" panose="02040503050406030204" pitchFamily="18" charset="0"/>
                  </a:rPr>
                  <a:t>𝑡) )</a:t>
                </a:r>
                <a:r>
                  <a:rPr lang="en-US" b="0" i="0">
                    <a:latin typeface="Cambria Math" panose="02040503050406030204" pitchFamily="18" charset="0"/>
                  </a:rPr>
                  <a:t>=3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b="0" i="0">
                    <a:latin typeface="Cambria Math" panose="02040503050406030204" pitchFamily="18" charset="0"/>
                  </a:rPr>
                  <a:t>𝑃(𝐸_(𝑑𝑒𝑓𝑒𝑐𝑡𝑖𝑣𝑒 𝑣𝑎𝑙𝑣𝑒) )</a:t>
                </a:r>
                <a:endParaRPr lang="en-US" dirty="0"/>
              </a:p>
              <a:p>
                <a:pPr marL="4175125" indent="0">
                  <a:buNone/>
                </a:pPr>
                <a:r>
                  <a:rPr lang="en-US" i="0">
                    <a:latin typeface="Cambria Math" panose="02040503050406030204" pitchFamily="18" charset="0"/>
                  </a:rPr>
                  <a:t>=</a:t>
                </a:r>
                <a:r>
                  <a:rPr lang="en-US" b="0" i="0">
                    <a:latin typeface="Cambria Math" panose="02040503050406030204" pitchFamily="18" charset="0"/>
                  </a:rPr>
                  <a:t>1/50+</a:t>
                </a:r>
                <a:r>
                  <a:rPr lang="en-US" i="0">
                    <a:latin typeface="Cambria Math" panose="02040503050406030204" pitchFamily="18" charset="0"/>
                  </a:rPr>
                  <a:t>1/50</a:t>
                </a:r>
                <a:r>
                  <a:rPr lang="en-US" b="0" i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1/50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b="1" i="0">
                    <a:latin typeface="Cambria Math" panose="02040503050406030204" pitchFamily="18" charset="0"/>
                  </a:rPr>
                  <a:t>𝟎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016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Kombinations</a:t>
            </a:r>
            <a:r>
              <a:rPr lang="de-DE" dirty="0"/>
              <a:t> </a:t>
            </a:r>
            <a:r>
              <a:rPr lang="de-DE" dirty="0" err="1"/>
              <a:t>spär</a:t>
            </a:r>
            <a:endParaRPr lang="de-DE" dirty="0"/>
          </a:p>
          <a:p>
            <a:endParaRPr lang="de-DE" dirty="0"/>
          </a:p>
          <a:p>
            <a:r>
              <a:rPr lang="de-DE" dirty="0"/>
              <a:t>Mit </a:t>
            </a:r>
            <a:r>
              <a:rPr lang="de-DE" dirty="0" err="1"/>
              <a:t>wiederholung</a:t>
            </a:r>
            <a:r>
              <a:rPr lang="de-DE" dirty="0"/>
              <a:t> und ohne </a:t>
            </a:r>
            <a:r>
              <a:rPr lang="de-DE" dirty="0" err="1"/>
              <a:t>wiederholungert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6401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permutation </a:t>
            </a:r>
            <a:r>
              <a:rPr lang="en-US" dirty="0"/>
              <a:t>of a set of objects is an arrangement of the objects in a certain order.</a:t>
            </a:r>
          </a:p>
          <a:p>
            <a:r>
              <a:rPr lang="en-US" dirty="0"/>
              <a:t>The possible permutations of letters </a:t>
            </a:r>
            <a:br>
              <a:rPr lang="en-US" dirty="0"/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dirty="0"/>
              <a:t> is: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763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simple examples like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abc</a:t>
                </a:r>
                <a:r>
                  <a:rPr lang="en-US" dirty="0"/>
                  <a:t>, we calculate the number of possible permutations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(“n factorial”)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abc</a:t>
                </a:r>
                <a:r>
                  <a:rPr lang="en-US" dirty="0"/>
                  <a:t> = 3 items</a:t>
                </a:r>
              </a:p>
              <a:p>
                <a:pPr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!=3!=3×2×1=6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permutations</m:t>
                      </m:r>
                    </m:oMath>
                  </m:oMathPara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simple examples like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</a:rPr>
                  <a:t>abc</a:t>
                </a:r>
                <a:r>
                  <a:rPr lang="en-US" dirty="0"/>
                  <a:t>, we calculate the number of possible permutations as </a:t>
                </a:r>
                <a:r>
                  <a:rPr lang="en-US" b="0" i="0">
                    <a:latin typeface="Cambria Math" panose="02040503050406030204" pitchFamily="18" charset="0"/>
                  </a:rPr>
                  <a:t>𝑛!</a:t>
                </a:r>
                <a:r>
                  <a:rPr lang="en-US" dirty="0"/>
                  <a:t> </a:t>
                </a:r>
                <a:r>
                  <a:rPr lang="en-US" i="1" dirty="0"/>
                  <a:t>(“n factorial”)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</a:rPr>
                  <a:t>abc</a:t>
                </a:r>
                <a:r>
                  <a:rPr lang="en-US" dirty="0"/>
                  <a:t> = 3 items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1400" b="0" i="0">
                    <a:latin typeface="Cambria Math" panose="02040503050406030204" pitchFamily="18" charset="0"/>
                  </a:rPr>
                  <a:t>𝑛!=3!=3×2×1=6 </a:t>
                </a:r>
                <a:r>
                  <a:rPr lang="en-US" sz="14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permutations</a:t>
                </a: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750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You can also take a subset of items in a permutation</a:t>
                </a:r>
              </a:p>
              <a:p>
                <a:r>
                  <a:rPr lang="en-US" dirty="0"/>
                  <a:t>The number of permutations of a set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objects taken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at a time is given by the following formula: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You can also take a subset of items in a permutation</a:t>
                </a:r>
              </a:p>
              <a:p>
                <a:r>
                  <a:rPr lang="en-US" dirty="0"/>
                  <a:t>The number of permutations of a set of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dirty="0"/>
                  <a:t> objects taken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en-US" dirty="0"/>
                  <a:t> at a time is given by the following formula:</a:t>
                </a:r>
              </a:p>
              <a:p>
                <a:pPr marL="114300" indent="0">
                  <a:buNone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b="0" i="0" baseline="-250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𝑃〗_𝑟=𝑛!/((𝑛−𝑟)!)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872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9870" indent="0">
              <a:buNone/>
            </a:pPr>
            <a:r>
              <a:rPr lang="en-US" dirty="0"/>
              <a:t>N und r </a:t>
            </a:r>
            <a:r>
              <a:rPr lang="en-US" dirty="0" err="1"/>
              <a:t>finden</a:t>
            </a:r>
            <a:endParaRPr lang="en-US" dirty="0"/>
          </a:p>
          <a:p>
            <a:pPr marL="229870" indent="0">
              <a:buNone/>
            </a:pPr>
            <a:endParaRPr lang="en-US" dirty="0"/>
          </a:p>
          <a:p>
            <a:pPr marL="229870" indent="0">
              <a:buNone/>
            </a:pPr>
            <a:r>
              <a:rPr lang="en-US" dirty="0"/>
              <a:t>A website requires a 4 character password</a:t>
            </a:r>
          </a:p>
          <a:p>
            <a:pPr marL="229870" indent="0">
              <a:buNone/>
            </a:pPr>
            <a:r>
              <a:rPr lang="en-US" dirty="0"/>
              <a:t>Characters can either be lowercase letters </a:t>
            </a:r>
            <a:br>
              <a:rPr lang="en-US" dirty="0"/>
            </a:br>
            <a:r>
              <a:rPr lang="en-US" dirty="0"/>
              <a:t>or the digits 0-9.</a:t>
            </a:r>
          </a:p>
          <a:p>
            <a:pPr marL="229870" indent="0">
              <a:buNone/>
            </a:pPr>
            <a:r>
              <a:rPr lang="en-US" dirty="0"/>
              <a:t>You may not repeat a </a:t>
            </a:r>
            <a:br>
              <a:rPr lang="en-US" dirty="0"/>
            </a:br>
            <a:r>
              <a:rPr lang="en-US" dirty="0"/>
              <a:t>letter or number.</a:t>
            </a:r>
          </a:p>
          <a:p>
            <a:pPr marL="229870" indent="0">
              <a:buNone/>
            </a:pPr>
            <a:r>
              <a:rPr lang="en-US" dirty="0"/>
              <a:t>How many different </a:t>
            </a:r>
            <a:br>
              <a:rPr lang="en-US" dirty="0"/>
            </a:br>
            <a:r>
              <a:rPr lang="en-US" dirty="0"/>
              <a:t>passwords can there be?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019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Recognize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or the number of objects</a:t>
                </a:r>
                <a:br>
                  <a:rPr lang="en-US" dirty="0"/>
                </a:br>
                <a:r>
                  <a:rPr lang="en-US" dirty="0"/>
                  <a:t>is 26 letters + 10 numbers = 36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or the number of objects taken at one time is 4</a:t>
                </a:r>
              </a:p>
              <a:p>
                <a:r>
                  <a:rPr lang="en-US" dirty="0"/>
                  <a:t>Plug those numbers into the formula: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Recognize that </a:t>
                </a:r>
                <a:r>
                  <a:rPr lang="en-US" b="0" i="0">
                    <a:latin typeface="Cambria Math" panose="02040503050406030204" pitchFamily="18" charset="0"/>
                  </a:rPr>
                  <a:t>𝑛</a:t>
                </a:r>
                <a:r>
                  <a:rPr lang="en-US" dirty="0"/>
                  <a:t>, or the number of objects</a:t>
                </a:r>
                <a:br>
                  <a:rPr lang="en-US" dirty="0"/>
                </a:br>
                <a:r>
                  <a:rPr lang="en-US" dirty="0"/>
                  <a:t>is 26 letters + 10 numbers = 36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𝑟</a:t>
                </a:r>
                <a:r>
                  <a:rPr lang="en-US" dirty="0"/>
                  <a:t>, or the number of objects taken at one time is 4</a:t>
                </a:r>
              </a:p>
              <a:p>
                <a:r>
                  <a:rPr lang="en-US" dirty="0"/>
                  <a:t>Plug those numbers into the formula: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2942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36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36!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36−4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×35×34×33×32×31…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×31…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×35×34×33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𝟒𝟏𝟑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𝟕𝟐𝟎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permutations</m:t>
                      </m:r>
                    </m:oMath>
                  </m:oMathPara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i="0">
                    <a:latin typeface="Cambria Math" panose="02040503050406030204" pitchFamily="18" charset="0"/>
                  </a:rPr>
                  <a:t>〖_36〗𝑃_4=36!/(36−4)!</a:t>
                </a:r>
                <a:r>
                  <a:rPr lang="en-US" b="0" i="0">
                    <a:latin typeface="Cambria Math" panose="02040503050406030204" pitchFamily="18" charset="0"/>
                  </a:rPr>
                  <a:t>=(36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×35×34×33×32×31…)/(</a:t>
                </a:r>
                <a:r>
                  <a:rPr lang="en-US" b="0" i="0">
                    <a:latin typeface="Cambria Math" panose="02040503050406030204" pitchFamily="18" charset="0"/>
                  </a:rPr>
                  <a:t>32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×31…)</a:t>
                </a:r>
                <a:endParaRPr lang="en-US" dirty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36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×35×34×33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𝟏,𝟒𝟏𝟑,𝟕𝟐𝟎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permutations</a:t>
                </a: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939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number of arrangements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objects taken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at a time, </a:t>
                </a:r>
                <a:r>
                  <a:rPr lang="en-US" i="1" dirty="0"/>
                  <a:t>with repetition</a:t>
                </a:r>
                <a:r>
                  <a:rPr lang="en-US" dirty="0"/>
                  <a:t> is given by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number of arrangements of </a:t>
                </a:r>
                <a:r>
                  <a:rPr lang="en-US" i="0">
                    <a:latin typeface="Cambria Math" panose="02040503050406030204" pitchFamily="18" charset="0"/>
                  </a:rPr>
                  <a:t>𝑛</a:t>
                </a:r>
                <a:r>
                  <a:rPr lang="en-US" dirty="0"/>
                  <a:t> objects taken </a:t>
                </a:r>
                <a:r>
                  <a:rPr lang="en-US" i="0">
                    <a:latin typeface="Cambria Math" panose="02040503050406030204" pitchFamily="18" charset="0"/>
                  </a:rPr>
                  <a:t>𝑟</a:t>
                </a:r>
                <a:r>
                  <a:rPr lang="en-US" dirty="0"/>
                  <a:t> at a time, </a:t>
                </a:r>
                <a:r>
                  <a:rPr lang="en-US" i="1" dirty="0"/>
                  <a:t>with repetition</a:t>
                </a:r>
                <a:r>
                  <a:rPr lang="en-US" dirty="0"/>
                  <a:t> is given by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534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4 digit license plates can you make using the numbers 0 to 9 while allowing repetition?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21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Montserrat"/>
                  <a:buNone/>
                  <a:tabLst/>
                  <a:defRPr/>
                </a:pP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50% </a:t>
                </a:r>
              </a:p>
              <a:p>
                <a:pPr marL="381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Montserrat"/>
                  <a:buNone/>
                  <a:tabLst/>
                  <a:defRPr/>
                </a:pPr>
                <a:endParaRPr lang="en-US" sz="1200" dirty="0">
                  <a:solidFill>
                    <a:schemeClr val="bg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381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Montserrat"/>
                  <a:buNone/>
                  <a:tabLst/>
                  <a:defRPr/>
                </a:pP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Here </a:t>
                </a:r>
                <a:r>
                  <a:rPr lang="en-US" sz="1200" b="1" dirty="0">
                    <a:solidFill>
                      <a:srgbClr val="0070C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</a:t>
                </a: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is the event assigned to “heads” and </a:t>
                </a:r>
                <a:r>
                  <a:rPr lang="en-US" sz="1200" b="1" dirty="0">
                    <a:solidFill>
                      <a:srgbClr val="0070C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P(E)</a:t>
                </a: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is the probability it will happen.</a:t>
                </a:r>
              </a:p>
              <a:p>
                <a:pPr marL="3810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Montserrat"/>
                  <a:buNone/>
                </a:pPr>
                <a:r>
                  <a:rPr lang="en-US" sz="1200" b="1" dirty="0">
                    <a:solidFill>
                      <a:srgbClr val="0070C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################</a:t>
                </a:r>
              </a:p>
              <a:p>
                <a:pPr marL="457200" marR="0" lvl="0" indent="-419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Montserrat"/>
                  <a:buChar char="●"/>
                </a:pPr>
                <a:r>
                  <a:rPr lang="en-US" sz="1200" b="1" dirty="0">
                    <a:solidFill>
                      <a:srgbClr val="0070C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Probability</a:t>
                </a:r>
                <a:r>
                  <a:rPr lang="en-US" sz="1200" dirty="0">
                    <a:solidFill>
                      <a:srgbClr val="0070C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is a value between 0 and 1 that a certain event will occur</a:t>
                </a:r>
              </a:p>
              <a:p>
                <a:pPr marL="457200" marR="0" lvl="0" indent="-419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Montserrat"/>
                  <a:buChar char="●"/>
                </a:pP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example, the probability that a fair coin will come up heads is 0.5</a:t>
                </a:r>
              </a:p>
              <a:p>
                <a:pPr marL="457200" marR="0" lvl="0" indent="-419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Montserrat"/>
                  <a:buChar char="●"/>
                </a:pP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Mathematically we write:</a:t>
                </a:r>
              </a:p>
              <a:p>
                <a:pPr marL="91440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ontserrat"/>
                          <a:cs typeface="Montserrat"/>
                          <a:sym typeface="Montserrat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h𝑒𝑎𝑑𝑠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Montserrat"/>
                        </a:rPr>
                        <m:t>=0.5</m:t>
                      </m:r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Montserrat"/>
                  <a:buNone/>
                  <a:tabLst/>
                  <a:defRPr/>
                </a:pP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Here </a:t>
                </a:r>
                <a:r>
                  <a:rPr lang="en-US" sz="1200" b="1" dirty="0">
                    <a:solidFill>
                      <a:srgbClr val="0070C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</a:t>
                </a: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is the event assigned to “heads” and </a:t>
                </a:r>
                <a:r>
                  <a:rPr lang="en-US" sz="1200" b="1" dirty="0">
                    <a:solidFill>
                      <a:srgbClr val="0070C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P(E)</a:t>
                </a: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is the probability it will happen.</a:t>
                </a:r>
              </a:p>
              <a:p>
                <a:pPr marL="3810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Montserrat"/>
                  <a:buNone/>
                </a:pPr>
                <a:r>
                  <a:rPr lang="en-US" sz="1200" b="1" dirty="0">
                    <a:solidFill>
                      <a:srgbClr val="0070C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################</a:t>
                </a:r>
              </a:p>
              <a:p>
                <a:pPr marL="457200" marR="0" lvl="0" indent="-419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Montserrat"/>
                  <a:buChar char="●"/>
                </a:pPr>
                <a:r>
                  <a:rPr lang="en-US" sz="1200" b="1" dirty="0">
                    <a:solidFill>
                      <a:srgbClr val="0070C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Probability</a:t>
                </a:r>
                <a:r>
                  <a:rPr lang="en-US" sz="1200" dirty="0">
                    <a:solidFill>
                      <a:srgbClr val="0070C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is a value between 0 and 1 that a certain event will occur</a:t>
                </a:r>
              </a:p>
              <a:p>
                <a:pPr marL="457200" marR="0" lvl="0" indent="-419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Montserrat"/>
                  <a:buChar char="●"/>
                </a:pP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example, the probability that a fair coin will come up heads is 0.5</a:t>
                </a:r>
              </a:p>
              <a:p>
                <a:pPr marL="457200" marR="0" lvl="0" indent="-419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Montserrat"/>
                  <a:buChar char="●"/>
                </a:pPr>
                <a:r>
                  <a:rPr lang="en-US" sz="1200" dirty="0">
                    <a:solidFill>
                      <a:schemeClr val="bg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Mathematically we write:</a:t>
                </a:r>
              </a:p>
              <a:p>
                <a:pPr marL="91440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None/>
                </a:pP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Montserrat"/>
                    <a:cs typeface="Montserrat"/>
                    <a:sym typeface="Montserrat"/>
                  </a:rPr>
                  <a:t>𝑃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  <a:sym typeface="Montserrat"/>
                  </a:rPr>
                  <a:t>(𝐸_ℎ𝑒𝑎𝑑𝑠 )=0.5</a:t>
                </a:r>
                <a:endParaRPr lang="en-US" sz="1200" dirty="0">
                  <a:solidFill>
                    <a:srgbClr val="0070C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113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For the curious, our previous 36 alphanumeric, 4-at-a-time password problem goes from </a:t>
                </a:r>
                <a:r>
                  <a:rPr lang="en-US" b="1" dirty="0"/>
                  <a:t>1,413,720</a:t>
                </a:r>
                <a:r>
                  <a:rPr lang="en-US" dirty="0"/>
                  <a:t> to </a:t>
                </a:r>
                <a:r>
                  <a:rPr lang="en-US" b="1" dirty="0"/>
                  <a:t>1,679,616 </a:t>
                </a:r>
                <a:r>
                  <a:rPr lang="en-US" dirty="0"/>
                  <a:t>permutations if we allow repetition.</a:t>
                </a:r>
              </a:p>
              <a:p>
                <a:pPr marL="114300" indent="0">
                  <a:spcAft>
                    <a:spcPts val="1200"/>
                  </a:spcAft>
                  <a:buNone/>
                </a:pPr>
                <a:r>
                  <a:rPr lang="en-US" dirty="0"/>
                  <a:t>#############</a:t>
                </a:r>
              </a:p>
              <a:p>
                <a:pPr marL="114300" indent="0">
                  <a:spcAft>
                    <a:spcPts val="1200"/>
                  </a:spcAft>
                  <a:buNone/>
                </a:pPr>
                <a:r>
                  <a:rPr lang="en-US" dirty="0"/>
                  <a:t>Recognize there are 10 objects taken 4 at a time.  Plug that into the formula: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=10,000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permutations</m:t>
                      </m:r>
                    </m:oMath>
                  </m:oMathPara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For the curious, our previous 36 alphanumeric, 4-at-a-time password problem goes from </a:t>
                </a:r>
                <a:r>
                  <a:rPr lang="en-US" b="1" dirty="0"/>
                  <a:t>1,413,720</a:t>
                </a:r>
                <a:r>
                  <a:rPr lang="en-US" dirty="0"/>
                  <a:t> to </a:t>
                </a:r>
                <a:r>
                  <a:rPr lang="en-US" b="1" dirty="0"/>
                  <a:t>1,679,616 </a:t>
                </a:r>
                <a:r>
                  <a:rPr lang="en-US" dirty="0"/>
                  <a:t>permutations if we allow repetition.</a:t>
                </a:r>
              </a:p>
              <a:p>
                <a:pPr marL="114300" indent="0">
                  <a:spcAft>
                    <a:spcPts val="1200"/>
                  </a:spcAft>
                  <a:buNone/>
                </a:pPr>
                <a:r>
                  <a:rPr lang="en-US" dirty="0"/>
                  <a:t>#############</a:t>
                </a:r>
              </a:p>
              <a:p>
                <a:pPr marL="114300" indent="0">
                  <a:spcAft>
                    <a:spcPts val="1200"/>
                  </a:spcAft>
                  <a:buNone/>
                </a:pPr>
                <a:r>
                  <a:rPr lang="en-US" dirty="0"/>
                  <a:t>Recognize there are 10 objects taken 4 at a time.  Plug that into the formula:</a:t>
                </a:r>
              </a:p>
              <a:p>
                <a:pPr marL="114300" indent="0"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𝑛^𝑟=〖10〗^4=10,000 permutations</a:t>
                </a: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762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Total Permutations of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14999"/>
                  </a:lnSpc>
                </a:pPr>
                <a:endParaRPr lang="en-US" dirty="0"/>
              </a:p>
              <a:p>
                <a:pPr>
                  <a:lnSpc>
                    <a:spcPct val="114999"/>
                  </a:lnSpc>
                </a:pPr>
                <a:r>
                  <a:rPr lang="en-US" dirty="0"/>
                  <a:t>Permutations taken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</a:rPr>
                  <a:t>at a time given set</a:t>
                </a:r>
                <a:r>
                  <a:rPr lang="en-US" b="1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(no repetition)</a:t>
                </a:r>
              </a:p>
              <a:p>
                <a:pPr>
                  <a:lnSpc>
                    <a:spcPct val="114999"/>
                  </a:lnSpc>
                  <a:spcBef>
                    <a:spcPts val="3000"/>
                  </a:spcBef>
                  <a:tabLst>
                    <a:tab pos="4119563" algn="l"/>
                  </a:tabLst>
                </a:pPr>
                <a:r>
                  <a:rPr lang="en-US" dirty="0"/>
                  <a:t>Permutations taken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at a time given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(with repetition)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Total Permutations of a set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endParaRPr lang="en-US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14999"/>
                  </a:lnSpc>
                </a:pPr>
                <a:endParaRPr lang="en-US" dirty="0"/>
              </a:p>
              <a:p>
                <a:pPr>
                  <a:lnSpc>
                    <a:spcPct val="114999"/>
                  </a:lnSpc>
                </a:pPr>
                <a:r>
                  <a:rPr lang="en-US" dirty="0"/>
                  <a:t>Permutations taken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</a:rPr>
                  <a:t>at a time given set</a:t>
                </a:r>
                <a:r>
                  <a:rPr lang="en-US" b="1" dirty="0">
                    <a:solidFill>
                      <a:schemeClr val="bg2"/>
                    </a:solidFill>
                  </a:rPr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(no repetition)</a:t>
                </a:r>
              </a:p>
              <a:p>
                <a:pPr>
                  <a:lnSpc>
                    <a:spcPct val="114999"/>
                  </a:lnSpc>
                  <a:spcBef>
                    <a:spcPts val="3000"/>
                  </a:spcBef>
                  <a:tabLst>
                    <a:tab pos="4119563" algn="l"/>
                  </a:tabLst>
                </a:pPr>
                <a:r>
                  <a:rPr lang="en-US" dirty="0"/>
                  <a:t>Permutations taken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en-US" dirty="0"/>
                  <a:t> at a time given set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(with repetition)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617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818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Unordered</a:t>
            </a:r>
            <a:r>
              <a:rPr lang="en-US" dirty="0"/>
              <a:t> arrangements of objects are called </a:t>
            </a:r>
            <a:r>
              <a:rPr lang="en-US" b="1" dirty="0">
                <a:solidFill>
                  <a:srgbClr val="0070C0"/>
                </a:solidFill>
              </a:rPr>
              <a:t>combinations</a:t>
            </a:r>
            <a:r>
              <a:rPr lang="en-US" dirty="0"/>
              <a:t>.</a:t>
            </a:r>
          </a:p>
          <a:p>
            <a:r>
              <a:rPr lang="en-US" dirty="0"/>
              <a:t>A group of people selected for a team are the same group, no matter the order.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836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Unordered</a:t>
            </a:r>
            <a:r>
              <a:rPr lang="en-US" dirty="0"/>
              <a:t> arrangements of objects are called </a:t>
            </a:r>
            <a:r>
              <a:rPr lang="en-US" b="1" dirty="0">
                <a:solidFill>
                  <a:srgbClr val="0070C0"/>
                </a:solidFill>
              </a:rPr>
              <a:t>combinations</a:t>
            </a:r>
            <a:r>
              <a:rPr lang="en-US" dirty="0"/>
              <a:t>.</a:t>
            </a:r>
          </a:p>
          <a:p>
            <a:r>
              <a:rPr lang="en-US" dirty="0"/>
              <a:t>A pizza that is half tomato, half spinach is the same as one half spinach, half tomato.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62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combinations of a set of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objects taken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at a time is given by:</a:t>
                </a:r>
              </a:p>
              <a:p>
                <a:pPr marL="114300" indent="0" algn="ctr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combinations of a set of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dirty="0"/>
                  <a:t> objects taken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en-US" dirty="0"/>
                  <a:t> at a time is given by:</a:t>
                </a:r>
              </a:p>
              <a:p>
                <a:pPr marL="114300" indent="0" algn="ctr">
                  <a:buNone/>
                </a:pPr>
                <a:br>
                  <a:rPr lang="en-US" dirty="0"/>
                </a:b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i="0" baseline="-250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𝐶〗_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𝑟=𝑛!/(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𝑟!(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𝑛−𝑟)!)</a:t>
                </a: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143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3-letter combinations can be made from the letters ABCDE?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219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3-letter combinations can be made from the letters ABCDE?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745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3-letter combinations can be made from the letters ABCDE?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70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For a study, 4 people are chosen at random from a group of 10 people.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en-US" dirty="0"/>
              <a:t>How many ways can this be done?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52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above “heads” example, the act of flipping a coin is called a </a:t>
            </a:r>
            <a:r>
              <a:rPr lang="en-US" b="1" dirty="0">
                <a:solidFill>
                  <a:srgbClr val="0070C0"/>
                </a:solidFill>
              </a:rPr>
              <a:t>trial</a:t>
            </a:r>
            <a:r>
              <a:rPr lang="en-US" dirty="0"/>
              <a:t>.</a:t>
            </a:r>
          </a:p>
          <a:p>
            <a:r>
              <a:rPr lang="en-US" dirty="0"/>
              <a:t>Over very many trials, a fair coin should come up “heads” half of the time.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929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you're going to have the same group of people no matter the order they’re chosen, you can set up the problem as a combination: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77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For a pizza, 4 ingredients are chosen </a:t>
            </a:r>
            <a:br>
              <a:rPr lang="en-US" dirty="0"/>
            </a:br>
            <a:r>
              <a:rPr lang="en-US" dirty="0"/>
              <a:t>from a total of 10 ingredients.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en-US" dirty="0"/>
              <a:t>How many different combinations </a:t>
            </a:r>
            <a:br>
              <a:rPr lang="en-US" dirty="0"/>
            </a:br>
            <a:r>
              <a:rPr lang="en-US" dirty="0"/>
              <a:t>of pizza can we have? </a:t>
            </a:r>
            <a:br>
              <a:rPr lang="en-US" dirty="0"/>
            </a:br>
            <a:r>
              <a:rPr lang="en-US" dirty="0"/>
              <a:t>In this situation we're only allowed </a:t>
            </a:r>
            <a:br>
              <a:rPr lang="en-US" dirty="0"/>
            </a:br>
            <a:r>
              <a:rPr lang="en-US" dirty="0"/>
              <a:t>to use each ingredient once.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3466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Same as before, there will be 210 different types of pizza you can make: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1609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what if we're allowed to repeat ingredients? (Use pepperoni 3 times and then add tomato once)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415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combinations taken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at a time from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allowing for repetition:</a:t>
                </a:r>
              </a:p>
              <a:p>
                <a:pPr marL="114300" indent="0" algn="ctr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combinations taken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en-US" dirty="0"/>
                  <a:t> at a time from a set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dirty="0"/>
                  <a:t> and allowing for repetition:</a:t>
                </a:r>
              </a:p>
              <a:p>
                <a:pPr marL="114300" indent="0" algn="ctr">
                  <a:buNone/>
                </a:pPr>
                <a:br>
                  <a:rPr lang="en-US" dirty="0"/>
                </a:b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〖〖_(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𝑛+𝑟−1)〗𝐶〗_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𝑟=(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+𝑟−1)!)/(𝑟!(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𝑛−1)!)</a:t>
                </a: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861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For a pizza, 4 ingredients are chosen at random from a possible of 10 ingredients. 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en-US" dirty="0"/>
              <a:t>How many different pizza topping</a:t>
            </a:r>
            <a:br>
              <a:rPr lang="en-US" dirty="0"/>
            </a:br>
            <a:r>
              <a:rPr lang="en-US" dirty="0"/>
              <a:t>combinations are there, </a:t>
            </a:r>
            <a:br>
              <a:rPr lang="en-US" dirty="0"/>
            </a:br>
            <a:r>
              <a:rPr lang="en-US" dirty="0"/>
              <a:t>allowing repetition?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9471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would be 10,000 permutations allowing repetition (think of the numbers 0 to 9999). When order doesn’t matter, this reduces to 715</a:t>
            </a:r>
          </a:p>
          <a:p>
            <a:r>
              <a:rPr lang="en-US" dirty="0"/>
              <a:t>###########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 ingredients selected from 10 possible ingredients, allowing for repetition is: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2177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950A82-AE1E-419A-9992-9EF58ED29DF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6817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be tempted to solve the problem by taking 3-letter combinations from the letters AAABBBCCCDDDEEE. In this case combinations would be made from </a:t>
            </a:r>
            <a:r>
              <a:rPr lang="en-US" i="1" dirty="0"/>
              <a:t>specific</a:t>
            </a:r>
            <a:r>
              <a:rPr lang="en-US" dirty="0"/>
              <a:t> letter A’s, not the same letter repeated!</a:t>
            </a:r>
          </a:p>
          <a:p>
            <a:r>
              <a:rPr lang="en-GB" dirty="0"/>
              <a:t>#############</a:t>
            </a:r>
          </a:p>
          <a:p>
            <a:pPr marL="114300" indent="0">
              <a:buNone/>
            </a:pPr>
            <a:r>
              <a:rPr lang="en-US" dirty="0"/>
              <a:t>How many 3-letter combinations can be made from the letters ABCDE?</a:t>
            </a:r>
          </a:p>
          <a:p>
            <a:pPr marL="573088" indent="-457200">
              <a:spcBef>
                <a:spcPts val="1200"/>
              </a:spcBef>
              <a:buNone/>
            </a:pPr>
            <a:r>
              <a:rPr lang="en-US" dirty="0"/>
              <a:t>without repetition:</a:t>
            </a:r>
          </a:p>
          <a:p>
            <a:pPr marL="573088" indent="-457200">
              <a:spcBef>
                <a:spcPts val="1200"/>
              </a:spcBef>
              <a:buNone/>
            </a:pPr>
            <a:endParaRPr lang="en-US" dirty="0"/>
          </a:p>
          <a:p>
            <a:pPr marL="573088" indent="-457200">
              <a:spcBef>
                <a:spcPts val="1200"/>
              </a:spcBef>
              <a:buNone/>
            </a:pPr>
            <a:r>
              <a:rPr lang="en-US" dirty="0"/>
              <a:t>with repetition: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141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687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fair coin comes up tails 5 times in a row, the chance it will come up heads is </a:t>
            </a:r>
            <a:r>
              <a:rPr lang="en-US" i="1" dirty="0"/>
              <a:t>still</a:t>
            </a:r>
            <a:r>
              <a:rPr lang="en-US" dirty="0"/>
              <a:t> </a:t>
            </a:r>
            <a:r>
              <a:rPr lang="en-US" b="1" dirty="0"/>
              <a:t>0.5</a:t>
            </a:r>
          </a:p>
          <a:p>
            <a:r>
              <a:rPr lang="en-US" dirty="0"/>
              <a:t>You can’t think of a series of independent events as needing to “catch up” to the expected probability.</a:t>
            </a:r>
          </a:p>
          <a:p>
            <a:r>
              <a:rPr lang="en-US" dirty="0"/>
              <a:t>Each trial is independent of all others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7649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probability, an </a:t>
            </a:r>
            <a:r>
              <a:rPr lang="en-US" b="1" dirty="0">
                <a:solidFill>
                  <a:srgbClr val="0070C0"/>
                </a:solidFill>
              </a:rPr>
              <a:t>intersection</a:t>
            </a:r>
            <a:r>
              <a:rPr lang="en-US" dirty="0"/>
              <a:t> describes the sample space where two events </a:t>
            </a:r>
            <a:r>
              <a:rPr lang="en-US" i="1" dirty="0"/>
              <a:t>both</a:t>
            </a:r>
            <a:r>
              <a:rPr lang="en-US" dirty="0"/>
              <a:t> occur.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Consider a box of patterned, colored balls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5301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of the balls are red: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1446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718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921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are the odds of a red, striped ball?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5897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we assign </a:t>
                </a:r>
                <a:r>
                  <a:rPr lang="en-US" dirty="0">
                    <a:solidFill>
                      <a:srgbClr val="0070C0"/>
                    </a:solidFill>
                  </a:rPr>
                  <a:t>A</a:t>
                </a:r>
                <a:r>
                  <a:rPr lang="en-US" dirty="0"/>
                  <a:t> as the event of red balls,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n-US" dirty="0">
                    <a:solidFill>
                      <a:srgbClr val="0070C0"/>
                    </a:solidFill>
                  </a:rPr>
                  <a:t>B</a:t>
                </a:r>
                <a:r>
                  <a:rPr lang="en-US" dirty="0"/>
                  <a:t> as the event of striped balls,</a:t>
                </a:r>
              </a:p>
              <a:p>
                <a:pPr marL="461963" indent="0">
                  <a:buNone/>
                </a:pPr>
                <a:r>
                  <a:rPr lang="en-US" dirty="0"/>
                  <a:t>the intersection of </a:t>
                </a: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i="1" dirty="0">
                    <a:solidFill>
                      <a:srgbClr val="0070C0"/>
                    </a:solidFill>
                  </a:rPr>
                  <a:t>and</a:t>
                </a:r>
                <a:r>
                  <a:rPr lang="en-US" dirty="0">
                    <a:solidFill>
                      <a:srgbClr val="0070C0"/>
                    </a:solidFill>
                  </a:rPr>
                  <a:t> B</a:t>
                </a:r>
                <a:r>
                  <a:rPr lang="en-US" dirty="0"/>
                  <a:t> is given as: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Note that order doesn’t matter: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we assign </a:t>
                </a:r>
                <a:r>
                  <a:rPr lang="en-US" dirty="0">
                    <a:solidFill>
                      <a:srgbClr val="0070C0"/>
                    </a:solidFill>
                  </a:rPr>
                  <a:t>A</a:t>
                </a:r>
                <a:r>
                  <a:rPr lang="en-US" dirty="0"/>
                  <a:t> as the event of red balls,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n-US" dirty="0">
                    <a:solidFill>
                      <a:srgbClr val="0070C0"/>
                    </a:solidFill>
                  </a:rPr>
                  <a:t>B</a:t>
                </a:r>
                <a:r>
                  <a:rPr lang="en-US" dirty="0"/>
                  <a:t> as the event of striped balls,</a:t>
                </a:r>
              </a:p>
              <a:p>
                <a:pPr marL="461963" indent="0">
                  <a:buNone/>
                </a:pPr>
                <a:r>
                  <a:rPr lang="en-US" dirty="0"/>
                  <a:t>the intersection of </a:t>
                </a: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i="1" dirty="0">
                    <a:solidFill>
                      <a:srgbClr val="0070C0"/>
                    </a:solidFill>
                  </a:rPr>
                  <a:t>and</a:t>
                </a:r>
                <a:r>
                  <a:rPr lang="en-US" dirty="0">
                    <a:solidFill>
                      <a:srgbClr val="0070C0"/>
                    </a:solidFill>
                  </a:rPr>
                  <a:t> B</a:t>
                </a:r>
                <a:r>
                  <a:rPr lang="en-US" dirty="0"/>
                  <a:t> is given as:</a:t>
                </a:r>
              </a:p>
              <a:p>
                <a:pPr marL="114300" indent="0">
                  <a:buNone/>
                </a:pP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𝐴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∩𝐵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Note that order doesn’t matter:</a:t>
                </a:r>
              </a:p>
              <a:p>
                <a:pPr marL="114300" indent="0">
                  <a:buNone/>
                </a:pP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𝐵=𝐵∩𝐴</a:t>
                </a: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2981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A </a:t>
                </a:r>
                <a:r>
                  <a:rPr lang="en-US" i="1" dirty="0"/>
                  <a:t>and</a:t>
                </a:r>
                <a:r>
                  <a:rPr lang="en-US" dirty="0"/>
                  <a:t> B is given as</a:t>
                </a:r>
                <a:br>
                  <a:rPr lang="en-US" dirty="0"/>
                </a:b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𝑃(𝐴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∩𝐵)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In this case:</a:t>
                </a:r>
              </a:p>
              <a:p>
                <a:pPr marL="114300" indent="0">
                  <a:buNone/>
                </a:pP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𝑃(𝐴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∩𝐵)=3/15=</a:t>
                </a:r>
                <a:r>
                  <a:rPr lang="en-US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𝟎.𝟐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950A82-AE1E-419A-9992-9EF58ED29DF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4804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0070C0"/>
                    </a:solidFill>
                  </a:rPr>
                  <a:t>union</a:t>
                </a:r>
                <a:r>
                  <a:rPr lang="en-US" dirty="0"/>
                  <a:t> of two events considers</a:t>
                </a:r>
                <a:br>
                  <a:rPr lang="en-US" dirty="0"/>
                </a:br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i="1" dirty="0">
                    <a:solidFill>
                      <a:srgbClr val="0070C0"/>
                    </a:solidFill>
                  </a:rPr>
                  <a:t>or</a:t>
                </a:r>
                <a:r>
                  <a:rPr lang="en-US" dirty="0">
                    <a:solidFill>
                      <a:srgbClr val="0070C0"/>
                    </a:solidFill>
                  </a:rPr>
                  <a:t> B</a:t>
                </a:r>
                <a:r>
                  <a:rPr lang="en-US" dirty="0"/>
                  <a:t> occurs, and is given as: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Note again, order doesn’t matter: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0070C0"/>
                    </a:solidFill>
                  </a:rPr>
                  <a:t>union</a:t>
                </a:r>
                <a:r>
                  <a:rPr lang="en-US" dirty="0"/>
                  <a:t> of two events considers</a:t>
                </a:r>
                <a:br>
                  <a:rPr lang="en-US" dirty="0"/>
                </a:br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i="1" dirty="0">
                    <a:solidFill>
                      <a:srgbClr val="0070C0"/>
                    </a:solidFill>
                  </a:rPr>
                  <a:t>or</a:t>
                </a:r>
                <a:r>
                  <a:rPr lang="en-US" dirty="0">
                    <a:solidFill>
                      <a:srgbClr val="0070C0"/>
                    </a:solidFill>
                  </a:rPr>
                  <a:t> B</a:t>
                </a:r>
                <a:r>
                  <a:rPr lang="en-US" dirty="0"/>
                  <a:t> occurs, and is given as:</a:t>
                </a:r>
              </a:p>
              <a:p>
                <a:pPr marL="114300" indent="0">
                  <a:buNone/>
                </a:pP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𝐴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∪𝐵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Note again, order doesn’t matter:</a:t>
                </a:r>
              </a:p>
              <a:p>
                <a:pPr marL="114300" indent="0">
                  <a:buNone/>
                </a:pP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𝐵=𝐵∪𝐴</a:t>
                </a: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506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A </a:t>
                </a:r>
                <a:r>
                  <a:rPr lang="en-US" i="1" dirty="0"/>
                  <a:t>or</a:t>
                </a:r>
                <a:r>
                  <a:rPr lang="en-US" dirty="0"/>
                  <a:t> B is given as: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In this case: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A </a:t>
                </a:r>
                <a:r>
                  <a:rPr lang="en-US" i="1" dirty="0"/>
                  <a:t>or</a:t>
                </a:r>
                <a:r>
                  <a:rPr lang="en-US" dirty="0"/>
                  <a:t> B is given as:</a:t>
                </a:r>
              </a:p>
              <a:p>
                <a:pPr marL="114300" indent="0">
                  <a:buNone/>
                </a:pP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𝑃(𝐴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∪𝐵)=𝑃(𝐴)+𝑃(𝐵)−𝑃(𝐴∩𝐵)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In this case:</a:t>
                </a:r>
              </a:p>
              <a:p>
                <a:pPr marL="114300" indent="0">
                  <a:buNone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𝑃(𝐴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∪𝐵)=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9/15+9/15−3/15=15/15=</a:t>
                </a:r>
                <a:r>
                  <a:rPr lang="en-US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𝟏.𝟎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9378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0070C0"/>
                    </a:solidFill>
                  </a:rPr>
                  <a:t>complement</a:t>
                </a:r>
                <a:r>
                  <a:rPr lang="en-US" dirty="0"/>
                  <a:t> of an event considers</a:t>
                </a:r>
                <a:br>
                  <a:rPr lang="en-US" dirty="0"/>
                </a:br>
                <a:r>
                  <a:rPr lang="en-US" dirty="0"/>
                  <a:t>everything outside of the event, given by: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The probability of </a:t>
                </a:r>
                <a:r>
                  <a:rPr lang="en-US" i="1" dirty="0"/>
                  <a:t>not</a:t>
                </a:r>
                <a:r>
                  <a:rPr lang="en-US" dirty="0"/>
                  <a:t> A is: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0070C0"/>
                    </a:solidFill>
                  </a:rPr>
                  <a:t>complement</a:t>
                </a:r>
                <a:r>
                  <a:rPr lang="en-US" dirty="0"/>
                  <a:t> of an event considers</a:t>
                </a:r>
                <a:br>
                  <a:rPr lang="en-US" dirty="0"/>
                </a:br>
                <a:r>
                  <a:rPr lang="en-US" dirty="0"/>
                  <a:t>everything outside of the event, given by:</a:t>
                </a:r>
              </a:p>
              <a:p>
                <a:pPr marL="114300" indent="0">
                  <a:buNone/>
                </a:pP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(𝐴 ) ̅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The probability of </a:t>
                </a:r>
                <a:r>
                  <a:rPr lang="en-US" i="1" dirty="0"/>
                  <a:t>not</a:t>
                </a:r>
                <a:r>
                  <a:rPr lang="en-US" dirty="0"/>
                  <a:t> A is:</a:t>
                </a:r>
              </a:p>
              <a:p>
                <a:pPr marL="114300" indent="0"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𝑃((𝐴 ) ̅ )=1−𝑃(</a:t>
                </a:r>
                <a:r>
                  <a:rPr lang="en-US" i="0">
                    <a:latin typeface="Cambria Math" panose="02040503050406030204" pitchFamily="18" charset="0"/>
                  </a:rPr>
                  <a:t>𝐴)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=15/15−9/15=6/15=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𝟎.𝟒</a:t>
                </a:r>
                <a:endParaRPr lang="en-US" b="1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03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trial of flipping a coin can be called an </a:t>
            </a:r>
            <a:r>
              <a:rPr lang="en-US" b="1" dirty="0">
                <a:solidFill>
                  <a:srgbClr val="0070C0"/>
                </a:solidFill>
              </a:rPr>
              <a:t>experiment</a:t>
            </a:r>
          </a:p>
          <a:p>
            <a:r>
              <a:rPr lang="en-US" dirty="0">
                <a:solidFill>
                  <a:schemeClr val="bg2"/>
                </a:solidFill>
              </a:rPr>
              <a:t>Each mutually exclusive outcome is called a </a:t>
            </a:r>
            <a:r>
              <a:rPr lang="en-US" b="1" dirty="0">
                <a:solidFill>
                  <a:srgbClr val="0070C0"/>
                </a:solidFill>
              </a:rPr>
              <a:t>simple event</a:t>
            </a:r>
          </a:p>
          <a:p>
            <a:r>
              <a:rPr lang="en-US" dirty="0">
                <a:solidFill>
                  <a:schemeClr val="bg2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sample space </a:t>
            </a:r>
            <a:r>
              <a:rPr lang="en-US" dirty="0">
                <a:solidFill>
                  <a:schemeClr val="bg2"/>
                </a:solidFill>
              </a:rPr>
              <a:t>is the sum of every possible simple event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4740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um die Definitionen und Bezeichnungen zu lernen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8100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series of events occur when the outcome of one event has </a:t>
            </a:r>
            <a:br>
              <a:rPr lang="en-US" dirty="0"/>
            </a:br>
            <a:r>
              <a:rPr lang="en-US" u="sng" dirty="0"/>
              <a:t>no effect</a:t>
            </a:r>
            <a:r>
              <a:rPr lang="en-US" dirty="0"/>
              <a:t> on the outcome of another.</a:t>
            </a:r>
          </a:p>
          <a:p>
            <a:r>
              <a:rPr lang="en-US" dirty="0"/>
              <a:t>An example is flipping a fair coin twice</a:t>
            </a:r>
          </a:p>
          <a:p>
            <a:r>
              <a:rPr lang="en-US" dirty="0"/>
              <a:t>The chance of getting heads on the second toss is independent of the result of the first toss.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2207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probability of seeing two heads </a:t>
                </a:r>
                <a:br>
                  <a:rPr lang="en-US" dirty="0"/>
                </a:br>
                <a:r>
                  <a:rPr lang="en-US" dirty="0"/>
                  <a:t>with two flips of a fair coin is:</a:t>
                </a:r>
              </a:p>
              <a:p>
                <a:pPr marL="1376363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279717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probability of seeing two heads </a:t>
                </a:r>
                <a:br>
                  <a:rPr lang="en-US" dirty="0"/>
                </a:br>
                <a:r>
                  <a:rPr lang="en-US" dirty="0"/>
                  <a:t>with two flips of a fair coin is:</a:t>
                </a:r>
              </a:p>
              <a:p>
                <a:pPr marL="1376363" indent="0">
                  <a:spcBef>
                    <a:spcPts val="1200"/>
                  </a:spcBef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𝑃(𝐻_1 𝐻_2 )=𝑃(</a:t>
                </a:r>
                <a:r>
                  <a:rPr lang="en-US" i="0">
                    <a:latin typeface="Cambria Math" panose="02040503050406030204" pitchFamily="18" charset="0"/>
                  </a:rPr>
                  <a:t>𝐻_1 )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×𝑃(</a:t>
                </a:r>
                <a:r>
                  <a:rPr lang="en-US" i="0">
                    <a:latin typeface="Cambria Math" panose="02040503050406030204" pitchFamily="18" charset="0"/>
                  </a:rPr>
                  <a:t>𝐻_</a:t>
                </a:r>
                <a:r>
                  <a:rPr lang="en-US" b="0" i="0">
                    <a:latin typeface="Cambria Math" panose="02040503050406030204" pitchFamily="18" charset="0"/>
                  </a:rPr>
                  <a:t>2 )</a:t>
                </a:r>
                <a:endParaRPr lang="en-US" b="0" dirty="0"/>
              </a:p>
              <a:p>
                <a:pPr marL="2797175" indent="0"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=1/2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×1/2=1/4</a:t>
                </a:r>
                <a:endParaRPr lang="en-US" b="0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6101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dependent</a:t>
            </a:r>
            <a:r>
              <a:rPr lang="en-US" dirty="0"/>
              <a:t> event occurs when the outcome of a first event </a:t>
            </a:r>
            <a:r>
              <a:rPr lang="en-US" u="sng" dirty="0"/>
              <a:t>does</a:t>
            </a:r>
            <a:r>
              <a:rPr lang="en-US" dirty="0"/>
              <a:t> affect the probability of a second event.</a:t>
            </a:r>
          </a:p>
          <a:p>
            <a:r>
              <a:rPr lang="en-US" dirty="0"/>
              <a:t>A common example is to draw colored marbles from a bag </a:t>
            </a:r>
            <a:r>
              <a:rPr lang="en-US" i="1" dirty="0"/>
              <a:t>without replacement</a:t>
            </a:r>
            <a:r>
              <a:rPr lang="en-US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8804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a bag contains 2 blue marbles </a:t>
            </a:r>
            <a:br>
              <a:rPr lang="en-US" dirty="0"/>
            </a:br>
            <a:r>
              <a:rPr lang="en-US" dirty="0"/>
              <a:t>and 3 red marbles.</a:t>
            </a:r>
          </a:p>
          <a:p>
            <a:r>
              <a:rPr lang="en-US" dirty="0"/>
              <a:t>If you take two marbles out of the bag, what is the probability that they are both red?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0459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the color of the first marble affects the probability of drawing a 2</a:t>
            </a:r>
            <a:r>
              <a:rPr lang="en-US" baseline="30000" dirty="0"/>
              <a:t>nd</a:t>
            </a:r>
            <a:r>
              <a:rPr lang="en-US" dirty="0"/>
              <a:t> red marble.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5211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drawing a first red marble is easy: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drawing a first red marble is easy:</a:t>
                </a:r>
              </a:p>
              <a:p>
                <a:pPr marL="114300" indent="0">
                  <a:buNone/>
                </a:pP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𝑃(𝑅_1 )</a:t>
                </a:r>
                <a:r>
                  <a:rPr lang="en-US" b="0" i="0">
                    <a:latin typeface="Cambria Math" panose="02040503050406030204" pitchFamily="18" charset="0"/>
                  </a:rPr>
                  <a:t>=3/5</a:t>
                </a: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194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Gegeben</a:t>
            </a:r>
            <a:r>
              <a:rPr lang="en-US" dirty="0"/>
              <a:t> </a:t>
            </a:r>
            <a:r>
              <a:rPr lang="en-US" dirty="0" err="1"/>
              <a:t>dass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probability of drawing a second red marble </a:t>
            </a:r>
            <a:r>
              <a:rPr lang="en-US" i="1" dirty="0"/>
              <a:t>given that  </a:t>
            </a:r>
            <a:r>
              <a:rPr lang="en-US" dirty="0"/>
              <a:t>the first marble was red is written as: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1730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After removing a red marble from the sample set this becomes: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After removing a red marble from the sample set this becomes:</a:t>
                </a:r>
              </a:p>
              <a:p>
                <a:pPr marL="114300" indent="0">
                  <a:buNone/>
                </a:pP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𝑃(〖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𝑅_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|𝑅〗_1 )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=2/4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7257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dot means “times” – first time we’ve seen it in place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GB" dirty="0"/>
                  <a:t>#######</a:t>
                </a:r>
              </a:p>
              <a:p>
                <a:r>
                  <a:rPr lang="en-US" dirty="0"/>
                  <a:t>So the probability of two red marbles is: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 marL="354171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dot means “times” – first time we’ve seen it in place of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dirty="0"/>
                  <a:t>.</a:t>
                </a:r>
              </a:p>
              <a:p>
                <a:r>
                  <a:rPr lang="en-GB" dirty="0"/>
                  <a:t>#######</a:t>
                </a:r>
              </a:p>
              <a:p>
                <a:r>
                  <a:rPr lang="en-US" dirty="0"/>
                  <a:t>So the probability of two red marbles is:</a:t>
                </a:r>
              </a:p>
              <a:p>
                <a:pPr marL="114300" indent="0">
                  <a:buNone/>
                </a:pP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𝑃(〖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𝑅_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𝑅〗_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2 )=𝑃(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𝑅_1 )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∙𝑃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(〖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𝑅_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|𝑅〗_1 )</a:t>
                </a:r>
                <a:endParaRPr lang="en-US" b="0" dirty="0">
                  <a:solidFill>
                    <a:srgbClr val="0070C0"/>
                  </a:solidFill>
                </a:endParaRPr>
              </a:p>
              <a:p>
                <a:pPr marL="3541713" indent="0">
                  <a:buNone/>
                </a:pP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=3/5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×2/4=6/20=</a:t>
                </a:r>
                <a:r>
                  <a:rPr lang="en-US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𝟎.𝟑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22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rolling a six-sided die</a:t>
            </a:r>
          </a:p>
          <a:p>
            <a:r>
              <a:rPr lang="en-US" dirty="0"/>
              <a:t>One roll is an experiment</a:t>
            </a:r>
          </a:p>
          <a:p>
            <a:r>
              <a:rPr lang="en-US" dirty="0"/>
              <a:t>The simple events are:</a:t>
            </a:r>
          </a:p>
          <a:p>
            <a:pPr marL="914400" indent="0">
              <a:buNone/>
              <a:tabLst>
                <a:tab pos="2058988" algn="l"/>
                <a:tab pos="3205163" algn="l"/>
              </a:tabLs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=1	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	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=3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=4 	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=5	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=6</a:t>
            </a:r>
          </a:p>
          <a:p>
            <a:pPr indent="-457200">
              <a:tabLst>
                <a:tab pos="2058988" algn="l"/>
                <a:tab pos="3205163" algn="l"/>
              </a:tabLst>
            </a:pPr>
            <a:r>
              <a:rPr lang="en-US" dirty="0"/>
              <a:t>Therefore, the sample space is:</a:t>
            </a:r>
          </a:p>
          <a:p>
            <a:pPr marL="914400" indent="0">
              <a:buNone/>
              <a:tabLst>
                <a:tab pos="2343150" algn="l"/>
              </a:tabLs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 = {E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, 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, 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, 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3471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8886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idea that we want to know the probability of event A, </a:t>
                </a:r>
                <a:r>
                  <a:rPr lang="en-US" i="1" dirty="0"/>
                  <a:t>given</a:t>
                </a:r>
                <a:r>
                  <a:rPr lang="en-US" dirty="0"/>
                  <a:t> that event B has occurred, is </a:t>
                </a:r>
                <a:r>
                  <a:rPr lang="en-US" b="1" dirty="0">
                    <a:solidFill>
                      <a:srgbClr val="0070C0"/>
                    </a:solidFill>
                  </a:rPr>
                  <a:t>conditional probability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This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idea that we want to know the probability of event A, </a:t>
                </a:r>
                <a:r>
                  <a:rPr lang="en-US" i="1" dirty="0"/>
                  <a:t>given</a:t>
                </a:r>
                <a:r>
                  <a:rPr lang="en-US" dirty="0"/>
                  <a:t> that event B has occurred, is </a:t>
                </a:r>
                <a:r>
                  <a:rPr lang="en-US" b="1" dirty="0">
                    <a:solidFill>
                      <a:srgbClr val="0070C0"/>
                    </a:solidFill>
                  </a:rPr>
                  <a:t>conditional probability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This is written as 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𝑃(𝐴|𝐵)</a:t>
                </a: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9215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back to dependent events, the probability of drawing two red marbles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conditional in this equation is: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2317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Rearranging the formula gives: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solidFill>
                      <a:schemeClr val="bg2"/>
                    </a:solidFill>
                  </a:rPr>
                  <a:t>That is, the probability of </a:t>
                </a:r>
                <a:r>
                  <a:rPr lang="en-US" dirty="0">
                    <a:solidFill>
                      <a:srgbClr val="0070C0"/>
                    </a:solidFill>
                  </a:rPr>
                  <a:t>A given B </a:t>
                </a:r>
                <a:br>
                  <a:rPr lang="en-US" dirty="0">
                    <a:solidFill>
                      <a:schemeClr val="bg2"/>
                    </a:solidFill>
                  </a:rPr>
                </a:br>
                <a:r>
                  <a:rPr lang="en-US" dirty="0">
                    <a:solidFill>
                      <a:schemeClr val="bg2"/>
                    </a:solidFill>
                  </a:rPr>
                  <a:t>equals the probability of </a:t>
                </a:r>
                <a:r>
                  <a:rPr lang="en-US" dirty="0">
                    <a:solidFill>
                      <a:srgbClr val="0070C0"/>
                    </a:solidFill>
                  </a:rPr>
                  <a:t>A and B </a:t>
                </a:r>
                <a:br>
                  <a:rPr lang="en-US" dirty="0">
                    <a:solidFill>
                      <a:schemeClr val="bg2"/>
                    </a:solidFill>
                  </a:rPr>
                </a:br>
                <a:r>
                  <a:rPr lang="en-US" dirty="0">
                    <a:solidFill>
                      <a:schemeClr val="bg2"/>
                    </a:solidFill>
                  </a:rPr>
                  <a:t>divided by the probability of </a:t>
                </a:r>
                <a:r>
                  <a:rPr lang="en-US" dirty="0">
                    <a:solidFill>
                      <a:srgbClr val="0070C0"/>
                    </a:solidFill>
                  </a:rPr>
                  <a:t>B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Rearranging the formula gives:</a:t>
                </a:r>
              </a:p>
              <a:p>
                <a:pPr marL="114300" indent="0">
                  <a:buNone/>
                </a:pP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𝑃(𝐴│𝐵)=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𝑃(𝐴∩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𝐵)/(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𝑃(𝐵))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solidFill>
                      <a:schemeClr val="bg2"/>
                    </a:solidFill>
                  </a:rPr>
                  <a:t>That is, the probability of </a:t>
                </a:r>
                <a:r>
                  <a:rPr lang="en-US" dirty="0">
                    <a:solidFill>
                      <a:srgbClr val="0070C0"/>
                    </a:solidFill>
                  </a:rPr>
                  <a:t>A given B </a:t>
                </a:r>
                <a:br>
                  <a:rPr lang="en-US" dirty="0">
                    <a:solidFill>
                      <a:schemeClr val="bg2"/>
                    </a:solidFill>
                  </a:rPr>
                </a:br>
                <a:r>
                  <a:rPr lang="en-US" dirty="0">
                    <a:solidFill>
                      <a:schemeClr val="bg2"/>
                    </a:solidFill>
                  </a:rPr>
                  <a:t>equals the probability of </a:t>
                </a:r>
                <a:r>
                  <a:rPr lang="en-US" dirty="0">
                    <a:solidFill>
                      <a:srgbClr val="0070C0"/>
                    </a:solidFill>
                  </a:rPr>
                  <a:t>A and B </a:t>
                </a:r>
                <a:br>
                  <a:rPr lang="en-US" dirty="0">
                    <a:solidFill>
                      <a:schemeClr val="bg2"/>
                    </a:solidFill>
                  </a:rPr>
                </a:br>
                <a:r>
                  <a:rPr lang="en-US" dirty="0">
                    <a:solidFill>
                      <a:schemeClr val="bg2"/>
                    </a:solidFill>
                  </a:rPr>
                  <a:t>divided by the probability of </a:t>
                </a:r>
                <a:r>
                  <a:rPr lang="en-US" dirty="0">
                    <a:solidFill>
                      <a:srgbClr val="0070C0"/>
                    </a:solidFill>
                  </a:rPr>
                  <a:t>B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2644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company finds that out of every 100 projects, 48 are completed on time, 62 are completed under budget, and 16 are completed both on time and under budget.</a:t>
            </a:r>
          </a:p>
          <a:p>
            <a:r>
              <a:rPr lang="en-US" dirty="0"/>
              <a:t>Given that a project is completed on time, what is the probability that it is under budget?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1657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1937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sz="1200" dirty="0"/>
                  <a:t>Given that a project is completed on time </a:t>
                </a:r>
                <a:r>
                  <a:rPr lang="en-US" sz="12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200" dirty="0"/>
                  <a:t>, </a:t>
                </a:r>
                <a:br>
                  <a:rPr lang="en-US" sz="1200" dirty="0"/>
                </a:br>
                <a:r>
                  <a:rPr lang="en-US" sz="1200" dirty="0"/>
                  <a:t>what is the probability that it is under budget </a:t>
                </a:r>
                <a:r>
                  <a:rPr lang="en-US" sz="1200" dirty="0">
                    <a:solidFill>
                      <a:srgbClr val="0070C0"/>
                    </a:solidFill>
                  </a:rPr>
                  <a:t>A</a:t>
                </a:r>
                <a:r>
                  <a:rPr lang="en-US" sz="1200" dirty="0"/>
                  <a:t>?</a:t>
                </a:r>
              </a:p>
              <a:p>
                <a:pPr marL="36576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8561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sz="1200" dirty="0"/>
                  <a:t>Given that a project is completed on time </a:t>
                </a:r>
                <a:r>
                  <a:rPr lang="en-US" sz="12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200" dirty="0"/>
                  <a:t>, </a:t>
                </a:r>
                <a:br>
                  <a:rPr lang="en-US" sz="1200" dirty="0"/>
                </a:br>
                <a:r>
                  <a:rPr lang="en-US" sz="1200" dirty="0"/>
                  <a:t>what is the probability that it is under budget </a:t>
                </a:r>
                <a:r>
                  <a:rPr lang="en-US" sz="1200" dirty="0">
                    <a:solidFill>
                      <a:srgbClr val="0070C0"/>
                    </a:solidFill>
                  </a:rPr>
                  <a:t>A</a:t>
                </a:r>
                <a:r>
                  <a:rPr lang="en-US" sz="1200" dirty="0"/>
                  <a:t>?</a:t>
                </a:r>
              </a:p>
              <a:p>
                <a:pPr marL="3657600" indent="0">
                  <a:buNone/>
                </a:pP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𝑃(𝐴│𝐵)=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𝑃(𝐴∩𝐵)/(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𝑃(𝐵))</a:t>
                </a:r>
                <a:endParaRPr lang="en-US" dirty="0"/>
              </a:p>
              <a:p>
                <a:pPr marL="4856163" indent="0">
                  <a:buNone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16/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48=</a:t>
                </a:r>
                <a:r>
                  <a:rPr lang="en-US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𝟎.𝟑𝟑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514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2611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From our project example, </a:t>
                </a:r>
                <a:br>
                  <a:rPr lang="en-US" dirty="0"/>
                </a:br>
                <a:r>
                  <a:rPr lang="en-US" dirty="0"/>
                  <a:t>what is the probability of a </a:t>
                </a:r>
                <a:br>
                  <a:rPr lang="en-US" dirty="0"/>
                </a:br>
                <a:r>
                  <a:rPr lang="en-US" dirty="0"/>
                  <a:t>project completing on time </a:t>
                </a:r>
                <a:br>
                  <a:rPr lang="en-US" dirty="0"/>
                </a:br>
                <a:r>
                  <a:rPr lang="en-US" i="1" dirty="0"/>
                  <a:t>or</a:t>
                </a:r>
                <a:r>
                  <a:rPr lang="en-US" dirty="0"/>
                  <a:t> under budget?</a:t>
                </a:r>
              </a:p>
              <a:p>
                <a:r>
                  <a:rPr lang="en-US" dirty="0"/>
                  <a:t>Recall from the section on unions: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This is the </a:t>
                </a:r>
                <a:r>
                  <a:rPr lang="en-US" b="1" dirty="0">
                    <a:solidFill>
                      <a:srgbClr val="0070C0"/>
                    </a:solidFill>
                  </a:rPr>
                  <a:t>addition rule</a:t>
                </a:r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From our project example, </a:t>
                </a:r>
                <a:br>
                  <a:rPr lang="en-US" dirty="0"/>
                </a:br>
                <a:r>
                  <a:rPr lang="en-US" dirty="0"/>
                  <a:t>what is the probability of a </a:t>
                </a:r>
                <a:br>
                  <a:rPr lang="en-US" dirty="0"/>
                </a:br>
                <a:r>
                  <a:rPr lang="en-US" dirty="0"/>
                  <a:t>project completing on time </a:t>
                </a:r>
                <a:br>
                  <a:rPr lang="en-US" dirty="0"/>
                </a:br>
                <a:r>
                  <a:rPr lang="en-US" i="1" dirty="0"/>
                  <a:t>or</a:t>
                </a:r>
                <a:r>
                  <a:rPr lang="en-US" dirty="0"/>
                  <a:t> under budget?</a:t>
                </a:r>
              </a:p>
              <a:p>
                <a:r>
                  <a:rPr lang="en-US" dirty="0"/>
                  <a:t>Recall from the section on unions:</a:t>
                </a:r>
              </a:p>
              <a:p>
                <a:pPr marL="114300" indent="0">
                  <a:buNone/>
                </a:pP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𝑃(𝐴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∪𝐵)=𝑃(𝐴)+𝑃(𝐵)−𝑃(𝐴∩𝐵)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This is the </a:t>
                </a:r>
                <a:r>
                  <a:rPr lang="en-US" b="1" dirty="0">
                    <a:solidFill>
                      <a:srgbClr val="0070C0"/>
                    </a:solidFill>
                  </a:rPr>
                  <a:t>addition rule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7418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51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The probability that a fair die will roll a six:</a:t>
            </a:r>
          </a:p>
          <a:p>
            <a:pPr marL="114300" indent="0">
              <a:buNone/>
            </a:pPr>
            <a:r>
              <a:rPr lang="en-US" dirty="0"/>
              <a:t>        The simple event is:</a:t>
            </a:r>
          </a:p>
          <a:p>
            <a:pPr marL="914400" indent="0">
              <a:buNone/>
              <a:tabLst>
                <a:tab pos="2058988" algn="l"/>
                <a:tab pos="3205163" algn="l"/>
              </a:tabLs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=6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(one event)</a:t>
            </a:r>
            <a:endParaRPr lang="en-US" i="1" dirty="0">
              <a:latin typeface="Cambria Math"/>
              <a:ea typeface="Cambria Math"/>
            </a:endParaRPr>
          </a:p>
          <a:p>
            <a:pPr marL="914400" indent="0">
              <a:lnSpc>
                <a:spcPct val="114999"/>
              </a:lnSpc>
              <a:buNone/>
              <a:tabLst>
                <a:tab pos="2058988" algn="l"/>
                <a:tab pos="3205163" algn="l"/>
              </a:tabLst>
            </a:pPr>
            <a:r>
              <a:rPr lang="en-US" dirty="0">
                <a:latin typeface="Montserrat"/>
                <a:ea typeface="Cambria Math" panose="02040503050406030204" pitchFamily="18" charset="0"/>
              </a:rPr>
              <a:t>Total sample space:</a:t>
            </a:r>
            <a:endParaRPr lang="en-US" dirty="0">
              <a:latin typeface="Cambria Math"/>
              <a:ea typeface="Cambria Math" panose="02040503050406030204" pitchFamily="18" charset="0"/>
            </a:endParaRPr>
          </a:p>
          <a:p>
            <a:pPr marL="914400" indent="0">
              <a:buNone/>
              <a:tabLst>
                <a:tab pos="2343150" algn="l"/>
              </a:tabLs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 = {E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, 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, 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, 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(six possible outcomes)</a:t>
            </a:r>
          </a:p>
          <a:p>
            <a:pPr marL="914400" indent="0">
              <a:lnSpc>
                <a:spcPct val="114999"/>
              </a:lnSpc>
              <a:buNone/>
              <a:tabLst>
                <a:tab pos="2343150" algn="l"/>
              </a:tabLst>
            </a:pPr>
            <a:r>
              <a:rPr lang="en-US" dirty="0">
                <a:latin typeface="Montserrat"/>
                <a:ea typeface="Cambria Math" panose="02040503050406030204" pitchFamily="18" charset="0"/>
              </a:rPr>
              <a:t>The probability: </a:t>
            </a:r>
          </a:p>
          <a:p>
            <a:pPr marL="914400" indent="0">
              <a:lnSpc>
                <a:spcPct val="114999"/>
              </a:lnSpc>
              <a:buNone/>
              <a:tabLst>
                <a:tab pos="2343150" algn="l"/>
              </a:tabLs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P(Roll Six) = 1/6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47057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When two events cannot both </a:t>
                </a:r>
                <a:br>
                  <a:rPr lang="en-US" sz="1200" dirty="0"/>
                </a:br>
                <a:r>
                  <a:rPr lang="en-US" sz="1200" dirty="0"/>
                  <a:t>happen, they are said to be </a:t>
                </a:r>
                <a:br>
                  <a:rPr lang="en-US" sz="1200" dirty="0"/>
                </a:br>
                <a:r>
                  <a:rPr lang="en-US" sz="1200" b="1" dirty="0">
                    <a:solidFill>
                      <a:srgbClr val="0070C0"/>
                    </a:solidFill>
                  </a:rPr>
                  <a:t>mutually exclusive</a:t>
                </a:r>
                <a:r>
                  <a:rPr lang="en-US" sz="1200" dirty="0"/>
                  <a:t>.</a:t>
                </a:r>
              </a:p>
              <a:p>
                <a:r>
                  <a:rPr lang="en-US" sz="1200" dirty="0"/>
                  <a:t>In this case, the addition rule becomes:</a:t>
                </a:r>
              </a:p>
              <a:p>
                <a:pPr marL="9144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12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When two events cannot both </a:t>
                </a:r>
                <a:br>
                  <a:rPr lang="en-US" sz="1200" dirty="0"/>
                </a:br>
                <a:r>
                  <a:rPr lang="en-US" sz="1200" dirty="0"/>
                  <a:t>happen, they are said to be </a:t>
                </a:r>
                <a:br>
                  <a:rPr lang="en-US" sz="1200" dirty="0"/>
                </a:br>
                <a:r>
                  <a:rPr lang="en-US" sz="1200" b="1" dirty="0">
                    <a:solidFill>
                      <a:srgbClr val="0070C0"/>
                    </a:solidFill>
                  </a:rPr>
                  <a:t>mutually exclusive</a:t>
                </a:r>
                <a:r>
                  <a:rPr lang="en-US" sz="1200" dirty="0"/>
                  <a:t>.</a:t>
                </a:r>
              </a:p>
              <a:p>
                <a:r>
                  <a:rPr lang="en-US" sz="1200" dirty="0"/>
                  <a:t>In this case, the addition rule becomes:</a:t>
                </a:r>
              </a:p>
              <a:p>
                <a:pPr marL="914400" indent="0">
                  <a:buNone/>
                </a:pP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𝑃(𝐴∪𝐵)=𝑃(𝐴)+𝑃(𝐵)</a:t>
                </a:r>
                <a:endParaRPr lang="en-US" sz="12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3527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1175" indent="-457200"/>
            <a:r>
              <a:rPr lang="en-US" dirty="0"/>
              <a:t>Our defective trumpet valves, for example</a:t>
            </a:r>
          </a:p>
          <a:p>
            <a:pPr marL="511175" indent="-457200"/>
            <a:r>
              <a:rPr lang="en-US" dirty="0"/>
              <a:t>A defective valve can’t occupy two places on the same trumpet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3167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noProof="0" dirty="0"/>
                  <a:t>Die Wahrscheinlichkeit also, zwei rote Kugeln zu ziehen, sieht wie folgt aus: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From the section on dependent events we saw that the probability of A and B is: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dirty="0"/>
                  <a:t>This is the </a:t>
                </a:r>
                <a:r>
                  <a:rPr lang="en-US" b="1" dirty="0">
                    <a:solidFill>
                      <a:srgbClr val="0070C0"/>
                    </a:solidFill>
                  </a:rPr>
                  <a:t>multiplication rule</a:t>
                </a:r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From the section on dependent events we saw that the probability of A and B is:</a:t>
                </a:r>
              </a:p>
              <a:p>
                <a:pPr marL="114300" indent="0">
                  <a:buNone/>
                </a:pP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𝑃(𝐴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𝐵)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=𝑃(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𝐴)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∙𝑃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(𝐵|𝐴)</a:t>
                </a: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dirty="0"/>
                  <a:t>This is the </a:t>
                </a:r>
                <a:r>
                  <a:rPr lang="en-US" b="1" dirty="0">
                    <a:solidFill>
                      <a:srgbClr val="0070C0"/>
                    </a:solidFill>
                  </a:rPr>
                  <a:t>multiplication rule</a:t>
                </a: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6881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standard deck of 52 cards, </a:t>
                </a:r>
                <a:br>
                  <a:rPr lang="en-US" dirty="0"/>
                </a:br>
                <a:r>
                  <a:rPr lang="en-US" dirty="0"/>
                  <a:t>what is the probability of drawing </a:t>
                </a:r>
                <a:br>
                  <a:rPr lang="en-US" dirty="0"/>
                </a:br>
                <a:r>
                  <a:rPr lang="en-US" dirty="0"/>
                  <a:t>4 aces?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6,497,400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270,725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standard deck of 52 cards, </a:t>
                </a:r>
                <a:br>
                  <a:rPr lang="en-US" dirty="0"/>
                </a:br>
                <a:r>
                  <a:rPr lang="en-US" dirty="0"/>
                  <a:t>what is the probability of drawing </a:t>
                </a:r>
                <a:br>
                  <a:rPr lang="en-US" dirty="0"/>
                </a:br>
                <a:r>
                  <a:rPr lang="en-US" dirty="0"/>
                  <a:t>4 aces?</a:t>
                </a:r>
              </a:p>
              <a:p>
                <a:pPr marL="114300" indent="0">
                  <a:buNone/>
                </a:pP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𝑃(𝐴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𝐵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𝐶∩𝐷)=𝑃(𝐴)∙𝑃(𝐵│𝐴)∙𝑃(𝐶│𝐴𝐵)∙𝑃(𝐷│𝐴𝐵𝐶)</a:t>
                </a:r>
                <a:endParaRPr lang="en-US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4/52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3/51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2/50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1/49=24/6,497,400=1/270,725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9680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80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We've already seen conditional probability:</a:t>
                </a:r>
              </a:p>
              <a:p>
                <a:pPr marL="11430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We've already seen conditional probability:</a:t>
                </a:r>
              </a:p>
              <a:p>
                <a:pPr marL="11430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𝑃(𝐴│𝐵)=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𝑃(𝐴∩𝐵)/(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𝑃(𝐵))  𝑝𝑟𝑜𝑣𝑖𝑑𝑒𝑑 𝑡ℎ𝑎𝑡 𝑃(𝐵)&gt;0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14300" indent="0">
                  <a:lnSpc>
                    <a:spcPct val="200000"/>
                  </a:lnSpc>
                  <a:buNone/>
                </a:pP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𝑃(𝐴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∩𝐵)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=𝑃(𝐴)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∙𝑃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(𝐵|𝐴)</a:t>
                </a:r>
                <a:r>
                  <a:rPr lang="en-US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𝑝𝑟𝑜𝑣𝑖𝑑𝑒𝑑 𝑡ℎ𝑎𝑡 𝑃(</a:t>
                </a:r>
                <a:r>
                  <a:rPr lang="en-US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𝐴)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&gt;0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76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08864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then connect the two conditional probability formulas to get Bayes’ Theorem: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then connect the two conditional probability formulas to get Bayes’ Theorem: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:r>
                  <a:rPr lang="en-US" sz="11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𝑃(𝐴│𝐵)=(𝑃(𝐵|𝐴)∙</a:t>
                </a:r>
                <a:r>
                  <a:rPr lang="en-US" sz="11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𝑃(𝐴))/(</a:t>
                </a:r>
                <a:r>
                  <a:rPr lang="en-US" sz="11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𝑃(𝐵))</a:t>
                </a:r>
                <a:r>
                  <a:rPr lang="en-US" sz="11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𝑝𝑟𝑜𝑣𝑖𝑑𝑒𝑑 𝑡ℎ𝑎𝑡 𝑃(𝐴),𝑃(𝐵)&gt;0</a:t>
                </a:r>
                <a:endParaRPr lang="en-US" sz="1100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77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962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Bayes Theorem is used to determine the probability of a </a:t>
                </a:r>
                <a:r>
                  <a:rPr lang="en-US" i="1" dirty="0"/>
                  <a:t>parameter</a:t>
                </a:r>
                <a:r>
                  <a:rPr lang="en-US" dirty="0"/>
                  <a:t>, given a certain event.</a:t>
                </a:r>
              </a:p>
              <a:p>
                <a:r>
                  <a:rPr lang="en-US" dirty="0"/>
                  <a:t>The general formula is: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Bayes Theorem is used to determine the probability of a </a:t>
                </a:r>
                <a:r>
                  <a:rPr lang="en-US" i="1" dirty="0"/>
                  <a:t>parameter</a:t>
                </a:r>
                <a:r>
                  <a:rPr lang="en-US" dirty="0"/>
                  <a:t>, given a certain event.</a:t>
                </a:r>
              </a:p>
              <a:p>
                <a:r>
                  <a:rPr lang="en-US" dirty="0"/>
                  <a:t>The general formula is:</a:t>
                </a:r>
              </a:p>
              <a:p>
                <a:pPr marL="114300" indent="0">
                  <a:buNone/>
                </a:pP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𝑃(𝐴│𝐵)=(𝑃(𝐵|𝐴)∙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𝑃(𝐴))/(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𝑃(𝐵))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78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3628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company learns that 1 out of 500 </a:t>
            </a:r>
            <a:br>
              <a:rPr lang="en-US" dirty="0"/>
            </a:br>
            <a:r>
              <a:rPr lang="en-US" dirty="0"/>
              <a:t>of their products are defective, or 0.2%.</a:t>
            </a:r>
          </a:p>
          <a:p>
            <a:r>
              <a:rPr lang="en-US" dirty="0"/>
              <a:t>The company buys a diagnostic tool that correctly identifies a defective part 99% </a:t>
            </a:r>
            <a:br>
              <a:rPr lang="en-US" dirty="0"/>
            </a:br>
            <a:r>
              <a:rPr lang="en-US" dirty="0"/>
              <a:t>of the time.</a:t>
            </a:r>
          </a:p>
          <a:p>
            <a:r>
              <a:rPr lang="en-US" dirty="0"/>
              <a:t>If a part is diagnosed as defective, what is the probability that it really </a:t>
            </a:r>
            <a:r>
              <a:rPr lang="en-US" i="1" dirty="0"/>
              <a:t>is</a:t>
            </a:r>
            <a:r>
              <a:rPr lang="en-US" dirty="0"/>
              <a:t> defective?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79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5608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1374775" indent="-1374775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	probability of being defective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if testing positive</a:t>
                </a:r>
              </a:p>
              <a:p>
                <a:pPr marL="1374775" indent="-1374775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	probability of testing positive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if defective</a:t>
                </a:r>
              </a:p>
              <a:p>
                <a:pPr marL="1374775" indent="-102870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	probability of being defective</a:t>
                </a:r>
              </a:p>
              <a:p>
                <a:pPr marL="1374775" marR="0" lvl="0" indent="-10287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Montserrat" panose="02000505000000020004" pitchFamily="2" charset="0"/>
                  </a:rPr>
                  <a:t>=	probability of testing positive</a:t>
                </a:r>
              </a:p>
              <a:p>
                <a:pPr marL="1374775" indent="-102870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𝑃(𝐴│𝐵)=(𝑃(𝐵|𝐴)∙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𝑃(𝐴))/(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𝑃(𝐵))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1374775" indent="-1374775">
                  <a:buNone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𝐴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𝐵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=	probability of being defective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if testing positive</a:t>
                </a:r>
              </a:p>
              <a:p>
                <a:pPr marL="1374775" indent="-1374775">
                  <a:buNone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𝑃(𝐵|𝐴)</a:t>
                </a:r>
                <a:r>
                  <a:rPr lang="en-US" dirty="0">
                    <a:solidFill>
                      <a:schemeClr val="tx1"/>
                    </a:solidFill>
                  </a:rPr>
                  <a:t>=	probability of testing positive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if defective</a:t>
                </a:r>
              </a:p>
              <a:p>
                <a:pPr marL="1374775" indent="-1028700">
                  <a:buNone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𝑃(𝐴)</a:t>
                </a:r>
                <a:r>
                  <a:rPr lang="en-US" dirty="0">
                    <a:solidFill>
                      <a:schemeClr val="tx1"/>
                    </a:solidFill>
                  </a:rPr>
                  <a:t>=	probability of being defective</a:t>
                </a:r>
              </a:p>
              <a:p>
                <a:pPr marL="1374775" marR="0" lvl="0" indent="-10287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𝑃(𝐵)</a:t>
                </a:r>
                <a:r>
                  <a:rPr lang="en-US" sz="1200" dirty="0">
                    <a:solidFill>
                      <a:schemeClr val="tx1"/>
                    </a:solidFill>
                    <a:latin typeface="Montserrat" panose="02000505000000020004" pitchFamily="2" charset="0"/>
                  </a:rPr>
                  <a:t>=	probability of testing positive</a:t>
                </a:r>
              </a:p>
              <a:p>
                <a:pPr marL="1374775" indent="-1028700">
                  <a:buNone/>
                </a:pP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80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78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company made a total</a:t>
            </a:r>
            <a:br>
              <a:rPr lang="en-US" dirty="0"/>
            </a:br>
            <a:r>
              <a:rPr lang="en-US" dirty="0"/>
              <a:t>of 50 trumpet valves</a:t>
            </a:r>
          </a:p>
          <a:p>
            <a:r>
              <a:rPr lang="en-US" dirty="0"/>
              <a:t>It is determined </a:t>
            </a:r>
            <a:br>
              <a:rPr lang="en-US" dirty="0"/>
            </a:br>
            <a:r>
              <a:rPr lang="en-US" dirty="0"/>
              <a:t>that one of the valves was defective</a:t>
            </a:r>
          </a:p>
          <a:p>
            <a:r>
              <a:rPr lang="en-US" dirty="0"/>
              <a:t>If three valves go into one trumpet, what is the probability that a trumpet has a defective valve?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0645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/>
              <a:t>𝑃 (𝐴 | 𝐵) </a:t>
            </a:r>
            <a:r>
              <a:rPr lang="de-DE" noProof="0" dirty="0"/>
              <a:t>	= Wahrscheinlichkeit, tatsächlich defekt zu sein, wenn positiv getestet wird</a:t>
            </a:r>
          </a:p>
          <a:p>
            <a:r>
              <a:rPr lang="de-DE" b="1" noProof="0" dirty="0"/>
              <a:t>𝑃 (𝐵 | 𝐴) </a:t>
            </a:r>
            <a:r>
              <a:rPr lang="de-DE" noProof="0" dirty="0"/>
              <a:t>	= Wahrscheinlichkeit positiv zu testen, wenn tatsächlich defekt</a:t>
            </a:r>
          </a:p>
          <a:p>
            <a:r>
              <a:rPr lang="de-DE" b="1" noProof="0" dirty="0"/>
              <a:t>𝑃 (𝐴) </a:t>
            </a:r>
            <a:r>
              <a:rPr lang="de-DE" noProof="0" dirty="0"/>
              <a:t>	= Wahrscheinlichkeit, defekt zu sein</a:t>
            </a:r>
          </a:p>
          <a:p>
            <a:r>
              <a:rPr lang="de-DE" b="1" noProof="0" dirty="0"/>
              <a:t>𝑃 (𝐵) </a:t>
            </a:r>
            <a:r>
              <a:rPr lang="de-DE" noProof="0" dirty="0"/>
              <a:t>	= Wahrscheinlichkeit, positiv zu testen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81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8776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Quick note!</a:t>
            </a:r>
          </a:p>
          <a:p>
            <a:pPr>
              <a:lnSpc>
                <a:spcPct val="114999"/>
              </a:lnSpc>
            </a:pPr>
            <a:r>
              <a:rPr lang="en-US" dirty="0"/>
              <a:t>True Positive = Product is defective and gets classified as defective</a:t>
            </a:r>
          </a:p>
          <a:p>
            <a:pPr>
              <a:lnSpc>
                <a:spcPct val="114999"/>
              </a:lnSpc>
            </a:pPr>
            <a:r>
              <a:rPr lang="en-US" dirty="0"/>
              <a:t>False Positive = Product is </a:t>
            </a:r>
            <a:r>
              <a:rPr lang="en-US" b="1" dirty="0">
                <a:solidFill>
                  <a:srgbClr val="000000"/>
                </a:solidFill>
              </a:rPr>
              <a:t>not</a:t>
            </a:r>
            <a:r>
              <a:rPr lang="en-US" dirty="0"/>
              <a:t> defective, but still gets classified as defective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82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31289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b="1" noProof="0" dirty="0"/>
                  <a:t>Echt Positiv </a:t>
                </a:r>
                <a:r>
                  <a:rPr lang="de-DE" noProof="0" dirty="0"/>
                  <a:t>	= Produkt ist defekt und wird als defekt eingestuft</a:t>
                </a:r>
              </a:p>
              <a:p>
                <a:r>
                  <a:rPr lang="de-DE" b="1" noProof="0" dirty="0"/>
                  <a:t>Falsch Positiv </a:t>
                </a:r>
                <a:r>
                  <a:rPr lang="de-DE" noProof="0" dirty="0"/>
                  <a:t>	= Produkt ist </a:t>
                </a:r>
                <a:r>
                  <a:rPr lang="de-DE" b="1" noProof="0" dirty="0"/>
                  <a:t>nicht</a:t>
                </a:r>
                <a:r>
                  <a:rPr lang="de-DE" noProof="0" dirty="0"/>
                  <a:t> defekt, wird aber trotzdem als 	fehlerhaft eingestuft</a:t>
                </a:r>
              </a:p>
              <a:p>
                <a:pPr marL="114300" indent="0">
                  <a:buNone/>
                </a:pPr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b="1" noProof="0" dirty="0"/>
                  <a:t>𝑃 (𝐴 | 𝐵) </a:t>
                </a:r>
                <a:r>
                  <a:rPr lang="de-DE" noProof="0" dirty="0"/>
                  <a:t>	= Wahrscheinlichkeit, tatsächlich defekt zu sein, wenn positiv getestet wird</a:t>
                </a:r>
              </a:p>
              <a:p>
                <a:r>
                  <a:rPr lang="de-DE" b="1" noProof="0" dirty="0"/>
                  <a:t>𝑃 (𝐵 | 𝐴) </a:t>
                </a:r>
                <a:r>
                  <a:rPr lang="de-DE" noProof="0" dirty="0"/>
                  <a:t>	= Wahrscheinlichkeit positiv zu testen, wenn tatsächlich defekt</a:t>
                </a:r>
              </a:p>
              <a:p>
                <a:r>
                  <a:rPr lang="de-DE" b="1" noProof="0" dirty="0"/>
                  <a:t>𝑃 (𝐴) </a:t>
                </a:r>
                <a:r>
                  <a:rPr lang="de-DE" noProof="0" dirty="0"/>
                  <a:t>	= Wahrscheinlichkeit, defekt zu sein</a:t>
                </a:r>
              </a:p>
              <a:p>
                <a:r>
                  <a:rPr lang="de-DE" b="1" noProof="0" dirty="0"/>
                  <a:t>𝑃 (𝐵) </a:t>
                </a:r>
                <a:r>
                  <a:rPr lang="de-DE" noProof="0" dirty="0"/>
                  <a:t>	= Wahrscheinlichkeit, positiv zu testen</a:t>
                </a:r>
              </a:p>
              <a:p>
                <a:pPr marL="114300" indent="0">
                  <a:buNone/>
                </a:pPr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1374775" indent="-1374775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	probability of being defective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if testing positive</a:t>
                </a:r>
              </a:p>
              <a:p>
                <a:pPr marL="1374775" indent="-1374775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	probability of testing positive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if defective</a:t>
                </a:r>
              </a:p>
              <a:p>
                <a:pPr marL="1374775" indent="-102870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	probability of being defective</a:t>
                </a:r>
              </a:p>
              <a:p>
                <a:pPr marL="1374775" marR="0" lvl="0" indent="-10287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Montserrat" panose="02000505000000020004" pitchFamily="2" charset="0"/>
                  </a:rPr>
                  <a:t>=	probability of testing positive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𝑃(𝐴│𝐵)=(𝑃(𝐵|𝐴)∙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𝑃(𝐴))/(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𝑃(𝐵))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1374775" indent="-1374775">
                  <a:buNone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𝐴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𝐵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=	probability of being defective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if testing positive</a:t>
                </a:r>
              </a:p>
              <a:p>
                <a:pPr marL="1374775" indent="-1374775">
                  <a:buNone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𝑃(𝐵|𝐴)</a:t>
                </a:r>
                <a:r>
                  <a:rPr lang="en-US" dirty="0">
                    <a:solidFill>
                      <a:schemeClr val="tx1"/>
                    </a:solidFill>
                  </a:rPr>
                  <a:t>=	probability of testing positive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if defective</a:t>
                </a:r>
              </a:p>
              <a:p>
                <a:pPr marL="1374775" indent="-1028700">
                  <a:buNone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𝑃(𝐴)</a:t>
                </a:r>
                <a:r>
                  <a:rPr lang="en-US" dirty="0">
                    <a:solidFill>
                      <a:schemeClr val="tx1"/>
                    </a:solidFill>
                  </a:rPr>
                  <a:t>=	probability of being defective</a:t>
                </a:r>
              </a:p>
              <a:p>
                <a:pPr marL="1374775" marR="0" lvl="0" indent="-10287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𝑃(𝐵)</a:t>
                </a:r>
                <a:r>
                  <a:rPr lang="en-US" sz="1200" dirty="0">
                    <a:solidFill>
                      <a:schemeClr val="tx1"/>
                    </a:solidFill>
                    <a:latin typeface="Montserrat" panose="02000505000000020004" pitchFamily="2" charset="0"/>
                  </a:rPr>
                  <a:t>=	probability of testing positive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83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8476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positive test has a 16.5% chance of correctly identifying a defective part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84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1510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perform a second test, </a:t>
            </a:r>
            <a:br>
              <a:rPr lang="en-US" dirty="0"/>
            </a:br>
            <a:r>
              <a:rPr lang="en-US" dirty="0"/>
              <a:t>and that </a:t>
            </a:r>
            <a:r>
              <a:rPr lang="en-US" i="1" dirty="0"/>
              <a:t>also</a:t>
            </a:r>
            <a:r>
              <a:rPr lang="en-US" dirty="0"/>
              <a:t> comes up positive?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85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3736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positive tests give us a 95.1% probability that the part is defective.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86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19919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87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782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61963" indent="-347663">
                  <a:buNone/>
                </a:pPr>
                <a:r>
                  <a:rPr lang="en-US" dirty="0"/>
                  <a:t>1. Calculate the probability of having </a:t>
                </a:r>
                <a:br>
                  <a:rPr lang="en-US" dirty="0"/>
                </a:br>
                <a:r>
                  <a:rPr lang="en-US" dirty="0"/>
                  <a:t>a defective valve:</a:t>
                </a:r>
              </a:p>
              <a:p>
                <a:pPr marL="9144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𝑑𝑒𝑓𝑒𝑐𝑡𝑖𝑣𝑒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𝑣𝑎𝑙𝑣𝑒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61963" indent="-347663">
                  <a:buNone/>
                </a:pPr>
                <a:r>
                  <a:rPr lang="en-US" dirty="0"/>
                  <a:t>1. Calculate the probability of having </a:t>
                </a:r>
                <a:br>
                  <a:rPr lang="en-US" dirty="0"/>
                </a:br>
                <a:r>
                  <a:rPr lang="en-US" dirty="0"/>
                  <a:t>a defective valve:</a:t>
                </a:r>
              </a:p>
              <a:p>
                <a:pPr marL="914400" indent="0"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𝑃(𝐸_(𝑑𝑒𝑓𝑒𝑐𝑡𝑖𝑣𝑒 𝑣𝑎𝑙𝑣𝑒) )=1/50=0.02</a:t>
                </a: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0A82-AE1E-419A-9992-9EF58ED29DF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35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3E9B907-F5DB-AF45-9069-D3E61FF0D9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pPr fontAlgn="ctr"/>
            <a:r>
              <a:rPr lang="de-DE" dirty="0"/>
              <a:t>Überschrift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C82167F-0766-6344-A20C-394CAEF7E4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de-DE" dirty="0"/>
              <a:t>Unterschrift (Englische/Deutsche Beschreibung)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8785BF-D9A1-7C4C-947F-E40078D683F6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D1E03-CD7B-44F1-B5DA-BA7BDE43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" y="6393674"/>
            <a:ext cx="6336000" cy="365125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51D71-FC62-4906-94A1-4C4F1878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718FD-DF99-1D42-8F99-8E6234B6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89051F-EB40-6549-AFC4-6D7C4BED7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62EB3-E02A-C546-B157-F1230708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72F88-4A5A-5547-AA12-EA11404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A477A-6554-DA43-BD23-D6013A37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5FC309-2331-D940-B39F-E0368CEE5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3600DB-3A31-A74C-8BB4-906B532BF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1F25A-378A-924E-92FD-B762E426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92DF7-CF13-E840-B36C-6D3D2703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28DDC-F486-E640-AC88-C027E27F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BE4E9D8-7F20-A249-B73D-BBAD601E7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EF56DEE-3509-7E4B-9FCB-892861F4DC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/>
              <a:t>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F8CD22-82BE-A64C-B560-07541193ED81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FCF3D2-D6BD-2A40-8003-7B369C9D1446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C2429E-ECD3-7E4F-974D-D2E76807731A}"/>
              </a:ext>
            </a:extLst>
          </p:cNvPr>
          <p:cNvSpPr txBox="1"/>
          <p:nvPr userDrawn="1"/>
        </p:nvSpPr>
        <p:spPr>
          <a:xfrm>
            <a:off x="-356839" y="55310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217C5-5E9B-4334-AE59-33DF9AAD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" y="6393674"/>
            <a:ext cx="6336000" cy="365125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BD6B5-A7F8-4608-8AA9-BB820BAC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A04E3-4C88-3745-8067-0E7E02F1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89CCD-67B9-E240-8577-54492A2C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A44D5-E3EC-0C41-B207-030B5D93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7077B-B08A-C240-B6C7-2F5BA3DE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7ED847-CDB3-1042-ADCF-381CB8C5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F1AE9-F147-6043-9874-2C3FE86B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34043-09B5-914C-9BED-0839EDEDE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56E8A6-666E-4340-8D52-D663D942D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57C500-2CBA-4740-A4D5-58B259A4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800CA0-D100-DE4D-B472-5303C049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4A1DD2-7E93-4644-AB0E-E43DF8E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7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FB022-D22B-8B40-9C08-4FC77FF3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2C8F1-E55E-C74C-8807-10C88DCC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FD6FBC-48AF-2E43-AEFC-6FB99A419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01982B-34B3-CB42-B421-EE68EB4DE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47900C-AAAF-5548-9535-3AA994252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61F464-FF15-3C4E-A611-E513D248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7FEE44-7864-C841-8339-691CDCA8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14D764-0B06-8143-892D-3C2C79B5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7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E9B34-15D4-7C46-8820-18786001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D5793-4CF7-F840-8B7E-25542F41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BE62D-FE8C-CB46-9224-A2CE8021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0AABE9-6F3D-9B48-8062-EBE81C7B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5C19C3-77E2-684F-97A5-A6DC8BB8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0654E-2345-6044-B74A-65A01A64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735D9-9E87-FC47-B06A-AAC40902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8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6FB87-A6FA-D14A-B250-39E41077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44A2B-3584-1E4F-96FC-6BC2B5C9E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044122-9724-8F41-A4DC-1041440E9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54AFC1-8655-8E49-B770-2E8BC67D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094CAB-1347-0949-A4EA-510EE1EF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F8185D-F314-5E4A-9B26-DD0902F7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90E2C-79A7-784A-A9AC-DA7F5E00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52AD98-838B-9446-94EC-C2437037B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C546BF-21A3-6343-AC5C-3521038C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A281CD-56F6-674F-90DC-9E0671E8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BF77E3-184B-834D-BB91-4165A6DC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25DB72-8BDD-1C48-A4E9-ABCE22EF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383B9D-303D-984C-AA3A-A6B0A759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9860C-6E7F-D94A-AEDE-1D731FBE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46829-B16F-C342-834E-33FBE33D5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375D-D67A-A143-9EF2-366721AD88B3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52B54-255B-4641-B7A0-ABE0A8C2C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D4653-2224-394E-A0A0-134D5E658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8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22903-CD70-F84B-A2D2-4EE6A775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noProof="0" dirty="0"/>
              <a:t>Wahrscheinlichkeit und Statistik für Business und Datenforschung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866D1-D153-DE47-A12E-B5BD28B9D97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de-DE" noProof="0" dirty="0"/>
              <a:t>Teil 2: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96006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E00F-9273-4D50-82E0-EDEB2D05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Wahrscheinlichkeit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816A5-0F78-45E6-95BD-D23E7C407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noProof="0" dirty="0"/>
                  <a:t>Kalkuliere die Wahrscheinlichkeit eines defekten Ventils: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de-DE" noProof="0" dirty="0"/>
              </a:p>
              <a:p>
                <a:pPr marL="514350" indent="-514350">
                  <a:buFont typeface="+mj-lt"/>
                  <a:buAutoNum type="arabicPeriod"/>
                </a:pPr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	</a:t>
                </a:r>
                <a14:m>
                  <m:oMath xmlns:m="http://schemas.openxmlformats.org/officeDocument/2006/math">
                    <m:r>
                      <a:rPr lang="de-DE" b="1" i="1" noProof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de-DE" b="1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noProof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de-DE" b="1" i="1" noProof="0">
                                <a:latin typeface="Cambria Math" panose="02040503050406030204" pitchFamily="18" charset="0"/>
                              </a:rPr>
                              <m:t>𝒅𝒆𝒇𝒆</m:t>
                            </m:r>
                            <m:r>
                              <a:rPr lang="de-DE" b="1" i="1" noProof="0" smtClean="0">
                                <a:latin typeface="Cambria Math" panose="02040503050406030204" pitchFamily="18" charset="0"/>
                              </a:rPr>
                              <m:t>𝒌𝒕𝒆𝒔</m:t>
                            </m:r>
                            <m:r>
                              <a:rPr lang="de-DE" b="1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1" i="1" noProof="0" smtClean="0">
                                <a:latin typeface="Cambria Math" panose="02040503050406030204" pitchFamily="18" charset="0"/>
                              </a:rPr>
                              <m:t>𝑽𝒆𝒏𝒕𝒊𝒍</m:t>
                            </m:r>
                          </m:sub>
                        </m:sSub>
                      </m:e>
                    </m:d>
                    <m:r>
                      <a:rPr lang="de-DE" b="1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𝟓𝟎</m:t>
                        </m:r>
                      </m:den>
                    </m:f>
                    <m:r>
                      <a:rPr lang="de-DE" b="1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𝟎𝟐</m:t>
                    </m:r>
                  </m:oMath>
                </a14:m>
                <a:endParaRPr lang="de-DE" b="1" noProof="0" dirty="0"/>
              </a:p>
              <a:p>
                <a:pPr marL="0" indent="0">
                  <a:buNone/>
                </a:pPr>
                <a:r>
                  <a:rPr lang="de-DE" noProof="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816A5-0F78-45E6-95BD-D23E7C407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FA6A8-6AA3-4BA6-8940-44EADBED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216339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3C33-357F-4286-AF92-DD69AD93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Wahrscheinlichkeit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4E3F-EF49-4893-888B-74A18A76F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noProof="0" dirty="0"/>
                  <a:t>Berechne die Wahrscheinlichkeit einer daraus resultierenden defekten Trompete:</a:t>
                </a:r>
              </a:p>
              <a:p>
                <a:pPr marL="0" indent="0">
                  <a:buNone/>
                </a:pPr>
                <a:endParaRPr lang="de-DE" noProof="0" dirty="0"/>
              </a:p>
              <a:p>
                <a:pPr marL="914400" indent="0">
                  <a:buNone/>
                </a:pPr>
                <a:r>
                  <a:rPr lang="de-DE" noProof="0" dirty="0"/>
                  <a:t>	</a:t>
                </a:r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𝑑𝑒𝑓𝑒</m:t>
                            </m:r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</a:rPr>
                              <m:t>𝑘𝑡𝑒</m:t>
                            </m:r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</a:rPr>
                              <m:t>𝑇𝑟𝑜𝑚𝑝𝑒𝑡𝑒</m:t>
                            </m:r>
                          </m:sub>
                        </m:sSub>
                      </m:e>
                    </m:d>
                    <m:r>
                      <a:rPr lang="de-DE" i="1" noProof="0">
                        <a:latin typeface="Cambria Math" panose="02040503050406030204" pitchFamily="18" charset="0"/>
                      </a:rPr>
                      <m:t>=3</m:t>
                    </m:r>
                    <m:r>
                      <a:rPr lang="de-DE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𝑑𝑒𝑓𝑒</m:t>
                            </m:r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</a:rPr>
                              <m:t>𝑘𝑡𝑒𝑠</m:t>
                            </m:r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</a:rPr>
                              <m:t>𝑉𝑒𝑛𝑡𝑖𝑙</m:t>
                            </m:r>
                          </m:sub>
                        </m:sSub>
                      </m:e>
                    </m:d>
                  </m:oMath>
                </a14:m>
                <a:endParaRPr lang="de-DE" noProof="0" dirty="0"/>
              </a:p>
              <a:p>
                <a:pPr marL="914400" indent="0">
                  <a:buNone/>
                </a:pPr>
                <a:endParaRPr lang="de-DE" noProof="0" dirty="0"/>
              </a:p>
              <a:p>
                <a:pPr marL="41751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b="1" i="1" noProof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1" i="1" noProof="0">
                          <a:latin typeface="Cambria Math" panose="02040503050406030204" pitchFamily="18" charset="0"/>
                        </a:rPr>
                        <m:t>𝟎𝟔</m:t>
                      </m:r>
                    </m:oMath>
                  </m:oMathPara>
                </a14:m>
                <a:endParaRPr lang="de-DE" b="1" noProof="0" dirty="0"/>
              </a:p>
              <a:p>
                <a:pPr marL="514350" indent="-514350">
                  <a:buFont typeface="+mj-lt"/>
                  <a:buAutoNum type="arabicPeriod"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4E3F-EF49-4893-888B-74A18A76F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9AC5A6-D2A0-4035-BC82-53C2E69F9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85" r="21852"/>
          <a:stretch/>
        </p:blipFill>
        <p:spPr>
          <a:xfrm rot="5400000">
            <a:off x="1743844" y="3664147"/>
            <a:ext cx="1384494" cy="31957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6C40-7DA1-43BA-AAD1-700C43F4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410114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D18D-2453-4AC4-84B7-E7B8C46B7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Permutationen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29047-854D-4C58-B6EC-E7898C917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66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4E25-6C46-4CAC-929F-59CE400C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Permutationen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D809-7B92-4D6A-9170-7E8E3EB9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6594"/>
          </a:xfrm>
        </p:spPr>
        <p:txBody>
          <a:bodyPr>
            <a:normAutofit/>
          </a:bodyPr>
          <a:lstStyle/>
          <a:p>
            <a:r>
              <a:rPr lang="de-DE" noProof="0" dirty="0"/>
              <a:t>Eine </a:t>
            </a:r>
            <a:r>
              <a:rPr lang="de-DE" b="1" noProof="0" dirty="0"/>
              <a:t>Permutation</a:t>
            </a:r>
            <a:r>
              <a:rPr lang="de-DE" noProof="0" dirty="0"/>
              <a:t> sind die Kombinationen einer Anordnung von Objekten in einer bestimmten Reihenfolge</a:t>
            </a:r>
          </a:p>
          <a:p>
            <a:r>
              <a:rPr lang="de-DE" noProof="0" dirty="0"/>
              <a:t>Die möglichen Permutationen der Buchstaben </a:t>
            </a:r>
            <a:r>
              <a:rPr lang="de-DE" noProof="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de-DE" noProof="0" dirty="0"/>
              <a:t>, </a:t>
            </a:r>
            <a:r>
              <a:rPr lang="de-DE" noProof="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de-DE" noProof="0" dirty="0"/>
              <a:t> und </a:t>
            </a:r>
            <a:r>
              <a:rPr lang="de-DE" noProof="0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de-DE" noProof="0" dirty="0"/>
              <a:t> sind: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06046-7F15-4AC3-9EB8-E0850A67F899}"/>
              </a:ext>
            </a:extLst>
          </p:cNvPr>
          <p:cNvSpPr txBox="1"/>
          <p:nvPr/>
        </p:nvSpPr>
        <p:spPr>
          <a:xfrm>
            <a:off x="2736434" y="4255546"/>
            <a:ext cx="7649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Montserrat" panose="02000505000000020004" pitchFamily="2" charset="0"/>
              </a:rPr>
              <a:t>abc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948EA-1F62-4E7F-8115-7C41502FE6E0}"/>
              </a:ext>
            </a:extLst>
          </p:cNvPr>
          <p:cNvSpPr txBox="1"/>
          <p:nvPr/>
        </p:nvSpPr>
        <p:spPr>
          <a:xfrm>
            <a:off x="5092542" y="4255546"/>
            <a:ext cx="7649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Montserrat" panose="02000505000000020004" pitchFamily="2" charset="0"/>
              </a:rPr>
              <a:t>bac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CED49-82DB-4A67-856A-F70C194C87F1}"/>
              </a:ext>
            </a:extLst>
          </p:cNvPr>
          <p:cNvSpPr txBox="1"/>
          <p:nvPr/>
        </p:nvSpPr>
        <p:spPr>
          <a:xfrm>
            <a:off x="3914488" y="4255546"/>
            <a:ext cx="7649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Montserrat" panose="02000505000000020004" pitchFamily="2" charset="0"/>
              </a:rPr>
              <a:t>acb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FC21E-8218-42E1-8CB9-E9D48C9D0E5A}"/>
              </a:ext>
            </a:extLst>
          </p:cNvPr>
          <p:cNvSpPr txBox="1"/>
          <p:nvPr/>
        </p:nvSpPr>
        <p:spPr>
          <a:xfrm>
            <a:off x="6219562" y="4255546"/>
            <a:ext cx="7649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Montserrat" panose="02000505000000020004" pitchFamily="2" charset="0"/>
              </a:rPr>
              <a:t>bca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EE850-B623-413B-9D3E-56356E4987FB}"/>
              </a:ext>
            </a:extLst>
          </p:cNvPr>
          <p:cNvSpPr txBox="1"/>
          <p:nvPr/>
        </p:nvSpPr>
        <p:spPr>
          <a:xfrm>
            <a:off x="7346582" y="4255546"/>
            <a:ext cx="7649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Montserrat" panose="02000505000000020004" pitchFamily="2" charset="0"/>
              </a:rPr>
              <a:t>cab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40E30-CCE7-48E7-BBD8-1A9E42277D4C}"/>
              </a:ext>
            </a:extLst>
          </p:cNvPr>
          <p:cNvSpPr txBox="1"/>
          <p:nvPr/>
        </p:nvSpPr>
        <p:spPr>
          <a:xfrm>
            <a:off x="8473602" y="4255546"/>
            <a:ext cx="7649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Montserrat" panose="02000505000000020004" pitchFamily="2" charset="0"/>
              </a:rPr>
              <a:t>cba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D6D0FFE-6A29-4F85-B921-CAAF55DC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Permutationen</a:t>
            </a:r>
          </a:p>
        </p:txBody>
      </p:sp>
    </p:spTree>
    <p:extLst>
      <p:ext uri="{BB962C8B-B14F-4D97-AF65-F5344CB8AC3E}">
        <p14:creationId xmlns:p14="http://schemas.microsoft.com/office/powerpoint/2010/main" val="33749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D781-6C0D-44F5-A3BD-E684EB98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Permutationen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DFD5-0EF5-433F-A646-BB944622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Für einfache Beispiele wie </a:t>
            </a:r>
            <a:r>
              <a:rPr lang="de-DE" noProof="0" dirty="0">
                <a:solidFill>
                  <a:schemeClr val="accent4">
                    <a:lumMod val="75000"/>
                  </a:schemeClr>
                </a:solidFill>
              </a:rPr>
              <a:t>abc</a:t>
            </a:r>
            <a:r>
              <a:rPr lang="de-DE" noProof="0" dirty="0"/>
              <a:t> berechnen wir die Anzahl der möglichen Permutationen als 𝑛! </a:t>
            </a:r>
            <a:r>
              <a:rPr lang="de-DE" i="1" noProof="0" dirty="0"/>
              <a:t>(„n faktoriell")</a:t>
            </a:r>
          </a:p>
          <a:p>
            <a:r>
              <a:rPr lang="de-DE" noProof="0" dirty="0">
                <a:solidFill>
                  <a:schemeClr val="accent4">
                    <a:lumMod val="75000"/>
                  </a:schemeClr>
                </a:solidFill>
              </a:rPr>
              <a:t>abc</a:t>
            </a:r>
            <a:r>
              <a:rPr lang="de-DE" noProof="0" dirty="0"/>
              <a:t> = 3 Items</a:t>
            </a:r>
          </a:p>
          <a:p>
            <a:r>
              <a:rPr lang="de-DE" noProof="0" dirty="0"/>
              <a:t>𝑛! = 3! = 3 × 2 × 1 = 6 Permutationen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865EB-B3CB-4CE6-9099-740829DC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Permutationen</a:t>
            </a:r>
          </a:p>
        </p:txBody>
      </p:sp>
    </p:spTree>
    <p:extLst>
      <p:ext uri="{BB962C8B-B14F-4D97-AF65-F5344CB8AC3E}">
        <p14:creationId xmlns:p14="http://schemas.microsoft.com/office/powerpoint/2010/main" val="398096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DFF9-D5B8-4C82-8415-CDD0F392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Permutationen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5DFA4-AFE9-42ED-AC9A-92DE87E68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Man kann auch eine Teilmenge von Elementen in einer Permutation verwenden</a:t>
                </a:r>
              </a:p>
              <a:p>
                <a:r>
                  <a:rPr lang="de-DE" noProof="0" dirty="0"/>
                  <a:t>Die Anzahl der Permutationen einer Menge 𝑛-Elemente mit 𝑟 gleichzeitig verwendeter Elemente, wird durch die folgende Formel ermittelt:</a:t>
                </a:r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</a:p>
              <a:p>
                <a:pPr marL="0" indent="0">
                  <a:buNone/>
                </a:pPr>
                <a:r>
                  <a:rPr lang="de-DE" noProof="0" dirty="0"/>
                  <a:t>			</a:t>
                </a:r>
                <a:r>
                  <a:rPr lang="de-DE" sz="48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800" i="1" baseline="-25000" noProof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4800" i="1" noProof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4800" i="1" noProof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4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4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800" i="1" noProof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4800" i="1" noProof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de-DE" sz="48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800" i="1" noProof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4800" i="1" noProof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4800" i="1" noProof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sz="4800" i="1" noProof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de-DE" sz="48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5DFA4-AFE9-42ED-AC9A-92DE87E68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FD955-FD47-4680-85A2-FEC1A35A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Permutationen</a:t>
            </a:r>
          </a:p>
        </p:txBody>
      </p:sp>
    </p:spTree>
    <p:extLst>
      <p:ext uri="{BB962C8B-B14F-4D97-AF65-F5344CB8AC3E}">
        <p14:creationId xmlns:p14="http://schemas.microsoft.com/office/powerpoint/2010/main" val="33210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F606-A43B-4BDD-95B5-C08FCD4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Permutationen Beispiel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9E73-BE9F-4FDB-A2F3-2B6A572AF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3483" cy="4351338"/>
          </a:xfrm>
        </p:spPr>
        <p:txBody>
          <a:bodyPr/>
          <a:lstStyle/>
          <a:p>
            <a:r>
              <a:rPr lang="de-DE" noProof="0" dirty="0"/>
              <a:t>Eine Website benötigt ein 4-stelliges Passwort</a:t>
            </a:r>
          </a:p>
          <a:p>
            <a:r>
              <a:rPr lang="de-DE" noProof="0" dirty="0"/>
              <a:t>Zeichen können entweder Kleinbuchstaben (ohne Umlaute) oder die Ziffern 0-9 sein.</a:t>
            </a:r>
          </a:p>
          <a:p>
            <a:r>
              <a:rPr lang="de-DE" noProof="0" dirty="0"/>
              <a:t>Kein Buchstabe oder </a:t>
            </a:r>
            <a:r>
              <a:rPr lang="de-DE" b="1" noProof="0" dirty="0"/>
              <a:t>kein Zeichen darf mehrfach</a:t>
            </a:r>
            <a:r>
              <a:rPr lang="de-DE" noProof="0" dirty="0"/>
              <a:t> verwendet werden</a:t>
            </a:r>
          </a:p>
          <a:p>
            <a:r>
              <a:rPr lang="de-DE" noProof="0" dirty="0"/>
              <a:t>Wie viele verschiedene Passwörter kann es geben?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01A85-9D67-49DB-ABB4-98D56CE236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15" t="12088" r="11884" b="13512"/>
          <a:stretch/>
        </p:blipFill>
        <p:spPr>
          <a:xfrm>
            <a:off x="7548418" y="2645997"/>
            <a:ext cx="3805382" cy="27105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7DA23-AD7F-4B96-A345-F8E16BAC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Permutationen</a:t>
            </a:r>
          </a:p>
        </p:txBody>
      </p:sp>
    </p:spTree>
    <p:extLst>
      <p:ext uri="{BB962C8B-B14F-4D97-AF65-F5344CB8AC3E}">
        <p14:creationId xmlns:p14="http://schemas.microsoft.com/office/powerpoint/2010/main" val="1007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C7F3-D7E9-4EA5-BDAC-BBB406EE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Permutationen Lösung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EDF57-590D-4CAC-93DE-8A6806B3E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Wir ermitteln also, dass 𝑛 oder die Anzahl der Objekte</a:t>
                </a:r>
              </a:p>
              <a:p>
                <a:pPr marL="0" indent="0">
                  <a:buNone/>
                </a:pPr>
                <a:r>
                  <a:rPr lang="de-DE" noProof="0" dirty="0"/>
                  <a:t>	26 Buchstaben + 10 Zahlen = 36 ist</a:t>
                </a:r>
              </a:p>
              <a:p>
                <a:r>
                  <a:rPr lang="de-DE" noProof="0" dirty="0"/>
                  <a:t>𝑟, oder die Anzahl der gleichzeitig zu verwendenden Zeichen ist 4</a:t>
                </a:r>
              </a:p>
              <a:p>
                <a:r>
                  <a:rPr lang="de-DE" noProof="0" dirty="0"/>
                  <a:t>Diese Zahlen setzen wir nun in die Formel ein: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sSub>
                      <m:sSub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sz="40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36!</m:t>
                        </m:r>
                      </m:num>
                      <m:den>
                        <m:d>
                          <m:dPr>
                            <m:ctrlPr>
                              <a:rPr lang="de-DE" sz="4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000" i="1" noProof="0">
                                <a:latin typeface="Cambria Math" panose="02040503050406030204" pitchFamily="18" charset="0"/>
                              </a:rPr>
                              <m:t>36−4</m:t>
                            </m:r>
                          </m:e>
                        </m:d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de-DE" sz="4000" noProof="0" dirty="0"/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EDF57-590D-4CAC-93DE-8A6806B3E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32AAB-E361-4E44-B56F-CC42B82D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Permutationen</a:t>
            </a:r>
          </a:p>
        </p:txBody>
      </p:sp>
    </p:spTree>
    <p:extLst>
      <p:ext uri="{BB962C8B-B14F-4D97-AF65-F5344CB8AC3E}">
        <p14:creationId xmlns:p14="http://schemas.microsoft.com/office/powerpoint/2010/main" val="333037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41AC-7A37-4641-A348-451D7559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Permutationen Lösung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504B7-1B3B-4349-A7B4-111295AE97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endParaRPr lang="de-DE" sz="3200" i="1" noProof="0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de-DE" sz="3200" i="1" noProof="0">
                              <a:latin typeface="Cambria Math" panose="02040503050406030204" pitchFamily="18" charset="0"/>
                            </a:rPr>
                            <m:t>36</m:t>
                          </m:r>
                        </m:sub>
                      </m:sSub>
                      <m:sSub>
                        <m:sSubPr>
                          <m:ctrlPr>
                            <a:rPr lang="de-DE" sz="32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 noProof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3200" i="1" noProof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3200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2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i="1" noProof="0">
                              <a:latin typeface="Cambria Math" panose="02040503050406030204" pitchFamily="18" charset="0"/>
                            </a:rPr>
                            <m:t>36!</m:t>
                          </m:r>
                        </m:num>
                        <m:den>
                          <m:d>
                            <m:dPr>
                              <m:ctrlPr>
                                <a:rPr lang="de-DE" sz="32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i="1" noProof="0">
                                  <a:latin typeface="Cambria Math" panose="02040503050406030204" pitchFamily="18" charset="0"/>
                                </a:rPr>
                                <m:t>36−4</m:t>
                              </m:r>
                            </m:e>
                          </m:d>
                          <m:r>
                            <a:rPr lang="de-DE" sz="3200" i="1" noProof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de-DE" sz="3200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2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i="1" noProof="0"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de-DE" sz="32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×35×34×33×32×31…</m:t>
                          </m:r>
                        </m:num>
                        <m:den>
                          <m:r>
                            <a:rPr lang="de-DE" sz="3200" i="1" noProof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de-DE" sz="32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×31…</m:t>
                          </m:r>
                        </m:den>
                      </m:f>
                    </m:oMath>
                  </m:oMathPara>
                </a14:m>
                <a:endParaRPr lang="de-DE" sz="3200" noProof="0" dirty="0"/>
              </a:p>
              <a:p>
                <a:pPr marL="114300" indent="0">
                  <a:buNone/>
                </a:pPr>
                <a:endParaRPr lang="de-DE" sz="1800" noProof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noProof="0">
                          <a:latin typeface="Cambria Math" panose="02040503050406030204" pitchFamily="18" charset="0"/>
                        </a:rPr>
                        <m:t>=36</m:t>
                      </m:r>
                      <m:r>
                        <a:rPr lang="de-DE" sz="32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×35×34×33=</m:t>
                      </m:r>
                      <m:r>
                        <a:rPr lang="de-DE" sz="3200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sz="3200" b="1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sz="3200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𝟒𝟏𝟑</m:t>
                      </m:r>
                      <m:r>
                        <a:rPr lang="de-DE" sz="3200" b="1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sz="3200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𝟕𝟐𝟎</m:t>
                      </m:r>
                      <m:r>
                        <a:rPr lang="de-DE" sz="32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3200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Permutationen</m:t>
                      </m:r>
                    </m:oMath>
                  </m:oMathPara>
                </a14:m>
                <a:endParaRPr lang="de-DE" sz="32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504B7-1B3B-4349-A7B4-111295AE9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83310-C814-49A1-83B8-D1E422187BDC}"/>
              </a:ext>
            </a:extLst>
          </p:cNvPr>
          <p:cNvCxnSpPr/>
          <p:nvPr/>
        </p:nvCxnSpPr>
        <p:spPr>
          <a:xfrm>
            <a:off x="8823588" y="2477014"/>
            <a:ext cx="1615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61B518-483C-4228-B959-3273F6549D71}"/>
              </a:ext>
            </a:extLst>
          </p:cNvPr>
          <p:cNvCxnSpPr/>
          <p:nvPr/>
        </p:nvCxnSpPr>
        <p:spPr>
          <a:xfrm>
            <a:off x="6991913" y="3008977"/>
            <a:ext cx="1615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23EE5-B217-4FCC-958B-19569BC3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Permutationen</a:t>
            </a:r>
          </a:p>
        </p:txBody>
      </p:sp>
    </p:spTree>
    <p:extLst>
      <p:ext uri="{BB962C8B-B14F-4D97-AF65-F5344CB8AC3E}">
        <p14:creationId xmlns:p14="http://schemas.microsoft.com/office/powerpoint/2010/main" val="40954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781E-4FAF-4872-92BD-1758B9DB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Permutation mit Wiederholung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08971-F786-473A-A339-311A184C0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Anzahl der Permutationen einer Menge </a:t>
                </a:r>
                <a:r>
                  <a:rPr lang="de-DE" b="1" noProof="0" dirty="0"/>
                  <a:t>𝑛</a:t>
                </a:r>
                <a:r>
                  <a:rPr lang="de-DE" noProof="0" dirty="0"/>
                  <a:t>-Items mit </a:t>
                </a:r>
                <a:r>
                  <a:rPr lang="de-DE" b="1" noProof="0" dirty="0"/>
                  <a:t>𝑟</a:t>
                </a:r>
                <a:r>
                  <a:rPr lang="de-DE" noProof="0" dirty="0"/>
                  <a:t> gleichzeitig verwendeter Items </a:t>
                </a:r>
                <a:r>
                  <a:rPr lang="de-DE" b="1" noProof="0" dirty="0"/>
                  <a:t>mit Wiederholung </a:t>
                </a:r>
                <a:r>
                  <a:rPr lang="de-DE" noProof="0" dirty="0"/>
                  <a:t>wird beschrieben in: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		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4000" b="1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de-DE" sz="4000" b="1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08971-F786-473A-A339-311A184C0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4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8AFC2-13B5-4DED-B120-3F63343B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Permutationen</a:t>
            </a:r>
          </a:p>
        </p:txBody>
      </p:sp>
    </p:spTree>
    <p:extLst>
      <p:ext uri="{BB962C8B-B14F-4D97-AF65-F5344CB8AC3E}">
        <p14:creationId xmlns:p14="http://schemas.microsoft.com/office/powerpoint/2010/main" val="37749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22903-CD70-F84B-A2D2-4EE6A775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noProof="0" dirty="0"/>
              <a:t>Wahrscheinlichkeit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866D1-D153-DE47-A12E-B5BD28B9D97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6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894E-3C7B-4A83-974D-E99E1465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Permutationen Beispiel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CBAA-0358-4416-9981-9293BA25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noProof="0" dirty="0"/>
              <a:t>Wie viele 4-stellige Nummernschilder kann es mit den Ziffern 0 bis 9 geben, bei </a:t>
            </a:r>
            <a:r>
              <a:rPr lang="de-DE" b="1" noProof="0" dirty="0"/>
              <a:t>erlaubter Wiederholung der Ziffern</a:t>
            </a:r>
            <a:r>
              <a:rPr lang="de-DE" noProof="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8F9F0-00D5-4D09-8167-7060E7453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9" t="31349" r="19738" b="19914"/>
          <a:stretch/>
        </p:blipFill>
        <p:spPr>
          <a:xfrm>
            <a:off x="6580191" y="2084260"/>
            <a:ext cx="5170261" cy="34514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5BE6-246A-4D45-A4C2-3C37C2B0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Permutationen</a:t>
            </a:r>
          </a:p>
        </p:txBody>
      </p:sp>
    </p:spTree>
    <p:extLst>
      <p:ext uri="{BB962C8B-B14F-4D97-AF65-F5344CB8AC3E}">
        <p14:creationId xmlns:p14="http://schemas.microsoft.com/office/powerpoint/2010/main" val="1609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F2ED-ED61-44A8-9746-F7FEA609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Permutationen Lösung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D8814-A947-490B-98E0-56A1F3476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Wir können also 10 Ziffern verwenden, 4 von ihnen jeweils gleichzeitig.</a:t>
                </a:r>
              </a:p>
              <a:p>
                <a:r>
                  <a:rPr lang="de-DE" noProof="0" dirty="0"/>
                  <a:t>Das setzen wir nun wieder in die Formel ein: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1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de-DE" b="1" i="1" noProof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1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de-DE" b="1" i="1" noProof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b="1" noProof="0" dirty="0"/>
                  <a:t>Permutationen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D8814-A947-490B-98E0-56A1F3476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29FFD-04EC-4337-A2CA-101B63A7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Permutationen</a:t>
            </a:r>
          </a:p>
        </p:txBody>
      </p:sp>
    </p:spTree>
    <p:extLst>
      <p:ext uri="{BB962C8B-B14F-4D97-AF65-F5344CB8AC3E}">
        <p14:creationId xmlns:p14="http://schemas.microsoft.com/office/powerpoint/2010/main" val="13655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CC95-A8B3-42A6-9D45-4FDF09D1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Permutationen: Formeln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F1F6B-0366-4573-A4F5-9261923AF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Anzahl der Permutationen einer Reihe</a:t>
                </a:r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  <a:r>
                  <a:rPr lang="de-DE" b="1" noProof="0" dirty="0"/>
                  <a:t>	</a:t>
                </a:r>
                <a14:m>
                  <m:oMath xmlns:m="http://schemas.openxmlformats.org/officeDocument/2006/math">
                    <m:r>
                      <a:rPr lang="de-DE" b="1" i="1" noProof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de-DE" b="1" noProof="0" dirty="0"/>
              </a:p>
              <a:p>
                <a:r>
                  <a:rPr lang="de-DE" noProof="0" dirty="0"/>
                  <a:t>Permutationen mit </a:t>
                </a:r>
                <a14:m>
                  <m:oMath xmlns:m="http://schemas.openxmlformats.org/officeDocument/2006/math">
                    <m:r>
                      <a:rPr lang="de-DE" b="1" i="1" noProof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de-DE" noProof="0" dirty="0"/>
                  <a:t> gleichzeitig verwendeten Sets </a:t>
                </a:r>
                <a14:m>
                  <m:oMath xmlns:m="http://schemas.openxmlformats.org/officeDocument/2006/math">
                    <m:r>
                      <a:rPr lang="de-DE" b="1" i="1" noProof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de-DE" noProof="0" dirty="0"/>
                  <a:t>                      </a:t>
                </a:r>
                <a:r>
                  <a:rPr lang="de-DE" b="1" noProof="0" dirty="0"/>
                  <a:t>(ohne Wiederholungen)</a:t>
                </a:r>
              </a:p>
              <a:p>
                <a:pPr marL="0" indent="0">
                  <a:buNone/>
                </a:pPr>
                <a:r>
                  <a:rPr lang="de-DE" noProof="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baseline="-25000" noProof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de-DE" b="1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de-DE" b="1" noProof="0" dirty="0"/>
              </a:p>
              <a:p>
                <a:r>
                  <a:rPr lang="de-DE" noProof="0" dirty="0"/>
                  <a:t>Permutationen mit </a:t>
                </a:r>
                <a14:m>
                  <m:oMath xmlns:m="http://schemas.openxmlformats.org/officeDocument/2006/math">
                    <m:r>
                      <a:rPr lang="de-DE" b="1" i="1" noProof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de-DE" noProof="0" dirty="0"/>
                  <a:t> gleichzeitig verwendeten Sets </a:t>
                </a:r>
                <a14:m>
                  <m:oMath xmlns:m="http://schemas.openxmlformats.org/officeDocument/2006/math">
                    <m:r>
                      <a:rPr lang="de-DE" b="1" i="1" noProof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de-DE" noProof="0" dirty="0"/>
                  <a:t>                        </a:t>
                </a:r>
                <a:r>
                  <a:rPr lang="de-DE" b="1" noProof="0" dirty="0"/>
                  <a:t>(mit Wiederholungen)</a:t>
                </a:r>
              </a:p>
              <a:p>
                <a:pPr marL="0" indent="0">
                  <a:buNone/>
                </a:pPr>
                <a:r>
                  <a:rPr lang="de-DE" noProof="0" dirty="0"/>
                  <a:t>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1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de-DE" b="1" noProof="0" dirty="0"/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F1F6B-0366-4573-A4F5-9261923AF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8543C-45B6-4A7F-9742-C6270D3D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Permutationen</a:t>
            </a:r>
          </a:p>
        </p:txBody>
      </p:sp>
    </p:spTree>
    <p:extLst>
      <p:ext uri="{BB962C8B-B14F-4D97-AF65-F5344CB8AC3E}">
        <p14:creationId xmlns:p14="http://schemas.microsoft.com/office/powerpoint/2010/main" val="16869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08AB-938B-4700-B849-508A79459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Kombinationen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4FB06-FDE0-4217-9407-4854C8986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9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A197-EA07-42FB-9E3F-6180DECC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FE0A-B1E5-4CA5-BB1A-A368C956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noProof="0" dirty="0"/>
              <a:t>Ungeordnete</a:t>
            </a:r>
            <a:r>
              <a:rPr lang="de-DE" noProof="0" dirty="0"/>
              <a:t> Anordnungen von Objekten werden als </a:t>
            </a:r>
            <a:r>
              <a:rPr lang="de-DE" b="1" noProof="0" dirty="0"/>
              <a:t>Kombinationen</a:t>
            </a:r>
            <a:r>
              <a:rPr lang="de-DE" noProof="0" dirty="0"/>
              <a:t> bezeichnet.</a:t>
            </a:r>
          </a:p>
          <a:p>
            <a:r>
              <a:rPr lang="de-DE" noProof="0" dirty="0"/>
              <a:t>Eine Gruppe von Personen, die ein Team bilden, bleiben die gleiche Gruppe, unabhängig der Reihenfolge.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1C916-C43C-4B55-A70C-599628EF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196264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26B6-9802-4FA0-BCB9-1F383BFC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CC26-28FA-44CE-9063-FAF1D65A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noProof="0" dirty="0"/>
              <a:t>Ungeordnete</a:t>
            </a:r>
            <a:r>
              <a:rPr lang="de-DE" noProof="0" dirty="0"/>
              <a:t> Anordnungen von Objekten werden als </a:t>
            </a:r>
            <a:r>
              <a:rPr lang="de-DE" b="1" noProof="0" dirty="0"/>
              <a:t>Kombinationen</a:t>
            </a:r>
            <a:r>
              <a:rPr lang="de-DE" noProof="0" dirty="0"/>
              <a:t> bezeichnet.</a:t>
            </a:r>
          </a:p>
          <a:p>
            <a:r>
              <a:rPr lang="de-DE" noProof="0" dirty="0"/>
              <a:t>Eine Pizza, die halb Tomate und halb Spinat ist, ist die gleiche wie eine Pizza die halb Spinat und halb Tomate 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F0B16-C9C5-41D0-832A-44D133FB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107" y="3976776"/>
            <a:ext cx="1996787" cy="1853453"/>
          </a:xfrm>
          <a:prstGeom prst="rect">
            <a:avLst/>
          </a:prstGeom>
        </p:spPr>
      </p:pic>
      <p:sp>
        <p:nvSpPr>
          <p:cNvPr id="5" name="Equals 4">
            <a:extLst>
              <a:ext uri="{FF2B5EF4-FFF2-40B4-BE49-F238E27FC236}">
                <a16:creationId xmlns:a16="http://schemas.microsoft.com/office/drawing/2014/main" id="{4C8C429B-6CE6-428A-A7E7-5E4FD8D36587}"/>
              </a:ext>
            </a:extLst>
          </p:cNvPr>
          <p:cNvSpPr/>
          <p:nvPr/>
        </p:nvSpPr>
        <p:spPr>
          <a:xfrm>
            <a:off x="5774124" y="4446302"/>
            <a:ext cx="914400" cy="914400"/>
          </a:xfrm>
          <a:prstGeom prst="mathEqual">
            <a:avLst/>
          </a:prstGeom>
          <a:solidFill>
            <a:srgbClr val="6FA8D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EF418-7725-4BD5-B251-885B6A48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05754" y="3976775"/>
            <a:ext cx="1996787" cy="185345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248107-924A-404A-A397-F7C5F413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327489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2E07-A459-4808-8BA6-EEFADA20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FB379-FC6E-4146-B789-163C93033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Anzahl der Kombinationen von </a:t>
                </a:r>
                <a14:m>
                  <m:oMath xmlns:m="http://schemas.openxmlformats.org/officeDocument/2006/math">
                    <m:r>
                      <a:rPr lang="de-DE" b="1" i="1" noProof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Objekten, mit </a:t>
                </a:r>
                <a:r>
                  <a:rPr lang="de-DE" b="1" noProof="0" dirty="0"/>
                  <a:t>𝑟</a:t>
                </a:r>
                <a:r>
                  <a:rPr lang="de-DE" noProof="0" dirty="0"/>
                  <a:t> gleichzeitig verwendeter Objekte, ist gegeben durch:</a:t>
                </a:r>
              </a:p>
              <a:p>
                <a:endParaRPr lang="de-DE" noProof="0" dirty="0"/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	</a:t>
                </a:r>
                <a:r>
                  <a:rPr lang="de-DE" sz="4000" b="1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000" b="1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b="1" i="1" baseline="-25000" noProof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de-DE" sz="4000" b="1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4000" b="1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!(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de-DE" sz="4000" b="1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FB379-FC6E-4146-B789-163C93033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D12ED-2099-4A1E-B38F-DB337C9B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24548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E388-FE73-442D-8F3E-2403B790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 vs. 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6EC4-890F-48F0-AB2C-BFF2ED4E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Wie viele 3-Buchstaben-Kombinationen können aus den Buchstaben ABCDE gebildet werden?</a:t>
            </a:r>
          </a:p>
          <a:p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1. Permutationen: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6DD9B7-50F6-4314-A6B0-1A1AEBDD2F7F}"/>
                  </a:ext>
                </a:extLst>
              </p:cNvPr>
              <p:cNvSpPr/>
              <p:nvPr/>
            </p:nvSpPr>
            <p:spPr>
              <a:xfrm>
                <a:off x="838200" y="4035470"/>
                <a:ext cx="5715667" cy="971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×4×3=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6DD9B7-50F6-4314-A6B0-1A1AEBDD2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5470"/>
                <a:ext cx="5715667" cy="971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B45D94-D843-425C-A13D-6986900B2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75321"/>
              </p:ext>
            </p:extLst>
          </p:nvPr>
        </p:nvGraphicFramePr>
        <p:xfrm>
          <a:off x="6781800" y="3048425"/>
          <a:ext cx="762000" cy="27287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88265351"/>
                    </a:ext>
                  </a:extLst>
                </a:gridCol>
              </a:tblGrid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2394903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1711368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5463008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5199254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6954736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5506593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1545855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8799594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8096602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4464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D32393-4EB0-4981-B085-6AD6269CB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979683"/>
              </p:ext>
            </p:extLst>
          </p:nvPr>
        </p:nvGraphicFramePr>
        <p:xfrm>
          <a:off x="7543800" y="3048794"/>
          <a:ext cx="3810000" cy="27287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467576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398750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202945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772530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48423226"/>
                    </a:ext>
                  </a:extLst>
                </a:gridCol>
              </a:tblGrid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BAC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CBA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2394903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ADB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DBA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1711368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AEB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EBA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5463008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ADC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DAC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DCA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5199254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EAC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ECA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6954736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EDA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5506593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BDC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CDB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DBC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DCB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1545855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CBE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CEB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EBC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ECB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8799594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DBE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DEB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EDB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8096602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EDC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446456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FCDAF6-DC0C-4D2D-A738-76619400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358227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E388-FE73-442D-8F3E-2403B790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 vs. 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6EC4-890F-48F0-AB2C-BFF2ED4E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Wie viele 3-Buchstaben-Kombinationen können aus den Buchstaben ABCDE gebildet werden?</a:t>
            </a:r>
          </a:p>
          <a:p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2. Wie man erkennt, enthält jede Zeile</a:t>
            </a:r>
            <a:br>
              <a:rPr lang="de-DE" noProof="0" dirty="0"/>
            </a:br>
            <a:r>
              <a:rPr lang="de-DE" noProof="0" dirty="0"/>
              <a:t>	die selben Buchstaben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B45D94-D843-425C-A13D-6986900B2C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81800" y="3048425"/>
          <a:ext cx="762000" cy="27287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88265351"/>
                    </a:ext>
                  </a:extLst>
                </a:gridCol>
              </a:tblGrid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2394903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1711368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5463008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5199254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6954736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5506593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1545855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8799594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8096602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4464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D32393-4EB0-4981-B085-6AD6269CBE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43800" y="3048794"/>
          <a:ext cx="3810000" cy="27287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467576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398750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202945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772530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48423226"/>
                    </a:ext>
                  </a:extLst>
                </a:gridCol>
              </a:tblGrid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BAC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CBA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2394903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ADB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DBA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1711368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AEB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EBA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5463008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ADC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DAC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DCA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5199254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EAC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ECA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6954736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EDA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5506593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BDC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CDB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DBC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DCB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1545855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CBE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CEB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EBC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ECB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8799594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DBE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DEB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EDB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8096602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EDC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44645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4678539-CEAE-4D5D-B0DF-E2D0125460C4}"/>
              </a:ext>
            </a:extLst>
          </p:cNvPr>
          <p:cNvSpPr/>
          <p:nvPr/>
        </p:nvSpPr>
        <p:spPr>
          <a:xfrm>
            <a:off x="6781800" y="2979413"/>
            <a:ext cx="4572000" cy="380575"/>
          </a:xfrm>
          <a:prstGeom prst="rect">
            <a:avLst/>
          </a:prstGeom>
          <a:solidFill>
            <a:srgbClr val="000000">
              <a:alpha val="25098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3B9EA-6581-41B9-9185-82D4ABFB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2532344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E388-FE73-442D-8F3E-2403B790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 vs. 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6EC4-890F-48F0-AB2C-BFF2ED4E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Wie viele 3-Buchstaben-Kombinationen können aus den Buchstaben ABCDE gebildet werden?</a:t>
            </a:r>
          </a:p>
          <a:p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3. Kombinationen: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B45D94-D843-425C-A13D-6986900B2C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81800" y="3048425"/>
          <a:ext cx="762000" cy="27287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88265351"/>
                    </a:ext>
                  </a:extLst>
                </a:gridCol>
              </a:tblGrid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2394903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1711368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5463008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5199254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6954736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5506593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1545855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8799594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8096602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4464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D32393-4EB0-4981-B085-6AD6269CBE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43800" y="3048794"/>
          <a:ext cx="3810000" cy="27287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467576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398750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202945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772530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48423226"/>
                    </a:ext>
                  </a:extLst>
                </a:gridCol>
              </a:tblGrid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BAC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CBA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2394903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ADB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DBA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1711368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AEB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EBA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5463008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ADC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DAC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DCA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5199254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EAC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ECA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6954736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EDA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5506593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BDC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CDB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DBC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DCB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1545855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CBE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CEB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EBC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ECB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8799594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DBE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DEB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EDB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8096602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EDC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4464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D791FA-3F10-4BC9-B5EE-D5176A66CF65}"/>
                  </a:ext>
                </a:extLst>
              </p:cNvPr>
              <p:cNvSpPr/>
              <p:nvPr/>
            </p:nvSpPr>
            <p:spPr>
              <a:xfrm>
                <a:off x="1167962" y="3754798"/>
                <a:ext cx="4549754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68275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baseline="-2500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b="1" dirty="0"/>
                        <m:t>	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!∙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D791FA-3F10-4BC9-B5EE-D5176A66C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62" y="3754798"/>
                <a:ext cx="4549754" cy="987001"/>
              </a:xfrm>
              <a:prstGeom prst="rect">
                <a:avLst/>
              </a:prstGeom>
              <a:blipFill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28C2F8-D6A1-4D5A-A735-936A48FB7348}"/>
                  </a:ext>
                </a:extLst>
              </p:cNvPr>
              <p:cNvSpPr/>
              <p:nvPr/>
            </p:nvSpPr>
            <p:spPr>
              <a:xfrm>
                <a:off x="1811138" y="5047753"/>
                <a:ext cx="2688108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28C2F8-D6A1-4D5A-A735-936A48FB7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38" y="5047753"/>
                <a:ext cx="2688108" cy="910570"/>
              </a:xfrm>
              <a:prstGeom prst="rect">
                <a:avLst/>
              </a:prstGeom>
              <a:blipFill>
                <a:blip r:embed="rId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7AE485D-9688-4945-9BB8-C7CC162DE639}"/>
              </a:ext>
            </a:extLst>
          </p:cNvPr>
          <p:cNvSpPr/>
          <p:nvPr/>
        </p:nvSpPr>
        <p:spPr>
          <a:xfrm>
            <a:off x="6781800" y="2979413"/>
            <a:ext cx="4572000" cy="380575"/>
          </a:xfrm>
          <a:prstGeom prst="rect">
            <a:avLst/>
          </a:prstGeom>
          <a:solidFill>
            <a:srgbClr val="000000">
              <a:alpha val="25098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48754-26E7-433E-A61F-DAD4FC52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20787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Was ist Wahrscheinlichkeit?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</a:t>
                </a:r>
                <a:r>
                  <a:rPr lang="de-DE" b="1" noProof="0" dirty="0"/>
                  <a:t>Wahrscheinlichkeit</a:t>
                </a:r>
                <a:r>
                  <a:rPr lang="de-DE" noProof="0" dirty="0"/>
                  <a:t> ist ein Wert zwischen 0 und 1, bei dem ein bestimmtes Ereignis eintritt</a:t>
                </a:r>
              </a:p>
              <a:p>
                <a:r>
                  <a:rPr lang="de-DE" noProof="0" dirty="0"/>
                  <a:t>Zum Beispiel beträgt die Wahrscheinlichkeit, dass eine geworfene faire Münze auf Kopf oder Zahl fällt, 0,5</a:t>
                </a:r>
              </a:p>
              <a:p>
                <a:r>
                  <a:rPr lang="de-DE" noProof="0" dirty="0"/>
                  <a:t>Mathematisch schreiben wir:</a:t>
                </a:r>
              </a:p>
              <a:p>
                <a:endParaRPr lang="de-DE" sz="4000" noProof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ontserrat"/>
                          <a:cs typeface="Montserrat"/>
                          <a:sym typeface="Montserrat"/>
                        </a:rPr>
                        <m:t>𝑷</m:t>
                      </m:r>
                      <m:d>
                        <m:dPr>
                          <m:ctrlPr>
                            <a:rPr lang="de-DE" sz="4000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000" b="1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de-DE" sz="4000" b="1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de-DE" sz="4000" b="1" i="1" noProof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𝑲𝒐𝒑𝒇</m:t>
                              </m:r>
                            </m:sub>
                          </m:sSub>
                        </m:e>
                      </m:d>
                      <m:r>
                        <a:rPr lang="de-DE" sz="4000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Montserrat"/>
                        </a:rPr>
                        <m:t>=</m:t>
                      </m:r>
                      <m:r>
                        <a:rPr lang="de-DE" sz="4000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Montserrat"/>
                        </a:rPr>
                        <m:t>𝟎</m:t>
                      </m:r>
                      <m:r>
                        <a:rPr lang="de-DE" sz="4000" b="1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Montserrat"/>
                        </a:rPr>
                        <m:t>,</m:t>
                      </m:r>
                      <m:r>
                        <a:rPr lang="de-DE" sz="4000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Montserrat"/>
                        </a:rPr>
                        <m:t>𝟓</m:t>
                      </m:r>
                    </m:oMath>
                  </m:oMathPara>
                </a14:m>
                <a:endParaRPr lang="de-DE" sz="4000" b="1" noProof="0" dirty="0">
                  <a:solidFill>
                    <a:srgbClr val="0070C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914400" lvl="2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Kapitel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C010F-347D-4D21-9F07-27BF05DF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23880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E388-FE73-442D-8F3E-2403B790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 Beispiel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6EC4-890F-48F0-AB2C-BFF2ED4E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Für eine Studie werden 4 Personen zufällig aus einer Gruppe von 10 Personen ausgewählt.</a:t>
            </a:r>
          </a:p>
          <a:p>
            <a:r>
              <a:rPr lang="de-DE" noProof="0" dirty="0"/>
              <a:t>Wie viele Möglichkeiten der Auswahl gibt 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0EA4F-9C8F-4565-AB76-303F1AC37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47" b="18525"/>
          <a:stretch/>
        </p:blipFill>
        <p:spPr>
          <a:xfrm>
            <a:off x="6375673" y="3429000"/>
            <a:ext cx="4131300" cy="22915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1E57-06D5-4F68-AE03-9B7A7BEF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27367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9165-95CC-4260-A633-35E913B2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 Lösung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0A379-1B1F-433E-995B-FB5BA4519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Da es sich unabhängig von der Reihenfolge, in der die Personen letztlich ausgewählt werden, um die selben Personen handelt, kann man hierbei von einer Kombinationen sprechen: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  <a:r>
                  <a:rPr lang="de-DE" sz="4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000" b="1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b="1" i="1" baseline="-25000" noProof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de-DE" sz="4000" b="1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4000" b="1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!(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  <m:r>
                      <a:rPr lang="de-DE" sz="4000" b="1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4000" b="1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!(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de-DE" sz="4000" b="1" i="1" noProof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  <m:r>
                      <a:rPr lang="de-DE" sz="4000" b="1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4000" b="1" i="1" noProof="0">
                        <a:latin typeface="Cambria Math" panose="02040503050406030204" pitchFamily="18" charset="0"/>
                      </a:rPr>
                      <m:t>𝟐𝟏𝟎</m:t>
                    </m:r>
                  </m:oMath>
                </a14:m>
                <a:endParaRPr lang="de-DE" sz="4000" b="1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0A379-1B1F-433E-995B-FB5BA4519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CE4F8-A169-48E3-94B0-81949180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184296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3116-E1E1-414A-BA86-3EF36806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 Beispiel #1a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A906-9062-402C-BC83-7BB54189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Für eine Pizza werden 4 Zutaten aus insgesamt 10 Zutaten ausgewählt.</a:t>
            </a:r>
          </a:p>
          <a:p>
            <a:r>
              <a:rPr lang="de-DE" noProof="0" dirty="0"/>
              <a:t>Wie viele verschiedene Kombinationen von Pizzen können wir uns zusammenstellen? Jede Zutat soll dabei nur einmal verwendet werden.</a:t>
            </a:r>
          </a:p>
        </p:txBody>
      </p:sp>
      <p:pic>
        <p:nvPicPr>
          <p:cNvPr id="4" name="Picture 3" descr="A pizza sitting on a table&#10;&#10;Description generated with very high confidence">
            <a:extLst>
              <a:ext uri="{FF2B5EF4-FFF2-40B4-BE49-F238E27FC236}">
                <a16:creationId xmlns:a16="http://schemas.microsoft.com/office/drawing/2014/main" id="{3D243258-E68D-4280-8147-FDE1F3BA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590" y="3562709"/>
            <a:ext cx="2765210" cy="256671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1A57E-7817-4FA8-AFDA-BA2D0EAF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148633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3DC3-8624-4155-A1CB-239BAB99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 Lösung #1a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DB89C-317C-4A8C-88A9-8445183D0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Wir können aus den Zutaten 210 verschiedene Pizzen backen: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  <a:r>
                  <a:rPr lang="de-DE" sz="4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i="1" baseline="-25000" noProof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40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!(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  <m:r>
                      <a:rPr lang="de-DE" sz="40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10!</m:t>
                        </m:r>
                      </m:num>
                      <m:den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4!(10−4)!</m:t>
                        </m:r>
                      </m:den>
                    </m:f>
                    <m:r>
                      <a:rPr lang="de-DE" sz="4000" i="1" noProof="0">
                        <a:latin typeface="Cambria Math" panose="02040503050406030204" pitchFamily="18" charset="0"/>
                      </a:rPr>
                      <m:t>=210</m:t>
                    </m:r>
                  </m:oMath>
                </a14:m>
                <a:endParaRPr lang="de-DE" sz="4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DB89C-317C-4A8C-88A9-8445183D0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zza sitting on a table&#10;&#10;Description generated with very high confidence">
            <a:extLst>
              <a:ext uri="{FF2B5EF4-FFF2-40B4-BE49-F238E27FC236}">
                <a16:creationId xmlns:a16="http://schemas.microsoft.com/office/drawing/2014/main" id="{26892CEA-B7B8-4DDD-A1BF-37ECBD1DE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590" y="3562709"/>
            <a:ext cx="2765210" cy="256671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39A5-3752-4316-BCFC-9C87DAF2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387318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D749-DE4E-4E8A-9A7C-034BADF5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 Lösung #1a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236F-E3DE-4BF7-B81C-5988F07F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Aber was passiert wenn wir Zutaten mehrfach verwenden können und uns eine Pizza mit dreimal Peperoni und einmal Tomate belegen?</a:t>
            </a:r>
          </a:p>
        </p:txBody>
      </p:sp>
      <p:pic>
        <p:nvPicPr>
          <p:cNvPr id="4" name="Picture 3" descr="A pizza sitting on a table&#10;&#10;Description generated with very high confidence">
            <a:extLst>
              <a:ext uri="{FF2B5EF4-FFF2-40B4-BE49-F238E27FC236}">
                <a16:creationId xmlns:a16="http://schemas.microsoft.com/office/drawing/2014/main" id="{D15BB669-4816-49ED-9560-3AA0BC02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590" y="3562709"/>
            <a:ext cx="2765210" cy="256671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F993-190E-4F95-BA3F-1D015A8C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2834235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22FE-2538-42F5-B5F2-C32DACE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 mit Wiederholungen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3F95F-A317-436C-AF08-A01F4E8499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Anzahl der Kombinationen, mit </a:t>
                </a:r>
                <a:r>
                  <a:rPr lang="de-DE" b="1" noProof="0" dirty="0"/>
                  <a:t>𝑟</a:t>
                </a:r>
                <a:r>
                  <a:rPr lang="de-DE" noProof="0" dirty="0"/>
                  <a:t> gleichzeitig verwendeter Objekte, aus einer Anzahl </a:t>
                </a:r>
                <a14:m>
                  <m:oMath xmlns:m="http://schemas.openxmlformats.org/officeDocument/2006/math">
                    <m:r>
                      <a:rPr lang="de-DE" b="1" i="1" noProof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de-DE" noProof="0" dirty="0"/>
                  <a:t> mit Wiederholung: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4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de-DE" sz="40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4000" i="1" noProof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4000" i="1" noProof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sz="40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40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−1)!</m:t>
                        </m:r>
                      </m:num>
                      <m:den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!(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−1)!</m:t>
                        </m:r>
                      </m:den>
                    </m:f>
                  </m:oMath>
                </a14:m>
                <a:endParaRPr lang="de-DE" sz="4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3F95F-A317-436C-AF08-A01F4E849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0D8B9-E799-4BA3-8423-1A58115A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4001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DAD0-17C2-40ED-8A27-5B48D956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 Beispiel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3F06-8D26-4733-89DF-87C93024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Bei einer Pizza werden 4 Zutaten zufällig aus 10 möglichen Zutaten ausgewählt.</a:t>
            </a:r>
          </a:p>
          <a:p>
            <a:r>
              <a:rPr lang="de-DE" noProof="0" dirty="0"/>
              <a:t>Wie viele verschiedene Pizzabelag-Kombinationen gibt es?</a:t>
            </a:r>
          </a:p>
        </p:txBody>
      </p:sp>
      <p:pic>
        <p:nvPicPr>
          <p:cNvPr id="4" name="Picture 3" descr="A pizza sitting on a table&#10;&#10;Description generated with very high confidence">
            <a:extLst>
              <a:ext uri="{FF2B5EF4-FFF2-40B4-BE49-F238E27FC236}">
                <a16:creationId xmlns:a16="http://schemas.microsoft.com/office/drawing/2014/main" id="{AEEAF612-F4AE-48DF-BD66-BF19194EA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590" y="3562709"/>
            <a:ext cx="2765210" cy="256671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A8DF-B3AD-4572-A2AE-F0B92CE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4181491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FAC4-29BD-48F5-A1DC-6BCF1F26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 Lösung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52BE7-3C91-4972-8E3B-954407C7F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Lösungsformel für 4 Zutaten, ausgewählt aus 10 möglichen Zutaten, </a:t>
                </a:r>
                <a:r>
                  <a:rPr lang="de-DE" u="sng" noProof="0" dirty="0"/>
                  <a:t>mit</a:t>
                </a:r>
                <a:r>
                  <a:rPr lang="de-DE" noProof="0" dirty="0"/>
                  <a:t> möglichen Wiederholung lautet: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4000" i="1" kern="0" noProof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/>
                          <m:sub>
                            <m:r>
                              <a:rPr lang="de-DE" sz="4000" i="1" kern="0" noProof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𝑛</m:t>
                            </m:r>
                            <m:r>
                              <a:rPr lang="de-DE" sz="4000" i="1" kern="0" noProof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+</m:t>
                            </m:r>
                            <m:r>
                              <a:rPr lang="de-DE" sz="4000" i="1" kern="0" noProof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  <m:r>
                              <a:rPr lang="de-DE" sz="4000" i="1" kern="0" noProof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−1</m:t>
                            </m:r>
                          </m:sub>
                        </m:sSub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𝑟</m:t>
                        </m:r>
                      </m:sub>
                    </m:sSub>
                    <m:r>
                      <a:rPr lang="de-DE" sz="4000" i="1" kern="0" noProof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𝑟</m:t>
                        </m:r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−1)!</m:t>
                        </m:r>
                      </m:num>
                      <m:den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𝑟</m:t>
                        </m:r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!(</m:t>
                        </m:r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−1)!</m:t>
                        </m:r>
                      </m:den>
                    </m:f>
                    <m:r>
                      <a:rPr lang="de-DE" sz="4000" i="1" kern="0" noProof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13!</m:t>
                        </m:r>
                      </m:num>
                      <m:den>
                        <m:r>
                          <a:rPr lang="de-DE" sz="4000" i="1" kern="0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4!(9)!</m:t>
                        </m:r>
                      </m:den>
                    </m:f>
                    <m:r>
                      <a:rPr lang="de-DE" sz="4000" i="1" kern="0" noProof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=715</m:t>
                    </m:r>
                  </m:oMath>
                </a14:m>
                <a:endParaRPr lang="de-DE" sz="4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52BE7-3C91-4972-8E3B-954407C7F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54CCF-39FE-4346-B62E-07A471D2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3225341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E5D3-4E49-4610-8869-454AA0B2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Permutationen und Kombinationen in Excel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D5CE861-DFDC-4086-9ADC-DBCEB8304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4"/>
              <a:ext cx="10526914" cy="41721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82139">
                      <a:extLst>
                        <a:ext uri="{9D8B030D-6E8A-4147-A177-3AD203B41FA5}">
                          <a16:colId xmlns:a16="http://schemas.microsoft.com/office/drawing/2014/main" val="2740553565"/>
                        </a:ext>
                      </a:extLst>
                    </a:gridCol>
                    <a:gridCol w="1970283">
                      <a:extLst>
                        <a:ext uri="{9D8B030D-6E8A-4147-A177-3AD203B41FA5}">
                          <a16:colId xmlns:a16="http://schemas.microsoft.com/office/drawing/2014/main" val="2989024925"/>
                        </a:ext>
                      </a:extLst>
                    </a:gridCol>
                    <a:gridCol w="3314974">
                      <a:extLst>
                        <a:ext uri="{9D8B030D-6E8A-4147-A177-3AD203B41FA5}">
                          <a16:colId xmlns:a16="http://schemas.microsoft.com/office/drawing/2014/main" val="2709859919"/>
                        </a:ext>
                      </a:extLst>
                    </a:gridCol>
                    <a:gridCol w="2859518">
                      <a:extLst>
                        <a:ext uri="{9D8B030D-6E8A-4147-A177-3AD203B41FA5}">
                          <a16:colId xmlns:a16="http://schemas.microsoft.com/office/drawing/2014/main" val="505504757"/>
                        </a:ext>
                      </a:extLst>
                    </a:gridCol>
                  </a:tblGrid>
                  <a:tr h="65544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Reihenfolge wichtig?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Wiederholung?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Formel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noProof="0" dirty="0"/>
                            <a:t>In Excel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8298071"/>
                      </a:ext>
                    </a:extLst>
                  </a:tr>
                  <a:tr h="934456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Ja (Permutation)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Nein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000" i="1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u="none" strike="noStrike" cap="none" baseline="-25000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𝑛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de-DE" sz="2000" u="none" strike="noStrike" cap="none" noProof="0" smtClean="0">
                                    <a:effectLst/>
                                    <a:latin typeface="Cambria Math" panose="02040503050406030204" pitchFamily="18" charset="0"/>
                                    <a:sym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2000" i="1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𝑛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(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𝑛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−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𝑟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)!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noProof="0" dirty="0"/>
                            <a:t>=PERMUT(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 (engl.)</a:t>
                          </a:r>
                          <a:br>
                            <a:rPr lang="de-DE" sz="2000" noProof="0" dirty="0"/>
                          </a:br>
                          <a:r>
                            <a:rPr lang="de-DE" sz="2000" noProof="0" dirty="0"/>
                            <a:t>=VARIATIONEN(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1690400"/>
                      </a:ext>
                    </a:extLst>
                  </a:tr>
                  <a:tr h="934456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Nein (Kombination)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Nein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000" i="1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u="none" strike="noStrike" cap="none" baseline="-25000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𝑛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de-DE" sz="2000" u="none" strike="noStrike" cap="none" noProof="0" smtClean="0">
                                    <a:effectLst/>
                                    <a:latin typeface="Cambria Math" panose="02040503050406030204" pitchFamily="18" charset="0"/>
                                    <a:sym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2000" i="1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𝑛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𝑟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!(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𝑛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−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𝑟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)!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noProof="0" dirty="0"/>
                            <a:t>=COMBIN(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 (engl.)</a:t>
                          </a:r>
                        </a:p>
                        <a:p>
                          <a:r>
                            <a:rPr lang="de-DE" sz="2000" noProof="0" dirty="0"/>
                            <a:t>=KOMBINATIONEN(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918895"/>
                      </a:ext>
                    </a:extLst>
                  </a:tr>
                  <a:tr h="65544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Ja (Permutation)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Ja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2000" i="1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20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noProof="0" dirty="0"/>
                            <a:t>=PERMUTATIONA(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</a:t>
                          </a:r>
                        </a:p>
                        <a:p>
                          <a:r>
                            <a:rPr lang="de-DE" sz="2000" noProof="0" dirty="0"/>
                            <a:t>=VARIATIONEN2(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4930983"/>
                      </a:ext>
                    </a:extLst>
                  </a:tr>
                  <a:tr h="94680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Nein (Kombination)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Ja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000" i="1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2000" i="1" u="none" strike="noStrike" cap="none" noProof="0" smtClean="0">
                                            <a:effectLst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/>
                                      <m:sub>
                                        <m:r>
                                          <a:rPr lang="de-DE" sz="2000" u="none" strike="noStrike" cap="none" noProof="0" smtClean="0">
                                            <a:effectLst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𝑛</m:t>
                                        </m:r>
                                        <m:r>
                                          <a:rPr lang="de-DE" sz="2000" u="none" strike="noStrike" cap="none" noProof="0" smtClean="0">
                                            <a:effectLst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+</m:t>
                                        </m:r>
                                        <m:r>
                                          <a:rPr lang="de-DE" sz="2000" u="none" strike="noStrike" cap="none" noProof="0" smtClean="0">
                                            <a:effectLst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𝑟</m:t>
                                        </m:r>
                                        <m:r>
                                          <a:rPr lang="de-DE" sz="2000" u="none" strike="noStrike" cap="none" noProof="0" smtClean="0">
                                            <a:effectLst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de-DE" sz="2000" u="none" strike="noStrike" cap="none" noProof="0" smtClean="0">
                                    <a:effectLst/>
                                    <a:latin typeface="Cambria Math" panose="02040503050406030204" pitchFamily="18" charset="0"/>
                                    <a:sym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2000" i="1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(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𝑛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+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𝑟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−1)!</m:t>
                                    </m:r>
                                  </m:num>
                                  <m:den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𝑟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!(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𝑛</m:t>
                                    </m:r>
                                    <m:r>
                                      <a:rPr lang="de-DE" sz="2000" u="none" strike="noStrike" cap="none" noProof="0" smtClean="0">
                                        <a:effectLst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−1)!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noProof="0" dirty="0"/>
                            <a:t>=COMBINA(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 (engl.)</a:t>
                          </a:r>
                        </a:p>
                        <a:p>
                          <a:r>
                            <a:rPr lang="de-DE" sz="2000" noProof="0" dirty="0"/>
                            <a:t>=KOMBINATIONEN2(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300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D5CE861-DFDC-4086-9ADC-DBCEB8304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4"/>
              <a:ext cx="10526914" cy="41721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82139">
                      <a:extLst>
                        <a:ext uri="{9D8B030D-6E8A-4147-A177-3AD203B41FA5}">
                          <a16:colId xmlns:a16="http://schemas.microsoft.com/office/drawing/2014/main" val="2740553565"/>
                        </a:ext>
                      </a:extLst>
                    </a:gridCol>
                    <a:gridCol w="1970283">
                      <a:extLst>
                        <a:ext uri="{9D8B030D-6E8A-4147-A177-3AD203B41FA5}">
                          <a16:colId xmlns:a16="http://schemas.microsoft.com/office/drawing/2014/main" val="2989024925"/>
                        </a:ext>
                      </a:extLst>
                    </a:gridCol>
                    <a:gridCol w="3314974">
                      <a:extLst>
                        <a:ext uri="{9D8B030D-6E8A-4147-A177-3AD203B41FA5}">
                          <a16:colId xmlns:a16="http://schemas.microsoft.com/office/drawing/2014/main" val="2709859919"/>
                        </a:ext>
                      </a:extLst>
                    </a:gridCol>
                    <a:gridCol w="2859518">
                      <a:extLst>
                        <a:ext uri="{9D8B030D-6E8A-4147-A177-3AD203B41FA5}">
                          <a16:colId xmlns:a16="http://schemas.microsoft.com/office/drawing/2014/main" val="505504757"/>
                        </a:ext>
                      </a:extLst>
                    </a:gridCol>
                  </a:tblGrid>
                  <a:tr h="65544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Reihenfolge wichtig?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Wiederholung?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Formel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noProof="0" dirty="0"/>
                            <a:t>In Excel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8298071"/>
                      </a:ext>
                    </a:extLst>
                  </a:tr>
                  <a:tr h="934456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Ja (Permutation)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Nein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193" t="-71242" r="-86789" b="-278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noProof="0" dirty="0"/>
                            <a:t>=PERMUT(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 (engl.)</a:t>
                          </a:r>
                          <a:br>
                            <a:rPr lang="de-DE" sz="2000" noProof="0" dirty="0"/>
                          </a:br>
                          <a:r>
                            <a:rPr lang="de-DE" sz="2000" noProof="0" dirty="0"/>
                            <a:t>=VARIATIONEN(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1690400"/>
                      </a:ext>
                    </a:extLst>
                  </a:tr>
                  <a:tr h="934456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Nein (Kombination)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Nein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193" t="-171242" r="-86789" b="-178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noProof="0" dirty="0"/>
                            <a:t>=COMBIN(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 (engl.)</a:t>
                          </a:r>
                        </a:p>
                        <a:p>
                          <a:r>
                            <a:rPr lang="de-DE" sz="2000" noProof="0" dirty="0"/>
                            <a:t>=KOMBINATIONEN(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91889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Ja (Permutation)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Ja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193" t="-357759" r="-86789" b="-135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noProof="0" dirty="0"/>
                            <a:t>=PERMUTATIONA(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</a:t>
                          </a:r>
                        </a:p>
                        <a:p>
                          <a:r>
                            <a:rPr lang="de-DE" sz="2000" noProof="0" dirty="0"/>
                            <a:t>=VARIATIONEN2(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4930983"/>
                      </a:ext>
                    </a:extLst>
                  </a:tr>
                  <a:tr h="94680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Nein (Kombination)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noProof="0" dirty="0">
                              <a:effectLst/>
                            </a:rPr>
                            <a:t>Ja</a:t>
                          </a:r>
                          <a:endParaRPr lang="de-DE" sz="2000" noProof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193" t="-342581" r="-86789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noProof="0" dirty="0"/>
                            <a:t>=COMBINA(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 (engl.)</a:t>
                          </a:r>
                        </a:p>
                        <a:p>
                          <a:r>
                            <a:rPr lang="de-DE" sz="2000" noProof="0" dirty="0"/>
                            <a:t>=KOMBINATIONEN2(</a:t>
                          </a:r>
                          <a:r>
                            <a:rPr lang="de-DE" sz="2000" noProof="0" dirty="0" err="1"/>
                            <a:t>n,r</a:t>
                          </a:r>
                          <a:r>
                            <a:rPr lang="de-DE" sz="2000" noProof="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30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AD057-1310-4437-B500-CD7F2771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54421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A8C4-F9E8-4F1A-B759-60B88D52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Kombinationen mit und ohne Wiederholung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1DAC-1117-46EC-9B98-7127BC94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Wie viele 3-Buchstaben-Kombinationen können aus den Buchstaben ABCDE gemacht werden?</a:t>
            </a:r>
          </a:p>
          <a:p>
            <a:endParaRPr lang="de-DE" noProof="0" dirty="0"/>
          </a:p>
          <a:p>
            <a:r>
              <a:rPr lang="de-DE" noProof="0" dirty="0"/>
              <a:t>ohne Wiederholung:</a:t>
            </a:r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/>
              <a:t>mit Wiederholung: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1636B2-AB6D-4A3E-8A53-67A5D8871B0C}"/>
                  </a:ext>
                </a:extLst>
              </p:cNvPr>
              <p:cNvSpPr/>
              <p:nvPr/>
            </p:nvSpPr>
            <p:spPr>
              <a:xfrm>
                <a:off x="992303" y="3752577"/>
                <a:ext cx="4131788" cy="731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68275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baseline="-25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	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∙2!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1636B2-AB6D-4A3E-8A53-67A5D8871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3" y="3752577"/>
                <a:ext cx="4131788" cy="731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1E058E-76D1-44AB-B24E-C6830DC41C35}"/>
                  </a:ext>
                </a:extLst>
              </p:cNvPr>
              <p:cNvSpPr/>
              <p:nvPr/>
            </p:nvSpPr>
            <p:spPr>
              <a:xfrm>
                <a:off x="838200" y="5328684"/>
                <a:ext cx="4338175" cy="1040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pc="-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spc="-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pc="-40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 spc="-400">
                              <a:latin typeface="Cambria Math" panose="02040503050406030204" pitchFamily="18" charset="0"/>
                            </a:rPr>
                            <m:t>−1)!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sz="2000" i="1" spc="-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spc="-400">
                              <a:latin typeface="Cambria Math" panose="02040503050406030204" pitchFamily="18" charset="0"/>
                            </a:rPr>
                            <m:t>−1)!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1E058E-76D1-44AB-B24E-C6830DC4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28684"/>
                <a:ext cx="4338175" cy="1040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63B251-D0B9-4480-9AE4-A83ED160B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59551"/>
              </p:ext>
            </p:extLst>
          </p:nvPr>
        </p:nvGraphicFramePr>
        <p:xfrm>
          <a:off x="6386227" y="4108862"/>
          <a:ext cx="4131785" cy="20681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26357">
                  <a:extLst>
                    <a:ext uri="{9D8B030D-6E8A-4147-A177-3AD203B41FA5}">
                      <a16:colId xmlns:a16="http://schemas.microsoft.com/office/drawing/2014/main" val="1146757622"/>
                    </a:ext>
                  </a:extLst>
                </a:gridCol>
                <a:gridCol w="826357">
                  <a:extLst>
                    <a:ext uri="{9D8B030D-6E8A-4147-A177-3AD203B41FA5}">
                      <a16:colId xmlns:a16="http://schemas.microsoft.com/office/drawing/2014/main" val="639875047"/>
                    </a:ext>
                  </a:extLst>
                </a:gridCol>
                <a:gridCol w="826357">
                  <a:extLst>
                    <a:ext uri="{9D8B030D-6E8A-4147-A177-3AD203B41FA5}">
                      <a16:colId xmlns:a16="http://schemas.microsoft.com/office/drawing/2014/main" val="1820294509"/>
                    </a:ext>
                  </a:extLst>
                </a:gridCol>
                <a:gridCol w="826357">
                  <a:extLst>
                    <a:ext uri="{9D8B030D-6E8A-4147-A177-3AD203B41FA5}">
                      <a16:colId xmlns:a16="http://schemas.microsoft.com/office/drawing/2014/main" val="3477253074"/>
                    </a:ext>
                  </a:extLst>
                </a:gridCol>
                <a:gridCol w="826357">
                  <a:extLst>
                    <a:ext uri="{9D8B030D-6E8A-4147-A177-3AD203B41FA5}">
                      <a16:colId xmlns:a16="http://schemas.microsoft.com/office/drawing/2014/main" val="1848423226"/>
                    </a:ext>
                  </a:extLst>
                </a:gridCol>
              </a:tblGrid>
              <a:tr h="2954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2394903"/>
                  </a:ext>
                </a:extLst>
              </a:tr>
              <a:tr h="2954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1711368"/>
                  </a:ext>
                </a:extLst>
              </a:tr>
              <a:tr h="2954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AAA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AAC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AAE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5463008"/>
                  </a:ext>
                </a:extLst>
              </a:tr>
              <a:tr h="2954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BBA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BBB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BBC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BBE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5199254"/>
                  </a:ext>
                </a:extLst>
              </a:tr>
              <a:tr h="2954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CCB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6954736"/>
                  </a:ext>
                </a:extLst>
              </a:tr>
              <a:tr h="2954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DDB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DDC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DDD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DDE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5506593"/>
                  </a:ext>
                </a:extLst>
              </a:tr>
              <a:tr h="2954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EEB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EEE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15458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D2C367-9648-4BC4-A77A-228421BA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40316"/>
              </p:ext>
            </p:extLst>
          </p:nvPr>
        </p:nvGraphicFramePr>
        <p:xfrm>
          <a:off x="6386228" y="3314887"/>
          <a:ext cx="4131785" cy="601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26357">
                  <a:extLst>
                    <a:ext uri="{9D8B030D-6E8A-4147-A177-3AD203B41FA5}">
                      <a16:colId xmlns:a16="http://schemas.microsoft.com/office/drawing/2014/main" val="1146757622"/>
                    </a:ext>
                  </a:extLst>
                </a:gridCol>
                <a:gridCol w="826357">
                  <a:extLst>
                    <a:ext uri="{9D8B030D-6E8A-4147-A177-3AD203B41FA5}">
                      <a16:colId xmlns:a16="http://schemas.microsoft.com/office/drawing/2014/main" val="639875047"/>
                    </a:ext>
                  </a:extLst>
                </a:gridCol>
                <a:gridCol w="826357">
                  <a:extLst>
                    <a:ext uri="{9D8B030D-6E8A-4147-A177-3AD203B41FA5}">
                      <a16:colId xmlns:a16="http://schemas.microsoft.com/office/drawing/2014/main" val="1820294509"/>
                    </a:ext>
                  </a:extLst>
                </a:gridCol>
                <a:gridCol w="826357">
                  <a:extLst>
                    <a:ext uri="{9D8B030D-6E8A-4147-A177-3AD203B41FA5}">
                      <a16:colId xmlns:a16="http://schemas.microsoft.com/office/drawing/2014/main" val="3477253074"/>
                    </a:ext>
                  </a:extLst>
                </a:gridCol>
                <a:gridCol w="826357">
                  <a:extLst>
                    <a:ext uri="{9D8B030D-6E8A-4147-A177-3AD203B41FA5}">
                      <a16:colId xmlns:a16="http://schemas.microsoft.com/office/drawing/2014/main" val="1848423226"/>
                    </a:ext>
                  </a:extLst>
                </a:gridCol>
              </a:tblGrid>
              <a:tr h="3006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ABE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2394903"/>
                  </a:ext>
                </a:extLst>
              </a:tr>
              <a:tr h="3006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ADE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BDE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2000505000000020004" pitchFamily="2" charset="0"/>
                        </a:rPr>
                        <a:t>CDE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1711368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0776C-72D8-48EF-B865-2292C06A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Kombinationen</a:t>
            </a:r>
          </a:p>
        </p:txBody>
      </p:sp>
    </p:spTree>
    <p:extLst>
      <p:ext uri="{BB962C8B-B14F-4D97-AF65-F5344CB8AC3E}">
        <p14:creationId xmlns:p14="http://schemas.microsoft.com/office/powerpoint/2010/main" val="228508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0870-E341-4987-BEC2-667C455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Was ist Wahrscheinlichkeit?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7F2F-9F38-4D0F-9151-9A3B7E73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In dem Einführungs-Beispiel wird das Werfen der Münze als </a:t>
            </a:r>
            <a:r>
              <a:rPr lang="de-DE" b="1" noProof="0" dirty="0"/>
              <a:t>Versuch</a:t>
            </a:r>
            <a:r>
              <a:rPr lang="de-DE" noProof="0" dirty="0"/>
              <a:t> (en: </a:t>
            </a:r>
            <a:r>
              <a:rPr lang="de-DE" noProof="0" dirty="0" err="1"/>
              <a:t>trial</a:t>
            </a:r>
            <a:r>
              <a:rPr lang="de-DE" noProof="0" dirty="0"/>
              <a:t>) bezeichnet.</a:t>
            </a:r>
          </a:p>
          <a:p>
            <a:r>
              <a:rPr lang="de-DE" noProof="0" dirty="0"/>
              <a:t>Bei einer Vielzahl von Versuchen sollte eine Münze die Hälfte der Zeit auf "Kopf„ landen.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0DA30-4E25-4809-B311-0D4C32971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86" t="25892" r="4823" b="28025"/>
          <a:stretch/>
        </p:blipFill>
        <p:spPr>
          <a:xfrm>
            <a:off x="5146704" y="3576047"/>
            <a:ext cx="4730444" cy="225540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2348-4113-44AA-BA88-1CCEF603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5210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B2C2-EBAB-4990-870B-896B75656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Schnittmengen, Vereinigungsmengen und Komplementärmenge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3E14-265B-4B23-82D3-22CDCBBC0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509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7EAC-C7FD-46D4-8CF0-821F2B61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Schnittmengen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CEE1-2280-472E-8DDA-A25F94FD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In der Wahrscheinlichkeit beschreibt eine </a:t>
            </a:r>
            <a:r>
              <a:rPr lang="de-DE" b="1" noProof="0" dirty="0"/>
              <a:t>Schnittmenge</a:t>
            </a:r>
            <a:r>
              <a:rPr lang="de-DE" noProof="0" dirty="0"/>
              <a:t> den Bereich, in dem zwei Ereignisse </a:t>
            </a:r>
            <a:r>
              <a:rPr lang="de-DE" b="1" noProof="0" dirty="0"/>
              <a:t>gleichzeitig </a:t>
            </a:r>
            <a:r>
              <a:rPr lang="de-DE" noProof="0" dirty="0"/>
              <a:t>eintreten. Man spricht von einer Verbundwahrscheinlichkeit</a:t>
            </a:r>
          </a:p>
          <a:p>
            <a:endParaRPr lang="de-DE" noProof="0" dirty="0"/>
          </a:p>
          <a:p>
            <a:r>
              <a:rPr lang="de-DE" noProof="0" dirty="0"/>
              <a:t>Betrachten wir eine Schachtel mit gemusterten, farbigen Kugeln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1A3F1-F4F9-4B5D-A162-4613F799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Schnittmengen, Vereinigungsmengen und Komplementärmenge</a:t>
            </a:r>
          </a:p>
        </p:txBody>
      </p:sp>
    </p:spTree>
    <p:extLst>
      <p:ext uri="{BB962C8B-B14F-4D97-AF65-F5344CB8AC3E}">
        <p14:creationId xmlns:p14="http://schemas.microsoft.com/office/powerpoint/2010/main" val="190606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C621-F744-472A-9D25-C1A7E386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Schnittmengen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6D04-E971-41B0-BE47-F2FB5ACF2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noProof="0" dirty="0"/>
              <a:t>9 der Bälle sind rot: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EC5419-32E4-4F77-9352-6E991D824EBC}"/>
              </a:ext>
            </a:extLst>
          </p:cNvPr>
          <p:cNvGrpSpPr/>
          <p:nvPr/>
        </p:nvGrpSpPr>
        <p:grpSpPr>
          <a:xfrm>
            <a:off x="1782529" y="3262318"/>
            <a:ext cx="3694699" cy="2179208"/>
            <a:chOff x="1398552" y="2105203"/>
            <a:chExt cx="3694699" cy="21792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FFC8C0-A8C0-4251-BC9D-0E214F726576}"/>
                </a:ext>
              </a:extLst>
            </p:cNvPr>
            <p:cNvSpPr/>
            <p:nvPr/>
          </p:nvSpPr>
          <p:spPr>
            <a:xfrm>
              <a:off x="4393570" y="2388750"/>
              <a:ext cx="399495" cy="399495"/>
            </a:xfrm>
            <a:prstGeom prst="ellipse">
              <a:avLst/>
            </a:prstGeom>
            <a:pattFill prst="dkVert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244814-7092-495D-9A6E-547FEF929560}"/>
                </a:ext>
              </a:extLst>
            </p:cNvPr>
            <p:cNvSpPr/>
            <p:nvPr/>
          </p:nvSpPr>
          <p:spPr>
            <a:xfrm>
              <a:off x="4693756" y="2918067"/>
              <a:ext cx="399495" cy="399495"/>
            </a:xfrm>
            <a:prstGeom prst="ellipse">
              <a:avLst/>
            </a:prstGeom>
            <a:pattFill prst="dkVert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234309A-9E6B-4974-AC18-D06FA75FCF01}"/>
                </a:ext>
              </a:extLst>
            </p:cNvPr>
            <p:cNvSpPr/>
            <p:nvPr/>
          </p:nvSpPr>
          <p:spPr>
            <a:xfrm>
              <a:off x="4361490" y="3384500"/>
              <a:ext cx="399495" cy="399495"/>
            </a:xfrm>
            <a:prstGeom prst="ellipse">
              <a:avLst/>
            </a:prstGeom>
            <a:pattFill prst="dkVert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DBDD27-D0C6-4C57-9511-14C0F67E6022}"/>
                </a:ext>
              </a:extLst>
            </p:cNvPr>
            <p:cNvSpPr/>
            <p:nvPr/>
          </p:nvSpPr>
          <p:spPr>
            <a:xfrm>
              <a:off x="3382780" y="3764181"/>
              <a:ext cx="399495" cy="3994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28474-17DD-46C5-9383-0309BA7DAB3E}"/>
                </a:ext>
              </a:extLst>
            </p:cNvPr>
            <p:cNvSpPr/>
            <p:nvPr/>
          </p:nvSpPr>
          <p:spPr>
            <a:xfrm>
              <a:off x="2785969" y="3058359"/>
              <a:ext cx="399495" cy="3994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986DD7-81CC-41EC-97E8-6044C5BABA06}"/>
                </a:ext>
              </a:extLst>
            </p:cNvPr>
            <p:cNvSpPr/>
            <p:nvPr/>
          </p:nvSpPr>
          <p:spPr>
            <a:xfrm>
              <a:off x="1398552" y="2880359"/>
              <a:ext cx="399495" cy="3994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B1A52E-DF7E-4910-9FE7-D94BEFE761B4}"/>
                </a:ext>
              </a:extLst>
            </p:cNvPr>
            <p:cNvSpPr/>
            <p:nvPr/>
          </p:nvSpPr>
          <p:spPr>
            <a:xfrm>
              <a:off x="3315104" y="2105203"/>
              <a:ext cx="399495" cy="399495"/>
            </a:xfrm>
            <a:prstGeom prst="ellipse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18FC77B-EC0E-4253-B022-9AD065C809BB}"/>
                </a:ext>
              </a:extLst>
            </p:cNvPr>
            <p:cNvSpPr/>
            <p:nvPr/>
          </p:nvSpPr>
          <p:spPr>
            <a:xfrm>
              <a:off x="2125918" y="2189002"/>
              <a:ext cx="399495" cy="399495"/>
            </a:xfrm>
            <a:prstGeom prst="ellipse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C2B8E-0554-4AD5-A30D-06057C4BB03C}"/>
                </a:ext>
              </a:extLst>
            </p:cNvPr>
            <p:cNvSpPr/>
            <p:nvPr/>
          </p:nvSpPr>
          <p:spPr>
            <a:xfrm>
              <a:off x="2227635" y="3884916"/>
              <a:ext cx="399495" cy="399495"/>
            </a:xfrm>
            <a:prstGeom prst="ellipse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9181973-0692-46A0-97C2-E80BF10B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Schnittmengen, Vereinigungsmengen und Komplementärmenge</a:t>
            </a:r>
          </a:p>
        </p:txBody>
      </p:sp>
    </p:spTree>
    <p:extLst>
      <p:ext uri="{BB962C8B-B14F-4D97-AF65-F5344CB8AC3E}">
        <p14:creationId xmlns:p14="http://schemas.microsoft.com/office/powerpoint/2010/main" val="807240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C621-F744-472A-9D25-C1A7E386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Schnittmengen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6D04-E971-41B0-BE47-F2FB5ACF2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noProof="0" dirty="0"/>
              <a:t>9 der Bälle sind gestreift: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EC5419-32E4-4F77-9352-6E991D824EBC}"/>
              </a:ext>
            </a:extLst>
          </p:cNvPr>
          <p:cNvGrpSpPr/>
          <p:nvPr/>
        </p:nvGrpSpPr>
        <p:grpSpPr>
          <a:xfrm>
            <a:off x="1782529" y="3262318"/>
            <a:ext cx="3694699" cy="2179208"/>
            <a:chOff x="1398552" y="2105203"/>
            <a:chExt cx="3694699" cy="21792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FFC8C0-A8C0-4251-BC9D-0E214F726576}"/>
                </a:ext>
              </a:extLst>
            </p:cNvPr>
            <p:cNvSpPr/>
            <p:nvPr/>
          </p:nvSpPr>
          <p:spPr>
            <a:xfrm>
              <a:off x="4393570" y="2388750"/>
              <a:ext cx="399495" cy="399495"/>
            </a:xfrm>
            <a:prstGeom prst="ellipse">
              <a:avLst/>
            </a:prstGeom>
            <a:pattFill prst="dkVert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244814-7092-495D-9A6E-547FEF929560}"/>
                </a:ext>
              </a:extLst>
            </p:cNvPr>
            <p:cNvSpPr/>
            <p:nvPr/>
          </p:nvSpPr>
          <p:spPr>
            <a:xfrm>
              <a:off x="4693756" y="2918067"/>
              <a:ext cx="399495" cy="399495"/>
            </a:xfrm>
            <a:prstGeom prst="ellipse">
              <a:avLst/>
            </a:prstGeom>
            <a:pattFill prst="dkVert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234309A-9E6B-4974-AC18-D06FA75FCF01}"/>
                </a:ext>
              </a:extLst>
            </p:cNvPr>
            <p:cNvSpPr/>
            <p:nvPr/>
          </p:nvSpPr>
          <p:spPr>
            <a:xfrm>
              <a:off x="4361490" y="3384500"/>
              <a:ext cx="399495" cy="399495"/>
            </a:xfrm>
            <a:prstGeom prst="ellipse">
              <a:avLst/>
            </a:prstGeom>
            <a:pattFill prst="dkVert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DBDD27-D0C6-4C57-9511-14C0F67E6022}"/>
                </a:ext>
              </a:extLst>
            </p:cNvPr>
            <p:cNvSpPr/>
            <p:nvPr/>
          </p:nvSpPr>
          <p:spPr>
            <a:xfrm>
              <a:off x="3382780" y="3764181"/>
              <a:ext cx="399495" cy="3994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28474-17DD-46C5-9383-0309BA7DAB3E}"/>
                </a:ext>
              </a:extLst>
            </p:cNvPr>
            <p:cNvSpPr/>
            <p:nvPr/>
          </p:nvSpPr>
          <p:spPr>
            <a:xfrm>
              <a:off x="2785969" y="3058359"/>
              <a:ext cx="399495" cy="3994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986DD7-81CC-41EC-97E8-6044C5BABA06}"/>
                </a:ext>
              </a:extLst>
            </p:cNvPr>
            <p:cNvSpPr/>
            <p:nvPr/>
          </p:nvSpPr>
          <p:spPr>
            <a:xfrm>
              <a:off x="1398552" y="2880359"/>
              <a:ext cx="399495" cy="3994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B1A52E-DF7E-4910-9FE7-D94BEFE761B4}"/>
                </a:ext>
              </a:extLst>
            </p:cNvPr>
            <p:cNvSpPr/>
            <p:nvPr/>
          </p:nvSpPr>
          <p:spPr>
            <a:xfrm>
              <a:off x="3315104" y="2105203"/>
              <a:ext cx="399495" cy="399495"/>
            </a:xfrm>
            <a:prstGeom prst="ellipse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18FC77B-EC0E-4253-B022-9AD065C809BB}"/>
                </a:ext>
              </a:extLst>
            </p:cNvPr>
            <p:cNvSpPr/>
            <p:nvPr/>
          </p:nvSpPr>
          <p:spPr>
            <a:xfrm>
              <a:off x="2125918" y="2189002"/>
              <a:ext cx="399495" cy="399495"/>
            </a:xfrm>
            <a:prstGeom prst="ellipse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C2B8E-0554-4AD5-A30D-06057C4BB03C}"/>
                </a:ext>
              </a:extLst>
            </p:cNvPr>
            <p:cNvSpPr/>
            <p:nvPr/>
          </p:nvSpPr>
          <p:spPr>
            <a:xfrm>
              <a:off x="2227635" y="3884916"/>
              <a:ext cx="399495" cy="399495"/>
            </a:xfrm>
            <a:prstGeom prst="ellipse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50B565-45DD-46A2-962A-16B261A86623}"/>
              </a:ext>
            </a:extLst>
          </p:cNvPr>
          <p:cNvGrpSpPr/>
          <p:nvPr/>
        </p:nvGrpSpPr>
        <p:grpSpPr>
          <a:xfrm>
            <a:off x="5856013" y="3346117"/>
            <a:ext cx="2736369" cy="2238406"/>
            <a:chOff x="5307630" y="2105203"/>
            <a:chExt cx="2736369" cy="22384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53AC97-B8E2-4572-A9BC-51D6CF1E69B8}"/>
                </a:ext>
              </a:extLst>
            </p:cNvPr>
            <p:cNvSpPr/>
            <p:nvPr/>
          </p:nvSpPr>
          <p:spPr>
            <a:xfrm>
              <a:off x="5307630" y="2105203"/>
              <a:ext cx="399495" cy="399495"/>
            </a:xfrm>
            <a:prstGeom prst="ellipse">
              <a:avLst/>
            </a:prstGeom>
            <a:pattFill prst="dkVert">
              <a:fgClr>
                <a:srgbClr val="0070C0"/>
              </a:fgClr>
              <a:bgClr>
                <a:schemeClr val="bg1"/>
              </a:bgClr>
            </a:patt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D10AE3-DDEA-4AAD-A082-A404B66DEFD3}"/>
                </a:ext>
              </a:extLst>
            </p:cNvPr>
            <p:cNvSpPr/>
            <p:nvPr/>
          </p:nvSpPr>
          <p:spPr>
            <a:xfrm>
              <a:off x="5507377" y="3963928"/>
              <a:ext cx="399495" cy="379681"/>
            </a:xfrm>
            <a:prstGeom prst="ellipse">
              <a:avLst/>
            </a:prstGeom>
            <a:pattFill prst="dkVert">
              <a:fgClr>
                <a:srgbClr val="0070C0"/>
              </a:fgClr>
              <a:bgClr>
                <a:schemeClr val="bg1"/>
              </a:bgClr>
            </a:patt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C1D882-25E6-4204-94D1-B138C728A28D}"/>
                </a:ext>
              </a:extLst>
            </p:cNvPr>
            <p:cNvSpPr/>
            <p:nvPr/>
          </p:nvSpPr>
          <p:spPr>
            <a:xfrm>
              <a:off x="7644504" y="3137300"/>
              <a:ext cx="399495" cy="399495"/>
            </a:xfrm>
            <a:prstGeom prst="ellipse">
              <a:avLst/>
            </a:prstGeom>
            <a:pattFill prst="dkVert">
              <a:fgClr>
                <a:srgbClr val="0070C0"/>
              </a:fgClr>
              <a:bgClr>
                <a:schemeClr val="bg1"/>
              </a:bgClr>
            </a:patt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95967D-7FE7-4AB1-86B6-695BF8D05069}"/>
                </a:ext>
              </a:extLst>
            </p:cNvPr>
            <p:cNvSpPr/>
            <p:nvPr/>
          </p:nvSpPr>
          <p:spPr>
            <a:xfrm>
              <a:off x="6764002" y="2372002"/>
              <a:ext cx="399495" cy="399495"/>
            </a:xfrm>
            <a:prstGeom prst="ellipse">
              <a:avLst/>
            </a:prstGeom>
            <a:pattFill prst="dkVer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9F8C83-0B01-4B7D-9B87-F044A3596496}"/>
                </a:ext>
              </a:extLst>
            </p:cNvPr>
            <p:cNvSpPr/>
            <p:nvPr/>
          </p:nvSpPr>
          <p:spPr>
            <a:xfrm>
              <a:off x="5889277" y="2918066"/>
              <a:ext cx="399495" cy="399495"/>
            </a:xfrm>
            <a:prstGeom prst="ellipse">
              <a:avLst/>
            </a:prstGeom>
            <a:pattFill prst="dkVer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611446-7B5E-44D1-96C3-A0A8F224F163}"/>
                </a:ext>
              </a:extLst>
            </p:cNvPr>
            <p:cNvSpPr/>
            <p:nvPr/>
          </p:nvSpPr>
          <p:spPr>
            <a:xfrm>
              <a:off x="6611162" y="3584247"/>
              <a:ext cx="399495" cy="399495"/>
            </a:xfrm>
            <a:prstGeom prst="ellipse">
              <a:avLst/>
            </a:prstGeom>
            <a:pattFill prst="dkVer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04F223-FAF7-4CB7-B41E-14F2C715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Schnittmengen, Vereinigungsmengen und Komplementärmenge</a:t>
            </a:r>
          </a:p>
        </p:txBody>
      </p:sp>
    </p:spTree>
    <p:extLst>
      <p:ext uri="{BB962C8B-B14F-4D97-AF65-F5344CB8AC3E}">
        <p14:creationId xmlns:p14="http://schemas.microsoft.com/office/powerpoint/2010/main" val="1029552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C621-F744-472A-9D25-C1A7E386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Schnittmengen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6D04-E971-41B0-BE47-F2FB5ACF2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noProof="0" dirty="0"/>
              <a:t>3 der Bälle sind sowohl rot als auch gestreift: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EC5419-32E4-4F77-9352-6E991D824EBC}"/>
              </a:ext>
            </a:extLst>
          </p:cNvPr>
          <p:cNvGrpSpPr/>
          <p:nvPr/>
        </p:nvGrpSpPr>
        <p:grpSpPr>
          <a:xfrm>
            <a:off x="1782529" y="3262318"/>
            <a:ext cx="3694699" cy="2179208"/>
            <a:chOff x="1398552" y="2105203"/>
            <a:chExt cx="3694699" cy="21792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FFC8C0-A8C0-4251-BC9D-0E214F726576}"/>
                </a:ext>
              </a:extLst>
            </p:cNvPr>
            <p:cNvSpPr/>
            <p:nvPr/>
          </p:nvSpPr>
          <p:spPr>
            <a:xfrm>
              <a:off x="4393570" y="2388750"/>
              <a:ext cx="399495" cy="399495"/>
            </a:xfrm>
            <a:prstGeom prst="ellipse">
              <a:avLst/>
            </a:prstGeom>
            <a:pattFill prst="dkVert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244814-7092-495D-9A6E-547FEF929560}"/>
                </a:ext>
              </a:extLst>
            </p:cNvPr>
            <p:cNvSpPr/>
            <p:nvPr/>
          </p:nvSpPr>
          <p:spPr>
            <a:xfrm>
              <a:off x="4693756" y="2918067"/>
              <a:ext cx="399495" cy="399495"/>
            </a:xfrm>
            <a:prstGeom prst="ellipse">
              <a:avLst/>
            </a:prstGeom>
            <a:pattFill prst="dkVert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234309A-9E6B-4974-AC18-D06FA75FCF01}"/>
                </a:ext>
              </a:extLst>
            </p:cNvPr>
            <p:cNvSpPr/>
            <p:nvPr/>
          </p:nvSpPr>
          <p:spPr>
            <a:xfrm>
              <a:off x="4361490" y="3384500"/>
              <a:ext cx="399495" cy="399495"/>
            </a:xfrm>
            <a:prstGeom prst="ellipse">
              <a:avLst/>
            </a:prstGeom>
            <a:pattFill prst="dkVert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DBDD27-D0C6-4C57-9511-14C0F67E6022}"/>
                </a:ext>
              </a:extLst>
            </p:cNvPr>
            <p:cNvSpPr/>
            <p:nvPr/>
          </p:nvSpPr>
          <p:spPr>
            <a:xfrm>
              <a:off x="3382780" y="3764181"/>
              <a:ext cx="399495" cy="3994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28474-17DD-46C5-9383-0309BA7DAB3E}"/>
                </a:ext>
              </a:extLst>
            </p:cNvPr>
            <p:cNvSpPr/>
            <p:nvPr/>
          </p:nvSpPr>
          <p:spPr>
            <a:xfrm>
              <a:off x="2785969" y="3058359"/>
              <a:ext cx="399495" cy="3994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986DD7-81CC-41EC-97E8-6044C5BABA06}"/>
                </a:ext>
              </a:extLst>
            </p:cNvPr>
            <p:cNvSpPr/>
            <p:nvPr/>
          </p:nvSpPr>
          <p:spPr>
            <a:xfrm>
              <a:off x="1398552" y="2880359"/>
              <a:ext cx="399495" cy="3994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B1A52E-DF7E-4910-9FE7-D94BEFE761B4}"/>
                </a:ext>
              </a:extLst>
            </p:cNvPr>
            <p:cNvSpPr/>
            <p:nvPr/>
          </p:nvSpPr>
          <p:spPr>
            <a:xfrm>
              <a:off x="3315104" y="2105203"/>
              <a:ext cx="399495" cy="399495"/>
            </a:xfrm>
            <a:prstGeom prst="ellipse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18FC77B-EC0E-4253-B022-9AD065C809BB}"/>
                </a:ext>
              </a:extLst>
            </p:cNvPr>
            <p:cNvSpPr/>
            <p:nvPr/>
          </p:nvSpPr>
          <p:spPr>
            <a:xfrm>
              <a:off x="2125918" y="2189002"/>
              <a:ext cx="399495" cy="399495"/>
            </a:xfrm>
            <a:prstGeom prst="ellipse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C2B8E-0554-4AD5-A30D-06057C4BB03C}"/>
                </a:ext>
              </a:extLst>
            </p:cNvPr>
            <p:cNvSpPr/>
            <p:nvPr/>
          </p:nvSpPr>
          <p:spPr>
            <a:xfrm>
              <a:off x="2227635" y="3884916"/>
              <a:ext cx="399495" cy="399495"/>
            </a:xfrm>
            <a:prstGeom prst="ellipse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50B565-45DD-46A2-962A-16B261A86623}"/>
              </a:ext>
            </a:extLst>
          </p:cNvPr>
          <p:cNvGrpSpPr/>
          <p:nvPr/>
        </p:nvGrpSpPr>
        <p:grpSpPr>
          <a:xfrm>
            <a:off x="5856013" y="3346117"/>
            <a:ext cx="2736369" cy="2238406"/>
            <a:chOff x="5307630" y="2105203"/>
            <a:chExt cx="2736369" cy="22384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53AC97-B8E2-4572-A9BC-51D6CF1E69B8}"/>
                </a:ext>
              </a:extLst>
            </p:cNvPr>
            <p:cNvSpPr/>
            <p:nvPr/>
          </p:nvSpPr>
          <p:spPr>
            <a:xfrm>
              <a:off x="5307630" y="2105203"/>
              <a:ext cx="399495" cy="399495"/>
            </a:xfrm>
            <a:prstGeom prst="ellipse">
              <a:avLst/>
            </a:prstGeom>
            <a:pattFill prst="dkVert">
              <a:fgClr>
                <a:srgbClr val="0070C0"/>
              </a:fgClr>
              <a:bgClr>
                <a:schemeClr val="bg1"/>
              </a:bgClr>
            </a:patt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D10AE3-DDEA-4AAD-A082-A404B66DEFD3}"/>
                </a:ext>
              </a:extLst>
            </p:cNvPr>
            <p:cNvSpPr/>
            <p:nvPr/>
          </p:nvSpPr>
          <p:spPr>
            <a:xfrm>
              <a:off x="5507377" y="3963928"/>
              <a:ext cx="399495" cy="379681"/>
            </a:xfrm>
            <a:prstGeom prst="ellipse">
              <a:avLst/>
            </a:prstGeom>
            <a:pattFill prst="dkVert">
              <a:fgClr>
                <a:srgbClr val="0070C0"/>
              </a:fgClr>
              <a:bgClr>
                <a:schemeClr val="bg1"/>
              </a:bgClr>
            </a:patt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C1D882-25E6-4204-94D1-B138C728A28D}"/>
                </a:ext>
              </a:extLst>
            </p:cNvPr>
            <p:cNvSpPr/>
            <p:nvPr/>
          </p:nvSpPr>
          <p:spPr>
            <a:xfrm>
              <a:off x="7644504" y="3137300"/>
              <a:ext cx="399495" cy="399495"/>
            </a:xfrm>
            <a:prstGeom prst="ellipse">
              <a:avLst/>
            </a:prstGeom>
            <a:pattFill prst="dkVert">
              <a:fgClr>
                <a:srgbClr val="0070C0"/>
              </a:fgClr>
              <a:bgClr>
                <a:schemeClr val="bg1"/>
              </a:bgClr>
            </a:patt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95967D-7FE7-4AB1-86B6-695BF8D05069}"/>
                </a:ext>
              </a:extLst>
            </p:cNvPr>
            <p:cNvSpPr/>
            <p:nvPr/>
          </p:nvSpPr>
          <p:spPr>
            <a:xfrm>
              <a:off x="6764002" y="2372002"/>
              <a:ext cx="399495" cy="399495"/>
            </a:xfrm>
            <a:prstGeom prst="ellipse">
              <a:avLst/>
            </a:prstGeom>
            <a:pattFill prst="dkVer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9F8C83-0B01-4B7D-9B87-F044A3596496}"/>
                </a:ext>
              </a:extLst>
            </p:cNvPr>
            <p:cNvSpPr/>
            <p:nvPr/>
          </p:nvSpPr>
          <p:spPr>
            <a:xfrm>
              <a:off x="5889277" y="2918066"/>
              <a:ext cx="399495" cy="399495"/>
            </a:xfrm>
            <a:prstGeom prst="ellipse">
              <a:avLst/>
            </a:prstGeom>
            <a:pattFill prst="dkVer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611446-7B5E-44D1-96C3-A0A8F224F163}"/>
                </a:ext>
              </a:extLst>
            </p:cNvPr>
            <p:cNvSpPr/>
            <p:nvPr/>
          </p:nvSpPr>
          <p:spPr>
            <a:xfrm>
              <a:off x="6611162" y="3584247"/>
              <a:ext cx="399495" cy="399495"/>
            </a:xfrm>
            <a:prstGeom prst="ellipse">
              <a:avLst/>
            </a:prstGeom>
            <a:pattFill prst="dkVer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F8DF7F-B913-4D6E-8E0A-916B7C3B8AD6}"/>
              </a:ext>
            </a:extLst>
          </p:cNvPr>
          <p:cNvGrpSpPr/>
          <p:nvPr/>
        </p:nvGrpSpPr>
        <p:grpSpPr>
          <a:xfrm>
            <a:off x="1162268" y="2754419"/>
            <a:ext cx="7853820" cy="2922110"/>
            <a:chOff x="1162268" y="2754419"/>
            <a:chExt cx="7853820" cy="29221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9CAC41-173A-4702-9251-C975B582FCA7}"/>
                </a:ext>
              </a:extLst>
            </p:cNvPr>
            <p:cNvSpPr/>
            <p:nvPr/>
          </p:nvSpPr>
          <p:spPr>
            <a:xfrm>
              <a:off x="1162268" y="2754419"/>
              <a:ext cx="4676322" cy="292211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5B58CC-7FC8-4D5B-AC17-16700AB74A31}"/>
                </a:ext>
              </a:extLst>
            </p:cNvPr>
            <p:cNvSpPr/>
            <p:nvPr/>
          </p:nvSpPr>
          <p:spPr>
            <a:xfrm>
              <a:off x="4270059" y="2772199"/>
              <a:ext cx="4746029" cy="290433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9762D7B-6209-4A51-912D-42058BD5761E}"/>
              </a:ext>
            </a:extLst>
          </p:cNvPr>
          <p:cNvSpPr txBox="1"/>
          <p:nvPr/>
        </p:nvSpPr>
        <p:spPr>
          <a:xfrm>
            <a:off x="2961052" y="5782817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Montserrat" panose="02000505000000020004" pitchFamily="2" charset="0"/>
              </a:rPr>
              <a:t>Rote Bälle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73E8E-3E6E-4973-B94C-F1005044F1FD}"/>
              </a:ext>
            </a:extLst>
          </p:cNvPr>
          <p:cNvSpPr txBox="1"/>
          <p:nvPr/>
        </p:nvSpPr>
        <p:spPr>
          <a:xfrm>
            <a:off x="5793813" y="5782817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Montserrat" panose="02000505000000020004" pitchFamily="2" charset="0"/>
              </a:rPr>
              <a:t>Gestreifte Bälle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2C225DC-B54A-44E2-A0DE-9CBF8F5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Schnittmengen, Vereinigungsmengen und Komplementärmenge</a:t>
            </a:r>
          </a:p>
        </p:txBody>
      </p:sp>
    </p:spTree>
    <p:extLst>
      <p:ext uri="{BB962C8B-B14F-4D97-AF65-F5344CB8AC3E}">
        <p14:creationId xmlns:p14="http://schemas.microsoft.com/office/powerpoint/2010/main" val="4269787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C621-F744-472A-9D25-C1A7E386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Schnittmengen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6D04-E971-41B0-BE47-F2FB5ACF2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noProof="0" dirty="0"/>
              <a:t>Wie hoch ist die Wahrscheinlichkeit eines roten, gestreiften Balls?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7CE2BE-88E7-455F-A0A5-6EDA20AC3D7C}"/>
              </a:ext>
            </a:extLst>
          </p:cNvPr>
          <p:cNvGrpSpPr/>
          <p:nvPr/>
        </p:nvGrpSpPr>
        <p:grpSpPr>
          <a:xfrm>
            <a:off x="1162268" y="2754419"/>
            <a:ext cx="7853820" cy="2922110"/>
            <a:chOff x="1162268" y="2754419"/>
            <a:chExt cx="7853820" cy="29221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EC5419-32E4-4F77-9352-6E991D824EBC}"/>
                </a:ext>
              </a:extLst>
            </p:cNvPr>
            <p:cNvGrpSpPr/>
            <p:nvPr/>
          </p:nvGrpSpPr>
          <p:grpSpPr>
            <a:xfrm>
              <a:off x="1782529" y="3262318"/>
              <a:ext cx="3694699" cy="2179208"/>
              <a:chOff x="1398552" y="2105203"/>
              <a:chExt cx="3694699" cy="217920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FFC8C0-A8C0-4251-BC9D-0E214F726576}"/>
                  </a:ext>
                </a:extLst>
              </p:cNvPr>
              <p:cNvSpPr/>
              <p:nvPr/>
            </p:nvSpPr>
            <p:spPr>
              <a:xfrm>
                <a:off x="4393570" y="2388750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1244814-7092-495D-9A6E-547FEF929560}"/>
                  </a:ext>
                </a:extLst>
              </p:cNvPr>
              <p:cNvSpPr/>
              <p:nvPr/>
            </p:nvSpPr>
            <p:spPr>
              <a:xfrm>
                <a:off x="4693756" y="2918067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34309A-9E6B-4974-AC18-D06FA75FCF01}"/>
                  </a:ext>
                </a:extLst>
              </p:cNvPr>
              <p:cNvSpPr/>
              <p:nvPr/>
            </p:nvSpPr>
            <p:spPr>
              <a:xfrm>
                <a:off x="4361490" y="3384500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9DBDD27-D0C6-4C57-9511-14C0F67E6022}"/>
                  </a:ext>
                </a:extLst>
              </p:cNvPr>
              <p:cNvSpPr/>
              <p:nvPr/>
            </p:nvSpPr>
            <p:spPr>
              <a:xfrm>
                <a:off x="3382780" y="3764181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28474-17DD-46C5-9383-0309BA7DAB3E}"/>
                  </a:ext>
                </a:extLst>
              </p:cNvPr>
              <p:cNvSpPr/>
              <p:nvPr/>
            </p:nvSpPr>
            <p:spPr>
              <a:xfrm>
                <a:off x="2785969" y="3058359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986DD7-81CC-41EC-97E8-6044C5BABA06}"/>
                  </a:ext>
                </a:extLst>
              </p:cNvPr>
              <p:cNvSpPr/>
              <p:nvPr/>
            </p:nvSpPr>
            <p:spPr>
              <a:xfrm>
                <a:off x="1398552" y="2880359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B1A52E-DF7E-4910-9FE7-D94BEFE761B4}"/>
                  </a:ext>
                </a:extLst>
              </p:cNvPr>
              <p:cNvSpPr/>
              <p:nvPr/>
            </p:nvSpPr>
            <p:spPr>
              <a:xfrm>
                <a:off x="3315104" y="2105203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18FC77B-EC0E-4253-B022-9AD065C809BB}"/>
                  </a:ext>
                </a:extLst>
              </p:cNvPr>
              <p:cNvSpPr/>
              <p:nvPr/>
            </p:nvSpPr>
            <p:spPr>
              <a:xfrm>
                <a:off x="2125918" y="2189002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46C2B8E-0554-4AD5-A30D-06057C4BB03C}"/>
                  </a:ext>
                </a:extLst>
              </p:cNvPr>
              <p:cNvSpPr/>
              <p:nvPr/>
            </p:nvSpPr>
            <p:spPr>
              <a:xfrm>
                <a:off x="2227635" y="3884916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50B565-45DD-46A2-962A-16B261A86623}"/>
                </a:ext>
              </a:extLst>
            </p:cNvPr>
            <p:cNvGrpSpPr/>
            <p:nvPr/>
          </p:nvGrpSpPr>
          <p:grpSpPr>
            <a:xfrm>
              <a:off x="5856013" y="3346117"/>
              <a:ext cx="2736369" cy="2238406"/>
              <a:chOff x="5307630" y="2105203"/>
              <a:chExt cx="2736369" cy="223840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353AC97-B8E2-4572-A9BC-51D6CF1E69B8}"/>
                  </a:ext>
                </a:extLst>
              </p:cNvPr>
              <p:cNvSpPr/>
              <p:nvPr/>
            </p:nvSpPr>
            <p:spPr>
              <a:xfrm>
                <a:off x="5307630" y="2105203"/>
                <a:ext cx="399495" cy="399495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5D10AE3-DDEA-4AAD-A082-A404B66DEFD3}"/>
                  </a:ext>
                </a:extLst>
              </p:cNvPr>
              <p:cNvSpPr/>
              <p:nvPr/>
            </p:nvSpPr>
            <p:spPr>
              <a:xfrm>
                <a:off x="5507377" y="3963928"/>
                <a:ext cx="399495" cy="379681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5C1D882-25E6-4204-94D1-B138C728A28D}"/>
                  </a:ext>
                </a:extLst>
              </p:cNvPr>
              <p:cNvSpPr/>
              <p:nvPr/>
            </p:nvSpPr>
            <p:spPr>
              <a:xfrm>
                <a:off x="7644504" y="3137300"/>
                <a:ext cx="399495" cy="399495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95967D-7FE7-4AB1-86B6-695BF8D05069}"/>
                  </a:ext>
                </a:extLst>
              </p:cNvPr>
              <p:cNvSpPr/>
              <p:nvPr/>
            </p:nvSpPr>
            <p:spPr>
              <a:xfrm>
                <a:off x="6764002" y="2372002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19F8C83-0B01-4B7D-9B87-F044A3596496}"/>
                  </a:ext>
                </a:extLst>
              </p:cNvPr>
              <p:cNvSpPr/>
              <p:nvPr/>
            </p:nvSpPr>
            <p:spPr>
              <a:xfrm>
                <a:off x="5889277" y="2918066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6611446-7B5E-44D1-96C3-A0A8F224F163}"/>
                  </a:ext>
                </a:extLst>
              </p:cNvPr>
              <p:cNvSpPr/>
              <p:nvPr/>
            </p:nvSpPr>
            <p:spPr>
              <a:xfrm>
                <a:off x="6611162" y="3584247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F8DF7F-B913-4D6E-8E0A-916B7C3B8AD6}"/>
                </a:ext>
              </a:extLst>
            </p:cNvPr>
            <p:cNvGrpSpPr/>
            <p:nvPr/>
          </p:nvGrpSpPr>
          <p:grpSpPr>
            <a:xfrm>
              <a:off x="1162268" y="2754419"/>
              <a:ext cx="7853820" cy="2922110"/>
              <a:chOff x="1162268" y="2754419"/>
              <a:chExt cx="7853820" cy="292211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79CAC41-173A-4702-9251-C975B582FCA7}"/>
                  </a:ext>
                </a:extLst>
              </p:cNvPr>
              <p:cNvSpPr/>
              <p:nvPr/>
            </p:nvSpPr>
            <p:spPr>
              <a:xfrm>
                <a:off x="1162268" y="2754419"/>
                <a:ext cx="4676322" cy="292211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E5B58CC-7FC8-4D5B-AC17-16700AB74A31}"/>
                  </a:ext>
                </a:extLst>
              </p:cNvPr>
              <p:cNvSpPr/>
              <p:nvPr/>
            </p:nvSpPr>
            <p:spPr>
              <a:xfrm>
                <a:off x="4270059" y="2772199"/>
                <a:ext cx="4746029" cy="290433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0549032-67E7-48BE-9306-39CE03FB40C1}"/>
              </a:ext>
            </a:extLst>
          </p:cNvPr>
          <p:cNvSpPr txBox="1"/>
          <p:nvPr/>
        </p:nvSpPr>
        <p:spPr>
          <a:xfrm>
            <a:off x="2961052" y="5782817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Montserrat" panose="02000505000000020004" pitchFamily="2" charset="0"/>
              </a:rPr>
              <a:t>Rote Bälle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4A7C3F-92F9-4E25-A771-C194F31BBE5B}"/>
              </a:ext>
            </a:extLst>
          </p:cNvPr>
          <p:cNvSpPr txBox="1"/>
          <p:nvPr/>
        </p:nvSpPr>
        <p:spPr>
          <a:xfrm>
            <a:off x="5793813" y="5782817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Montserrat" panose="02000505000000020004" pitchFamily="2" charset="0"/>
              </a:rPr>
              <a:t>Gestreifte Bälle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50D332E-1E8C-4781-95FF-4D8FFB32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Schnittmengen, Vereinigungsmengen und Komplementärmenge</a:t>
            </a:r>
          </a:p>
        </p:txBody>
      </p:sp>
    </p:spTree>
    <p:extLst>
      <p:ext uri="{BB962C8B-B14F-4D97-AF65-F5344CB8AC3E}">
        <p14:creationId xmlns:p14="http://schemas.microsoft.com/office/powerpoint/2010/main" val="3204732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0B35-2D95-4F46-B7F0-7306794D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Schnittmengen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8374-94C9-44D7-A9E8-4B64EF10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Wenn wir </a:t>
            </a:r>
            <a:r>
              <a:rPr lang="de-DE" b="1" noProof="0" dirty="0"/>
              <a:t>A</a:t>
            </a:r>
            <a:r>
              <a:rPr lang="de-DE" noProof="0" dirty="0"/>
              <a:t> als Ereignis den roten Bällen zuordnen, und </a:t>
            </a:r>
            <a:r>
              <a:rPr lang="de-DE" b="1" noProof="0" dirty="0"/>
              <a:t>B</a:t>
            </a:r>
            <a:r>
              <a:rPr lang="de-DE" noProof="0" dirty="0"/>
              <a:t> als Ereignis den gestreiften Bällen,  dann ist die Schnittmenge von </a:t>
            </a:r>
            <a:r>
              <a:rPr lang="de-DE" b="1" noProof="0" dirty="0"/>
              <a:t>A und B</a:t>
            </a:r>
            <a:r>
              <a:rPr lang="de-DE" noProof="0" dirty="0"/>
              <a:t>:</a:t>
            </a:r>
          </a:p>
          <a:p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					</a:t>
            </a:r>
            <a:r>
              <a:rPr lang="de-DE" sz="4000" noProof="0" dirty="0"/>
              <a:t>𝐴∩𝐵</a:t>
            </a:r>
          </a:p>
          <a:p>
            <a:pPr marL="0" indent="0">
              <a:buNone/>
            </a:pPr>
            <a:endParaRPr lang="de-DE" noProof="0" dirty="0"/>
          </a:p>
          <a:p>
            <a:r>
              <a:rPr lang="de-DE" noProof="0" dirty="0"/>
              <a:t>Die Reihenfolge spielt dabei keine Rolle</a:t>
            </a:r>
          </a:p>
          <a:p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				</a:t>
            </a:r>
            <a:r>
              <a:rPr lang="de-DE" sz="4000" noProof="0" dirty="0"/>
              <a:t>𝐴∩𝐵 = 𝐵∩𝐴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61018F-F696-4D95-8E62-6E2F4B8E0DB0}"/>
              </a:ext>
            </a:extLst>
          </p:cNvPr>
          <p:cNvGrpSpPr/>
          <p:nvPr/>
        </p:nvGrpSpPr>
        <p:grpSpPr>
          <a:xfrm>
            <a:off x="7738521" y="503016"/>
            <a:ext cx="3615279" cy="1325563"/>
            <a:chOff x="1162268" y="2754419"/>
            <a:chExt cx="7853820" cy="29221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A89377A-7BDB-4DBB-B6D3-05D3BE31235A}"/>
                </a:ext>
              </a:extLst>
            </p:cNvPr>
            <p:cNvGrpSpPr/>
            <p:nvPr/>
          </p:nvGrpSpPr>
          <p:grpSpPr>
            <a:xfrm>
              <a:off x="1782529" y="3262318"/>
              <a:ext cx="3694699" cy="2179208"/>
              <a:chOff x="1398552" y="2105203"/>
              <a:chExt cx="3694699" cy="217920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E2E6170-25AA-473A-8074-0F9AE117A187}"/>
                  </a:ext>
                </a:extLst>
              </p:cNvPr>
              <p:cNvSpPr/>
              <p:nvPr/>
            </p:nvSpPr>
            <p:spPr>
              <a:xfrm>
                <a:off x="4393570" y="2388750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CA8F13A-2CE2-4C72-B3EA-4A9E5FC36E5B}"/>
                  </a:ext>
                </a:extLst>
              </p:cNvPr>
              <p:cNvSpPr/>
              <p:nvPr/>
            </p:nvSpPr>
            <p:spPr>
              <a:xfrm>
                <a:off x="4693756" y="2918067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D631DE3-1E55-4926-83B8-B0CDE4F14A35}"/>
                  </a:ext>
                </a:extLst>
              </p:cNvPr>
              <p:cNvSpPr/>
              <p:nvPr/>
            </p:nvSpPr>
            <p:spPr>
              <a:xfrm>
                <a:off x="4361490" y="3384500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48B534B-724D-4994-8639-DA93F0F1DDDC}"/>
                  </a:ext>
                </a:extLst>
              </p:cNvPr>
              <p:cNvSpPr/>
              <p:nvPr/>
            </p:nvSpPr>
            <p:spPr>
              <a:xfrm>
                <a:off x="3382780" y="3764181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816258C-4A62-46BE-B256-59CE46D1590D}"/>
                  </a:ext>
                </a:extLst>
              </p:cNvPr>
              <p:cNvSpPr/>
              <p:nvPr/>
            </p:nvSpPr>
            <p:spPr>
              <a:xfrm>
                <a:off x="2785969" y="3058359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168EC20-5E23-45DB-AF9B-3F7D1D4FDEA9}"/>
                  </a:ext>
                </a:extLst>
              </p:cNvPr>
              <p:cNvSpPr/>
              <p:nvPr/>
            </p:nvSpPr>
            <p:spPr>
              <a:xfrm>
                <a:off x="1398552" y="2880359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D1D7820-CAD1-45AC-98B6-7861ACC0E805}"/>
                  </a:ext>
                </a:extLst>
              </p:cNvPr>
              <p:cNvSpPr/>
              <p:nvPr/>
            </p:nvSpPr>
            <p:spPr>
              <a:xfrm>
                <a:off x="3315104" y="2105203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0FBD364-7EBF-48C9-B98C-817C622D3DF9}"/>
                  </a:ext>
                </a:extLst>
              </p:cNvPr>
              <p:cNvSpPr/>
              <p:nvPr/>
            </p:nvSpPr>
            <p:spPr>
              <a:xfrm>
                <a:off x="2125918" y="2189002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57C8BC8-C83B-4C25-9A4F-2583D693A642}"/>
                  </a:ext>
                </a:extLst>
              </p:cNvPr>
              <p:cNvSpPr/>
              <p:nvPr/>
            </p:nvSpPr>
            <p:spPr>
              <a:xfrm>
                <a:off x="2227635" y="3884916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B2CE3D6-DCD5-46DF-AD57-3D52948069C6}"/>
                </a:ext>
              </a:extLst>
            </p:cNvPr>
            <p:cNvGrpSpPr/>
            <p:nvPr/>
          </p:nvGrpSpPr>
          <p:grpSpPr>
            <a:xfrm>
              <a:off x="5856013" y="3346117"/>
              <a:ext cx="2736369" cy="2238406"/>
              <a:chOff x="5307630" y="2105203"/>
              <a:chExt cx="2736369" cy="223840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58A2FE1-F085-4E0B-A220-4B4147CF6F77}"/>
                  </a:ext>
                </a:extLst>
              </p:cNvPr>
              <p:cNvSpPr/>
              <p:nvPr/>
            </p:nvSpPr>
            <p:spPr>
              <a:xfrm>
                <a:off x="5307630" y="2105203"/>
                <a:ext cx="399495" cy="399495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B21742F-CFA8-4F44-85D0-E9E039EF8A2B}"/>
                  </a:ext>
                </a:extLst>
              </p:cNvPr>
              <p:cNvSpPr/>
              <p:nvPr/>
            </p:nvSpPr>
            <p:spPr>
              <a:xfrm>
                <a:off x="5507377" y="3963928"/>
                <a:ext cx="399495" cy="379681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808A927-6433-4FE9-82C3-69F5C94E4202}"/>
                  </a:ext>
                </a:extLst>
              </p:cNvPr>
              <p:cNvSpPr/>
              <p:nvPr/>
            </p:nvSpPr>
            <p:spPr>
              <a:xfrm>
                <a:off x="7644504" y="3137300"/>
                <a:ext cx="399495" cy="399495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73BF0A1-9AFB-4707-9F62-42085BAD341D}"/>
                  </a:ext>
                </a:extLst>
              </p:cNvPr>
              <p:cNvSpPr/>
              <p:nvPr/>
            </p:nvSpPr>
            <p:spPr>
              <a:xfrm>
                <a:off x="6764002" y="2372002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BFC5D70-3517-4AE5-8FC8-4ADB2927E3A3}"/>
                  </a:ext>
                </a:extLst>
              </p:cNvPr>
              <p:cNvSpPr/>
              <p:nvPr/>
            </p:nvSpPr>
            <p:spPr>
              <a:xfrm>
                <a:off x="5889277" y="2918066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8A1E006-E19D-4D12-9B1B-C4C0C8DF7F2B}"/>
                  </a:ext>
                </a:extLst>
              </p:cNvPr>
              <p:cNvSpPr/>
              <p:nvPr/>
            </p:nvSpPr>
            <p:spPr>
              <a:xfrm>
                <a:off x="6611162" y="3584247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3F59F-EF57-4CB6-BD17-94DD4327B7C5}"/>
                </a:ext>
              </a:extLst>
            </p:cNvPr>
            <p:cNvGrpSpPr/>
            <p:nvPr/>
          </p:nvGrpSpPr>
          <p:grpSpPr>
            <a:xfrm>
              <a:off x="1162268" y="2754419"/>
              <a:ext cx="7853820" cy="2922110"/>
              <a:chOff x="1162268" y="2754419"/>
              <a:chExt cx="7853820" cy="292211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C58A6C9-D270-4CEC-8D57-5E61F9D9E043}"/>
                  </a:ext>
                </a:extLst>
              </p:cNvPr>
              <p:cNvSpPr/>
              <p:nvPr/>
            </p:nvSpPr>
            <p:spPr>
              <a:xfrm>
                <a:off x="1162268" y="2754419"/>
                <a:ext cx="4676322" cy="292211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FB24BB3-CC8A-4658-84CE-36B4BF920992}"/>
                  </a:ext>
                </a:extLst>
              </p:cNvPr>
              <p:cNvSpPr/>
              <p:nvPr/>
            </p:nvSpPr>
            <p:spPr>
              <a:xfrm>
                <a:off x="4270059" y="2772199"/>
                <a:ext cx="4746029" cy="290433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E911C-38F2-4470-ADB5-881BA06B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Schnittmengen, Vereinigungsmengen und Komplementärmenge</a:t>
            </a:r>
          </a:p>
        </p:txBody>
      </p:sp>
    </p:spTree>
    <p:extLst>
      <p:ext uri="{BB962C8B-B14F-4D97-AF65-F5344CB8AC3E}">
        <p14:creationId xmlns:p14="http://schemas.microsoft.com/office/powerpoint/2010/main" val="272759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4444-FE95-4368-B169-588FC763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Schnittmengen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49820-85E9-404D-B3CE-551875AA7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Wahrscheinlichkeit von </a:t>
                </a:r>
                <a:r>
                  <a:rPr lang="de-DE" b="1" noProof="0" dirty="0"/>
                  <a:t>A und B </a:t>
                </a:r>
                <a:r>
                  <a:rPr lang="de-DE" noProof="0" dirty="0"/>
                  <a:t>ist gegeben</a:t>
                </a:r>
              </a:p>
              <a:p>
                <a:pPr marL="0" indent="0">
                  <a:buNone/>
                </a:pPr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			</a:t>
                </a:r>
                <a14:m>
                  <m:oMath xmlns:m="http://schemas.openxmlformats.org/officeDocument/2006/math">
                    <m:r>
                      <a:rPr lang="de-DE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 noProof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de-DE" i="1" noProof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 noProof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noProof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de-DE" noProof="0" dirty="0"/>
              </a:p>
              <a:p>
                <a:r>
                  <a:rPr lang="de-DE" noProof="0" dirty="0"/>
                  <a:t>In diesem Fall</a:t>
                </a:r>
              </a:p>
              <a:p>
                <a:pPr marL="0" indent="0">
                  <a:buNone/>
                </a:pPr>
                <a:r>
                  <a:rPr lang="de-DE" noProof="0" dirty="0"/>
                  <a:t>					</a:t>
                </a:r>
                <a14:m>
                  <m:oMath xmlns:m="http://schemas.openxmlformats.org/officeDocument/2006/math">
                    <m:r>
                      <a:rPr lang="de-DE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de-DE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de-DE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de-DE" b="1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DE" b="1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de-DE" b="1" noProof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49820-85E9-404D-B3CE-551875AA7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1D2A504-5A3F-4D52-BC45-A24C4C2D8745}"/>
              </a:ext>
            </a:extLst>
          </p:cNvPr>
          <p:cNvGrpSpPr/>
          <p:nvPr/>
        </p:nvGrpSpPr>
        <p:grpSpPr>
          <a:xfrm>
            <a:off x="7738521" y="503016"/>
            <a:ext cx="3615279" cy="1325563"/>
            <a:chOff x="1162268" y="2754419"/>
            <a:chExt cx="7853820" cy="29221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648A4AB-2927-457A-A319-83F5E9B99F38}"/>
                </a:ext>
              </a:extLst>
            </p:cNvPr>
            <p:cNvGrpSpPr/>
            <p:nvPr/>
          </p:nvGrpSpPr>
          <p:grpSpPr>
            <a:xfrm>
              <a:off x="1782529" y="3262318"/>
              <a:ext cx="3694699" cy="2179208"/>
              <a:chOff x="1398552" y="2105203"/>
              <a:chExt cx="3694699" cy="217920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80161A5-BCA3-408A-AFEB-0F55E9F4F6AE}"/>
                  </a:ext>
                </a:extLst>
              </p:cNvPr>
              <p:cNvSpPr/>
              <p:nvPr/>
            </p:nvSpPr>
            <p:spPr>
              <a:xfrm>
                <a:off x="4393570" y="2388750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F985F1-09AF-4E6B-BA0A-08DA440806B3}"/>
                  </a:ext>
                </a:extLst>
              </p:cNvPr>
              <p:cNvSpPr/>
              <p:nvPr/>
            </p:nvSpPr>
            <p:spPr>
              <a:xfrm>
                <a:off x="4693756" y="2918067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8A1CEC0-F632-4899-81B5-6908E9DDFA6B}"/>
                  </a:ext>
                </a:extLst>
              </p:cNvPr>
              <p:cNvSpPr/>
              <p:nvPr/>
            </p:nvSpPr>
            <p:spPr>
              <a:xfrm>
                <a:off x="4361490" y="3384500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FA41B3-792F-4C28-A188-24850668D5F7}"/>
                  </a:ext>
                </a:extLst>
              </p:cNvPr>
              <p:cNvSpPr/>
              <p:nvPr/>
            </p:nvSpPr>
            <p:spPr>
              <a:xfrm>
                <a:off x="3382780" y="3764181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0EC5418-1284-4F8A-81B8-4C59EB2B6707}"/>
                  </a:ext>
                </a:extLst>
              </p:cNvPr>
              <p:cNvSpPr/>
              <p:nvPr/>
            </p:nvSpPr>
            <p:spPr>
              <a:xfrm>
                <a:off x="2785969" y="3058359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DE3001B-0381-4E23-A0BA-942F16737684}"/>
                  </a:ext>
                </a:extLst>
              </p:cNvPr>
              <p:cNvSpPr/>
              <p:nvPr/>
            </p:nvSpPr>
            <p:spPr>
              <a:xfrm>
                <a:off x="1398552" y="2880359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EC6243B-DD86-4B46-8CC0-0281DDF4579F}"/>
                  </a:ext>
                </a:extLst>
              </p:cNvPr>
              <p:cNvSpPr/>
              <p:nvPr/>
            </p:nvSpPr>
            <p:spPr>
              <a:xfrm>
                <a:off x="3315104" y="2105203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6616F9-1D31-4D44-99AD-4BB7F035A1FA}"/>
                  </a:ext>
                </a:extLst>
              </p:cNvPr>
              <p:cNvSpPr/>
              <p:nvPr/>
            </p:nvSpPr>
            <p:spPr>
              <a:xfrm>
                <a:off x="2125918" y="2189002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061B5F-3BBE-4FA5-A320-337A5B1E9768}"/>
                  </a:ext>
                </a:extLst>
              </p:cNvPr>
              <p:cNvSpPr/>
              <p:nvPr/>
            </p:nvSpPr>
            <p:spPr>
              <a:xfrm>
                <a:off x="2227635" y="3884916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68B2A6-484C-4763-9BDA-B578B47181A1}"/>
                </a:ext>
              </a:extLst>
            </p:cNvPr>
            <p:cNvGrpSpPr/>
            <p:nvPr/>
          </p:nvGrpSpPr>
          <p:grpSpPr>
            <a:xfrm>
              <a:off x="5856013" y="3346117"/>
              <a:ext cx="2736369" cy="2238406"/>
              <a:chOff x="5307630" y="2105203"/>
              <a:chExt cx="2736369" cy="223840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1214F0-7267-40A7-AC8C-D35427AB42E7}"/>
                  </a:ext>
                </a:extLst>
              </p:cNvPr>
              <p:cNvSpPr/>
              <p:nvPr/>
            </p:nvSpPr>
            <p:spPr>
              <a:xfrm>
                <a:off x="5307630" y="2105203"/>
                <a:ext cx="399495" cy="399495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9CC0317-17BE-42FD-A60F-B43D19190372}"/>
                  </a:ext>
                </a:extLst>
              </p:cNvPr>
              <p:cNvSpPr/>
              <p:nvPr/>
            </p:nvSpPr>
            <p:spPr>
              <a:xfrm>
                <a:off x="5507377" y="3963928"/>
                <a:ext cx="399495" cy="379681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708619-0C0E-46C3-ADE6-5C98B5BE45EC}"/>
                  </a:ext>
                </a:extLst>
              </p:cNvPr>
              <p:cNvSpPr/>
              <p:nvPr/>
            </p:nvSpPr>
            <p:spPr>
              <a:xfrm>
                <a:off x="7644504" y="3137300"/>
                <a:ext cx="399495" cy="399495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C0968A9-EAB1-4BC2-988B-7B221DB076A2}"/>
                  </a:ext>
                </a:extLst>
              </p:cNvPr>
              <p:cNvSpPr/>
              <p:nvPr/>
            </p:nvSpPr>
            <p:spPr>
              <a:xfrm>
                <a:off x="6764002" y="2372002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9741AFC-6349-40C8-869C-E03F26B9AF72}"/>
                  </a:ext>
                </a:extLst>
              </p:cNvPr>
              <p:cNvSpPr/>
              <p:nvPr/>
            </p:nvSpPr>
            <p:spPr>
              <a:xfrm>
                <a:off x="5889277" y="2918066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C7C86D9-7358-4334-819A-EC9FD268CF6B}"/>
                  </a:ext>
                </a:extLst>
              </p:cNvPr>
              <p:cNvSpPr/>
              <p:nvPr/>
            </p:nvSpPr>
            <p:spPr>
              <a:xfrm>
                <a:off x="6611162" y="3584247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4121E6-A247-4A7C-BE8F-C58B6B5D5FAA}"/>
                </a:ext>
              </a:extLst>
            </p:cNvPr>
            <p:cNvGrpSpPr/>
            <p:nvPr/>
          </p:nvGrpSpPr>
          <p:grpSpPr>
            <a:xfrm>
              <a:off x="1162268" y="2754419"/>
              <a:ext cx="7853820" cy="2922110"/>
              <a:chOff x="1162268" y="2754419"/>
              <a:chExt cx="7853820" cy="292211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3A75CC2-C0FA-4158-830E-E7FB1AE99912}"/>
                  </a:ext>
                </a:extLst>
              </p:cNvPr>
              <p:cNvSpPr/>
              <p:nvPr/>
            </p:nvSpPr>
            <p:spPr>
              <a:xfrm>
                <a:off x="1162268" y="2754419"/>
                <a:ext cx="4676322" cy="292211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EC5A43B-3F94-4474-BC70-113EC7A7A0C8}"/>
                  </a:ext>
                </a:extLst>
              </p:cNvPr>
              <p:cNvSpPr/>
              <p:nvPr/>
            </p:nvSpPr>
            <p:spPr>
              <a:xfrm>
                <a:off x="4270059" y="2772199"/>
                <a:ext cx="4746029" cy="290433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BE7E4B1-B721-46EC-B70B-5C570667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Schnittmengen, Vereinigungsmengen und Komplementärmenge</a:t>
            </a:r>
          </a:p>
        </p:txBody>
      </p:sp>
    </p:spTree>
    <p:extLst>
      <p:ext uri="{BB962C8B-B14F-4D97-AF65-F5344CB8AC3E}">
        <p14:creationId xmlns:p14="http://schemas.microsoft.com/office/powerpoint/2010/main" val="3804799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AE75-729E-4E40-8A61-F3E736C3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Vereinigungsmengen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CBE6-34BD-4DDF-B72A-3DDD28DB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Die </a:t>
            </a:r>
            <a:r>
              <a:rPr lang="de-DE" b="1" noProof="0" dirty="0"/>
              <a:t>Vereinigungsmenge</a:t>
            </a:r>
            <a:r>
              <a:rPr lang="de-DE" noProof="0" dirty="0"/>
              <a:t> ist die Menge aller Elemente,</a:t>
            </a:r>
            <a:br>
              <a:rPr lang="de-DE" noProof="0" dirty="0"/>
            </a:br>
            <a:r>
              <a:rPr lang="de-DE" noProof="0" dirty="0"/>
              <a:t>die </a:t>
            </a:r>
            <a:r>
              <a:rPr lang="de-DE" b="1" noProof="0" dirty="0"/>
              <a:t>zu A oder zu B </a:t>
            </a:r>
            <a:r>
              <a:rPr lang="de-DE" noProof="0" dirty="0"/>
              <a:t>oder zu beiden Mengen gehören. Die Additionsregel lautet:</a:t>
            </a:r>
          </a:p>
          <a:p>
            <a:pPr marL="0" indent="0">
              <a:buNone/>
            </a:pPr>
            <a:br>
              <a:rPr lang="de-DE" noProof="0" dirty="0"/>
            </a:br>
            <a:r>
              <a:rPr lang="de-DE" noProof="0" dirty="0"/>
              <a:t>				</a:t>
            </a:r>
            <a:r>
              <a:rPr lang="de-DE" sz="4000" noProof="0" dirty="0"/>
              <a:t>𝐴∪𝐵</a:t>
            </a:r>
          </a:p>
          <a:p>
            <a:pPr marL="0" indent="0">
              <a:buNone/>
            </a:pPr>
            <a:endParaRPr lang="de-DE" noProof="0" dirty="0"/>
          </a:p>
          <a:p>
            <a:r>
              <a:rPr lang="de-DE" noProof="0" dirty="0"/>
              <a:t>Bitte nochmals beachten, Reihenfolge spielt auch hier keine Rolle: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			</a:t>
            </a:r>
            <a:r>
              <a:rPr lang="de-DE" sz="4000" noProof="0" dirty="0"/>
              <a:t>𝐴∪𝐵 = 𝐵∪𝐴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51A81B-D1A0-4DFC-AA4F-2870A6FC84BE}"/>
              </a:ext>
            </a:extLst>
          </p:cNvPr>
          <p:cNvGrpSpPr/>
          <p:nvPr/>
        </p:nvGrpSpPr>
        <p:grpSpPr>
          <a:xfrm>
            <a:off x="7738521" y="503016"/>
            <a:ext cx="3615279" cy="1325563"/>
            <a:chOff x="1162268" y="2754419"/>
            <a:chExt cx="7853820" cy="29221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393E58-9B07-4BC8-8533-2E5EC41218BF}"/>
                </a:ext>
              </a:extLst>
            </p:cNvPr>
            <p:cNvGrpSpPr/>
            <p:nvPr/>
          </p:nvGrpSpPr>
          <p:grpSpPr>
            <a:xfrm>
              <a:off x="1782529" y="3262318"/>
              <a:ext cx="3694699" cy="2179208"/>
              <a:chOff x="1398552" y="2105203"/>
              <a:chExt cx="3694699" cy="217920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9661C3D-8EE3-4017-A16E-38FCB7265B7E}"/>
                  </a:ext>
                </a:extLst>
              </p:cNvPr>
              <p:cNvSpPr/>
              <p:nvPr/>
            </p:nvSpPr>
            <p:spPr>
              <a:xfrm>
                <a:off x="4393570" y="2388750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10D517E-D8F2-4542-AB84-93309DEAEAC1}"/>
                  </a:ext>
                </a:extLst>
              </p:cNvPr>
              <p:cNvSpPr/>
              <p:nvPr/>
            </p:nvSpPr>
            <p:spPr>
              <a:xfrm>
                <a:off x="4693756" y="2918067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87CA15F-DF9E-4ACA-B5D8-690858455F73}"/>
                  </a:ext>
                </a:extLst>
              </p:cNvPr>
              <p:cNvSpPr/>
              <p:nvPr/>
            </p:nvSpPr>
            <p:spPr>
              <a:xfrm>
                <a:off x="4361490" y="3384500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E8224A1-3C15-4D76-99C4-D99A804CB830}"/>
                  </a:ext>
                </a:extLst>
              </p:cNvPr>
              <p:cNvSpPr/>
              <p:nvPr/>
            </p:nvSpPr>
            <p:spPr>
              <a:xfrm>
                <a:off x="3382780" y="3764181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FEAB516-9DA0-4D04-B5F8-611008DCFEEF}"/>
                  </a:ext>
                </a:extLst>
              </p:cNvPr>
              <p:cNvSpPr/>
              <p:nvPr/>
            </p:nvSpPr>
            <p:spPr>
              <a:xfrm>
                <a:off x="2785969" y="3058359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E88F1AF-1255-4022-800E-B6E98F912701}"/>
                  </a:ext>
                </a:extLst>
              </p:cNvPr>
              <p:cNvSpPr/>
              <p:nvPr/>
            </p:nvSpPr>
            <p:spPr>
              <a:xfrm>
                <a:off x="1398552" y="2880359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0A9BCDE-F3F8-42AE-8916-CB65AA07DBAA}"/>
                  </a:ext>
                </a:extLst>
              </p:cNvPr>
              <p:cNvSpPr/>
              <p:nvPr/>
            </p:nvSpPr>
            <p:spPr>
              <a:xfrm>
                <a:off x="3315104" y="2105203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ADC6F2B-3A44-4DFF-93E9-5964217CCB75}"/>
                  </a:ext>
                </a:extLst>
              </p:cNvPr>
              <p:cNvSpPr/>
              <p:nvPr/>
            </p:nvSpPr>
            <p:spPr>
              <a:xfrm>
                <a:off x="2125918" y="2189002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8E7823-6F75-4E5C-90B4-334B9A66B109}"/>
                  </a:ext>
                </a:extLst>
              </p:cNvPr>
              <p:cNvSpPr/>
              <p:nvPr/>
            </p:nvSpPr>
            <p:spPr>
              <a:xfrm>
                <a:off x="2227635" y="3884916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F1BB7F-F7C8-4194-8E9B-AE1F074AFA1E}"/>
                </a:ext>
              </a:extLst>
            </p:cNvPr>
            <p:cNvGrpSpPr/>
            <p:nvPr/>
          </p:nvGrpSpPr>
          <p:grpSpPr>
            <a:xfrm>
              <a:off x="5856013" y="3346117"/>
              <a:ext cx="2736369" cy="2238406"/>
              <a:chOff x="5307630" y="2105203"/>
              <a:chExt cx="2736369" cy="223840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B218EC-8BDD-43AB-9EC2-664E966518FE}"/>
                  </a:ext>
                </a:extLst>
              </p:cNvPr>
              <p:cNvSpPr/>
              <p:nvPr/>
            </p:nvSpPr>
            <p:spPr>
              <a:xfrm>
                <a:off x="5307630" y="2105203"/>
                <a:ext cx="399495" cy="399495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67BC8AE-9923-43A1-A893-3E765D6BB3CC}"/>
                  </a:ext>
                </a:extLst>
              </p:cNvPr>
              <p:cNvSpPr/>
              <p:nvPr/>
            </p:nvSpPr>
            <p:spPr>
              <a:xfrm>
                <a:off x="5507377" y="3963928"/>
                <a:ext cx="399495" cy="379681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546219A-702A-486F-9045-E48E72AFD7CA}"/>
                  </a:ext>
                </a:extLst>
              </p:cNvPr>
              <p:cNvSpPr/>
              <p:nvPr/>
            </p:nvSpPr>
            <p:spPr>
              <a:xfrm>
                <a:off x="7644504" y="3137300"/>
                <a:ext cx="399495" cy="399495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C13CF33-EC46-4E88-9B9E-0BE5A20CCF0A}"/>
                  </a:ext>
                </a:extLst>
              </p:cNvPr>
              <p:cNvSpPr/>
              <p:nvPr/>
            </p:nvSpPr>
            <p:spPr>
              <a:xfrm>
                <a:off x="6764002" y="2372002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A573F3-01AB-4F8C-A7B3-CDF9E668F454}"/>
                  </a:ext>
                </a:extLst>
              </p:cNvPr>
              <p:cNvSpPr/>
              <p:nvPr/>
            </p:nvSpPr>
            <p:spPr>
              <a:xfrm>
                <a:off x="5889277" y="2918066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CE56BF1-5E11-400F-91A6-17DEC4E5E9A1}"/>
                  </a:ext>
                </a:extLst>
              </p:cNvPr>
              <p:cNvSpPr/>
              <p:nvPr/>
            </p:nvSpPr>
            <p:spPr>
              <a:xfrm>
                <a:off x="6611162" y="3584247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F40953-00CE-47D6-BDEB-97028119E089}"/>
                </a:ext>
              </a:extLst>
            </p:cNvPr>
            <p:cNvGrpSpPr/>
            <p:nvPr/>
          </p:nvGrpSpPr>
          <p:grpSpPr>
            <a:xfrm>
              <a:off x="1162268" y="2754419"/>
              <a:ext cx="7853820" cy="2922110"/>
              <a:chOff x="1162268" y="2754419"/>
              <a:chExt cx="7853820" cy="292211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1153958-E6BE-40D0-A076-4D32A73C8760}"/>
                  </a:ext>
                </a:extLst>
              </p:cNvPr>
              <p:cNvSpPr/>
              <p:nvPr/>
            </p:nvSpPr>
            <p:spPr>
              <a:xfrm>
                <a:off x="1162268" y="2754419"/>
                <a:ext cx="4676322" cy="292211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86423A-06B6-47E9-86D8-28C8BF338152}"/>
                  </a:ext>
                </a:extLst>
              </p:cNvPr>
              <p:cNvSpPr/>
              <p:nvPr/>
            </p:nvSpPr>
            <p:spPr>
              <a:xfrm>
                <a:off x="4270059" y="2772199"/>
                <a:ext cx="4746029" cy="290433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BB7C6383-E34D-4B8A-AACC-4D0C4752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Schnittmengen, Vereinigungsmengen und Komplementärmenge</a:t>
            </a:r>
          </a:p>
        </p:txBody>
      </p:sp>
    </p:spTree>
    <p:extLst>
      <p:ext uri="{BB962C8B-B14F-4D97-AF65-F5344CB8AC3E}">
        <p14:creationId xmlns:p14="http://schemas.microsoft.com/office/powerpoint/2010/main" val="333199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8E8F-64F5-4926-96B3-C60CC550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Vereinigungsmenge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1F20E-BA9B-42BC-B982-4DDCB68F3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Wahrscheinlichkeit von </a:t>
                </a:r>
                <a:r>
                  <a:rPr lang="de-DE" b="1" noProof="0" dirty="0"/>
                  <a:t>A oder B </a:t>
                </a:r>
                <a:r>
                  <a:rPr lang="de-DE" noProof="0" dirty="0"/>
                  <a:t>ist gegeben als:</a:t>
                </a:r>
              </a:p>
              <a:p>
                <a:pPr marL="0" indent="0">
                  <a:buNone/>
                </a:pPr>
                <a:endParaRPr lang="de-DE" noProof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1" noProof="0" dirty="0">
                  <a:solidFill>
                    <a:srgbClr val="0070C0"/>
                  </a:solidFill>
                </a:endParaRPr>
              </a:p>
              <a:p>
                <a:endParaRPr lang="de-DE" noProof="0" dirty="0"/>
              </a:p>
              <a:p>
                <a:r>
                  <a:rPr lang="de-DE" noProof="0" dirty="0"/>
                  <a:t>In diesem Fall: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noProof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b="1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1F20E-BA9B-42BC-B982-4DDCB68F3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0F0F1E2-6EB4-4834-B693-9BCA9D3912C5}"/>
              </a:ext>
            </a:extLst>
          </p:cNvPr>
          <p:cNvGrpSpPr/>
          <p:nvPr/>
        </p:nvGrpSpPr>
        <p:grpSpPr>
          <a:xfrm>
            <a:off x="7738521" y="503016"/>
            <a:ext cx="3615279" cy="1325563"/>
            <a:chOff x="1162268" y="2754419"/>
            <a:chExt cx="7853820" cy="29221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B7D734-F8EE-4297-B826-E23ABB9D1551}"/>
                </a:ext>
              </a:extLst>
            </p:cNvPr>
            <p:cNvGrpSpPr/>
            <p:nvPr/>
          </p:nvGrpSpPr>
          <p:grpSpPr>
            <a:xfrm>
              <a:off x="1782529" y="3262318"/>
              <a:ext cx="3694699" cy="2179208"/>
              <a:chOff x="1398552" y="2105203"/>
              <a:chExt cx="3694699" cy="217920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A8606F6-4C69-495E-8B0F-AF0FC2870119}"/>
                  </a:ext>
                </a:extLst>
              </p:cNvPr>
              <p:cNvSpPr/>
              <p:nvPr/>
            </p:nvSpPr>
            <p:spPr>
              <a:xfrm>
                <a:off x="4393570" y="2388750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033A65B-4903-4C15-B4F9-492B551F3F76}"/>
                  </a:ext>
                </a:extLst>
              </p:cNvPr>
              <p:cNvSpPr/>
              <p:nvPr/>
            </p:nvSpPr>
            <p:spPr>
              <a:xfrm>
                <a:off x="4693756" y="2918067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EB106A-3533-4CA8-B30A-562C091C70D4}"/>
                  </a:ext>
                </a:extLst>
              </p:cNvPr>
              <p:cNvSpPr/>
              <p:nvPr/>
            </p:nvSpPr>
            <p:spPr>
              <a:xfrm>
                <a:off x="4361490" y="3384500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51BBF40-E657-49C2-AE55-27DFDA33F925}"/>
                  </a:ext>
                </a:extLst>
              </p:cNvPr>
              <p:cNvSpPr/>
              <p:nvPr/>
            </p:nvSpPr>
            <p:spPr>
              <a:xfrm>
                <a:off x="3382780" y="3764181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EA6FDA7-DAFC-4CFC-8335-D4363C572448}"/>
                  </a:ext>
                </a:extLst>
              </p:cNvPr>
              <p:cNvSpPr/>
              <p:nvPr/>
            </p:nvSpPr>
            <p:spPr>
              <a:xfrm>
                <a:off x="2785969" y="3058359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0FE71DB-3ABC-426B-9F31-7F46BB6E61CD}"/>
                  </a:ext>
                </a:extLst>
              </p:cNvPr>
              <p:cNvSpPr/>
              <p:nvPr/>
            </p:nvSpPr>
            <p:spPr>
              <a:xfrm>
                <a:off x="1398552" y="2880359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A65096E-E891-4038-B0FC-A944F852BECA}"/>
                  </a:ext>
                </a:extLst>
              </p:cNvPr>
              <p:cNvSpPr/>
              <p:nvPr/>
            </p:nvSpPr>
            <p:spPr>
              <a:xfrm>
                <a:off x="3315104" y="2105203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C6BD87A-0C2C-43C0-BD51-A1A239307EC6}"/>
                  </a:ext>
                </a:extLst>
              </p:cNvPr>
              <p:cNvSpPr/>
              <p:nvPr/>
            </p:nvSpPr>
            <p:spPr>
              <a:xfrm>
                <a:off x="2125918" y="2189002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C5F0CFA-6A1D-4745-98B4-AEA484AA0EFE}"/>
                  </a:ext>
                </a:extLst>
              </p:cNvPr>
              <p:cNvSpPr/>
              <p:nvPr/>
            </p:nvSpPr>
            <p:spPr>
              <a:xfrm>
                <a:off x="2227635" y="3884916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54923C-3CBA-45C3-A5BE-D7DE9D6E0DC5}"/>
                </a:ext>
              </a:extLst>
            </p:cNvPr>
            <p:cNvGrpSpPr/>
            <p:nvPr/>
          </p:nvGrpSpPr>
          <p:grpSpPr>
            <a:xfrm>
              <a:off x="5856013" y="3346117"/>
              <a:ext cx="2736369" cy="2238406"/>
              <a:chOff x="5307630" y="2105203"/>
              <a:chExt cx="2736369" cy="223840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F2557BD-533F-40E7-B437-E1DC5E62FDA2}"/>
                  </a:ext>
                </a:extLst>
              </p:cNvPr>
              <p:cNvSpPr/>
              <p:nvPr/>
            </p:nvSpPr>
            <p:spPr>
              <a:xfrm>
                <a:off x="5307630" y="2105203"/>
                <a:ext cx="399495" cy="399495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4561ABD-3DBF-4AD5-980D-A8905F5940F8}"/>
                  </a:ext>
                </a:extLst>
              </p:cNvPr>
              <p:cNvSpPr/>
              <p:nvPr/>
            </p:nvSpPr>
            <p:spPr>
              <a:xfrm>
                <a:off x="5507377" y="3963928"/>
                <a:ext cx="399495" cy="379681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580F85B-2967-4106-8274-A1ED49232B23}"/>
                  </a:ext>
                </a:extLst>
              </p:cNvPr>
              <p:cNvSpPr/>
              <p:nvPr/>
            </p:nvSpPr>
            <p:spPr>
              <a:xfrm>
                <a:off x="7644504" y="3137300"/>
                <a:ext cx="399495" cy="399495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A90595-5596-4BAF-A04B-BA718BAA6D3D}"/>
                  </a:ext>
                </a:extLst>
              </p:cNvPr>
              <p:cNvSpPr/>
              <p:nvPr/>
            </p:nvSpPr>
            <p:spPr>
              <a:xfrm>
                <a:off x="6764002" y="2372002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A342CEA-9284-4572-94B8-9D271E897348}"/>
                  </a:ext>
                </a:extLst>
              </p:cNvPr>
              <p:cNvSpPr/>
              <p:nvPr/>
            </p:nvSpPr>
            <p:spPr>
              <a:xfrm>
                <a:off x="5889277" y="2918066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5FAB16F-A0C9-468D-AB21-378F90E5C8F6}"/>
                  </a:ext>
                </a:extLst>
              </p:cNvPr>
              <p:cNvSpPr/>
              <p:nvPr/>
            </p:nvSpPr>
            <p:spPr>
              <a:xfrm>
                <a:off x="6611162" y="3584247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1B0EE6-24CF-41BD-BFA4-CE074D0B0CB6}"/>
                </a:ext>
              </a:extLst>
            </p:cNvPr>
            <p:cNvGrpSpPr/>
            <p:nvPr/>
          </p:nvGrpSpPr>
          <p:grpSpPr>
            <a:xfrm>
              <a:off x="1162268" y="2754419"/>
              <a:ext cx="7853820" cy="2922110"/>
              <a:chOff x="1162268" y="2754419"/>
              <a:chExt cx="7853820" cy="292211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13FF8E6-C275-4DE6-94EB-EE0028FF2A29}"/>
                  </a:ext>
                </a:extLst>
              </p:cNvPr>
              <p:cNvSpPr/>
              <p:nvPr/>
            </p:nvSpPr>
            <p:spPr>
              <a:xfrm>
                <a:off x="1162268" y="2754419"/>
                <a:ext cx="4676322" cy="292211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9D5695D-5028-42B2-8EA9-6E6067062D9C}"/>
                  </a:ext>
                </a:extLst>
              </p:cNvPr>
              <p:cNvSpPr/>
              <p:nvPr/>
            </p:nvSpPr>
            <p:spPr>
              <a:xfrm>
                <a:off x="4270059" y="2772199"/>
                <a:ext cx="4746029" cy="290433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8BAF7CF6-F942-46A1-935B-AE09243F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Schnittmengen, Vereinigungsmengen und Komplementärmenge</a:t>
            </a:r>
          </a:p>
        </p:txBody>
      </p:sp>
    </p:spTree>
    <p:extLst>
      <p:ext uri="{BB962C8B-B14F-4D97-AF65-F5344CB8AC3E}">
        <p14:creationId xmlns:p14="http://schemas.microsoft.com/office/powerpoint/2010/main" val="5986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9288-CD51-42DF-B322-AA8917E9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Versuche haben keine Erinnerung!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5609-4E20-4EB5-909A-F7B525B6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Wenn eine Münze also 5 Mal nacheinander auf die selbe Seite fällt, besteht dennoch weiterhin die Wahrscheinlichkeit mit </a:t>
            </a:r>
            <a:r>
              <a:rPr lang="de-DE" b="1" noProof="0" dirty="0"/>
              <a:t>0,5</a:t>
            </a:r>
            <a:r>
              <a:rPr lang="de-DE" noProof="0" dirty="0"/>
              <a:t> auf Kopf zu landen.</a:t>
            </a:r>
          </a:p>
          <a:p>
            <a:endParaRPr lang="de-DE" noProof="0" dirty="0"/>
          </a:p>
          <a:p>
            <a:r>
              <a:rPr lang="de-DE" noProof="0" dirty="0"/>
              <a:t>Eine Reihe unabhängiger Ereignisse reichen daher nicht aus, um die erwartete Wahrscheinlichkeit „aufzuholen“.</a:t>
            </a:r>
          </a:p>
          <a:p>
            <a:endParaRPr lang="de-DE" noProof="0" dirty="0"/>
          </a:p>
          <a:p>
            <a:r>
              <a:rPr lang="de-DE" noProof="0" dirty="0"/>
              <a:t>Jeder Versuch ist von den anderen unabhängig.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D8621-127E-43F3-B26D-37BC55E7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309960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9294-A657-48FD-8CA6-4C89B8C5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Komplementärmenge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A62D4-6D10-4105-A5AF-062F0B9BB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</a:t>
                </a:r>
                <a:r>
                  <a:rPr lang="de-DE" b="1" noProof="0" dirty="0"/>
                  <a:t>Komplementärmenge</a:t>
                </a:r>
                <a:r>
                  <a:rPr lang="de-DE" noProof="0" dirty="0"/>
                  <a:t> eines Ereignisses berücksichtigt alles </a:t>
                </a:r>
                <a:r>
                  <a:rPr lang="de-DE" b="1" noProof="0" dirty="0"/>
                  <a:t>außerhalb</a:t>
                </a:r>
                <a:r>
                  <a:rPr lang="de-DE" noProof="0" dirty="0"/>
                  <a:t> des Ereignisses, gegeben durch:</a:t>
                </a:r>
              </a:p>
              <a:p>
                <a:pPr marL="0" indent="0">
                  <a:buNone/>
                </a:pPr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			</a:t>
                </a:r>
                <a:r>
                  <a:rPr lang="de-DE" noProof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de-DE" b="1" noProof="0" dirty="0"/>
              </a:p>
              <a:p>
                <a:endParaRPr lang="de-DE" noProof="0" dirty="0"/>
              </a:p>
              <a:p>
                <a:r>
                  <a:rPr lang="de-DE" noProof="0" dirty="0"/>
                  <a:t>Die Wahrscheinlichkeit von </a:t>
                </a:r>
                <a:r>
                  <a:rPr lang="de-DE" b="1" noProof="0" dirty="0"/>
                  <a:t>nicht</a:t>
                </a:r>
                <a:r>
                  <a:rPr lang="de-DE" noProof="0" dirty="0"/>
                  <a:t> A ist:</a:t>
                </a:r>
              </a:p>
              <a:p>
                <a:pPr marL="0" indent="0">
                  <a:buNone/>
                </a:pPr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	</a:t>
                </a:r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de-DE" i="1" noProof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d>
                    <m:r>
                      <a:rPr lang="de-DE" i="1" noProof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de-DE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de-DE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de-DE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de-DE" b="1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DE" b="1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de-DE" b="1" noProof="0" dirty="0"/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A62D4-6D10-4105-A5AF-062F0B9BB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68489F1-3819-4B52-8AE5-601214424B77}"/>
              </a:ext>
            </a:extLst>
          </p:cNvPr>
          <p:cNvGrpSpPr/>
          <p:nvPr/>
        </p:nvGrpSpPr>
        <p:grpSpPr>
          <a:xfrm>
            <a:off x="7738521" y="503016"/>
            <a:ext cx="3615279" cy="1325563"/>
            <a:chOff x="1162268" y="2754419"/>
            <a:chExt cx="7853820" cy="29221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F6CEDB-30BC-4CA9-88BE-63169E61C5B5}"/>
                </a:ext>
              </a:extLst>
            </p:cNvPr>
            <p:cNvGrpSpPr/>
            <p:nvPr/>
          </p:nvGrpSpPr>
          <p:grpSpPr>
            <a:xfrm>
              <a:off x="1782529" y="3262318"/>
              <a:ext cx="3694699" cy="2179208"/>
              <a:chOff x="1398552" y="2105203"/>
              <a:chExt cx="3694699" cy="217920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BDB35B1-3D5F-4154-9177-1F3C264A51A6}"/>
                  </a:ext>
                </a:extLst>
              </p:cNvPr>
              <p:cNvSpPr/>
              <p:nvPr/>
            </p:nvSpPr>
            <p:spPr>
              <a:xfrm>
                <a:off x="4393570" y="2388750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3F5225D-1BD0-41A6-AB83-51791B4BD210}"/>
                  </a:ext>
                </a:extLst>
              </p:cNvPr>
              <p:cNvSpPr/>
              <p:nvPr/>
            </p:nvSpPr>
            <p:spPr>
              <a:xfrm>
                <a:off x="4693756" y="2918067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4565444-393C-4834-A87C-9111554AA4B4}"/>
                  </a:ext>
                </a:extLst>
              </p:cNvPr>
              <p:cNvSpPr/>
              <p:nvPr/>
            </p:nvSpPr>
            <p:spPr>
              <a:xfrm>
                <a:off x="4361490" y="3384500"/>
                <a:ext cx="399495" cy="399495"/>
              </a:xfrm>
              <a:prstGeom prst="ellipse">
                <a:avLst/>
              </a:prstGeom>
              <a:pattFill prst="dkVert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1F771EB-63FB-460C-97A0-725458A2B963}"/>
                  </a:ext>
                </a:extLst>
              </p:cNvPr>
              <p:cNvSpPr/>
              <p:nvPr/>
            </p:nvSpPr>
            <p:spPr>
              <a:xfrm>
                <a:off x="3382780" y="3764181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DC270B0-017A-4404-8F3C-2A2EC560A1D7}"/>
                  </a:ext>
                </a:extLst>
              </p:cNvPr>
              <p:cNvSpPr/>
              <p:nvPr/>
            </p:nvSpPr>
            <p:spPr>
              <a:xfrm>
                <a:off x="2785969" y="3058359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4BDAF20-8564-41F1-BD7B-0D6B7CBA9C48}"/>
                  </a:ext>
                </a:extLst>
              </p:cNvPr>
              <p:cNvSpPr/>
              <p:nvPr/>
            </p:nvSpPr>
            <p:spPr>
              <a:xfrm>
                <a:off x="1398552" y="2880359"/>
                <a:ext cx="399495" cy="399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39A1CFD-0665-461E-BDC3-B133CE0B9F67}"/>
                  </a:ext>
                </a:extLst>
              </p:cNvPr>
              <p:cNvSpPr/>
              <p:nvPr/>
            </p:nvSpPr>
            <p:spPr>
              <a:xfrm>
                <a:off x="3315104" y="2105203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951D17-BF54-4BBB-A9C1-CC2C4AE7AD85}"/>
                  </a:ext>
                </a:extLst>
              </p:cNvPr>
              <p:cNvSpPr/>
              <p:nvPr/>
            </p:nvSpPr>
            <p:spPr>
              <a:xfrm>
                <a:off x="2125918" y="2189002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CF5CA21-FC20-41A4-8BF5-3AA38E395F26}"/>
                  </a:ext>
                </a:extLst>
              </p:cNvPr>
              <p:cNvSpPr/>
              <p:nvPr/>
            </p:nvSpPr>
            <p:spPr>
              <a:xfrm>
                <a:off x="2227635" y="3884916"/>
                <a:ext cx="399495" cy="399495"/>
              </a:xfrm>
              <a:prstGeom prst="ellipse">
                <a:avLst/>
              </a:prstGeom>
              <a:pattFill prst="solidDmnd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760D08-5585-45B7-B18E-3EC33708930E}"/>
                </a:ext>
              </a:extLst>
            </p:cNvPr>
            <p:cNvGrpSpPr/>
            <p:nvPr/>
          </p:nvGrpSpPr>
          <p:grpSpPr>
            <a:xfrm>
              <a:off x="5856013" y="3346117"/>
              <a:ext cx="2736369" cy="2238406"/>
              <a:chOff x="5307630" y="2105203"/>
              <a:chExt cx="2736369" cy="223840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A873BC-90F3-4867-977B-92CD2EA3D950}"/>
                  </a:ext>
                </a:extLst>
              </p:cNvPr>
              <p:cNvSpPr/>
              <p:nvPr/>
            </p:nvSpPr>
            <p:spPr>
              <a:xfrm>
                <a:off x="5307630" y="2105203"/>
                <a:ext cx="399495" cy="399495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493151C-AD9B-4733-A998-078C4B9AF890}"/>
                  </a:ext>
                </a:extLst>
              </p:cNvPr>
              <p:cNvSpPr/>
              <p:nvPr/>
            </p:nvSpPr>
            <p:spPr>
              <a:xfrm>
                <a:off x="5507377" y="3963928"/>
                <a:ext cx="399495" cy="379681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2B7DAC9-0D72-4AE7-882A-41FF09673180}"/>
                  </a:ext>
                </a:extLst>
              </p:cNvPr>
              <p:cNvSpPr/>
              <p:nvPr/>
            </p:nvSpPr>
            <p:spPr>
              <a:xfrm>
                <a:off x="7644504" y="3137300"/>
                <a:ext cx="399495" cy="399495"/>
              </a:xfrm>
              <a:prstGeom prst="ellipse">
                <a:avLst/>
              </a:prstGeom>
              <a:pattFill prst="dkVert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B7EFE5F-996A-456F-9656-F200F2273A3D}"/>
                  </a:ext>
                </a:extLst>
              </p:cNvPr>
              <p:cNvSpPr/>
              <p:nvPr/>
            </p:nvSpPr>
            <p:spPr>
              <a:xfrm>
                <a:off x="6764002" y="2372002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E980D3F-0B4C-48CA-BE6F-40CFFC70398A}"/>
                  </a:ext>
                </a:extLst>
              </p:cNvPr>
              <p:cNvSpPr/>
              <p:nvPr/>
            </p:nvSpPr>
            <p:spPr>
              <a:xfrm>
                <a:off x="5889277" y="2918066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C5ACC48-727B-4677-A7D2-108468A05688}"/>
                  </a:ext>
                </a:extLst>
              </p:cNvPr>
              <p:cNvSpPr/>
              <p:nvPr/>
            </p:nvSpPr>
            <p:spPr>
              <a:xfrm>
                <a:off x="6611162" y="3584247"/>
                <a:ext cx="399495" cy="399495"/>
              </a:xfrm>
              <a:prstGeom prst="ellipse">
                <a:avLst/>
              </a:prstGeom>
              <a:pattFill prst="dkVert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8FE4DE-7CE2-4A27-A455-05FFC5573EBB}"/>
                </a:ext>
              </a:extLst>
            </p:cNvPr>
            <p:cNvGrpSpPr/>
            <p:nvPr/>
          </p:nvGrpSpPr>
          <p:grpSpPr>
            <a:xfrm>
              <a:off x="1162268" y="2754419"/>
              <a:ext cx="7853820" cy="2922110"/>
              <a:chOff x="1162268" y="2754419"/>
              <a:chExt cx="7853820" cy="292211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7A50ED-EB5B-42C6-AF69-ED6579540276}"/>
                  </a:ext>
                </a:extLst>
              </p:cNvPr>
              <p:cNvSpPr/>
              <p:nvPr/>
            </p:nvSpPr>
            <p:spPr>
              <a:xfrm>
                <a:off x="1162268" y="2754419"/>
                <a:ext cx="4676322" cy="292211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BA2AB6-A2E4-4CB4-9B56-BD58AB8EFBF0}"/>
                  </a:ext>
                </a:extLst>
              </p:cNvPr>
              <p:cNvSpPr/>
              <p:nvPr/>
            </p:nvSpPr>
            <p:spPr>
              <a:xfrm>
                <a:off x="4270059" y="2772199"/>
                <a:ext cx="4746029" cy="290433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5EC32153-24F2-4DC2-AEAD-5EB54E55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Schnittmengen, Vereinigungsmengen und Komplementärmenge</a:t>
            </a:r>
          </a:p>
        </p:txBody>
      </p:sp>
    </p:spTree>
    <p:extLst>
      <p:ext uri="{BB962C8B-B14F-4D97-AF65-F5344CB8AC3E}">
        <p14:creationId xmlns:p14="http://schemas.microsoft.com/office/powerpoint/2010/main" val="258686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3665-24DB-418D-B279-0955BDA39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Unabhängige und abhängige Ereignisse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F8CA7-6506-41B6-8C6D-0682D5D40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69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F399-DDC1-4720-A100-44D40490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Unabhängige Ereignisse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5411-AD5A-452D-AF2F-DA333259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Eine Reihe </a:t>
            </a:r>
            <a:r>
              <a:rPr lang="de-DE" b="1" noProof="0" dirty="0"/>
              <a:t>unabhängiger </a:t>
            </a:r>
            <a:r>
              <a:rPr lang="de-DE" noProof="0" dirty="0"/>
              <a:t>Ereignissen tritt auf, wenn das Ergebnis eines Ereignisses keinen Einfluss auf das Ergebnis eines anderen Ereignisses hat.</a:t>
            </a:r>
          </a:p>
          <a:p>
            <a:r>
              <a:rPr lang="de-DE" noProof="0" dirty="0"/>
              <a:t>Ein Beispiel ist das zweimalige Werfen einer Münze</a:t>
            </a:r>
          </a:p>
          <a:p>
            <a:r>
              <a:rPr lang="de-DE" noProof="0" dirty="0"/>
              <a:t>Die Wahrscheinlichkeit, beim zweiten Wurf Kopf zu werfen, ist unabhängig vom Ergebnis des ersten Wurfes.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C3BB3-9BDC-4A44-B1A9-D256786A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Unabhängige und abhängige Ereignisse</a:t>
            </a:r>
          </a:p>
        </p:txBody>
      </p:sp>
    </p:spTree>
    <p:extLst>
      <p:ext uri="{BB962C8B-B14F-4D97-AF65-F5344CB8AC3E}">
        <p14:creationId xmlns:p14="http://schemas.microsoft.com/office/powerpoint/2010/main" val="132621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578E-A60C-484C-8BAC-856D7965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Unabhängige Ereignisse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51EE6-A998-43ED-A1D7-0FBE85322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Wahrscheinlichkeit, mit zwei Würfen, zweimal Kopf zu werfen ist:</a:t>
                </a:r>
              </a:p>
              <a:p>
                <a:endParaRPr lang="de-DE" noProof="0" dirty="0"/>
              </a:p>
              <a:p>
                <a:endParaRPr lang="de-DE" noProof="0" dirty="0"/>
              </a:p>
              <a:p>
                <a:pPr marL="1376363" indent="0">
                  <a:spcBef>
                    <a:spcPts val="1200"/>
                  </a:spcBef>
                  <a:buNone/>
                </a:pPr>
                <a:r>
                  <a:rPr lang="de-DE" noProof="0" dirty="0"/>
                  <a:t>		</a:t>
                </a:r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noProof="0" dirty="0"/>
              </a:p>
              <a:p>
                <a:pPr marL="2797175" indent="0">
                  <a:buNone/>
                </a:pPr>
                <a:endParaRPr lang="de-DE" i="1" noProof="0" dirty="0">
                  <a:latin typeface="Cambria Math" panose="02040503050406030204" pitchFamily="18" charset="0"/>
                </a:endParaRPr>
              </a:p>
              <a:p>
                <a:pPr marL="279717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noProof="0" dirty="0"/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51EE6-A998-43ED-A1D7-0FBE85322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018CE2-F35B-4D8C-97BD-F58773E26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89410"/>
              </p:ext>
            </p:extLst>
          </p:nvPr>
        </p:nvGraphicFramePr>
        <p:xfrm>
          <a:off x="8809608" y="3148198"/>
          <a:ext cx="2479830" cy="255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915">
                  <a:extLst>
                    <a:ext uri="{9D8B030D-6E8A-4147-A177-3AD203B41FA5}">
                      <a16:colId xmlns:a16="http://schemas.microsoft.com/office/drawing/2014/main" val="4171696249"/>
                    </a:ext>
                  </a:extLst>
                </a:gridCol>
                <a:gridCol w="1239915">
                  <a:extLst>
                    <a:ext uri="{9D8B030D-6E8A-4147-A177-3AD203B41FA5}">
                      <a16:colId xmlns:a16="http://schemas.microsoft.com/office/drawing/2014/main" val="3635414292"/>
                    </a:ext>
                  </a:extLst>
                </a:gridCol>
              </a:tblGrid>
              <a:tr h="511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 Wurf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 Wurf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531852"/>
                  </a:ext>
                </a:extLst>
              </a:tr>
              <a:tr h="511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245891"/>
                  </a:ext>
                </a:extLst>
              </a:tr>
              <a:tr h="511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264662"/>
                  </a:ext>
                </a:extLst>
              </a:tr>
              <a:tr h="511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014897"/>
                  </a:ext>
                </a:extLst>
              </a:tr>
              <a:tr h="511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34368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896E74-0A22-4F7E-84A9-A2DF35010A00}"/>
              </a:ext>
            </a:extLst>
          </p:cNvPr>
          <p:cNvSpPr/>
          <p:nvPr/>
        </p:nvSpPr>
        <p:spPr>
          <a:xfrm>
            <a:off x="8886548" y="3670464"/>
            <a:ext cx="2325949" cy="38774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A8812-628E-408C-AA80-99BC4B89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Unabhängige und abhängige Ereignisse</a:t>
            </a:r>
          </a:p>
        </p:txBody>
      </p:sp>
    </p:spTree>
    <p:extLst>
      <p:ext uri="{BB962C8B-B14F-4D97-AF65-F5344CB8AC3E}">
        <p14:creationId xmlns:p14="http://schemas.microsoft.com/office/powerpoint/2010/main" val="182003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3F26-78CE-4331-9479-AC04EC2F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Abhängige Ereignisse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9E81-7C88-430D-AE45-0A7A4AAE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noProof="0" dirty="0"/>
              <a:t>Ein </a:t>
            </a:r>
            <a:r>
              <a:rPr lang="de-DE" b="1" noProof="0" dirty="0"/>
              <a:t>abhängiges</a:t>
            </a:r>
            <a:r>
              <a:rPr lang="de-DE" noProof="0" dirty="0"/>
              <a:t> Ereignis tritt auf, wenn das Ergebnis des ersten Ereignisses die Wahrscheinlichkeit eines zweiten Ereignisses beeinflusst.</a:t>
            </a:r>
          </a:p>
          <a:p>
            <a:r>
              <a:rPr lang="de-DE" noProof="0" dirty="0"/>
              <a:t>Ein schönes Beispiel ist das Entnehmen von farbigen Kugeln aus einem Sack </a:t>
            </a:r>
            <a:r>
              <a:rPr lang="de-DE" i="1" noProof="0" dirty="0"/>
              <a:t>ohne zurücklegen</a:t>
            </a:r>
            <a:r>
              <a:rPr lang="de-DE" noProof="0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B0BA6D-1E5F-4851-8F82-A6A169431DDF}"/>
              </a:ext>
            </a:extLst>
          </p:cNvPr>
          <p:cNvGrpSpPr/>
          <p:nvPr/>
        </p:nvGrpSpPr>
        <p:grpSpPr>
          <a:xfrm>
            <a:off x="7375160" y="4326785"/>
            <a:ext cx="1904967" cy="1238581"/>
            <a:chOff x="6927333" y="3609131"/>
            <a:chExt cx="1904967" cy="12385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649124-D096-41A6-8FAD-7B034A74DC66}"/>
                </a:ext>
              </a:extLst>
            </p:cNvPr>
            <p:cNvSpPr/>
            <p:nvPr/>
          </p:nvSpPr>
          <p:spPr>
            <a:xfrm>
              <a:off x="6995604" y="3609131"/>
              <a:ext cx="1766656" cy="288165"/>
            </a:xfrm>
            <a:prstGeom prst="ellipse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193217D-BD30-4B90-9867-DACAE5C1292F}"/>
                </a:ext>
              </a:extLst>
            </p:cNvPr>
            <p:cNvSpPr/>
            <p:nvPr/>
          </p:nvSpPr>
          <p:spPr>
            <a:xfrm>
              <a:off x="6927333" y="3749143"/>
              <a:ext cx="1904967" cy="1098569"/>
            </a:xfrm>
            <a:custGeom>
              <a:avLst/>
              <a:gdLst>
                <a:gd name="connsiteX0" fmla="*/ 89223 w 3162749"/>
                <a:gd name="connsiteY0" fmla="*/ 0 h 1414661"/>
                <a:gd name="connsiteX1" fmla="*/ 213511 w 3162749"/>
                <a:gd name="connsiteY1" fmla="*/ 213064 h 1414661"/>
                <a:gd name="connsiteX2" fmla="*/ 27080 w 3162749"/>
                <a:gd name="connsiteY2" fmla="*/ 523783 h 1414661"/>
                <a:gd name="connsiteX3" fmla="*/ 9324 w 3162749"/>
                <a:gd name="connsiteY3" fmla="*/ 825624 h 1414661"/>
                <a:gd name="connsiteX4" fmla="*/ 106979 w 3162749"/>
                <a:gd name="connsiteY4" fmla="*/ 1216241 h 1414661"/>
                <a:gd name="connsiteX5" fmla="*/ 479841 w 3162749"/>
                <a:gd name="connsiteY5" fmla="*/ 1376039 h 1414661"/>
                <a:gd name="connsiteX6" fmla="*/ 1110155 w 3162749"/>
                <a:gd name="connsiteY6" fmla="*/ 1384917 h 1414661"/>
                <a:gd name="connsiteX7" fmla="*/ 2645992 w 3162749"/>
                <a:gd name="connsiteY7" fmla="*/ 1376039 h 1414661"/>
                <a:gd name="connsiteX8" fmla="*/ 3134264 w 3162749"/>
                <a:gd name="connsiteY8" fmla="*/ 896645 h 1414661"/>
                <a:gd name="connsiteX9" fmla="*/ 3089876 w 3162749"/>
                <a:gd name="connsiteY9" fmla="*/ 337352 h 1414661"/>
                <a:gd name="connsiteX10" fmla="*/ 2965588 w 3162749"/>
                <a:gd name="connsiteY10" fmla="*/ 204187 h 1414661"/>
                <a:gd name="connsiteX11" fmla="*/ 3045487 w 3162749"/>
                <a:gd name="connsiteY11" fmla="*/ 0 h 141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2749" h="1414661">
                  <a:moveTo>
                    <a:pt x="89223" y="0"/>
                  </a:moveTo>
                  <a:cubicBezTo>
                    <a:pt x="156545" y="62883"/>
                    <a:pt x="223868" y="125767"/>
                    <a:pt x="213511" y="213064"/>
                  </a:cubicBezTo>
                  <a:cubicBezTo>
                    <a:pt x="203154" y="300361"/>
                    <a:pt x="61111" y="421690"/>
                    <a:pt x="27080" y="523783"/>
                  </a:cubicBezTo>
                  <a:cubicBezTo>
                    <a:pt x="-6951" y="625876"/>
                    <a:pt x="-3992" y="710214"/>
                    <a:pt x="9324" y="825624"/>
                  </a:cubicBezTo>
                  <a:cubicBezTo>
                    <a:pt x="22640" y="941034"/>
                    <a:pt x="28559" y="1124505"/>
                    <a:pt x="106979" y="1216241"/>
                  </a:cubicBezTo>
                  <a:cubicBezTo>
                    <a:pt x="185399" y="1307977"/>
                    <a:pt x="312645" y="1347926"/>
                    <a:pt x="479841" y="1376039"/>
                  </a:cubicBezTo>
                  <a:cubicBezTo>
                    <a:pt x="647037" y="1404152"/>
                    <a:pt x="1110155" y="1384917"/>
                    <a:pt x="1110155" y="1384917"/>
                  </a:cubicBezTo>
                  <a:cubicBezTo>
                    <a:pt x="1471180" y="1384917"/>
                    <a:pt x="2308641" y="1457418"/>
                    <a:pt x="2645992" y="1376039"/>
                  </a:cubicBezTo>
                  <a:cubicBezTo>
                    <a:pt x="2983343" y="1294660"/>
                    <a:pt x="3060283" y="1069759"/>
                    <a:pt x="3134264" y="896645"/>
                  </a:cubicBezTo>
                  <a:cubicBezTo>
                    <a:pt x="3208245" y="723531"/>
                    <a:pt x="3117989" y="452762"/>
                    <a:pt x="3089876" y="337352"/>
                  </a:cubicBezTo>
                  <a:cubicBezTo>
                    <a:pt x="3061763" y="221942"/>
                    <a:pt x="2972986" y="260412"/>
                    <a:pt x="2965588" y="204187"/>
                  </a:cubicBezTo>
                  <a:cubicBezTo>
                    <a:pt x="2958190" y="147962"/>
                    <a:pt x="3024772" y="28113"/>
                    <a:pt x="3045487" y="0"/>
                  </a:cubicBezTo>
                </a:path>
              </a:pathLst>
            </a:cu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9E2E66-46CE-43E6-AD58-6ACA8E18382E}"/>
                </a:ext>
              </a:extLst>
            </p:cNvPr>
            <p:cNvSpPr/>
            <p:nvPr/>
          </p:nvSpPr>
          <p:spPr>
            <a:xfrm>
              <a:off x="7124687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0E9E8-707D-4952-BA55-020D1BA718B3}"/>
                </a:ext>
              </a:extLst>
            </p:cNvPr>
            <p:cNvSpPr/>
            <p:nvPr/>
          </p:nvSpPr>
          <p:spPr>
            <a:xfrm>
              <a:off x="7686025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7EB806-82E9-402E-9DF7-FC239E3DD350}"/>
                </a:ext>
              </a:extLst>
            </p:cNvPr>
            <p:cNvSpPr/>
            <p:nvPr/>
          </p:nvSpPr>
          <p:spPr>
            <a:xfrm>
              <a:off x="7375160" y="3962799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6AA14E-D22F-4E3F-B8FE-837F0A5743C1}"/>
                </a:ext>
              </a:extLst>
            </p:cNvPr>
            <p:cNvSpPr/>
            <p:nvPr/>
          </p:nvSpPr>
          <p:spPr>
            <a:xfrm>
              <a:off x="7989618" y="3962798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936093-49C5-44CD-A3F0-CE5F311FAD94}"/>
                </a:ext>
              </a:extLst>
            </p:cNvPr>
            <p:cNvSpPr/>
            <p:nvPr/>
          </p:nvSpPr>
          <p:spPr>
            <a:xfrm>
              <a:off x="8300483" y="4326785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BE45ED-7AA1-49E7-A31C-05594AD6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Unabhängige und abhängige Ereignisse</a:t>
            </a:r>
          </a:p>
        </p:txBody>
      </p:sp>
    </p:spTree>
    <p:extLst>
      <p:ext uri="{BB962C8B-B14F-4D97-AF65-F5344CB8AC3E}">
        <p14:creationId xmlns:p14="http://schemas.microsoft.com/office/powerpoint/2010/main" val="9032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D8AB-0406-4E58-ABF6-7A665C7A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Abhängige Ereignisse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78FD-6A26-4D98-BE9C-BF1EE847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Stell dir vor, eine Tasche enthält 2 blaue Kugeln und 3 rote Kugeln.</a:t>
            </a:r>
          </a:p>
          <a:p>
            <a:r>
              <a:rPr lang="de-DE" noProof="0" dirty="0"/>
              <a:t>Wenn du zwei Murmeln aus der Tasche nimmst, wie groß ist die Wahrscheinlichkeit, dass sie beide rot sind?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A0A57-229B-4DC7-B36D-1A80D88A39BE}"/>
              </a:ext>
            </a:extLst>
          </p:cNvPr>
          <p:cNvGrpSpPr/>
          <p:nvPr/>
        </p:nvGrpSpPr>
        <p:grpSpPr>
          <a:xfrm>
            <a:off x="7375160" y="4326785"/>
            <a:ext cx="1904967" cy="1238581"/>
            <a:chOff x="6927333" y="3609131"/>
            <a:chExt cx="1904967" cy="12385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3D302D-36BE-4D05-B62E-1BCE0A8FFE45}"/>
                </a:ext>
              </a:extLst>
            </p:cNvPr>
            <p:cNvSpPr/>
            <p:nvPr/>
          </p:nvSpPr>
          <p:spPr>
            <a:xfrm>
              <a:off x="6995604" y="3609131"/>
              <a:ext cx="1766656" cy="288165"/>
            </a:xfrm>
            <a:prstGeom prst="ellipse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2BF7EDD-2108-4F3D-BEAB-A8A8FB6FCB80}"/>
                </a:ext>
              </a:extLst>
            </p:cNvPr>
            <p:cNvSpPr/>
            <p:nvPr/>
          </p:nvSpPr>
          <p:spPr>
            <a:xfrm>
              <a:off x="6927333" y="3749143"/>
              <a:ext cx="1904967" cy="1098569"/>
            </a:xfrm>
            <a:custGeom>
              <a:avLst/>
              <a:gdLst>
                <a:gd name="connsiteX0" fmla="*/ 89223 w 3162749"/>
                <a:gd name="connsiteY0" fmla="*/ 0 h 1414661"/>
                <a:gd name="connsiteX1" fmla="*/ 213511 w 3162749"/>
                <a:gd name="connsiteY1" fmla="*/ 213064 h 1414661"/>
                <a:gd name="connsiteX2" fmla="*/ 27080 w 3162749"/>
                <a:gd name="connsiteY2" fmla="*/ 523783 h 1414661"/>
                <a:gd name="connsiteX3" fmla="*/ 9324 w 3162749"/>
                <a:gd name="connsiteY3" fmla="*/ 825624 h 1414661"/>
                <a:gd name="connsiteX4" fmla="*/ 106979 w 3162749"/>
                <a:gd name="connsiteY4" fmla="*/ 1216241 h 1414661"/>
                <a:gd name="connsiteX5" fmla="*/ 479841 w 3162749"/>
                <a:gd name="connsiteY5" fmla="*/ 1376039 h 1414661"/>
                <a:gd name="connsiteX6" fmla="*/ 1110155 w 3162749"/>
                <a:gd name="connsiteY6" fmla="*/ 1384917 h 1414661"/>
                <a:gd name="connsiteX7" fmla="*/ 2645992 w 3162749"/>
                <a:gd name="connsiteY7" fmla="*/ 1376039 h 1414661"/>
                <a:gd name="connsiteX8" fmla="*/ 3134264 w 3162749"/>
                <a:gd name="connsiteY8" fmla="*/ 896645 h 1414661"/>
                <a:gd name="connsiteX9" fmla="*/ 3089876 w 3162749"/>
                <a:gd name="connsiteY9" fmla="*/ 337352 h 1414661"/>
                <a:gd name="connsiteX10" fmla="*/ 2965588 w 3162749"/>
                <a:gd name="connsiteY10" fmla="*/ 204187 h 1414661"/>
                <a:gd name="connsiteX11" fmla="*/ 3045487 w 3162749"/>
                <a:gd name="connsiteY11" fmla="*/ 0 h 141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2749" h="1414661">
                  <a:moveTo>
                    <a:pt x="89223" y="0"/>
                  </a:moveTo>
                  <a:cubicBezTo>
                    <a:pt x="156545" y="62883"/>
                    <a:pt x="223868" y="125767"/>
                    <a:pt x="213511" y="213064"/>
                  </a:cubicBezTo>
                  <a:cubicBezTo>
                    <a:pt x="203154" y="300361"/>
                    <a:pt x="61111" y="421690"/>
                    <a:pt x="27080" y="523783"/>
                  </a:cubicBezTo>
                  <a:cubicBezTo>
                    <a:pt x="-6951" y="625876"/>
                    <a:pt x="-3992" y="710214"/>
                    <a:pt x="9324" y="825624"/>
                  </a:cubicBezTo>
                  <a:cubicBezTo>
                    <a:pt x="22640" y="941034"/>
                    <a:pt x="28559" y="1124505"/>
                    <a:pt x="106979" y="1216241"/>
                  </a:cubicBezTo>
                  <a:cubicBezTo>
                    <a:pt x="185399" y="1307977"/>
                    <a:pt x="312645" y="1347926"/>
                    <a:pt x="479841" y="1376039"/>
                  </a:cubicBezTo>
                  <a:cubicBezTo>
                    <a:pt x="647037" y="1404152"/>
                    <a:pt x="1110155" y="1384917"/>
                    <a:pt x="1110155" y="1384917"/>
                  </a:cubicBezTo>
                  <a:cubicBezTo>
                    <a:pt x="1471180" y="1384917"/>
                    <a:pt x="2308641" y="1457418"/>
                    <a:pt x="2645992" y="1376039"/>
                  </a:cubicBezTo>
                  <a:cubicBezTo>
                    <a:pt x="2983343" y="1294660"/>
                    <a:pt x="3060283" y="1069759"/>
                    <a:pt x="3134264" y="896645"/>
                  </a:cubicBezTo>
                  <a:cubicBezTo>
                    <a:pt x="3208245" y="723531"/>
                    <a:pt x="3117989" y="452762"/>
                    <a:pt x="3089876" y="337352"/>
                  </a:cubicBezTo>
                  <a:cubicBezTo>
                    <a:pt x="3061763" y="221942"/>
                    <a:pt x="2972986" y="260412"/>
                    <a:pt x="2965588" y="204187"/>
                  </a:cubicBezTo>
                  <a:cubicBezTo>
                    <a:pt x="2958190" y="147962"/>
                    <a:pt x="3024772" y="28113"/>
                    <a:pt x="3045487" y="0"/>
                  </a:cubicBezTo>
                </a:path>
              </a:pathLst>
            </a:cu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275170-D6E7-4277-A369-08D02910D844}"/>
                </a:ext>
              </a:extLst>
            </p:cNvPr>
            <p:cNvSpPr/>
            <p:nvPr/>
          </p:nvSpPr>
          <p:spPr>
            <a:xfrm>
              <a:off x="7124687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4E1EF10-F402-41BC-BBD5-106F54EF375C}"/>
                </a:ext>
              </a:extLst>
            </p:cNvPr>
            <p:cNvSpPr/>
            <p:nvPr/>
          </p:nvSpPr>
          <p:spPr>
            <a:xfrm>
              <a:off x="7686025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D67195-5258-471C-A1D2-2D0283B589DC}"/>
                </a:ext>
              </a:extLst>
            </p:cNvPr>
            <p:cNvSpPr/>
            <p:nvPr/>
          </p:nvSpPr>
          <p:spPr>
            <a:xfrm>
              <a:off x="7375160" y="3962799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4DE671-1CA3-428F-B7E1-44280B063DAD}"/>
                </a:ext>
              </a:extLst>
            </p:cNvPr>
            <p:cNvSpPr/>
            <p:nvPr/>
          </p:nvSpPr>
          <p:spPr>
            <a:xfrm>
              <a:off x="7989618" y="3962798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C373C1-7C13-47A1-9B16-5F0831EBAF3A}"/>
                </a:ext>
              </a:extLst>
            </p:cNvPr>
            <p:cNvSpPr/>
            <p:nvPr/>
          </p:nvSpPr>
          <p:spPr>
            <a:xfrm>
              <a:off x="8300483" y="4326785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D90271-A9F8-431A-97A3-1DA884E0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Unabhängige und abhängige Ereignisse</a:t>
            </a:r>
          </a:p>
        </p:txBody>
      </p:sp>
    </p:spTree>
    <p:extLst>
      <p:ext uri="{BB962C8B-B14F-4D97-AF65-F5344CB8AC3E}">
        <p14:creationId xmlns:p14="http://schemas.microsoft.com/office/powerpoint/2010/main" val="161953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5BBE-869E-4EE7-8601-5BB227C8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Abhängige Ereignisse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24F0-6C6E-4E91-B188-A2947D63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Hier beeinflusst die Farbe der ersten Entnahme die Wahrscheinlichkeit, ob die zweite Kugel beispielsweise rot ist.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FF381-4AF2-4FB9-8CC6-AE791268D0F6}"/>
              </a:ext>
            </a:extLst>
          </p:cNvPr>
          <p:cNvGrpSpPr/>
          <p:nvPr/>
        </p:nvGrpSpPr>
        <p:grpSpPr>
          <a:xfrm>
            <a:off x="7375160" y="4326785"/>
            <a:ext cx="1904967" cy="1238581"/>
            <a:chOff x="6927333" y="3609131"/>
            <a:chExt cx="1904967" cy="12385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7D173D-3641-4C35-BA56-0F0BDE9DF722}"/>
                </a:ext>
              </a:extLst>
            </p:cNvPr>
            <p:cNvSpPr/>
            <p:nvPr/>
          </p:nvSpPr>
          <p:spPr>
            <a:xfrm>
              <a:off x="6995604" y="3609131"/>
              <a:ext cx="1766656" cy="288165"/>
            </a:xfrm>
            <a:prstGeom prst="ellipse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0085A5-BDCF-404A-B267-7FC79B765D13}"/>
                </a:ext>
              </a:extLst>
            </p:cNvPr>
            <p:cNvSpPr/>
            <p:nvPr/>
          </p:nvSpPr>
          <p:spPr>
            <a:xfrm>
              <a:off x="6927333" y="3749143"/>
              <a:ext cx="1904967" cy="1098569"/>
            </a:xfrm>
            <a:custGeom>
              <a:avLst/>
              <a:gdLst>
                <a:gd name="connsiteX0" fmla="*/ 89223 w 3162749"/>
                <a:gd name="connsiteY0" fmla="*/ 0 h 1414661"/>
                <a:gd name="connsiteX1" fmla="*/ 213511 w 3162749"/>
                <a:gd name="connsiteY1" fmla="*/ 213064 h 1414661"/>
                <a:gd name="connsiteX2" fmla="*/ 27080 w 3162749"/>
                <a:gd name="connsiteY2" fmla="*/ 523783 h 1414661"/>
                <a:gd name="connsiteX3" fmla="*/ 9324 w 3162749"/>
                <a:gd name="connsiteY3" fmla="*/ 825624 h 1414661"/>
                <a:gd name="connsiteX4" fmla="*/ 106979 w 3162749"/>
                <a:gd name="connsiteY4" fmla="*/ 1216241 h 1414661"/>
                <a:gd name="connsiteX5" fmla="*/ 479841 w 3162749"/>
                <a:gd name="connsiteY5" fmla="*/ 1376039 h 1414661"/>
                <a:gd name="connsiteX6" fmla="*/ 1110155 w 3162749"/>
                <a:gd name="connsiteY6" fmla="*/ 1384917 h 1414661"/>
                <a:gd name="connsiteX7" fmla="*/ 2645992 w 3162749"/>
                <a:gd name="connsiteY7" fmla="*/ 1376039 h 1414661"/>
                <a:gd name="connsiteX8" fmla="*/ 3134264 w 3162749"/>
                <a:gd name="connsiteY8" fmla="*/ 896645 h 1414661"/>
                <a:gd name="connsiteX9" fmla="*/ 3089876 w 3162749"/>
                <a:gd name="connsiteY9" fmla="*/ 337352 h 1414661"/>
                <a:gd name="connsiteX10" fmla="*/ 2965588 w 3162749"/>
                <a:gd name="connsiteY10" fmla="*/ 204187 h 1414661"/>
                <a:gd name="connsiteX11" fmla="*/ 3045487 w 3162749"/>
                <a:gd name="connsiteY11" fmla="*/ 0 h 141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2749" h="1414661">
                  <a:moveTo>
                    <a:pt x="89223" y="0"/>
                  </a:moveTo>
                  <a:cubicBezTo>
                    <a:pt x="156545" y="62883"/>
                    <a:pt x="223868" y="125767"/>
                    <a:pt x="213511" y="213064"/>
                  </a:cubicBezTo>
                  <a:cubicBezTo>
                    <a:pt x="203154" y="300361"/>
                    <a:pt x="61111" y="421690"/>
                    <a:pt x="27080" y="523783"/>
                  </a:cubicBezTo>
                  <a:cubicBezTo>
                    <a:pt x="-6951" y="625876"/>
                    <a:pt x="-3992" y="710214"/>
                    <a:pt x="9324" y="825624"/>
                  </a:cubicBezTo>
                  <a:cubicBezTo>
                    <a:pt x="22640" y="941034"/>
                    <a:pt x="28559" y="1124505"/>
                    <a:pt x="106979" y="1216241"/>
                  </a:cubicBezTo>
                  <a:cubicBezTo>
                    <a:pt x="185399" y="1307977"/>
                    <a:pt x="312645" y="1347926"/>
                    <a:pt x="479841" y="1376039"/>
                  </a:cubicBezTo>
                  <a:cubicBezTo>
                    <a:pt x="647037" y="1404152"/>
                    <a:pt x="1110155" y="1384917"/>
                    <a:pt x="1110155" y="1384917"/>
                  </a:cubicBezTo>
                  <a:cubicBezTo>
                    <a:pt x="1471180" y="1384917"/>
                    <a:pt x="2308641" y="1457418"/>
                    <a:pt x="2645992" y="1376039"/>
                  </a:cubicBezTo>
                  <a:cubicBezTo>
                    <a:pt x="2983343" y="1294660"/>
                    <a:pt x="3060283" y="1069759"/>
                    <a:pt x="3134264" y="896645"/>
                  </a:cubicBezTo>
                  <a:cubicBezTo>
                    <a:pt x="3208245" y="723531"/>
                    <a:pt x="3117989" y="452762"/>
                    <a:pt x="3089876" y="337352"/>
                  </a:cubicBezTo>
                  <a:cubicBezTo>
                    <a:pt x="3061763" y="221942"/>
                    <a:pt x="2972986" y="260412"/>
                    <a:pt x="2965588" y="204187"/>
                  </a:cubicBezTo>
                  <a:cubicBezTo>
                    <a:pt x="2958190" y="147962"/>
                    <a:pt x="3024772" y="28113"/>
                    <a:pt x="3045487" y="0"/>
                  </a:cubicBezTo>
                </a:path>
              </a:pathLst>
            </a:cu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CF922B0-D4F4-4235-AEF3-D489AD8228FF}"/>
                </a:ext>
              </a:extLst>
            </p:cNvPr>
            <p:cNvSpPr/>
            <p:nvPr/>
          </p:nvSpPr>
          <p:spPr>
            <a:xfrm>
              <a:off x="7124687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49E4709-41CE-44DD-82D0-226C6ABBA038}"/>
                </a:ext>
              </a:extLst>
            </p:cNvPr>
            <p:cNvSpPr/>
            <p:nvPr/>
          </p:nvSpPr>
          <p:spPr>
            <a:xfrm>
              <a:off x="7686025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2AED2C-A716-47E3-9A4E-1FFC7DA6F1A1}"/>
                </a:ext>
              </a:extLst>
            </p:cNvPr>
            <p:cNvSpPr/>
            <p:nvPr/>
          </p:nvSpPr>
          <p:spPr>
            <a:xfrm>
              <a:off x="7375160" y="3962799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69D679-091B-4A43-937C-3B6E09A739AE}"/>
                </a:ext>
              </a:extLst>
            </p:cNvPr>
            <p:cNvSpPr/>
            <p:nvPr/>
          </p:nvSpPr>
          <p:spPr>
            <a:xfrm>
              <a:off x="7989618" y="3962798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FBC748-705D-4FEF-9992-1EC291617643}"/>
                </a:ext>
              </a:extLst>
            </p:cNvPr>
            <p:cNvSpPr/>
            <p:nvPr/>
          </p:nvSpPr>
          <p:spPr>
            <a:xfrm>
              <a:off x="8300483" y="4326785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67918E6-C10A-4583-A003-8B548B5F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Unabhängige und abhängige Ereignisse</a:t>
            </a:r>
          </a:p>
        </p:txBody>
      </p:sp>
    </p:spTree>
    <p:extLst>
      <p:ext uri="{BB962C8B-B14F-4D97-AF65-F5344CB8AC3E}">
        <p14:creationId xmlns:p14="http://schemas.microsoft.com/office/powerpoint/2010/main" val="330122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AF2-992A-4ADC-8808-3743B72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Abhängige Ereignisse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C4052-7C11-4BF2-AF35-AB26E284B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Wahrscheinlichkeit, die erste Kugel zu ziehen ist noch recht einfach: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	</a:t>
                </a:r>
                <a14:m>
                  <m:oMath xmlns:m="http://schemas.openxmlformats.org/officeDocument/2006/math"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de-DE" b="1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de-DE" b="1" noProof="0" dirty="0"/>
              </a:p>
              <a:p>
                <a:pPr marL="0" indent="0">
                  <a:buNone/>
                </a:pPr>
                <a:br>
                  <a:rPr lang="de-DE" noProof="0" dirty="0"/>
                </a:b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C4052-7C11-4BF2-AF35-AB26E284B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5EDC9C3-8E56-4DE8-8E2B-B4B92A0796C9}"/>
              </a:ext>
            </a:extLst>
          </p:cNvPr>
          <p:cNvGrpSpPr/>
          <p:nvPr/>
        </p:nvGrpSpPr>
        <p:grpSpPr>
          <a:xfrm>
            <a:off x="7375160" y="4326785"/>
            <a:ext cx="1904967" cy="1238581"/>
            <a:chOff x="6927333" y="3609131"/>
            <a:chExt cx="1904967" cy="12385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BB3BE42-DBE6-42E3-9E21-AFCA2405E50E}"/>
                </a:ext>
              </a:extLst>
            </p:cNvPr>
            <p:cNvSpPr/>
            <p:nvPr/>
          </p:nvSpPr>
          <p:spPr>
            <a:xfrm>
              <a:off x="6995604" y="3609131"/>
              <a:ext cx="1766656" cy="288165"/>
            </a:xfrm>
            <a:prstGeom prst="ellipse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231E74-4C8A-47C6-9EED-F1E32582CBA4}"/>
                </a:ext>
              </a:extLst>
            </p:cNvPr>
            <p:cNvSpPr/>
            <p:nvPr/>
          </p:nvSpPr>
          <p:spPr>
            <a:xfrm>
              <a:off x="6927333" y="3749143"/>
              <a:ext cx="1904967" cy="1098569"/>
            </a:xfrm>
            <a:custGeom>
              <a:avLst/>
              <a:gdLst>
                <a:gd name="connsiteX0" fmla="*/ 89223 w 3162749"/>
                <a:gd name="connsiteY0" fmla="*/ 0 h 1414661"/>
                <a:gd name="connsiteX1" fmla="*/ 213511 w 3162749"/>
                <a:gd name="connsiteY1" fmla="*/ 213064 h 1414661"/>
                <a:gd name="connsiteX2" fmla="*/ 27080 w 3162749"/>
                <a:gd name="connsiteY2" fmla="*/ 523783 h 1414661"/>
                <a:gd name="connsiteX3" fmla="*/ 9324 w 3162749"/>
                <a:gd name="connsiteY3" fmla="*/ 825624 h 1414661"/>
                <a:gd name="connsiteX4" fmla="*/ 106979 w 3162749"/>
                <a:gd name="connsiteY4" fmla="*/ 1216241 h 1414661"/>
                <a:gd name="connsiteX5" fmla="*/ 479841 w 3162749"/>
                <a:gd name="connsiteY5" fmla="*/ 1376039 h 1414661"/>
                <a:gd name="connsiteX6" fmla="*/ 1110155 w 3162749"/>
                <a:gd name="connsiteY6" fmla="*/ 1384917 h 1414661"/>
                <a:gd name="connsiteX7" fmla="*/ 2645992 w 3162749"/>
                <a:gd name="connsiteY7" fmla="*/ 1376039 h 1414661"/>
                <a:gd name="connsiteX8" fmla="*/ 3134264 w 3162749"/>
                <a:gd name="connsiteY8" fmla="*/ 896645 h 1414661"/>
                <a:gd name="connsiteX9" fmla="*/ 3089876 w 3162749"/>
                <a:gd name="connsiteY9" fmla="*/ 337352 h 1414661"/>
                <a:gd name="connsiteX10" fmla="*/ 2965588 w 3162749"/>
                <a:gd name="connsiteY10" fmla="*/ 204187 h 1414661"/>
                <a:gd name="connsiteX11" fmla="*/ 3045487 w 3162749"/>
                <a:gd name="connsiteY11" fmla="*/ 0 h 141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2749" h="1414661">
                  <a:moveTo>
                    <a:pt x="89223" y="0"/>
                  </a:moveTo>
                  <a:cubicBezTo>
                    <a:pt x="156545" y="62883"/>
                    <a:pt x="223868" y="125767"/>
                    <a:pt x="213511" y="213064"/>
                  </a:cubicBezTo>
                  <a:cubicBezTo>
                    <a:pt x="203154" y="300361"/>
                    <a:pt x="61111" y="421690"/>
                    <a:pt x="27080" y="523783"/>
                  </a:cubicBezTo>
                  <a:cubicBezTo>
                    <a:pt x="-6951" y="625876"/>
                    <a:pt x="-3992" y="710214"/>
                    <a:pt x="9324" y="825624"/>
                  </a:cubicBezTo>
                  <a:cubicBezTo>
                    <a:pt x="22640" y="941034"/>
                    <a:pt x="28559" y="1124505"/>
                    <a:pt x="106979" y="1216241"/>
                  </a:cubicBezTo>
                  <a:cubicBezTo>
                    <a:pt x="185399" y="1307977"/>
                    <a:pt x="312645" y="1347926"/>
                    <a:pt x="479841" y="1376039"/>
                  </a:cubicBezTo>
                  <a:cubicBezTo>
                    <a:pt x="647037" y="1404152"/>
                    <a:pt x="1110155" y="1384917"/>
                    <a:pt x="1110155" y="1384917"/>
                  </a:cubicBezTo>
                  <a:cubicBezTo>
                    <a:pt x="1471180" y="1384917"/>
                    <a:pt x="2308641" y="1457418"/>
                    <a:pt x="2645992" y="1376039"/>
                  </a:cubicBezTo>
                  <a:cubicBezTo>
                    <a:pt x="2983343" y="1294660"/>
                    <a:pt x="3060283" y="1069759"/>
                    <a:pt x="3134264" y="896645"/>
                  </a:cubicBezTo>
                  <a:cubicBezTo>
                    <a:pt x="3208245" y="723531"/>
                    <a:pt x="3117989" y="452762"/>
                    <a:pt x="3089876" y="337352"/>
                  </a:cubicBezTo>
                  <a:cubicBezTo>
                    <a:pt x="3061763" y="221942"/>
                    <a:pt x="2972986" y="260412"/>
                    <a:pt x="2965588" y="204187"/>
                  </a:cubicBezTo>
                  <a:cubicBezTo>
                    <a:pt x="2958190" y="147962"/>
                    <a:pt x="3024772" y="28113"/>
                    <a:pt x="3045487" y="0"/>
                  </a:cubicBezTo>
                </a:path>
              </a:pathLst>
            </a:cu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CC7949-C01E-414C-AC3D-BFEA011EB7B1}"/>
                </a:ext>
              </a:extLst>
            </p:cNvPr>
            <p:cNvSpPr/>
            <p:nvPr/>
          </p:nvSpPr>
          <p:spPr>
            <a:xfrm>
              <a:off x="7124687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50B9EB-E659-4897-847E-9114DE6C94B1}"/>
                </a:ext>
              </a:extLst>
            </p:cNvPr>
            <p:cNvSpPr/>
            <p:nvPr/>
          </p:nvSpPr>
          <p:spPr>
            <a:xfrm>
              <a:off x="7686025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11D507-7529-4826-9891-85514ACB3C16}"/>
                </a:ext>
              </a:extLst>
            </p:cNvPr>
            <p:cNvSpPr/>
            <p:nvPr/>
          </p:nvSpPr>
          <p:spPr>
            <a:xfrm>
              <a:off x="7375160" y="3962799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F9B5ED-6FC7-428E-8825-113A1E4523CA}"/>
                </a:ext>
              </a:extLst>
            </p:cNvPr>
            <p:cNvSpPr/>
            <p:nvPr/>
          </p:nvSpPr>
          <p:spPr>
            <a:xfrm>
              <a:off x="7989618" y="3962798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95134C-0FA4-407C-8D33-0A2B3096E5C5}"/>
                </a:ext>
              </a:extLst>
            </p:cNvPr>
            <p:cNvSpPr/>
            <p:nvPr/>
          </p:nvSpPr>
          <p:spPr>
            <a:xfrm>
              <a:off x="8300483" y="4326785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EA86CCD-98A3-4092-9C9C-E9D5F084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Unabhängige und abhängige Ereignisse</a:t>
            </a:r>
          </a:p>
        </p:txBody>
      </p:sp>
    </p:spTree>
    <p:extLst>
      <p:ext uri="{BB962C8B-B14F-4D97-AF65-F5344CB8AC3E}">
        <p14:creationId xmlns:p14="http://schemas.microsoft.com/office/powerpoint/2010/main" val="19222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CB57-83A2-4D12-A895-2ED94460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Abhängige Ereignisse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1A58A-F345-4476-895D-6F6538458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Wahrscheinlichkeit, dass die zweite gezogene Kugel rot ist, </a:t>
                </a:r>
                <a:r>
                  <a:rPr lang="de-DE" i="1" noProof="0" dirty="0"/>
                  <a:t>unter der Annahme, dass </a:t>
                </a:r>
                <a:r>
                  <a:rPr lang="de-DE" noProof="0" dirty="0"/>
                  <a:t>die erste Kugel auch rot gewesen </a:t>
                </a:r>
                <a:r>
                  <a:rPr lang="de-DE" dirty="0"/>
                  <a:t>sei lautet</a:t>
                </a:r>
                <a:r>
                  <a:rPr lang="de-DE" noProof="0" dirty="0"/>
                  <a:t>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	</a:t>
                </a:r>
                <a14:m>
                  <m:oMath xmlns:m="http://schemas.openxmlformats.org/officeDocument/2006/math"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b="1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de-DE" b="1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de-DE" b="1" noProof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1A58A-F345-4476-895D-6F6538458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E9C8B0A-58D6-44DD-B149-B300E8CD6A37}"/>
              </a:ext>
            </a:extLst>
          </p:cNvPr>
          <p:cNvGrpSpPr/>
          <p:nvPr/>
        </p:nvGrpSpPr>
        <p:grpSpPr>
          <a:xfrm>
            <a:off x="7375160" y="4326785"/>
            <a:ext cx="1904967" cy="1238581"/>
            <a:chOff x="6927333" y="3609131"/>
            <a:chExt cx="1904967" cy="12385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EB2FB5-6117-45C2-898E-7803FCAE857E}"/>
                </a:ext>
              </a:extLst>
            </p:cNvPr>
            <p:cNvSpPr/>
            <p:nvPr/>
          </p:nvSpPr>
          <p:spPr>
            <a:xfrm>
              <a:off x="6995604" y="3609131"/>
              <a:ext cx="1766656" cy="288165"/>
            </a:xfrm>
            <a:prstGeom prst="ellipse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BF73734-0C04-46FD-91CD-C36FCCA622F9}"/>
                </a:ext>
              </a:extLst>
            </p:cNvPr>
            <p:cNvSpPr/>
            <p:nvPr/>
          </p:nvSpPr>
          <p:spPr>
            <a:xfrm>
              <a:off x="6927333" y="3749143"/>
              <a:ext cx="1904967" cy="1098569"/>
            </a:xfrm>
            <a:custGeom>
              <a:avLst/>
              <a:gdLst>
                <a:gd name="connsiteX0" fmla="*/ 89223 w 3162749"/>
                <a:gd name="connsiteY0" fmla="*/ 0 h 1414661"/>
                <a:gd name="connsiteX1" fmla="*/ 213511 w 3162749"/>
                <a:gd name="connsiteY1" fmla="*/ 213064 h 1414661"/>
                <a:gd name="connsiteX2" fmla="*/ 27080 w 3162749"/>
                <a:gd name="connsiteY2" fmla="*/ 523783 h 1414661"/>
                <a:gd name="connsiteX3" fmla="*/ 9324 w 3162749"/>
                <a:gd name="connsiteY3" fmla="*/ 825624 h 1414661"/>
                <a:gd name="connsiteX4" fmla="*/ 106979 w 3162749"/>
                <a:gd name="connsiteY4" fmla="*/ 1216241 h 1414661"/>
                <a:gd name="connsiteX5" fmla="*/ 479841 w 3162749"/>
                <a:gd name="connsiteY5" fmla="*/ 1376039 h 1414661"/>
                <a:gd name="connsiteX6" fmla="*/ 1110155 w 3162749"/>
                <a:gd name="connsiteY6" fmla="*/ 1384917 h 1414661"/>
                <a:gd name="connsiteX7" fmla="*/ 2645992 w 3162749"/>
                <a:gd name="connsiteY7" fmla="*/ 1376039 h 1414661"/>
                <a:gd name="connsiteX8" fmla="*/ 3134264 w 3162749"/>
                <a:gd name="connsiteY8" fmla="*/ 896645 h 1414661"/>
                <a:gd name="connsiteX9" fmla="*/ 3089876 w 3162749"/>
                <a:gd name="connsiteY9" fmla="*/ 337352 h 1414661"/>
                <a:gd name="connsiteX10" fmla="*/ 2965588 w 3162749"/>
                <a:gd name="connsiteY10" fmla="*/ 204187 h 1414661"/>
                <a:gd name="connsiteX11" fmla="*/ 3045487 w 3162749"/>
                <a:gd name="connsiteY11" fmla="*/ 0 h 141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2749" h="1414661">
                  <a:moveTo>
                    <a:pt x="89223" y="0"/>
                  </a:moveTo>
                  <a:cubicBezTo>
                    <a:pt x="156545" y="62883"/>
                    <a:pt x="223868" y="125767"/>
                    <a:pt x="213511" y="213064"/>
                  </a:cubicBezTo>
                  <a:cubicBezTo>
                    <a:pt x="203154" y="300361"/>
                    <a:pt x="61111" y="421690"/>
                    <a:pt x="27080" y="523783"/>
                  </a:cubicBezTo>
                  <a:cubicBezTo>
                    <a:pt x="-6951" y="625876"/>
                    <a:pt x="-3992" y="710214"/>
                    <a:pt x="9324" y="825624"/>
                  </a:cubicBezTo>
                  <a:cubicBezTo>
                    <a:pt x="22640" y="941034"/>
                    <a:pt x="28559" y="1124505"/>
                    <a:pt x="106979" y="1216241"/>
                  </a:cubicBezTo>
                  <a:cubicBezTo>
                    <a:pt x="185399" y="1307977"/>
                    <a:pt x="312645" y="1347926"/>
                    <a:pt x="479841" y="1376039"/>
                  </a:cubicBezTo>
                  <a:cubicBezTo>
                    <a:pt x="647037" y="1404152"/>
                    <a:pt x="1110155" y="1384917"/>
                    <a:pt x="1110155" y="1384917"/>
                  </a:cubicBezTo>
                  <a:cubicBezTo>
                    <a:pt x="1471180" y="1384917"/>
                    <a:pt x="2308641" y="1457418"/>
                    <a:pt x="2645992" y="1376039"/>
                  </a:cubicBezTo>
                  <a:cubicBezTo>
                    <a:pt x="2983343" y="1294660"/>
                    <a:pt x="3060283" y="1069759"/>
                    <a:pt x="3134264" y="896645"/>
                  </a:cubicBezTo>
                  <a:cubicBezTo>
                    <a:pt x="3208245" y="723531"/>
                    <a:pt x="3117989" y="452762"/>
                    <a:pt x="3089876" y="337352"/>
                  </a:cubicBezTo>
                  <a:cubicBezTo>
                    <a:pt x="3061763" y="221942"/>
                    <a:pt x="2972986" y="260412"/>
                    <a:pt x="2965588" y="204187"/>
                  </a:cubicBezTo>
                  <a:cubicBezTo>
                    <a:pt x="2958190" y="147962"/>
                    <a:pt x="3024772" y="28113"/>
                    <a:pt x="3045487" y="0"/>
                  </a:cubicBezTo>
                </a:path>
              </a:pathLst>
            </a:cu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7D1688-CD9C-461E-839D-D22D2098D9D5}"/>
                </a:ext>
              </a:extLst>
            </p:cNvPr>
            <p:cNvSpPr/>
            <p:nvPr/>
          </p:nvSpPr>
          <p:spPr>
            <a:xfrm>
              <a:off x="7124687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DEEAE9-FF7B-43B0-AB28-0119C1524CC2}"/>
                </a:ext>
              </a:extLst>
            </p:cNvPr>
            <p:cNvSpPr/>
            <p:nvPr/>
          </p:nvSpPr>
          <p:spPr>
            <a:xfrm>
              <a:off x="7686025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4F65816-B98B-4C59-A54E-68FD78011882}"/>
                </a:ext>
              </a:extLst>
            </p:cNvPr>
            <p:cNvSpPr/>
            <p:nvPr/>
          </p:nvSpPr>
          <p:spPr>
            <a:xfrm>
              <a:off x="7375160" y="3962799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D00EFA-F776-4CFA-9548-2999B8514549}"/>
                </a:ext>
              </a:extLst>
            </p:cNvPr>
            <p:cNvSpPr/>
            <p:nvPr/>
          </p:nvSpPr>
          <p:spPr>
            <a:xfrm>
              <a:off x="7989618" y="3962798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7A3339-ACE9-4827-AAE5-B30F7A5E3A6F}"/>
                </a:ext>
              </a:extLst>
            </p:cNvPr>
            <p:cNvSpPr/>
            <p:nvPr/>
          </p:nvSpPr>
          <p:spPr>
            <a:xfrm>
              <a:off x="8300483" y="4326785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216BA5-CE69-48BF-9F25-18097178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Unabhängige und abhängige Ereignisse</a:t>
            </a:r>
          </a:p>
        </p:txBody>
      </p:sp>
    </p:spTree>
    <p:extLst>
      <p:ext uri="{BB962C8B-B14F-4D97-AF65-F5344CB8AC3E}">
        <p14:creationId xmlns:p14="http://schemas.microsoft.com/office/powerpoint/2010/main" val="128313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6DCB-2364-4B12-A50D-ED2EE426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Abhängige Ereignisse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C926E-EB8E-497D-8A5A-4FDB6DD20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Nach der Entnahme einer roten Kugel wäre das also: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  <a14:m>
                  <m:oMath xmlns:m="http://schemas.openxmlformats.org/officeDocument/2006/math"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b="1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de-DE" b="1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de-DE" b="1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de-DE" b="1" noProof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C926E-EB8E-497D-8A5A-4FDB6DD20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59CF685-64D4-486A-BB62-97970DFC6944}"/>
              </a:ext>
            </a:extLst>
          </p:cNvPr>
          <p:cNvGrpSpPr/>
          <p:nvPr/>
        </p:nvGrpSpPr>
        <p:grpSpPr>
          <a:xfrm>
            <a:off x="7375160" y="4326785"/>
            <a:ext cx="1904967" cy="1238581"/>
            <a:chOff x="6927333" y="3609131"/>
            <a:chExt cx="1904967" cy="12385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969A7F-1693-436D-BB46-AA0757D712B5}"/>
                </a:ext>
              </a:extLst>
            </p:cNvPr>
            <p:cNvSpPr/>
            <p:nvPr/>
          </p:nvSpPr>
          <p:spPr>
            <a:xfrm>
              <a:off x="6995604" y="3609131"/>
              <a:ext cx="1766656" cy="288165"/>
            </a:xfrm>
            <a:prstGeom prst="ellipse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F0BAB1C-E57B-4A96-800A-A2FBA16A0AE8}"/>
                </a:ext>
              </a:extLst>
            </p:cNvPr>
            <p:cNvSpPr/>
            <p:nvPr/>
          </p:nvSpPr>
          <p:spPr>
            <a:xfrm>
              <a:off x="6927333" y="3749143"/>
              <a:ext cx="1904967" cy="1098569"/>
            </a:xfrm>
            <a:custGeom>
              <a:avLst/>
              <a:gdLst>
                <a:gd name="connsiteX0" fmla="*/ 89223 w 3162749"/>
                <a:gd name="connsiteY0" fmla="*/ 0 h 1414661"/>
                <a:gd name="connsiteX1" fmla="*/ 213511 w 3162749"/>
                <a:gd name="connsiteY1" fmla="*/ 213064 h 1414661"/>
                <a:gd name="connsiteX2" fmla="*/ 27080 w 3162749"/>
                <a:gd name="connsiteY2" fmla="*/ 523783 h 1414661"/>
                <a:gd name="connsiteX3" fmla="*/ 9324 w 3162749"/>
                <a:gd name="connsiteY3" fmla="*/ 825624 h 1414661"/>
                <a:gd name="connsiteX4" fmla="*/ 106979 w 3162749"/>
                <a:gd name="connsiteY4" fmla="*/ 1216241 h 1414661"/>
                <a:gd name="connsiteX5" fmla="*/ 479841 w 3162749"/>
                <a:gd name="connsiteY5" fmla="*/ 1376039 h 1414661"/>
                <a:gd name="connsiteX6" fmla="*/ 1110155 w 3162749"/>
                <a:gd name="connsiteY6" fmla="*/ 1384917 h 1414661"/>
                <a:gd name="connsiteX7" fmla="*/ 2645992 w 3162749"/>
                <a:gd name="connsiteY7" fmla="*/ 1376039 h 1414661"/>
                <a:gd name="connsiteX8" fmla="*/ 3134264 w 3162749"/>
                <a:gd name="connsiteY8" fmla="*/ 896645 h 1414661"/>
                <a:gd name="connsiteX9" fmla="*/ 3089876 w 3162749"/>
                <a:gd name="connsiteY9" fmla="*/ 337352 h 1414661"/>
                <a:gd name="connsiteX10" fmla="*/ 2965588 w 3162749"/>
                <a:gd name="connsiteY10" fmla="*/ 204187 h 1414661"/>
                <a:gd name="connsiteX11" fmla="*/ 3045487 w 3162749"/>
                <a:gd name="connsiteY11" fmla="*/ 0 h 141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2749" h="1414661">
                  <a:moveTo>
                    <a:pt x="89223" y="0"/>
                  </a:moveTo>
                  <a:cubicBezTo>
                    <a:pt x="156545" y="62883"/>
                    <a:pt x="223868" y="125767"/>
                    <a:pt x="213511" y="213064"/>
                  </a:cubicBezTo>
                  <a:cubicBezTo>
                    <a:pt x="203154" y="300361"/>
                    <a:pt x="61111" y="421690"/>
                    <a:pt x="27080" y="523783"/>
                  </a:cubicBezTo>
                  <a:cubicBezTo>
                    <a:pt x="-6951" y="625876"/>
                    <a:pt x="-3992" y="710214"/>
                    <a:pt x="9324" y="825624"/>
                  </a:cubicBezTo>
                  <a:cubicBezTo>
                    <a:pt x="22640" y="941034"/>
                    <a:pt x="28559" y="1124505"/>
                    <a:pt x="106979" y="1216241"/>
                  </a:cubicBezTo>
                  <a:cubicBezTo>
                    <a:pt x="185399" y="1307977"/>
                    <a:pt x="312645" y="1347926"/>
                    <a:pt x="479841" y="1376039"/>
                  </a:cubicBezTo>
                  <a:cubicBezTo>
                    <a:pt x="647037" y="1404152"/>
                    <a:pt x="1110155" y="1384917"/>
                    <a:pt x="1110155" y="1384917"/>
                  </a:cubicBezTo>
                  <a:cubicBezTo>
                    <a:pt x="1471180" y="1384917"/>
                    <a:pt x="2308641" y="1457418"/>
                    <a:pt x="2645992" y="1376039"/>
                  </a:cubicBezTo>
                  <a:cubicBezTo>
                    <a:pt x="2983343" y="1294660"/>
                    <a:pt x="3060283" y="1069759"/>
                    <a:pt x="3134264" y="896645"/>
                  </a:cubicBezTo>
                  <a:cubicBezTo>
                    <a:pt x="3208245" y="723531"/>
                    <a:pt x="3117989" y="452762"/>
                    <a:pt x="3089876" y="337352"/>
                  </a:cubicBezTo>
                  <a:cubicBezTo>
                    <a:pt x="3061763" y="221942"/>
                    <a:pt x="2972986" y="260412"/>
                    <a:pt x="2965588" y="204187"/>
                  </a:cubicBezTo>
                  <a:cubicBezTo>
                    <a:pt x="2958190" y="147962"/>
                    <a:pt x="3024772" y="28113"/>
                    <a:pt x="3045487" y="0"/>
                  </a:cubicBezTo>
                </a:path>
              </a:pathLst>
            </a:cu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3BD3E2-102A-43A6-B2B2-2F697FE17127}"/>
                </a:ext>
              </a:extLst>
            </p:cNvPr>
            <p:cNvSpPr/>
            <p:nvPr/>
          </p:nvSpPr>
          <p:spPr>
            <a:xfrm>
              <a:off x="7124687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96CD22-BE60-487C-8E18-8E7CD08FDAB8}"/>
                </a:ext>
              </a:extLst>
            </p:cNvPr>
            <p:cNvSpPr/>
            <p:nvPr/>
          </p:nvSpPr>
          <p:spPr>
            <a:xfrm>
              <a:off x="7686025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4AA6E3-46B5-4C75-931A-DD3588949333}"/>
                </a:ext>
              </a:extLst>
            </p:cNvPr>
            <p:cNvSpPr/>
            <p:nvPr/>
          </p:nvSpPr>
          <p:spPr>
            <a:xfrm>
              <a:off x="7375160" y="3962799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1454BA-3EB1-49AC-AB63-B48A34852F9F}"/>
                </a:ext>
              </a:extLst>
            </p:cNvPr>
            <p:cNvSpPr/>
            <p:nvPr/>
          </p:nvSpPr>
          <p:spPr>
            <a:xfrm>
              <a:off x="7989618" y="3962798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BA07D5-FEF0-45CB-83FA-CED333CB0565}"/>
                </a:ext>
              </a:extLst>
            </p:cNvPr>
            <p:cNvSpPr/>
            <p:nvPr/>
          </p:nvSpPr>
          <p:spPr>
            <a:xfrm>
              <a:off x="8300483" y="4326785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5201A-8395-408D-976A-D573FCD402DC}"/>
              </a:ext>
            </a:extLst>
          </p:cNvPr>
          <p:cNvGrpSpPr/>
          <p:nvPr/>
        </p:nvGrpSpPr>
        <p:grpSpPr>
          <a:xfrm>
            <a:off x="7575719" y="5025519"/>
            <a:ext cx="358433" cy="363985"/>
            <a:chOff x="6002589" y="4208211"/>
            <a:chExt cx="483670" cy="48266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D2C865-EDF3-45AB-AEF7-6EA13C2CD725}"/>
                </a:ext>
              </a:extLst>
            </p:cNvPr>
            <p:cNvCxnSpPr>
              <a:cxnSpLocks/>
            </p:cNvCxnSpPr>
            <p:nvPr/>
          </p:nvCxnSpPr>
          <p:spPr>
            <a:xfrm>
              <a:off x="6002589" y="4208211"/>
              <a:ext cx="483670" cy="48266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644717-2D2B-4874-96F7-D8F7BB8D7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2589" y="4241097"/>
              <a:ext cx="459388" cy="41246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00E0B5F-EE34-41B2-BBE1-0F0629A0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Unabhängige und abhängige Ereignisse</a:t>
            </a:r>
          </a:p>
        </p:txBody>
      </p:sp>
    </p:spTree>
    <p:extLst>
      <p:ext uri="{BB962C8B-B14F-4D97-AF65-F5344CB8AC3E}">
        <p14:creationId xmlns:p14="http://schemas.microsoft.com/office/powerpoint/2010/main" val="380446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C639-868B-4039-9B14-27376BF5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Zufallsexperimente und Ergebnismengen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E6B8-CBF4-4F99-BE0D-5E0CAA10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Jeder Versuch, eine Münze zu werfen, kann als </a:t>
            </a:r>
            <a:r>
              <a:rPr lang="de-DE" b="1" noProof="0" dirty="0"/>
              <a:t>Zufallsexperiment</a:t>
            </a:r>
            <a:r>
              <a:rPr lang="de-DE" noProof="0" dirty="0"/>
              <a:t> bezeichnet werden</a:t>
            </a:r>
          </a:p>
          <a:p>
            <a:r>
              <a:rPr lang="de-DE" noProof="0" dirty="0"/>
              <a:t>Jedes sich gegenseitig ausschließende Ergebnis wird als </a:t>
            </a:r>
            <a:r>
              <a:rPr lang="de-DE" b="1" noProof="0" dirty="0"/>
              <a:t>Elemtarereignis</a:t>
            </a:r>
            <a:r>
              <a:rPr lang="de-DE" noProof="0" dirty="0"/>
              <a:t> bezeichnet</a:t>
            </a:r>
          </a:p>
          <a:p>
            <a:r>
              <a:rPr lang="de-DE" noProof="0" dirty="0"/>
              <a:t>Die </a:t>
            </a:r>
            <a:r>
              <a:rPr lang="de-DE" b="1" noProof="0" dirty="0"/>
              <a:t>Ergebnismenge</a:t>
            </a:r>
            <a:r>
              <a:rPr lang="de-DE" noProof="0" dirty="0"/>
              <a:t> ist die Summe aller möglichen einfachen Ereignisse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B462C-62E5-43FB-8AD9-164804D6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23142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AB99-C15E-41FF-95DE-4B8B448F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Abhängige Ereignisse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7DAE1-301E-48B6-9A5C-EB7EC997B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Wahrscheinlichkeit also, zwei rote Kugeln zu ziehen, sieht wie folgt aus:</a:t>
                </a:r>
              </a:p>
              <a:p>
                <a:pPr marL="114300" indent="0">
                  <a:buNone/>
                </a:pPr>
                <a:r>
                  <a:rPr lang="de-DE" noProof="0" dirty="0"/>
                  <a:t>		</a:t>
                </a:r>
                <a14:m>
                  <m:oMath xmlns:m="http://schemas.openxmlformats.org/officeDocument/2006/math"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e-DE" noProof="0" dirty="0">
                  <a:solidFill>
                    <a:srgbClr val="0070C0"/>
                  </a:solidFill>
                </a:endParaRPr>
              </a:p>
              <a:p>
                <a:pPr marL="114300" indent="0">
                  <a:buNone/>
                </a:pPr>
                <a:endParaRPr lang="de-DE" noProof="0" dirty="0">
                  <a:solidFill>
                    <a:srgbClr val="0070C0"/>
                  </a:solidFill>
                </a:endParaRPr>
              </a:p>
              <a:p>
                <a:pPr marL="354171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de-DE" b="1" noProof="0" dirty="0"/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7DAE1-301E-48B6-9A5C-EB7EC997B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73A5C97-C7F1-47D7-8081-A4C252219FC9}"/>
              </a:ext>
            </a:extLst>
          </p:cNvPr>
          <p:cNvGrpSpPr/>
          <p:nvPr/>
        </p:nvGrpSpPr>
        <p:grpSpPr>
          <a:xfrm>
            <a:off x="7375160" y="4326785"/>
            <a:ext cx="1904967" cy="1238581"/>
            <a:chOff x="6927333" y="3609131"/>
            <a:chExt cx="1904967" cy="12385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AB0CA7-B807-478B-A1D0-741DA9DA2E8F}"/>
                </a:ext>
              </a:extLst>
            </p:cNvPr>
            <p:cNvSpPr/>
            <p:nvPr/>
          </p:nvSpPr>
          <p:spPr>
            <a:xfrm>
              <a:off x="6995604" y="3609131"/>
              <a:ext cx="1766656" cy="288165"/>
            </a:xfrm>
            <a:prstGeom prst="ellipse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C3BCFDD-8196-4AD6-AA2C-E4CA76FAE7A1}"/>
                </a:ext>
              </a:extLst>
            </p:cNvPr>
            <p:cNvSpPr/>
            <p:nvPr/>
          </p:nvSpPr>
          <p:spPr>
            <a:xfrm>
              <a:off x="6927333" y="3749143"/>
              <a:ext cx="1904967" cy="1098569"/>
            </a:xfrm>
            <a:custGeom>
              <a:avLst/>
              <a:gdLst>
                <a:gd name="connsiteX0" fmla="*/ 89223 w 3162749"/>
                <a:gd name="connsiteY0" fmla="*/ 0 h 1414661"/>
                <a:gd name="connsiteX1" fmla="*/ 213511 w 3162749"/>
                <a:gd name="connsiteY1" fmla="*/ 213064 h 1414661"/>
                <a:gd name="connsiteX2" fmla="*/ 27080 w 3162749"/>
                <a:gd name="connsiteY2" fmla="*/ 523783 h 1414661"/>
                <a:gd name="connsiteX3" fmla="*/ 9324 w 3162749"/>
                <a:gd name="connsiteY3" fmla="*/ 825624 h 1414661"/>
                <a:gd name="connsiteX4" fmla="*/ 106979 w 3162749"/>
                <a:gd name="connsiteY4" fmla="*/ 1216241 h 1414661"/>
                <a:gd name="connsiteX5" fmla="*/ 479841 w 3162749"/>
                <a:gd name="connsiteY5" fmla="*/ 1376039 h 1414661"/>
                <a:gd name="connsiteX6" fmla="*/ 1110155 w 3162749"/>
                <a:gd name="connsiteY6" fmla="*/ 1384917 h 1414661"/>
                <a:gd name="connsiteX7" fmla="*/ 2645992 w 3162749"/>
                <a:gd name="connsiteY7" fmla="*/ 1376039 h 1414661"/>
                <a:gd name="connsiteX8" fmla="*/ 3134264 w 3162749"/>
                <a:gd name="connsiteY8" fmla="*/ 896645 h 1414661"/>
                <a:gd name="connsiteX9" fmla="*/ 3089876 w 3162749"/>
                <a:gd name="connsiteY9" fmla="*/ 337352 h 1414661"/>
                <a:gd name="connsiteX10" fmla="*/ 2965588 w 3162749"/>
                <a:gd name="connsiteY10" fmla="*/ 204187 h 1414661"/>
                <a:gd name="connsiteX11" fmla="*/ 3045487 w 3162749"/>
                <a:gd name="connsiteY11" fmla="*/ 0 h 141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2749" h="1414661">
                  <a:moveTo>
                    <a:pt x="89223" y="0"/>
                  </a:moveTo>
                  <a:cubicBezTo>
                    <a:pt x="156545" y="62883"/>
                    <a:pt x="223868" y="125767"/>
                    <a:pt x="213511" y="213064"/>
                  </a:cubicBezTo>
                  <a:cubicBezTo>
                    <a:pt x="203154" y="300361"/>
                    <a:pt x="61111" y="421690"/>
                    <a:pt x="27080" y="523783"/>
                  </a:cubicBezTo>
                  <a:cubicBezTo>
                    <a:pt x="-6951" y="625876"/>
                    <a:pt x="-3992" y="710214"/>
                    <a:pt x="9324" y="825624"/>
                  </a:cubicBezTo>
                  <a:cubicBezTo>
                    <a:pt x="22640" y="941034"/>
                    <a:pt x="28559" y="1124505"/>
                    <a:pt x="106979" y="1216241"/>
                  </a:cubicBezTo>
                  <a:cubicBezTo>
                    <a:pt x="185399" y="1307977"/>
                    <a:pt x="312645" y="1347926"/>
                    <a:pt x="479841" y="1376039"/>
                  </a:cubicBezTo>
                  <a:cubicBezTo>
                    <a:pt x="647037" y="1404152"/>
                    <a:pt x="1110155" y="1384917"/>
                    <a:pt x="1110155" y="1384917"/>
                  </a:cubicBezTo>
                  <a:cubicBezTo>
                    <a:pt x="1471180" y="1384917"/>
                    <a:pt x="2308641" y="1457418"/>
                    <a:pt x="2645992" y="1376039"/>
                  </a:cubicBezTo>
                  <a:cubicBezTo>
                    <a:pt x="2983343" y="1294660"/>
                    <a:pt x="3060283" y="1069759"/>
                    <a:pt x="3134264" y="896645"/>
                  </a:cubicBezTo>
                  <a:cubicBezTo>
                    <a:pt x="3208245" y="723531"/>
                    <a:pt x="3117989" y="452762"/>
                    <a:pt x="3089876" y="337352"/>
                  </a:cubicBezTo>
                  <a:cubicBezTo>
                    <a:pt x="3061763" y="221942"/>
                    <a:pt x="2972986" y="260412"/>
                    <a:pt x="2965588" y="204187"/>
                  </a:cubicBezTo>
                  <a:cubicBezTo>
                    <a:pt x="2958190" y="147962"/>
                    <a:pt x="3024772" y="28113"/>
                    <a:pt x="3045487" y="0"/>
                  </a:cubicBezTo>
                </a:path>
              </a:pathLst>
            </a:cu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02A5C5-560F-4607-8E5D-F5986971DEBE}"/>
                </a:ext>
              </a:extLst>
            </p:cNvPr>
            <p:cNvSpPr/>
            <p:nvPr/>
          </p:nvSpPr>
          <p:spPr>
            <a:xfrm>
              <a:off x="7124687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03DA56-7A15-4AD4-9D3C-3DADEFEBDDB5}"/>
                </a:ext>
              </a:extLst>
            </p:cNvPr>
            <p:cNvSpPr/>
            <p:nvPr/>
          </p:nvSpPr>
          <p:spPr>
            <a:xfrm>
              <a:off x="7686025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2A13F9-7E82-4D1B-BCE6-DF596919D2D8}"/>
                </a:ext>
              </a:extLst>
            </p:cNvPr>
            <p:cNvSpPr/>
            <p:nvPr/>
          </p:nvSpPr>
          <p:spPr>
            <a:xfrm>
              <a:off x="7375160" y="3962799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94F039-5252-477C-B686-37A292380496}"/>
                </a:ext>
              </a:extLst>
            </p:cNvPr>
            <p:cNvSpPr/>
            <p:nvPr/>
          </p:nvSpPr>
          <p:spPr>
            <a:xfrm>
              <a:off x="7989618" y="3962798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D30CE5-F7D1-4749-B638-B68E5B98CBAA}"/>
                </a:ext>
              </a:extLst>
            </p:cNvPr>
            <p:cNvSpPr/>
            <p:nvPr/>
          </p:nvSpPr>
          <p:spPr>
            <a:xfrm>
              <a:off x="8300483" y="4326785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DDC6ED-7D88-4BD2-8404-FAC1B845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Unabhängige und abhängige Ereignisse</a:t>
            </a:r>
          </a:p>
        </p:txBody>
      </p:sp>
    </p:spTree>
    <p:extLst>
      <p:ext uri="{BB962C8B-B14F-4D97-AF65-F5344CB8AC3E}">
        <p14:creationId xmlns:p14="http://schemas.microsoft.com/office/powerpoint/2010/main" val="6459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5C95-B176-4643-A895-DF9E6942B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Bedingte Wahrscheinlichkeit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A8CB5-A587-42B9-A085-644AB2355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06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3BAD-E195-42A8-9991-FA60AE9F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Bedingte Wahrscheinlichkeit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55A7-1799-4674-99F6-A58927C8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Die Wahrscheinlichkeiten von Ereignis </a:t>
            </a:r>
            <a:r>
              <a:rPr lang="de-DE" b="1" noProof="0" dirty="0"/>
              <a:t>A</a:t>
            </a:r>
            <a:r>
              <a:rPr lang="de-DE" noProof="0" dirty="0"/>
              <a:t> kann sich verändern, </a:t>
            </a:r>
            <a:r>
              <a:rPr lang="de-DE" b="1" noProof="0" dirty="0"/>
              <a:t>vorausgesetzt</a:t>
            </a:r>
            <a:r>
              <a:rPr lang="de-DE" noProof="0" dirty="0"/>
              <a:t> das Ereignis </a:t>
            </a:r>
            <a:r>
              <a:rPr lang="de-DE" b="1" noProof="0" dirty="0"/>
              <a:t>B</a:t>
            </a:r>
            <a:r>
              <a:rPr lang="de-DE" noProof="0" dirty="0"/>
              <a:t> ist bereits eingetreten. Hier spricht man von einer </a:t>
            </a:r>
            <a:r>
              <a:rPr lang="de-DE" b="1" noProof="0" dirty="0"/>
              <a:t>bedingten Wahrscheinlichkeit</a:t>
            </a:r>
            <a:r>
              <a:rPr lang="de-DE" noProof="0" dirty="0"/>
              <a:t>.</a:t>
            </a:r>
          </a:p>
          <a:p>
            <a:r>
              <a:rPr lang="de-DE" noProof="0" dirty="0"/>
              <a:t>Die Formel hierzu lautet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				</a:t>
            </a:r>
            <a:r>
              <a:rPr lang="de-DE" sz="4000" noProof="0" dirty="0">
                <a:solidFill>
                  <a:schemeClr val="accent1"/>
                </a:solidFill>
              </a:rPr>
              <a:t>𝑃 (𝐴 | 𝐵)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7BEFF-C282-4C26-B91B-F6537617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Bedingte 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33167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D212-099E-4099-977F-444B8D6D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Bedingte Wahrscheinlichkeit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A57276-41EF-49AE-A4FF-0AACD523D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Zurück zu abhängigen Ereignissen ist die Wahrscheinlichkeit, zwei rote Kugeln zu ziehen: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  <a14:m>
                  <m:oMath xmlns:m="http://schemas.openxmlformats.org/officeDocument/2006/math"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e-DE" noProof="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noProof="0" dirty="0"/>
              </a:p>
              <a:p>
                <a:r>
                  <a:rPr lang="de-DE" noProof="0" dirty="0"/>
                  <a:t>Die Bedingung in dieser Gleichung ist: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  <a14:m>
                  <m:oMath xmlns:m="http://schemas.openxmlformats.org/officeDocument/2006/math"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e-DE" noProof="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A57276-41EF-49AE-A4FF-0AACD523D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EE20484-3B46-4EAA-BE7F-BAB55DF0759F}"/>
              </a:ext>
            </a:extLst>
          </p:cNvPr>
          <p:cNvGrpSpPr/>
          <p:nvPr/>
        </p:nvGrpSpPr>
        <p:grpSpPr>
          <a:xfrm>
            <a:off x="8762260" y="4558037"/>
            <a:ext cx="1904967" cy="1238581"/>
            <a:chOff x="6927333" y="3609131"/>
            <a:chExt cx="1904967" cy="12385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36ECD6E-2222-4F7C-8EFA-EB2C261062A8}"/>
                </a:ext>
              </a:extLst>
            </p:cNvPr>
            <p:cNvSpPr/>
            <p:nvPr/>
          </p:nvSpPr>
          <p:spPr>
            <a:xfrm>
              <a:off x="6995604" y="3609131"/>
              <a:ext cx="1766656" cy="288165"/>
            </a:xfrm>
            <a:prstGeom prst="ellipse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22E700E-D4D9-4C1C-ADA4-2CD3AD4E779E}"/>
                </a:ext>
              </a:extLst>
            </p:cNvPr>
            <p:cNvSpPr/>
            <p:nvPr/>
          </p:nvSpPr>
          <p:spPr>
            <a:xfrm>
              <a:off x="6927333" y="3749143"/>
              <a:ext cx="1904967" cy="1098569"/>
            </a:xfrm>
            <a:custGeom>
              <a:avLst/>
              <a:gdLst>
                <a:gd name="connsiteX0" fmla="*/ 89223 w 3162749"/>
                <a:gd name="connsiteY0" fmla="*/ 0 h 1414661"/>
                <a:gd name="connsiteX1" fmla="*/ 213511 w 3162749"/>
                <a:gd name="connsiteY1" fmla="*/ 213064 h 1414661"/>
                <a:gd name="connsiteX2" fmla="*/ 27080 w 3162749"/>
                <a:gd name="connsiteY2" fmla="*/ 523783 h 1414661"/>
                <a:gd name="connsiteX3" fmla="*/ 9324 w 3162749"/>
                <a:gd name="connsiteY3" fmla="*/ 825624 h 1414661"/>
                <a:gd name="connsiteX4" fmla="*/ 106979 w 3162749"/>
                <a:gd name="connsiteY4" fmla="*/ 1216241 h 1414661"/>
                <a:gd name="connsiteX5" fmla="*/ 479841 w 3162749"/>
                <a:gd name="connsiteY5" fmla="*/ 1376039 h 1414661"/>
                <a:gd name="connsiteX6" fmla="*/ 1110155 w 3162749"/>
                <a:gd name="connsiteY6" fmla="*/ 1384917 h 1414661"/>
                <a:gd name="connsiteX7" fmla="*/ 2645992 w 3162749"/>
                <a:gd name="connsiteY7" fmla="*/ 1376039 h 1414661"/>
                <a:gd name="connsiteX8" fmla="*/ 3134264 w 3162749"/>
                <a:gd name="connsiteY8" fmla="*/ 896645 h 1414661"/>
                <a:gd name="connsiteX9" fmla="*/ 3089876 w 3162749"/>
                <a:gd name="connsiteY9" fmla="*/ 337352 h 1414661"/>
                <a:gd name="connsiteX10" fmla="*/ 2965588 w 3162749"/>
                <a:gd name="connsiteY10" fmla="*/ 204187 h 1414661"/>
                <a:gd name="connsiteX11" fmla="*/ 3045487 w 3162749"/>
                <a:gd name="connsiteY11" fmla="*/ 0 h 141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2749" h="1414661">
                  <a:moveTo>
                    <a:pt x="89223" y="0"/>
                  </a:moveTo>
                  <a:cubicBezTo>
                    <a:pt x="156545" y="62883"/>
                    <a:pt x="223868" y="125767"/>
                    <a:pt x="213511" y="213064"/>
                  </a:cubicBezTo>
                  <a:cubicBezTo>
                    <a:pt x="203154" y="300361"/>
                    <a:pt x="61111" y="421690"/>
                    <a:pt x="27080" y="523783"/>
                  </a:cubicBezTo>
                  <a:cubicBezTo>
                    <a:pt x="-6951" y="625876"/>
                    <a:pt x="-3992" y="710214"/>
                    <a:pt x="9324" y="825624"/>
                  </a:cubicBezTo>
                  <a:cubicBezTo>
                    <a:pt x="22640" y="941034"/>
                    <a:pt x="28559" y="1124505"/>
                    <a:pt x="106979" y="1216241"/>
                  </a:cubicBezTo>
                  <a:cubicBezTo>
                    <a:pt x="185399" y="1307977"/>
                    <a:pt x="312645" y="1347926"/>
                    <a:pt x="479841" y="1376039"/>
                  </a:cubicBezTo>
                  <a:cubicBezTo>
                    <a:pt x="647037" y="1404152"/>
                    <a:pt x="1110155" y="1384917"/>
                    <a:pt x="1110155" y="1384917"/>
                  </a:cubicBezTo>
                  <a:cubicBezTo>
                    <a:pt x="1471180" y="1384917"/>
                    <a:pt x="2308641" y="1457418"/>
                    <a:pt x="2645992" y="1376039"/>
                  </a:cubicBezTo>
                  <a:cubicBezTo>
                    <a:pt x="2983343" y="1294660"/>
                    <a:pt x="3060283" y="1069759"/>
                    <a:pt x="3134264" y="896645"/>
                  </a:cubicBezTo>
                  <a:cubicBezTo>
                    <a:pt x="3208245" y="723531"/>
                    <a:pt x="3117989" y="452762"/>
                    <a:pt x="3089876" y="337352"/>
                  </a:cubicBezTo>
                  <a:cubicBezTo>
                    <a:pt x="3061763" y="221942"/>
                    <a:pt x="2972986" y="260412"/>
                    <a:pt x="2965588" y="204187"/>
                  </a:cubicBezTo>
                  <a:cubicBezTo>
                    <a:pt x="2958190" y="147962"/>
                    <a:pt x="3024772" y="28113"/>
                    <a:pt x="3045487" y="0"/>
                  </a:cubicBezTo>
                </a:path>
              </a:pathLst>
            </a:cu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4BA0F0-AC7D-456D-947E-D9F758D82F30}"/>
                </a:ext>
              </a:extLst>
            </p:cNvPr>
            <p:cNvSpPr/>
            <p:nvPr/>
          </p:nvSpPr>
          <p:spPr>
            <a:xfrm>
              <a:off x="7124687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E61499-6AF3-44EC-BAC5-52D42BD153C1}"/>
                </a:ext>
              </a:extLst>
            </p:cNvPr>
            <p:cNvSpPr/>
            <p:nvPr/>
          </p:nvSpPr>
          <p:spPr>
            <a:xfrm>
              <a:off x="7686025" y="4326784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DFB29F-6BAD-448E-8F64-64D873BD1910}"/>
                </a:ext>
              </a:extLst>
            </p:cNvPr>
            <p:cNvSpPr/>
            <p:nvPr/>
          </p:nvSpPr>
          <p:spPr>
            <a:xfrm>
              <a:off x="7375160" y="3962799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7D8145-3923-481C-A01D-C108566A3914}"/>
                </a:ext>
              </a:extLst>
            </p:cNvPr>
            <p:cNvSpPr/>
            <p:nvPr/>
          </p:nvSpPr>
          <p:spPr>
            <a:xfrm>
              <a:off x="7989618" y="3962798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001136-D954-429B-930F-FE1A1C42DAE7}"/>
                </a:ext>
              </a:extLst>
            </p:cNvPr>
            <p:cNvSpPr/>
            <p:nvPr/>
          </p:nvSpPr>
          <p:spPr>
            <a:xfrm>
              <a:off x="8300483" y="4326785"/>
              <a:ext cx="363985" cy="363985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6AC438-642B-420F-AD62-B3A3287F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Bedingte 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28175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39CB-AFAC-440C-B0CF-4F7D4498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Bedingte Wahrscheinlichkeit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932B1-8E4A-4162-A471-FEC161614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5483" cy="4351338"/>
              </a:xfrm>
            </p:spPr>
            <p:txBody>
              <a:bodyPr>
                <a:normAutofit/>
              </a:bodyPr>
              <a:lstStyle/>
              <a:p>
                <a:r>
                  <a:rPr lang="de-DE" noProof="0" dirty="0"/>
                  <a:t>Das Umstellen der Formel ergibt:</a:t>
                </a:r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  <a:r>
                  <a:rPr lang="de-DE" noProof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noProof="0" dirty="0"/>
              </a:p>
              <a:p>
                <a:endParaRPr lang="de-DE" noProof="0" dirty="0"/>
              </a:p>
              <a:p>
                <a:r>
                  <a:rPr lang="de-DE" noProof="0" dirty="0"/>
                  <a:t>Das heißt, die Wahrscheinlichkeit von </a:t>
                </a:r>
                <a:r>
                  <a:rPr lang="de-DE" b="1" noProof="0" dirty="0">
                    <a:solidFill>
                      <a:schemeClr val="accent1"/>
                    </a:solidFill>
                  </a:rPr>
                  <a:t>A unter der Bedingung, dass B </a:t>
                </a:r>
                <a:r>
                  <a:rPr lang="de-DE" noProof="0" dirty="0"/>
                  <a:t>eingetreten ist,</a:t>
                </a:r>
                <a:br>
                  <a:rPr lang="de-DE" noProof="0" dirty="0"/>
                </a:br>
                <a:r>
                  <a:rPr lang="de-DE" noProof="0" dirty="0"/>
                  <a:t>ist gleich der Wahrscheinlichkeit von </a:t>
                </a:r>
                <a:r>
                  <a:rPr lang="de-DE" b="1" noProof="0" dirty="0">
                    <a:solidFill>
                      <a:schemeClr val="accent1"/>
                    </a:solidFill>
                  </a:rPr>
                  <a:t>A und B</a:t>
                </a:r>
                <a:br>
                  <a:rPr lang="de-DE" noProof="0" dirty="0"/>
                </a:br>
                <a:r>
                  <a:rPr lang="de-DE" noProof="0" dirty="0"/>
                  <a:t>dividiert durch die Wahrscheinlichkeit von </a:t>
                </a:r>
                <a:r>
                  <a:rPr lang="de-DE" b="1" noProof="0" dirty="0">
                    <a:solidFill>
                      <a:schemeClr val="accent1"/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932B1-8E4A-4162-A471-FEC161614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5483" cy="4351338"/>
              </a:xfrm>
              <a:blipFill>
                <a:blip r:embed="rId3"/>
                <a:stretch>
                  <a:fillRect l="-927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E7ED1-6C69-4EBF-A18F-65BA4C52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Bedingte 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978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4A8D-6C82-4A52-9D41-9F9EE4CD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Bedingte Wahrscheinlichkeit 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DBB9-08FD-4949-87CD-E127F172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Ein Unternehmen stellt fest, dass von 100 Projekten </a:t>
            </a:r>
            <a:r>
              <a:rPr lang="de-DE" b="1" noProof="0" dirty="0"/>
              <a:t>48 pünktlich </a:t>
            </a:r>
            <a:r>
              <a:rPr lang="de-DE" noProof="0" dirty="0"/>
              <a:t>fertiggestellt, </a:t>
            </a:r>
            <a:r>
              <a:rPr lang="de-DE" b="1" noProof="0" dirty="0"/>
              <a:t>62 im Rahmen des Budgets </a:t>
            </a:r>
            <a:r>
              <a:rPr lang="de-DE" noProof="0" dirty="0"/>
              <a:t>abgeschlossen und </a:t>
            </a:r>
            <a:r>
              <a:rPr lang="de-DE" b="1" noProof="0" dirty="0"/>
              <a:t>16 pünktlich und im Rahmen des Budgets </a:t>
            </a:r>
            <a:r>
              <a:rPr lang="de-DE" noProof="0" dirty="0"/>
              <a:t>abgeschlossen werden.</a:t>
            </a:r>
          </a:p>
          <a:p>
            <a:r>
              <a:rPr lang="de-DE" noProof="0" dirty="0"/>
              <a:t>Wenn ein Projekt pünktlich fertiggestellt wird, wie hoch ist die Wahrscheinlichkeit, dass es unter dem Budget liegt?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E0D2B-A0C6-474D-B9CB-4D1496C7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Bedingte 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7926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0C9A-9DE5-45BE-9DBF-218B9414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Bedingte Wahrscheinlichkeit Übung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86BD9D-4687-4DA4-A437-9F1E6F5B8D2D}"/>
              </a:ext>
            </a:extLst>
          </p:cNvPr>
          <p:cNvGrpSpPr/>
          <p:nvPr/>
        </p:nvGrpSpPr>
        <p:grpSpPr>
          <a:xfrm>
            <a:off x="2835183" y="1690688"/>
            <a:ext cx="6779333" cy="4140960"/>
            <a:chOff x="1207363" y="539750"/>
            <a:chExt cx="6779333" cy="4140960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0EB76D74-5658-429F-AA9B-A82020005AA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36590595"/>
                </p:ext>
              </p:extLst>
            </p:nvPr>
          </p:nvGraphicFramePr>
          <p:xfrm>
            <a:off x="1524000" y="5397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47EA5B-D188-4B64-AB7F-7EB9BE5FF92B}"/>
                </a:ext>
              </a:extLst>
            </p:cNvPr>
            <p:cNvSpPr txBox="1"/>
            <p:nvPr/>
          </p:nvSpPr>
          <p:spPr>
            <a:xfrm>
              <a:off x="2920755" y="3592847"/>
              <a:ext cx="679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Montserrat" panose="02000505000000020004" pitchFamily="2" charset="0"/>
                </a:rPr>
                <a:t>48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170165-3A0C-4C86-920B-C2910B47039A}"/>
                </a:ext>
              </a:extLst>
            </p:cNvPr>
            <p:cNvSpPr txBox="1"/>
            <p:nvPr/>
          </p:nvSpPr>
          <p:spPr>
            <a:xfrm>
              <a:off x="5543253" y="3592846"/>
              <a:ext cx="681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Montserrat" panose="02000505000000020004" pitchFamily="2" charset="0"/>
                </a:rPr>
                <a:t>62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0722C-DE91-4E37-926C-70F12268E752}"/>
                </a:ext>
              </a:extLst>
            </p:cNvPr>
            <p:cNvSpPr txBox="1"/>
            <p:nvPr/>
          </p:nvSpPr>
          <p:spPr>
            <a:xfrm>
              <a:off x="4273681" y="2559091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Montserrat" panose="02000505000000020004" pitchFamily="2" charset="0"/>
                </a:rPr>
                <a:t>16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6C0E8E-1192-4DFD-BAE7-D3EDF3A813DE}"/>
                </a:ext>
              </a:extLst>
            </p:cNvPr>
            <p:cNvSpPr/>
            <p:nvPr/>
          </p:nvSpPr>
          <p:spPr>
            <a:xfrm>
              <a:off x="1207363" y="1047565"/>
              <a:ext cx="6773662" cy="36309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722F78-8BB3-486A-A0AD-FD003D3327E2}"/>
                </a:ext>
              </a:extLst>
            </p:cNvPr>
            <p:cNvSpPr txBox="1"/>
            <p:nvPr/>
          </p:nvSpPr>
          <p:spPr>
            <a:xfrm>
              <a:off x="7080679" y="4095935"/>
              <a:ext cx="9060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Montserrat" panose="02000505000000020004" pitchFamily="2" charset="0"/>
                </a:rPr>
                <a:t>100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F0F21-76A4-4724-9FC8-2D901E40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Bedingte 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5778724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1A2-39F9-4802-8EDB-DC98FDE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Bedingte Wahrscheinlichkeit Übung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437C7-1D13-4CE0-BC00-09F5BE587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de-DE" noProof="0" dirty="0"/>
                  <a:t>Wenn ein Projekt zum Zeitpunkt </a:t>
                </a:r>
                <a:r>
                  <a:rPr lang="de-DE" b="1" noProof="0" dirty="0"/>
                  <a:t>B</a:t>
                </a:r>
                <a:r>
                  <a:rPr lang="de-DE" noProof="0" dirty="0"/>
                  <a:t> abgeschlossen ist, wie groß ist die Wahrscheinlichkeit, dass es unter dem Budget </a:t>
                </a:r>
                <a:r>
                  <a:rPr lang="de-DE" b="1" noProof="0" dirty="0"/>
                  <a:t>A</a:t>
                </a:r>
                <a:r>
                  <a:rPr lang="de-DE" noProof="0" dirty="0"/>
                  <a:t> liegt?</a:t>
                </a:r>
              </a:p>
              <a:p>
                <a:endParaRPr lang="de-DE" noProof="0" dirty="0"/>
              </a:p>
              <a:p>
                <a:pPr marL="3657600" indent="0">
                  <a:buNone/>
                </a:pPr>
                <a:r>
                  <a:rPr lang="de-DE" noProof="0" dirty="0"/>
                  <a:t>	</a:t>
                </a:r>
                <a14:m>
                  <m:oMath xmlns:m="http://schemas.openxmlformats.org/officeDocument/2006/math"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noProof="0" dirty="0"/>
              </a:p>
              <a:p>
                <a:pPr marL="4856163" indent="0">
                  <a:buNone/>
                </a:pPr>
                <a:r>
                  <a:rPr lang="de-DE" noProof="0" dirty="0"/>
                  <a:t>	   </a:t>
                </a:r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48</m:t>
                        </m:r>
                      </m:den>
                    </m:f>
                    <m:r>
                      <a:rPr lang="de-DE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𝟑𝟑</m:t>
                    </m:r>
                  </m:oMath>
                </a14:m>
                <a:endParaRPr lang="de-DE" b="1" noProof="0" dirty="0"/>
              </a:p>
              <a:p>
                <a:pPr marL="0" indent="0">
                  <a:buNone/>
                </a:pPr>
                <a:br>
                  <a:rPr lang="de-DE" noProof="0" dirty="0"/>
                </a:b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437C7-1D13-4CE0-BC00-09F5BE587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A9499F9-90EE-4BE5-9357-9BDB47D3A976}"/>
              </a:ext>
            </a:extLst>
          </p:cNvPr>
          <p:cNvGrpSpPr/>
          <p:nvPr/>
        </p:nvGrpSpPr>
        <p:grpSpPr>
          <a:xfrm>
            <a:off x="838200" y="3182376"/>
            <a:ext cx="2849732" cy="1818542"/>
            <a:chOff x="533642" y="2187015"/>
            <a:chExt cx="2849732" cy="1818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22F433-191B-416D-8C80-10ABECAE8BC1}"/>
                </a:ext>
              </a:extLst>
            </p:cNvPr>
            <p:cNvGrpSpPr/>
            <p:nvPr/>
          </p:nvGrpSpPr>
          <p:grpSpPr>
            <a:xfrm>
              <a:off x="533642" y="2187015"/>
              <a:ext cx="2849732" cy="1802167"/>
              <a:chOff x="1207363" y="539750"/>
              <a:chExt cx="6773662" cy="4138782"/>
            </a:xfrm>
          </p:grpSpPr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1847E99D-B4E2-49D5-93A9-DFA05CE3496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97722527"/>
                  </p:ext>
                </p:extLst>
              </p:nvPr>
            </p:nvGraphicFramePr>
            <p:xfrm>
              <a:off x="1524000" y="53975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2CC4C-DB04-41C4-B043-F531045DC275}"/>
                  </a:ext>
                </a:extLst>
              </p:cNvPr>
              <p:cNvSpPr txBox="1"/>
              <p:nvPr/>
            </p:nvSpPr>
            <p:spPr>
              <a:xfrm>
                <a:off x="2701075" y="3516501"/>
                <a:ext cx="1025719" cy="777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Montserrat" panose="02000505000000020004" pitchFamily="2" charset="0"/>
                  </a:rPr>
                  <a:t>48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943B3C-F119-4C9E-8B3A-5FFC7A33B0F0}"/>
                  </a:ext>
                </a:extLst>
              </p:cNvPr>
              <p:cNvSpPr txBox="1"/>
              <p:nvPr/>
            </p:nvSpPr>
            <p:spPr>
              <a:xfrm>
                <a:off x="5478183" y="3504721"/>
                <a:ext cx="1025719" cy="777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Montserrat" panose="02000505000000020004" pitchFamily="2" charset="0"/>
                  </a:rPr>
                  <a:t>62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01AA09-7E6A-425A-9BA1-DD687596ABA7}"/>
                  </a:ext>
                </a:extLst>
              </p:cNvPr>
              <p:cNvSpPr txBox="1"/>
              <p:nvPr/>
            </p:nvSpPr>
            <p:spPr>
              <a:xfrm>
                <a:off x="4108674" y="2559091"/>
                <a:ext cx="926655" cy="777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Montserrat" panose="02000505000000020004" pitchFamily="2" charset="0"/>
                  </a:rPr>
                  <a:t>16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6F8B2C-778F-481C-9CAC-2A39DAD6A892}"/>
                  </a:ext>
                </a:extLst>
              </p:cNvPr>
              <p:cNvSpPr/>
              <p:nvPr/>
            </p:nvSpPr>
            <p:spPr>
              <a:xfrm>
                <a:off x="1207363" y="1047565"/>
                <a:ext cx="6773662" cy="36309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3B4F17-A449-4633-AD99-850361A7B28B}"/>
                </a:ext>
              </a:extLst>
            </p:cNvPr>
            <p:cNvSpPr txBox="1"/>
            <p:nvPr/>
          </p:nvSpPr>
          <p:spPr>
            <a:xfrm>
              <a:off x="2838032" y="3667003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tserrat" panose="02000505000000020004" pitchFamily="2" charset="0"/>
                </a:rPr>
                <a:t>100</a:t>
              </a:r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06C3B25-C988-424F-989D-CDF68D34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Bedingte 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6666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8DCE-779E-448A-A056-2D2C191AC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Additions- und Multiplikationsregeln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5A00-410A-4CE0-8408-84478A8B4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057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27F0-4C63-4A7F-B8C3-FFB6BCD9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Additionsregel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C914-EDDC-44D7-80DD-A6E931D2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Aus unserem Beispiel:</a:t>
            </a:r>
            <a:br>
              <a:rPr lang="de-DE" noProof="0" dirty="0"/>
            </a:br>
            <a:r>
              <a:rPr lang="de-DE" noProof="0" dirty="0"/>
              <a:t>Wie hoch ist die Wahrscheinlichkeit</a:t>
            </a:r>
            <a:br>
              <a:rPr lang="de-DE" noProof="0" dirty="0"/>
            </a:br>
            <a:r>
              <a:rPr lang="de-DE" noProof="0" dirty="0"/>
              <a:t>dass ein Projekt pünktlich </a:t>
            </a:r>
            <a:r>
              <a:rPr lang="de-DE" b="1" noProof="0" dirty="0"/>
              <a:t>oder</a:t>
            </a:r>
            <a:r>
              <a:rPr lang="de-DE" noProof="0" dirty="0"/>
              <a:t> unter</a:t>
            </a:r>
            <a:br>
              <a:rPr lang="de-DE" noProof="0" dirty="0"/>
            </a:br>
            <a:r>
              <a:rPr lang="de-DE" noProof="0" dirty="0"/>
              <a:t>Budget abgeschlossen wird?</a:t>
            </a:r>
          </a:p>
          <a:p>
            <a:r>
              <a:rPr lang="de-DE" noProof="0" dirty="0"/>
              <a:t>Erinnern Sie sich an den Abschnitt über die Vereinigungsmengen:</a:t>
            </a:r>
          </a:p>
          <a:p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		</a:t>
            </a:r>
            <a:r>
              <a:rPr lang="de-DE" b="1" noProof="0" dirty="0">
                <a:solidFill>
                  <a:schemeClr val="accent1"/>
                </a:solidFill>
              </a:rPr>
              <a:t>𝑃 (𝐴∪𝐵) = 𝑃 (𝐴) + 𝑃 (𝐵) -𝑃 (𝐴∩𝐵)</a:t>
            </a:r>
          </a:p>
          <a:p>
            <a:pPr marL="0" indent="0">
              <a:buNone/>
            </a:pPr>
            <a:endParaRPr lang="de-DE" noProof="0" dirty="0">
              <a:solidFill>
                <a:schemeClr val="accent1"/>
              </a:solidFill>
            </a:endParaRPr>
          </a:p>
          <a:p>
            <a:r>
              <a:rPr lang="de-DE" noProof="0" dirty="0"/>
              <a:t>Dies ist die </a:t>
            </a:r>
            <a:r>
              <a:rPr lang="de-DE" b="1" noProof="0" dirty="0">
                <a:solidFill>
                  <a:schemeClr val="accent1"/>
                </a:solidFill>
              </a:rPr>
              <a:t>Additionsregel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65DACB-358F-4EBD-9D2C-81090D16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199" y="738919"/>
            <a:ext cx="3453683" cy="21734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DBB26-86AB-4845-A2D3-3122D0FD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Additions- und Multiplikationsregeln</a:t>
            </a:r>
          </a:p>
        </p:txBody>
      </p:sp>
    </p:spTree>
    <p:extLst>
      <p:ext uri="{BB962C8B-B14F-4D97-AF65-F5344CB8AC3E}">
        <p14:creationId xmlns:p14="http://schemas.microsoft.com/office/powerpoint/2010/main" val="393743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8A21-386E-4006-8F42-28BF576C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Zufallsexperimente und Ergebnismengen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C5C4-848A-49D3-9B27-4EAC43BA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Stell dir vor einen Würfel zu werfen</a:t>
            </a:r>
          </a:p>
          <a:p>
            <a:r>
              <a:rPr lang="de-DE" noProof="0" dirty="0"/>
              <a:t>Jeder Wurf ist ein Zufallsexperiment</a:t>
            </a:r>
          </a:p>
          <a:p>
            <a:r>
              <a:rPr lang="de-DE" noProof="0" dirty="0"/>
              <a:t>Die Zufallsvorgänge sind:</a:t>
            </a:r>
          </a:p>
          <a:p>
            <a:pPr marL="0" indent="0">
              <a:buNone/>
            </a:pP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	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=1	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=2	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=3</a:t>
            </a:r>
            <a:b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	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=4 	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=5	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=6</a:t>
            </a:r>
          </a:p>
          <a:p>
            <a:pPr marL="0" indent="0">
              <a:buNone/>
            </a:pPr>
            <a:endParaRPr lang="de-DE" noProof="0" dirty="0"/>
          </a:p>
          <a:p>
            <a:r>
              <a:rPr lang="de-DE" noProof="0" dirty="0"/>
              <a:t>Daher ist die Ergebnismenge: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S = {E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 , 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 , 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 , 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05F61-5E27-4410-982D-1B43847F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82" y="2824165"/>
            <a:ext cx="3736918" cy="235425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15C41-1958-4F33-AA68-7CFD7688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237547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C31F-9067-4964-AEF2-68322B2A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Additionsregel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3416C-0F40-4020-B23C-BB20C7AC9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1" noProof="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636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62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de-DE" b="1" noProof="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6363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=0.48+0.62−0.16</m:t>
                      </m:r>
                    </m:oMath>
                  </m:oMathPara>
                </a14:m>
                <a:endParaRPr lang="de-DE" b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636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3416C-0F40-4020-B23C-BB20C7AC9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0CE4B6-20EF-4B14-85DF-72DE0C91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99" y="738919"/>
            <a:ext cx="3453683" cy="21734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B30-6B6E-425E-9DB1-63F9113D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Additions- und Multiplikationsregeln</a:t>
            </a:r>
          </a:p>
        </p:txBody>
      </p:sp>
    </p:spTree>
    <p:extLst>
      <p:ext uri="{BB962C8B-B14F-4D97-AF65-F5344CB8AC3E}">
        <p14:creationId xmlns:p14="http://schemas.microsoft.com/office/powerpoint/2010/main" val="702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1BA1-D883-42B2-AC64-AD9F91D6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Additionsregel für sich gegenseitig ausschließende Ereignisse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20B2-D9C2-4805-AD03-35AE71FD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Wenn zwei Ereignisse nicht gleichzeitig</a:t>
            </a:r>
            <a:br>
              <a:rPr lang="de-DE" noProof="0" dirty="0"/>
            </a:br>
            <a:r>
              <a:rPr lang="de-DE" noProof="0" dirty="0"/>
              <a:t>auftreten können,</a:t>
            </a:r>
            <a:br>
              <a:rPr lang="de-DE" noProof="0" dirty="0"/>
            </a:br>
            <a:r>
              <a:rPr lang="de-DE" noProof="0" dirty="0"/>
              <a:t>sind diese </a:t>
            </a:r>
            <a:r>
              <a:rPr lang="de-DE" b="1" noProof="0" dirty="0">
                <a:solidFill>
                  <a:schemeClr val="accent1"/>
                </a:solidFill>
              </a:rPr>
              <a:t>sich gegenseitig ausschließend.</a:t>
            </a:r>
          </a:p>
          <a:p>
            <a:r>
              <a:rPr lang="de-DE" noProof="0" dirty="0"/>
              <a:t>In diesem Fall wird die Additionsregel:</a:t>
            </a:r>
            <a:br>
              <a:rPr lang="de-DE" noProof="0" dirty="0"/>
            </a:br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		</a:t>
            </a:r>
            <a:r>
              <a:rPr lang="de-DE" noProof="0" dirty="0">
                <a:solidFill>
                  <a:schemeClr val="accent1"/>
                </a:solidFill>
              </a:rPr>
              <a:t>𝑃 (𝐴∪𝐵) = 𝑃 (𝐴) + 𝑃 (𝐵)</a:t>
            </a:r>
            <a:endParaRPr lang="de-DE" b="1" noProof="0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76EFB-2EE7-4089-94A3-7677F7EBF25A}"/>
              </a:ext>
            </a:extLst>
          </p:cNvPr>
          <p:cNvCxnSpPr>
            <a:cxnSpLocks/>
          </p:cNvCxnSpPr>
          <p:nvPr/>
        </p:nvCxnSpPr>
        <p:spPr>
          <a:xfrm flipV="1">
            <a:off x="6211242" y="4106174"/>
            <a:ext cx="1604290" cy="237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3317-126C-407B-9A72-0B2BFCD1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Additions- und Multiplikationsregeln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0A2BB8-BC3D-8E48-AB7B-25C630351D46}"/>
              </a:ext>
            </a:extLst>
          </p:cNvPr>
          <p:cNvGrpSpPr/>
          <p:nvPr/>
        </p:nvGrpSpPr>
        <p:grpSpPr>
          <a:xfrm>
            <a:off x="8913337" y="1095069"/>
            <a:ext cx="2849732" cy="1597422"/>
            <a:chOff x="5982568" y="1373595"/>
            <a:chExt cx="2849732" cy="15974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2474E7-650D-DF40-8A27-169364BD8A0A}"/>
                </a:ext>
              </a:extLst>
            </p:cNvPr>
            <p:cNvGrpSpPr/>
            <p:nvPr/>
          </p:nvGrpSpPr>
          <p:grpSpPr>
            <a:xfrm>
              <a:off x="5982568" y="1373595"/>
              <a:ext cx="2849732" cy="1597422"/>
              <a:chOff x="5982568" y="1373595"/>
              <a:chExt cx="2849732" cy="159742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67B341F-C4BA-C941-8E7A-E25D6F66C06C}"/>
                  </a:ext>
                </a:extLst>
              </p:cNvPr>
              <p:cNvGrpSpPr/>
              <p:nvPr/>
            </p:nvGrpSpPr>
            <p:grpSpPr>
              <a:xfrm>
                <a:off x="5982568" y="1373595"/>
                <a:ext cx="2849732" cy="1597422"/>
                <a:chOff x="5982568" y="1373595"/>
                <a:chExt cx="2849732" cy="1597422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029A7D9-D0B5-E54A-8480-B76F3BED77FF}"/>
                    </a:ext>
                  </a:extLst>
                </p:cNvPr>
                <p:cNvSpPr txBox="1"/>
                <p:nvPr/>
              </p:nvSpPr>
              <p:spPr>
                <a:xfrm>
                  <a:off x="8286958" y="2632463"/>
                  <a:ext cx="5453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Montserrat" panose="02000505000000020004" pitchFamily="2" charset="0"/>
                    </a:rPr>
                    <a:t>100</a:t>
                  </a: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96E58E8-A5A3-AF45-81E7-08A4C1254BBA}"/>
                    </a:ext>
                  </a:extLst>
                </p:cNvPr>
                <p:cNvGrpSpPr/>
                <p:nvPr/>
              </p:nvGrpSpPr>
              <p:grpSpPr>
                <a:xfrm>
                  <a:off x="5982568" y="1373595"/>
                  <a:ext cx="2849732" cy="1581047"/>
                  <a:chOff x="5982568" y="1373595"/>
                  <a:chExt cx="2849732" cy="1581047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85214B12-1259-1B4A-997A-CA6D97BD55CF}"/>
                      </a:ext>
                    </a:extLst>
                  </p:cNvPr>
                  <p:cNvGrpSpPr/>
                  <p:nvPr/>
                </p:nvGrpSpPr>
                <p:grpSpPr>
                  <a:xfrm>
                    <a:off x="6219163" y="1661918"/>
                    <a:ext cx="2374229" cy="1131307"/>
                    <a:chOff x="6219163" y="1661918"/>
                    <a:chExt cx="2374229" cy="1131307"/>
                  </a:xfrm>
                </p:grpSpPr>
                <p:sp>
                  <p:nvSpPr>
                    <p:cNvPr id="24" name="Freeform: Shape 13">
                      <a:extLst>
                        <a:ext uri="{FF2B5EF4-FFF2-40B4-BE49-F238E27FC236}">
                          <a16:creationId xmlns:a16="http://schemas.microsoft.com/office/drawing/2014/main" id="{7601491C-1C85-C042-B7D6-380173239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19163" y="1666041"/>
                      <a:ext cx="1145218" cy="1127184"/>
                    </a:xfrm>
                    <a:custGeom>
                      <a:avLst/>
                      <a:gdLst>
                        <a:gd name="connsiteX0" fmla="*/ 0 w 783641"/>
                        <a:gd name="connsiteY0" fmla="*/ 375660 h 751320"/>
                        <a:gd name="connsiteX1" fmla="*/ 391821 w 783641"/>
                        <a:gd name="connsiteY1" fmla="*/ 0 h 751320"/>
                        <a:gd name="connsiteX2" fmla="*/ 783642 w 783641"/>
                        <a:gd name="connsiteY2" fmla="*/ 375660 h 751320"/>
                        <a:gd name="connsiteX3" fmla="*/ 391821 w 783641"/>
                        <a:gd name="connsiteY3" fmla="*/ 751320 h 751320"/>
                        <a:gd name="connsiteX4" fmla="*/ 0 w 783641"/>
                        <a:gd name="connsiteY4" fmla="*/ 375660 h 751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3641" h="751320">
                          <a:moveTo>
                            <a:pt x="0" y="375660"/>
                          </a:moveTo>
                          <a:cubicBezTo>
                            <a:pt x="0" y="168189"/>
                            <a:pt x="175424" y="0"/>
                            <a:pt x="391821" y="0"/>
                          </a:cubicBezTo>
                          <a:cubicBezTo>
                            <a:pt x="608218" y="0"/>
                            <a:pt x="783642" y="168189"/>
                            <a:pt x="783642" y="375660"/>
                          </a:cubicBezTo>
                          <a:cubicBezTo>
                            <a:pt x="783642" y="583131"/>
                            <a:pt x="608218" y="751320"/>
                            <a:pt x="391821" y="751320"/>
                          </a:cubicBezTo>
                          <a:cubicBezTo>
                            <a:pt x="175424" y="751320"/>
                            <a:pt x="0" y="583131"/>
                            <a:pt x="0" y="37566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alpha val="5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alpha val="5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/>
                    </a:fontRef>
                  </p:style>
                  <p:txBody>
                    <a:bodyPr spcFirstLastPara="0" vert="horz" wrap="square" lIns="181885" tIns="130348" rIns="181885" bIns="130348" numCol="1" spcCol="1270" anchor="ctr" anchorCtr="0">
                      <a:noAutofit/>
                    </a:bodyPr>
                    <a:lstStyle/>
                    <a:p>
                      <a:pPr marL="0" lvl="0" indent="0" algn="ctr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600" kern="1200" dirty="0"/>
                        <a:t>Plan A</a:t>
                      </a:r>
                    </a:p>
                  </p:txBody>
                </p:sp>
                <p:sp>
                  <p:nvSpPr>
                    <p:cNvPr id="25" name="Freeform: Shape 14">
                      <a:extLst>
                        <a:ext uri="{FF2B5EF4-FFF2-40B4-BE49-F238E27FC236}">
                          <a16:creationId xmlns:a16="http://schemas.microsoft.com/office/drawing/2014/main" id="{B196FF0C-5F4C-8E45-84B1-C2B8E56CD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8174" y="1661918"/>
                      <a:ext cx="1145218" cy="1127184"/>
                    </a:xfrm>
                    <a:custGeom>
                      <a:avLst/>
                      <a:gdLst>
                        <a:gd name="connsiteX0" fmla="*/ 0 w 1219675"/>
                        <a:gd name="connsiteY0" fmla="*/ 609838 h 1219675"/>
                        <a:gd name="connsiteX1" fmla="*/ 609838 w 1219675"/>
                        <a:gd name="connsiteY1" fmla="*/ 0 h 1219675"/>
                        <a:gd name="connsiteX2" fmla="*/ 1219676 w 1219675"/>
                        <a:gd name="connsiteY2" fmla="*/ 609838 h 1219675"/>
                        <a:gd name="connsiteX3" fmla="*/ 609838 w 1219675"/>
                        <a:gd name="connsiteY3" fmla="*/ 1219676 h 1219675"/>
                        <a:gd name="connsiteX4" fmla="*/ 0 w 1219675"/>
                        <a:gd name="connsiteY4" fmla="*/ 609838 h 1219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19675" h="1219675">
                          <a:moveTo>
                            <a:pt x="0" y="609838"/>
                          </a:moveTo>
                          <a:cubicBezTo>
                            <a:pt x="0" y="273034"/>
                            <a:pt x="273034" y="0"/>
                            <a:pt x="609838" y="0"/>
                          </a:cubicBezTo>
                          <a:cubicBezTo>
                            <a:pt x="946642" y="0"/>
                            <a:pt x="1219676" y="273034"/>
                            <a:pt x="1219676" y="609838"/>
                          </a:cubicBezTo>
                          <a:cubicBezTo>
                            <a:pt x="1219676" y="946642"/>
                            <a:pt x="946642" y="1219676"/>
                            <a:pt x="609838" y="1219676"/>
                          </a:cubicBezTo>
                          <a:cubicBezTo>
                            <a:pt x="273034" y="1219676"/>
                            <a:pt x="0" y="946642"/>
                            <a:pt x="0" y="609838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alpha val="5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alpha val="5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/>
                    </a:fontRef>
                  </p:style>
                  <p:txBody>
                    <a:bodyPr spcFirstLastPara="0" vert="horz" wrap="square" lIns="245740" tIns="198937" rIns="245740" bIns="198937" numCol="1" spcCol="1270" anchor="ctr" anchorCtr="0">
                      <a:noAutofit/>
                    </a:bodyPr>
                    <a:lstStyle/>
                    <a:p>
                      <a:pPr marL="0" lvl="0" indent="0" algn="ctr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600" kern="1200" dirty="0"/>
                        <a:t>Plan B</a:t>
                      </a:r>
                    </a:p>
                  </p:txBody>
                </p:sp>
              </p:grp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D10B8844-D480-FB47-8305-4B303FF39EFC}"/>
                      </a:ext>
                    </a:extLst>
                  </p:cNvPr>
                  <p:cNvSpPr/>
                  <p:nvPr/>
                </p:nvSpPr>
                <p:spPr>
                  <a:xfrm>
                    <a:off x="5982568" y="1373595"/>
                    <a:ext cx="2849732" cy="1581047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BAA6EE1-47C3-494B-95B7-5B22394652CB}"/>
                      </a:ext>
                    </a:extLst>
                  </p:cNvPr>
                  <p:cNvSpPr txBox="1"/>
                  <p:nvPr/>
                </p:nvSpPr>
                <p:spPr>
                  <a:xfrm>
                    <a:off x="6066361" y="1373595"/>
                    <a:ext cx="182575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>
                        <a:latin typeface="Montserrat" panose="02000505000000020004" pitchFamily="2" charset="0"/>
                      </a:rPr>
                      <a:t>Rentenversicherung</a:t>
                    </a:r>
                    <a:endParaRPr lang="en-US" sz="1600" dirty="0">
                      <a:latin typeface="Montserrat" panose="02000505000000020004" pitchFamily="2" charset="0"/>
                    </a:endParaRPr>
                  </a:p>
                </p:txBody>
              </p:sp>
            </p:grp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1A9F53-7469-2944-A01A-DA7FAE0DB5F7}"/>
                  </a:ext>
                </a:extLst>
              </p:cNvPr>
              <p:cNvSpPr txBox="1"/>
              <p:nvPr/>
            </p:nvSpPr>
            <p:spPr>
              <a:xfrm>
                <a:off x="6605268" y="2351853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Montserrat" panose="02000505000000020004" pitchFamily="2" charset="0"/>
                  </a:rPr>
                  <a:t>32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F823A-DDD5-B44A-B5CC-A279CB0A6731}"/>
                </a:ext>
              </a:extLst>
            </p:cNvPr>
            <p:cNvSpPr txBox="1"/>
            <p:nvPr/>
          </p:nvSpPr>
          <p:spPr>
            <a:xfrm>
              <a:off x="7805820" y="2349988"/>
              <a:ext cx="429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tserrat" panose="02000505000000020004" pitchFamily="2" charset="0"/>
                </a:rPr>
                <a:t>56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C1405F5-2127-B74D-BA5D-3E3FEBD98B9F}"/>
              </a:ext>
            </a:extLst>
          </p:cNvPr>
          <p:cNvSpPr/>
          <p:nvPr/>
        </p:nvSpPr>
        <p:spPr>
          <a:xfrm>
            <a:off x="6148866" y="3963152"/>
            <a:ext cx="1939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accent1"/>
                </a:solidFill>
              </a:rPr>
              <a:t>−𝑃(𝐴∩𝐵)</a:t>
            </a:r>
          </a:p>
        </p:txBody>
      </p:sp>
    </p:spTree>
    <p:extLst>
      <p:ext uri="{BB962C8B-B14F-4D97-AF65-F5344CB8AC3E}">
        <p14:creationId xmlns:p14="http://schemas.microsoft.com/office/powerpoint/2010/main" val="14575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6EA7-0FFA-45F5-BC20-ED3C5CC6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Additionsregel für sich gegenseitig ausschließende Ereignisse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22BDA-728E-4A72-B700-1E5070266E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Zum Beispiel unsere defekten Trompetenventile</a:t>
                </a:r>
              </a:p>
              <a:p>
                <a:r>
                  <a:rPr lang="de-DE" noProof="0" dirty="0"/>
                  <a:t>Ein defektes Ventil kann nicht zwei Plätze auf der gleichen Trompete einnehmen</a:t>
                </a:r>
              </a:p>
              <a:p>
                <a:pPr marL="0" indent="0">
                  <a:buNone/>
                </a:pPr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</a:t>
                </a:r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𝑑𝑒𝑓𝑒𝑐𝑡𝑖𝑣𝑒</m:t>
                            </m:r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𝑡𝑟𝑢𝑚𝑝𝑒𝑡</m:t>
                            </m:r>
                          </m:sub>
                        </m:sSub>
                      </m:e>
                    </m:d>
                    <m:r>
                      <a:rPr lang="de-DE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de-DE" i="1" noProof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de-DE" i="1" noProof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de-DE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de-DE" b="1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𝟎𝟔</m:t>
                    </m:r>
                  </m:oMath>
                </a14:m>
                <a:endParaRPr lang="de-DE" b="1" noProof="0" dirty="0"/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22BDA-728E-4A72-B700-1E5070266E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5E2ADE5-596A-46E3-8AB2-B55CC8D5ED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85" r="21852"/>
          <a:stretch/>
        </p:blipFill>
        <p:spPr>
          <a:xfrm rot="5400000">
            <a:off x="9459040" y="3886825"/>
            <a:ext cx="1384494" cy="31957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299E-E05D-4220-82B5-4EB2D021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Additions- und Multiplikationsregeln</a:t>
            </a:r>
          </a:p>
        </p:txBody>
      </p:sp>
    </p:spTree>
    <p:extLst>
      <p:ext uri="{BB962C8B-B14F-4D97-AF65-F5344CB8AC3E}">
        <p14:creationId xmlns:p14="http://schemas.microsoft.com/office/powerpoint/2010/main" val="26605908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56A7-94D0-4B58-84FD-0E389871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Multiplikationsregel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96BB-C273-4F8E-822E-298EA2EB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Aus dem Abschnitt über abhängige Ereignisse haben wir gesehen, dass die Wahrscheinlichkeit von </a:t>
            </a:r>
            <a:r>
              <a:rPr lang="de-DE" b="1" noProof="0" dirty="0"/>
              <a:t>A und B</a:t>
            </a:r>
            <a:r>
              <a:rPr lang="de-DE" noProof="0" dirty="0"/>
              <a:t> ist:</a:t>
            </a:r>
            <a:br>
              <a:rPr lang="de-DE" noProof="0" dirty="0"/>
            </a:br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			</a:t>
            </a:r>
            <a:r>
              <a:rPr lang="de-DE" noProof="0" dirty="0">
                <a:solidFill>
                  <a:schemeClr val="accent1"/>
                </a:solidFill>
              </a:rPr>
              <a:t>𝑃 (𝐴∩𝐵) = 𝑃 (𝐴) ∙ 𝑃 (𝐵 | 𝐴)</a:t>
            </a:r>
            <a:br>
              <a:rPr lang="de-DE" noProof="0" dirty="0"/>
            </a:br>
            <a:br>
              <a:rPr lang="de-DE" noProof="0" dirty="0"/>
            </a:br>
            <a:endParaRPr lang="de-DE" noProof="0" dirty="0"/>
          </a:p>
          <a:p>
            <a:r>
              <a:rPr lang="de-DE" noProof="0" dirty="0"/>
              <a:t>Dies ist die </a:t>
            </a:r>
            <a:r>
              <a:rPr lang="de-DE" b="1" noProof="0" dirty="0">
                <a:solidFill>
                  <a:schemeClr val="accent1"/>
                </a:solidFill>
              </a:rPr>
              <a:t>Multiplikationsregel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90149-C6CC-4F1E-A58A-7F483A89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Additions- und Multiplikationsregeln</a:t>
            </a:r>
          </a:p>
        </p:txBody>
      </p:sp>
    </p:spTree>
    <p:extLst>
      <p:ext uri="{BB962C8B-B14F-4D97-AF65-F5344CB8AC3E}">
        <p14:creationId xmlns:p14="http://schemas.microsoft.com/office/powerpoint/2010/main" val="41162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CA51-B458-4362-AFC9-7B879FCD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Multiplikationsregel Übung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A08473-8B8A-44F9-AD31-AB9F32BFF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Bei einem Standarddeck mit 52 Karten - wie hoch ist die Wahrscheinlichkeit, 4 Asse zu ziehen?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endParaRPr lang="de-DE" noProof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</m:t>
                          </m:r>
                        </m:e>
                      </m:d>
                    </m:oMath>
                  </m:oMathPara>
                </a14:m>
                <a:endParaRPr lang="de-DE" noProof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de-DE" noProof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6,497,400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270,725</m:t>
                          </m:r>
                        </m:den>
                      </m:f>
                    </m:oMath>
                  </m:oMathPara>
                </a14:m>
                <a:endParaRPr lang="de-DE" noProof="0" dirty="0"/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A08473-8B8A-44F9-AD31-AB9F32BFF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3FE2AD3-6733-4303-A2EF-3B53B63D8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52120">
            <a:off x="9475905" y="1382402"/>
            <a:ext cx="2309215" cy="17319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67FE-4825-4B71-AEE3-A79ADDCF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Additions- und Multiplikationsregeln</a:t>
            </a:r>
          </a:p>
        </p:txBody>
      </p:sp>
    </p:spTree>
    <p:extLst>
      <p:ext uri="{BB962C8B-B14F-4D97-AF65-F5344CB8AC3E}">
        <p14:creationId xmlns:p14="http://schemas.microsoft.com/office/powerpoint/2010/main" val="184530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EBC4-0A59-4C46-A201-4F2461E13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Bayes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40CE3-E7E9-4CF6-A853-9B5841B1C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0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B70D-0D04-4A4C-A23F-918C608B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D47E9-C36F-4EDB-8B1B-AE07626D6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Wir haben uns die bedingte Wahrscheinlichkeit bereits angesehen:</a:t>
                </a:r>
              </a:p>
              <a:p>
                <a:pPr marL="0" indent="0">
                  <a:buNone/>
                </a:pPr>
                <a:endParaRPr lang="de-DE" noProof="0" dirty="0"/>
              </a:p>
              <a:p>
                <a:pPr marL="11430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de-DE" noProof="0" dirty="0"/>
                  <a:t>	        </a:t>
                </a:r>
                <a14:m>
                  <m:oMath xmlns:m="http://schemas.openxmlformats.org/officeDocument/2006/math"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de-DE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de-DE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de-DE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num>
                      <m:den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𝒈𝒆𝒈𝒆𝒃𝒆𝒏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𝒔𝒆𝒊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de-DE" sz="3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endParaRPr lang="de-DE" i="1" noProof="0" dirty="0">
                  <a:latin typeface="Cambria Math" panose="02040503050406030204" pitchFamily="18" charset="0"/>
                </a:endParaRPr>
              </a:p>
              <a:p>
                <a:pPr marL="11430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de-DE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de-DE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de-DE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de-DE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de-DE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𝒈𝒆𝒈𝒆𝒃𝒆𝒏</m:t>
                      </m:r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𝒔𝒆𝒊</m:t>
                      </m:r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de-DE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DE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3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D47E9-C36F-4EDB-8B1B-AE07626D6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949E8-F01D-4364-BED8-808ECDAF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37515704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4510-069E-4B15-9AF3-F9B996A0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877C1-8495-4721-A0FD-9DB82F6CD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Wir können nun die beiden Formeln zur bedingten Wahrscheinlichkeit in Beziehung setzen, und erhalten das Bayes Theorem:</a:t>
                </a:r>
              </a:p>
              <a:p>
                <a:pPr marL="0" indent="0">
                  <a:buNone/>
                </a:pPr>
                <a:endParaRPr lang="de-DE" noProof="0" dirty="0"/>
              </a:p>
              <a:p>
                <a:pPr marL="0" indent="0">
                  <a:buNone/>
                </a:pPr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</a:t>
                </a:r>
                <a14:m>
                  <m:oMath xmlns:m="http://schemas.openxmlformats.org/officeDocument/2006/math"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𝒈𝒆𝒈𝒆𝒃𝒆𝒏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𝒔𝒆𝒊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de-DE" sz="3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877C1-8495-4721-A0FD-9DB82F6CD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16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3CB79-EA4E-43F8-A04A-5F8E91B6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13283174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04E5-7CB3-4176-9ECF-0B6E2C7B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DB1D0-6A60-40C2-9AF3-48C3D73E4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Das </a:t>
                </a:r>
                <a:r>
                  <a:rPr lang="de-DE" noProof="0" dirty="0" err="1"/>
                  <a:t>Bayes</a:t>
                </a:r>
                <a:r>
                  <a:rPr lang="de-DE" noProof="0" dirty="0"/>
                  <a:t>-Theorem wird verwendet, um die Wahrscheinlichkeit eines </a:t>
                </a:r>
                <a:r>
                  <a:rPr lang="de-DE" b="1" noProof="0" dirty="0"/>
                  <a:t>Parameters</a:t>
                </a:r>
                <a:r>
                  <a:rPr lang="de-DE" noProof="0" dirty="0"/>
                  <a:t> bei einem bestimmten Ereignis zu bestimmen.</a:t>
                </a:r>
              </a:p>
              <a:p>
                <a:r>
                  <a:rPr lang="de-DE" noProof="0" dirty="0"/>
                  <a:t>Die allgemeine Formel lautet: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</a:t>
                </a:r>
                <a:r>
                  <a:rPr lang="de-DE" sz="4000" noProof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40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sz="40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sz="4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DB1D0-6A60-40C2-9AF3-48C3D73E4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AED7F-F9D5-4BA1-9FD5-76F688E6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235282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A6E2-1159-4EDF-B13C-43BDF738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Bayes Theorem 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5E8F-F799-488B-ADD5-6D0249B3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Ein Unternehmen erfährt, dass 1 von 500 oder 0,2% ihrer Produkte defekt ist.</a:t>
            </a:r>
          </a:p>
          <a:p>
            <a:r>
              <a:rPr lang="de-DE" noProof="0" dirty="0"/>
              <a:t>Das Unternehmen kauft ein Diagnose-Tool, das ein fehlerhaftes Teil zu 99% korrekt identifiziert.</a:t>
            </a:r>
          </a:p>
          <a:p>
            <a:r>
              <a:rPr lang="de-DE" noProof="0" dirty="0"/>
              <a:t>Wenn ein Teil als defekt diagnostiziert wird, wie hoch ist die Wahrscheinlichkeit, dass es </a:t>
            </a:r>
            <a:r>
              <a:rPr lang="de-DE" b="1" noProof="0" dirty="0"/>
              <a:t>wirklich</a:t>
            </a:r>
            <a:r>
              <a:rPr lang="de-DE" noProof="0" dirty="0"/>
              <a:t> defekt ist?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BC700-DADA-4DB8-9C50-758334FA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21774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6D48-A5FF-4F9E-B531-AC0E1BB8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Zufallsexperimente und Ergebnismengen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062E-2338-45E8-8334-1A5F1C6B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Die Wahrscheinlichkeit eine sechs zu Würfeln:</a:t>
            </a:r>
          </a:p>
          <a:p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	Das </a:t>
            </a:r>
            <a:r>
              <a:rPr lang="de-DE" b="1" noProof="0" dirty="0"/>
              <a:t>Zufallsereignis</a:t>
            </a:r>
            <a:r>
              <a:rPr lang="de-DE" noProof="0" dirty="0"/>
              <a:t> ist: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=6 </a:t>
            </a:r>
            <a:r>
              <a:rPr lang="de-DE" noProof="0" dirty="0"/>
              <a:t>(</a:t>
            </a:r>
            <a:r>
              <a:rPr lang="de-DE" i="1" noProof="0" dirty="0"/>
              <a:t>ein Ereignis</a:t>
            </a:r>
            <a:r>
              <a:rPr lang="de-DE" noProof="0" dirty="0"/>
              <a:t>)</a:t>
            </a:r>
          </a:p>
          <a:p>
            <a:pPr marL="0" indent="0">
              <a:buNone/>
            </a:pPr>
            <a:r>
              <a:rPr lang="de-DE" noProof="0" dirty="0"/>
              <a:t>	Die </a:t>
            </a:r>
            <a:r>
              <a:rPr lang="de-DE" b="1" noProof="0" dirty="0"/>
              <a:t>Ergebnismenge</a:t>
            </a:r>
            <a:r>
              <a:rPr lang="de-DE" noProof="0" dirty="0"/>
              <a:t> ist: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 S = {E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 , 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 , 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 , 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de-DE" baseline="-25000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de-DE" i="1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de-DE" noProof="0" dirty="0"/>
              <a:t>(</a:t>
            </a:r>
            <a:r>
              <a:rPr lang="de-DE" i="1" noProof="0" dirty="0"/>
              <a:t>sechs mögliche Ergebnisse</a:t>
            </a:r>
            <a:r>
              <a:rPr lang="de-DE" noProof="0" dirty="0"/>
              <a:t>)</a:t>
            </a:r>
          </a:p>
          <a:p>
            <a:pPr marL="0" indent="0">
              <a:buNone/>
            </a:pPr>
            <a:r>
              <a:rPr lang="de-DE" noProof="0" dirty="0"/>
              <a:t>	Die </a:t>
            </a:r>
            <a:r>
              <a:rPr lang="de-DE" b="1" noProof="0" dirty="0"/>
              <a:t>Wahrscheinlichkeit</a:t>
            </a:r>
            <a:r>
              <a:rPr lang="de-DE" noProof="0" dirty="0"/>
              <a:t>: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P(Wurf mit 6) = 1/6</a:t>
            </a:r>
          </a:p>
          <a:p>
            <a:pPr marL="0" indent="0">
              <a:buNone/>
            </a:pPr>
            <a:endParaRPr lang="de-DE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32973-3D83-4ECD-8500-E35F872D4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23" t="49375" r="197" b="312"/>
          <a:stretch/>
        </p:blipFill>
        <p:spPr>
          <a:xfrm>
            <a:off x="9116167" y="2711537"/>
            <a:ext cx="1470395" cy="14349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06E80-3A1B-4C08-84D3-09DBC4DA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42987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D303-83DB-4D61-8ACB-0AF2078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Bayes Theorem Übung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33813-E1FE-4F7A-81FC-4C6A590CC2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4000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4000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4000" noProof="0" dirty="0"/>
              </a:p>
              <a:p>
                <a:pPr marL="0" indent="0">
                  <a:buNone/>
                </a:pPr>
                <a:endParaRPr lang="de-DE" sz="4000" noProof="0" dirty="0"/>
              </a:p>
              <a:p>
                <a:r>
                  <a:rPr lang="de-DE" b="1" noProof="0" dirty="0"/>
                  <a:t>𝑃 (𝐴 | 𝐵) </a:t>
                </a:r>
                <a:r>
                  <a:rPr lang="de-DE" noProof="0" dirty="0"/>
                  <a:t>	= Wahrscheinlichkeit, tatsächlich defekt zu sein, wenn 				positiv getestet wird</a:t>
                </a:r>
              </a:p>
              <a:p>
                <a:r>
                  <a:rPr lang="de-DE" b="1" noProof="0" dirty="0"/>
                  <a:t>𝑃 (𝐵 | 𝐴) </a:t>
                </a:r>
                <a:r>
                  <a:rPr lang="de-DE" noProof="0" dirty="0"/>
                  <a:t>	= Wahrscheinlichkeit positiv zu testen, wenn tatsächlich 				defekt</a:t>
                </a:r>
              </a:p>
              <a:p>
                <a:r>
                  <a:rPr lang="de-DE" b="1" noProof="0" dirty="0"/>
                  <a:t>𝑃 (𝐴) </a:t>
                </a:r>
                <a:r>
                  <a:rPr lang="de-DE" noProof="0" dirty="0"/>
                  <a:t>	= Wahrscheinlichkeit, defekt zu sein</a:t>
                </a:r>
              </a:p>
              <a:p>
                <a:r>
                  <a:rPr lang="de-DE" b="1" noProof="0" dirty="0"/>
                  <a:t>𝑃 (𝐵) </a:t>
                </a:r>
                <a:r>
                  <a:rPr lang="de-DE" noProof="0" dirty="0"/>
                  <a:t>	= Wahrscheinlichkeit, positiv zu testen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33813-E1FE-4F7A-81FC-4C6A590CC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965" t="-21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778E-982A-45C5-9AC9-C5590841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1232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CE26-F202-4F9A-898A-0B54D95F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Bayes Theorem Übung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C027A-D7A3-4E26-A956-43DF1B5E0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4000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4000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4000" noProof="0" dirty="0"/>
              </a:p>
              <a:p>
                <a:pPr marL="0" indent="0">
                  <a:buNone/>
                </a:pPr>
                <a:endParaRPr lang="de-DE" sz="4000" noProof="0" dirty="0"/>
              </a:p>
              <a:p>
                <a:r>
                  <a:rPr lang="de-DE" b="1" noProof="0" dirty="0"/>
                  <a:t>𝑃 (𝐴 | 𝐵) </a:t>
                </a:r>
                <a:r>
                  <a:rPr lang="de-DE" noProof="0" dirty="0"/>
                  <a:t>	= ?</a:t>
                </a:r>
                <a:br>
                  <a:rPr lang="de-DE" noProof="0" dirty="0"/>
                </a:br>
                <a:endParaRPr lang="de-DE" noProof="0" dirty="0"/>
              </a:p>
              <a:p>
                <a:r>
                  <a:rPr lang="de-DE" b="1" noProof="0" dirty="0"/>
                  <a:t>𝑃 (𝐵 | 𝐴) </a:t>
                </a:r>
                <a:r>
                  <a:rPr lang="de-DE" noProof="0" dirty="0"/>
                  <a:t>	= 0,99</a:t>
                </a:r>
                <a:br>
                  <a:rPr lang="de-DE" noProof="0" dirty="0"/>
                </a:br>
                <a:endParaRPr lang="de-DE" noProof="0" dirty="0"/>
              </a:p>
              <a:p>
                <a:r>
                  <a:rPr lang="de-DE" b="1" noProof="0" dirty="0"/>
                  <a:t>𝑃 (𝐴) </a:t>
                </a:r>
                <a:r>
                  <a:rPr lang="de-DE" noProof="0" dirty="0"/>
                  <a:t>	= 0,002</a:t>
                </a:r>
              </a:p>
              <a:p>
                <a:r>
                  <a:rPr lang="de-DE" b="1" noProof="0" dirty="0"/>
                  <a:t>𝑃 (𝐵) </a:t>
                </a:r>
                <a:r>
                  <a:rPr lang="de-DE" noProof="0" dirty="0"/>
                  <a:t>	= zu ermittelnder Wert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C027A-D7A3-4E26-A956-43DF1B5E0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965" t="-21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61874-CE78-4F4E-8896-A4FD9E41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5564217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B388-7494-4EAF-A424-7B8F0783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Bayes Theorem 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1EAE-6817-4690-B7BA-43B9E105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noProof="0" dirty="0"/>
              <a:t>Kurzer Hinweis!</a:t>
            </a:r>
          </a:p>
          <a:p>
            <a:endParaRPr lang="de-DE" noProof="0" dirty="0"/>
          </a:p>
          <a:p>
            <a:r>
              <a:rPr lang="de-DE" b="1" noProof="0" dirty="0"/>
              <a:t>Echt Positiv </a:t>
            </a:r>
            <a:r>
              <a:rPr lang="de-DE" noProof="0" dirty="0"/>
              <a:t>	= Produkt ist defekt und wird als defekt eingestuft</a:t>
            </a:r>
          </a:p>
          <a:p>
            <a:r>
              <a:rPr lang="de-DE" b="1" noProof="0" dirty="0"/>
              <a:t>Falsch Positiv </a:t>
            </a:r>
            <a:r>
              <a:rPr lang="de-DE" noProof="0" dirty="0"/>
              <a:t>	= Produkt ist </a:t>
            </a:r>
            <a:r>
              <a:rPr lang="de-DE" b="1" noProof="0" dirty="0"/>
              <a:t>nicht</a:t>
            </a:r>
            <a:r>
              <a:rPr lang="de-DE" noProof="0" dirty="0"/>
              <a:t> defekt, wird aber trotzdem als 					fehlerhaft eingestuft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E8305-56A9-4383-A5B8-E5B015E6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25689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9BC5-0D4C-412D-AD5A-1F360B83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Bayes Theorem Übung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9A2AC-85FA-439D-95D3-86ECBC5CF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4000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4000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4000" noProof="0" dirty="0"/>
              </a:p>
              <a:p>
                <a:pPr lvl="0"/>
                <a:r>
                  <a:rPr lang="de-DE" sz="3000" noProof="0" dirty="0">
                    <a:solidFill>
                      <a:prstClr val="black"/>
                    </a:solidFill>
                  </a:rPr>
                  <a:t>𝑃 (𝐵) 	= Wahrscheinlichkeit, positiv zu testen</a:t>
                </a:r>
              </a:p>
              <a:p>
                <a:pPr marL="0" lvl="0" indent="0">
                  <a:buNone/>
                </a:pPr>
                <a:r>
                  <a:rPr lang="de-DE" sz="3000" noProof="0" dirty="0"/>
                  <a:t>		= P (echt positive) + P (falsch positive)</a:t>
                </a:r>
              </a:p>
              <a:p>
                <a:pPr marL="0" indent="0">
                  <a:buNone/>
                </a:pPr>
                <a:r>
                  <a:rPr lang="de-DE" sz="3000" noProof="0" dirty="0"/>
                  <a:t>		</a:t>
                </a:r>
                <a14:m>
                  <m:oMath xmlns:m="http://schemas.openxmlformats.org/officeDocument/2006/math"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32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de-DE" sz="32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32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|−</m:t>
                    </m:r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sz="32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3200" noProof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de-DE" sz="3200" noProof="0" dirty="0">
                    <a:solidFill>
                      <a:srgbClr val="0070C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de-DE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32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de-DE" sz="32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32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32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de-DE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32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de-DE" sz="32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sz="32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=1−.99=0.01</m:t>
                    </m:r>
                  </m:oMath>
                </a14:m>
                <a:endParaRPr lang="de-DE" sz="3200" noProof="0" dirty="0"/>
              </a:p>
              <a:p>
                <a:pPr marL="0" indent="0">
                  <a:buNone/>
                </a:pPr>
                <a:r>
                  <a:rPr lang="de-DE" sz="3200" noProof="0" dirty="0"/>
                  <a:t>		</a:t>
                </a:r>
                <a14:m>
                  <m:oMath xmlns:m="http://schemas.openxmlformats.org/officeDocument/2006/math">
                    <m:r>
                      <a:rPr lang="de-DE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e-DE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de-DE" sz="32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de-DE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e-DE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sz="32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)=1−.002=0.998</m:t>
                    </m:r>
                  </m:oMath>
                </a14:m>
                <a:endParaRPr lang="de-DE" sz="3200" noProof="0" dirty="0"/>
              </a:p>
              <a:p>
                <a:pPr marL="0" indent="0">
                  <a:buNone/>
                </a:pPr>
                <a:endParaRPr lang="de-DE" sz="3200" noProof="0" dirty="0"/>
              </a:p>
              <a:p>
                <a:pPr marL="0" indent="0">
                  <a:buNone/>
                </a:pPr>
                <a:endParaRPr lang="de-DE" sz="3200" noProof="0" dirty="0">
                  <a:solidFill>
                    <a:srgbClr val="0070C0"/>
                  </a:solidFill>
                </a:endParaRPr>
              </a:p>
              <a:p>
                <a:pPr marL="0" lvl="0" indent="0">
                  <a:buNone/>
                </a:pPr>
                <a:endParaRPr lang="de-DE" sz="3000" noProof="0" dirty="0"/>
              </a:p>
              <a:p>
                <a:pPr marL="0" lvl="0" indent="0">
                  <a:buNone/>
                </a:pPr>
                <a:endParaRPr lang="de-DE" sz="3000" noProof="0" dirty="0"/>
              </a:p>
              <a:p>
                <a:pPr marL="0" lvl="0" indent="0">
                  <a:buNone/>
                </a:pPr>
                <a:endParaRPr lang="de-DE" sz="3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9A2AC-85FA-439D-95D3-86ECBC5CF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9FA52-F55F-4A51-8017-D6C18984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26112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9BC5-0D4C-412D-AD5A-1F360B83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Bayes Theorem Übung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9A2AC-85FA-439D-95D3-86ECBC5CF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4000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|−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de-DE" sz="4000" noProof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de-DE" sz="4000" noProof="0" dirty="0"/>
              </a:p>
              <a:p>
                <a:pPr marL="0" indent="0">
                  <a:buNone/>
                </a:pPr>
                <a:endParaRPr lang="de-DE" sz="4000" noProof="0" dirty="0"/>
              </a:p>
              <a:p>
                <a:pPr marL="0" lvl="0" indent="0">
                  <a:buNone/>
                </a:pPr>
                <a:r>
                  <a:rPr lang="de-DE" sz="4000" noProof="0" dirty="0">
                    <a:solidFill>
                      <a:prstClr val="black"/>
                    </a:solidFill>
                  </a:rPr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0.99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×0.002</m:t>
                        </m:r>
                      </m:num>
                      <m:den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0.99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0.002+0.01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×0.998</m:t>
                        </m:r>
                      </m:den>
                    </m:f>
                    <m:r>
                      <a:rPr lang="de-DE" sz="4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4000" noProof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de-DE" sz="4000" noProof="0" dirty="0"/>
                  <a:t>		= 0,165</a:t>
                </a:r>
              </a:p>
              <a:p>
                <a:r>
                  <a:rPr lang="de-DE" noProof="0" dirty="0"/>
                  <a:t>Ein positiver Test hat eine Wahrscheinlichkeit von 16,5%, ein defektes Teil korrekt zu identifizieren</a:t>
                </a:r>
                <a:endParaRPr lang="de-DE" sz="4000" noProof="0" dirty="0"/>
              </a:p>
              <a:p>
                <a:pPr marL="0" indent="0">
                  <a:buNone/>
                </a:pPr>
                <a:endParaRPr lang="de-DE" sz="3200" noProof="0" dirty="0">
                  <a:solidFill>
                    <a:srgbClr val="0070C0"/>
                  </a:solidFill>
                </a:endParaRPr>
              </a:p>
              <a:p>
                <a:pPr marL="0" lvl="0" indent="0">
                  <a:buNone/>
                </a:pPr>
                <a:endParaRPr lang="de-DE" sz="3000" noProof="0" dirty="0"/>
              </a:p>
              <a:p>
                <a:pPr marL="0" lvl="0" indent="0">
                  <a:buNone/>
                </a:pPr>
                <a:endParaRPr lang="de-DE" sz="3000" noProof="0" dirty="0"/>
              </a:p>
              <a:p>
                <a:pPr marL="0" lvl="0" indent="0">
                  <a:buNone/>
                </a:pPr>
                <a:endParaRPr lang="de-DE" sz="3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9A2AC-85FA-439D-95D3-86ECBC5CF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 r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6DAB7-E31D-40E1-88C5-49FE3B24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295052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9A2AC-85FA-439D-95D3-86ECBC5CF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4000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|−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de-DE" sz="4000" noProof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de-DE" sz="4000" noProof="0" dirty="0"/>
              </a:p>
              <a:p>
                <a:pPr marL="0" indent="0">
                  <a:buNone/>
                </a:pPr>
                <a:endParaRPr lang="de-DE" sz="4000" noProof="0" dirty="0"/>
              </a:p>
              <a:p>
                <a:pPr marL="0" lvl="0" indent="0">
                  <a:buNone/>
                </a:pPr>
                <a:r>
                  <a:rPr lang="de-DE" sz="4000" noProof="0" dirty="0">
                    <a:solidFill>
                      <a:prstClr val="black"/>
                    </a:solidFill>
                  </a:rPr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0.99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×0.002</m:t>
                        </m:r>
                      </m:num>
                      <m:den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0.99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0.002+0.01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×0.998</m:t>
                        </m:r>
                      </m:den>
                    </m:f>
                    <m:r>
                      <a:rPr lang="de-DE" sz="4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4000" noProof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de-DE" sz="4000" noProof="0" dirty="0"/>
                  <a:t>		= 0,165</a:t>
                </a:r>
              </a:p>
              <a:p>
                <a:r>
                  <a:rPr lang="de-DE" noProof="0" dirty="0"/>
                  <a:t>Was ist wenn wir noch einen Test durchführen und dieser </a:t>
                </a:r>
                <a:r>
                  <a:rPr lang="de-DE" b="1" noProof="0" dirty="0"/>
                  <a:t>wieder</a:t>
                </a:r>
                <a:r>
                  <a:rPr lang="de-DE" noProof="0" dirty="0"/>
                  <a:t> positiv ist?</a:t>
                </a:r>
                <a:endParaRPr lang="de-DE" sz="4000" noProof="0" dirty="0"/>
              </a:p>
              <a:p>
                <a:pPr marL="0" indent="0">
                  <a:buNone/>
                </a:pPr>
                <a:endParaRPr lang="de-DE" sz="3200" noProof="0" dirty="0">
                  <a:solidFill>
                    <a:srgbClr val="0070C0"/>
                  </a:solidFill>
                </a:endParaRPr>
              </a:p>
              <a:p>
                <a:pPr marL="0" lvl="0" indent="0">
                  <a:buNone/>
                </a:pPr>
                <a:endParaRPr lang="de-DE" sz="3000" noProof="0" dirty="0"/>
              </a:p>
              <a:p>
                <a:pPr marL="0" lvl="0" indent="0">
                  <a:buNone/>
                </a:pPr>
                <a:endParaRPr lang="de-DE" sz="3000" noProof="0" dirty="0"/>
              </a:p>
              <a:p>
                <a:pPr marL="0" lvl="0" indent="0">
                  <a:buNone/>
                </a:pPr>
                <a:endParaRPr lang="de-DE" sz="3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9A2AC-85FA-439D-95D3-86ECBC5CF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BE59BC5-0D4C-412D-AD5A-1F360B83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Bayes Theorem Übung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44E175-333D-4D9E-85ED-14D856D28F54}"/>
              </a:ext>
            </a:extLst>
          </p:cNvPr>
          <p:cNvSpPr/>
          <p:nvPr/>
        </p:nvSpPr>
        <p:spPr>
          <a:xfrm>
            <a:off x="5172721" y="2429041"/>
            <a:ext cx="1260381" cy="7145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9B28A6-45A5-4A80-BA54-1F4BEBD52459}"/>
              </a:ext>
            </a:extLst>
          </p:cNvPr>
          <p:cNvCxnSpPr/>
          <p:nvPr/>
        </p:nvCxnSpPr>
        <p:spPr>
          <a:xfrm>
            <a:off x="3121196" y="4990288"/>
            <a:ext cx="1108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C58BD-700A-4C17-A8A8-29620888350E}"/>
              </a:ext>
            </a:extLst>
          </p:cNvPr>
          <p:cNvCxnSpPr/>
          <p:nvPr/>
        </p:nvCxnSpPr>
        <p:spPr>
          <a:xfrm>
            <a:off x="5130592" y="3945192"/>
            <a:ext cx="1108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C6B2E7-89AA-4334-BBE5-4F09FD558FF3}"/>
              </a:ext>
            </a:extLst>
          </p:cNvPr>
          <p:cNvCxnSpPr/>
          <p:nvPr/>
        </p:nvCxnSpPr>
        <p:spPr>
          <a:xfrm>
            <a:off x="6115818" y="4507991"/>
            <a:ext cx="1108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4FEABD-23D8-4B0D-A1A7-FD0F287922DC}"/>
                  </a:ext>
                </a:extLst>
              </p:cNvPr>
              <p:cNvSpPr txBox="1"/>
              <p:nvPr/>
            </p:nvSpPr>
            <p:spPr>
              <a:xfrm>
                <a:off x="4010857" y="4473097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0.165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4FEABD-23D8-4B0D-A1A7-FD0F2879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7" y="4473097"/>
                <a:ext cx="101181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AA1F98-4F9D-4DE1-9709-6AC08B7DF682}"/>
                  </a:ext>
                </a:extLst>
              </p:cNvPr>
              <p:cNvSpPr txBox="1"/>
              <p:nvPr/>
            </p:nvSpPr>
            <p:spPr>
              <a:xfrm>
                <a:off x="6115818" y="3714360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0.165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AA1F98-4F9D-4DE1-9709-6AC08B7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818" y="3714360"/>
                <a:ext cx="101181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AD92F-08B8-4CD9-B41D-52C50E52BF42}"/>
                  </a:ext>
                </a:extLst>
              </p:cNvPr>
              <p:cNvSpPr txBox="1"/>
              <p:nvPr/>
            </p:nvSpPr>
            <p:spPr>
              <a:xfrm>
                <a:off x="7224047" y="4277158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0.835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AD92F-08B8-4CD9-B41D-52C50E52B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047" y="4277158"/>
                <a:ext cx="10118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B50887-20B1-4E21-8AFA-B1B97D5343CA}"/>
              </a:ext>
            </a:extLst>
          </p:cNvPr>
          <p:cNvCxnSpPr/>
          <p:nvPr/>
        </p:nvCxnSpPr>
        <p:spPr>
          <a:xfrm>
            <a:off x="4064492" y="4507991"/>
            <a:ext cx="1108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5B139A-0603-473C-80A0-AB5440836B8E}"/>
                  </a:ext>
                </a:extLst>
              </p:cNvPr>
              <p:cNvSpPr txBox="1"/>
              <p:nvPr/>
            </p:nvSpPr>
            <p:spPr>
              <a:xfrm>
                <a:off x="4337545" y="4653550"/>
                <a:ext cx="15408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0.951</m:t>
                      </m:r>
                    </m:oMath>
                  </m:oMathPara>
                </a14:m>
                <a:endParaRPr lang="en-US" sz="40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5B139A-0603-473C-80A0-AB544083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45" y="4653550"/>
                <a:ext cx="154080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6FD6B887-5CA2-4C2A-B132-8D5D7AAFC139}"/>
              </a:ext>
            </a:extLst>
          </p:cNvPr>
          <p:cNvSpPr/>
          <p:nvPr/>
        </p:nvSpPr>
        <p:spPr>
          <a:xfrm>
            <a:off x="7557197" y="1686956"/>
            <a:ext cx="1260381" cy="7145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E2F884-4B6E-4484-9767-02B65E242085}"/>
              </a:ext>
            </a:extLst>
          </p:cNvPr>
          <p:cNvSpPr/>
          <p:nvPr/>
        </p:nvSpPr>
        <p:spPr>
          <a:xfrm>
            <a:off x="9507242" y="2402062"/>
            <a:ext cx="1517316" cy="7145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D34D4-0070-421E-88F7-A38C47F8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1113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22" grpId="0"/>
      <p:bldP spid="23" grpId="0"/>
      <p:bldP spid="25" grpId="0"/>
      <p:bldP spid="26" grpId="0" animBg="1"/>
      <p:bldP spid="2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9A2AC-85FA-439D-95D3-86ECBC5CF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4000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|−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4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de-DE" sz="4000" noProof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de-DE" sz="4000" noProof="0" dirty="0"/>
              </a:p>
              <a:p>
                <a:pPr marL="0" indent="0">
                  <a:buNone/>
                </a:pPr>
                <a:endParaRPr lang="de-DE" sz="4000" noProof="0" dirty="0"/>
              </a:p>
              <a:p>
                <a:pPr marL="0" lvl="0" indent="0">
                  <a:buNone/>
                </a:pPr>
                <a:r>
                  <a:rPr lang="de-DE" sz="4000" noProof="0" dirty="0">
                    <a:solidFill>
                      <a:prstClr val="black"/>
                    </a:solidFill>
                  </a:rPr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0.99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×0.002</m:t>
                        </m:r>
                      </m:num>
                      <m:den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0.99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0.002+0.01</m:t>
                        </m:r>
                        <m:r>
                          <a:rPr lang="de-DE" sz="4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×0.998</m:t>
                        </m:r>
                      </m:den>
                    </m:f>
                    <m:r>
                      <a:rPr lang="de-DE" sz="4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4000" noProof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de-DE" sz="4000" noProof="0" dirty="0"/>
                  <a:t>		= 0,165</a:t>
                </a:r>
              </a:p>
              <a:p>
                <a:r>
                  <a:rPr lang="de-DE" noProof="0" dirty="0"/>
                  <a:t>Nach zweimal Testen steht die Wahrscheinlichkeit bei 95,1%, dass das Ventil wirklich defekt ist.</a:t>
                </a:r>
                <a:endParaRPr lang="de-DE" sz="4000" noProof="0" dirty="0"/>
              </a:p>
              <a:p>
                <a:pPr marL="0" indent="0">
                  <a:buNone/>
                </a:pPr>
                <a:endParaRPr lang="de-DE" sz="3200" noProof="0" dirty="0">
                  <a:solidFill>
                    <a:srgbClr val="0070C0"/>
                  </a:solidFill>
                </a:endParaRPr>
              </a:p>
              <a:p>
                <a:pPr marL="0" lvl="0" indent="0">
                  <a:buNone/>
                </a:pPr>
                <a:endParaRPr lang="de-DE" sz="3000" noProof="0" dirty="0"/>
              </a:p>
              <a:p>
                <a:pPr marL="0" lvl="0" indent="0">
                  <a:buNone/>
                </a:pPr>
                <a:endParaRPr lang="de-DE" sz="3000" noProof="0" dirty="0"/>
              </a:p>
              <a:p>
                <a:pPr marL="0" lvl="0" indent="0">
                  <a:buNone/>
                </a:pPr>
                <a:endParaRPr lang="de-DE" sz="3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9A2AC-85FA-439D-95D3-86ECBC5CF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BE59BC5-0D4C-412D-AD5A-1F360B83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Bayes Theorem Übung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44E175-333D-4D9E-85ED-14D856D28F54}"/>
              </a:ext>
            </a:extLst>
          </p:cNvPr>
          <p:cNvSpPr/>
          <p:nvPr/>
        </p:nvSpPr>
        <p:spPr>
          <a:xfrm>
            <a:off x="5172721" y="2429041"/>
            <a:ext cx="1260381" cy="7145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9B28A6-45A5-4A80-BA54-1F4BEBD52459}"/>
              </a:ext>
            </a:extLst>
          </p:cNvPr>
          <p:cNvCxnSpPr/>
          <p:nvPr/>
        </p:nvCxnSpPr>
        <p:spPr>
          <a:xfrm>
            <a:off x="3121196" y="4990288"/>
            <a:ext cx="1108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C58BD-700A-4C17-A8A8-29620888350E}"/>
              </a:ext>
            </a:extLst>
          </p:cNvPr>
          <p:cNvCxnSpPr/>
          <p:nvPr/>
        </p:nvCxnSpPr>
        <p:spPr>
          <a:xfrm>
            <a:off x="5130592" y="3945192"/>
            <a:ext cx="1108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C6B2E7-89AA-4334-BBE5-4F09FD558FF3}"/>
              </a:ext>
            </a:extLst>
          </p:cNvPr>
          <p:cNvCxnSpPr/>
          <p:nvPr/>
        </p:nvCxnSpPr>
        <p:spPr>
          <a:xfrm>
            <a:off x="6115818" y="4507991"/>
            <a:ext cx="1108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4FEABD-23D8-4B0D-A1A7-FD0F287922DC}"/>
                  </a:ext>
                </a:extLst>
              </p:cNvPr>
              <p:cNvSpPr txBox="1"/>
              <p:nvPr/>
            </p:nvSpPr>
            <p:spPr>
              <a:xfrm>
                <a:off x="4010857" y="4473097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0.165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4FEABD-23D8-4B0D-A1A7-FD0F2879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7" y="4473097"/>
                <a:ext cx="101181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AA1F98-4F9D-4DE1-9709-6AC08B7DF682}"/>
                  </a:ext>
                </a:extLst>
              </p:cNvPr>
              <p:cNvSpPr txBox="1"/>
              <p:nvPr/>
            </p:nvSpPr>
            <p:spPr>
              <a:xfrm>
                <a:off x="6115818" y="3714360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0.165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AA1F98-4F9D-4DE1-9709-6AC08B7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818" y="3714360"/>
                <a:ext cx="101181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AD92F-08B8-4CD9-B41D-52C50E52BF42}"/>
                  </a:ext>
                </a:extLst>
              </p:cNvPr>
              <p:cNvSpPr txBox="1"/>
              <p:nvPr/>
            </p:nvSpPr>
            <p:spPr>
              <a:xfrm>
                <a:off x="7224047" y="4277158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0.835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AD92F-08B8-4CD9-B41D-52C50E52B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047" y="4277158"/>
                <a:ext cx="10118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B50887-20B1-4E21-8AFA-B1B97D5343CA}"/>
              </a:ext>
            </a:extLst>
          </p:cNvPr>
          <p:cNvCxnSpPr/>
          <p:nvPr/>
        </p:nvCxnSpPr>
        <p:spPr>
          <a:xfrm>
            <a:off x="4064492" y="4507991"/>
            <a:ext cx="1108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5B139A-0603-473C-80A0-AB5440836B8E}"/>
                  </a:ext>
                </a:extLst>
              </p:cNvPr>
              <p:cNvSpPr txBox="1"/>
              <p:nvPr/>
            </p:nvSpPr>
            <p:spPr>
              <a:xfrm>
                <a:off x="4337545" y="4653550"/>
                <a:ext cx="15408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0.951</m:t>
                      </m:r>
                    </m:oMath>
                  </m:oMathPara>
                </a14:m>
                <a:endParaRPr lang="en-US" sz="40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5B139A-0603-473C-80A0-AB544083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45" y="4653550"/>
                <a:ext cx="154080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6FD6B887-5CA2-4C2A-B132-8D5D7AAFC139}"/>
              </a:ext>
            </a:extLst>
          </p:cNvPr>
          <p:cNvSpPr/>
          <p:nvPr/>
        </p:nvSpPr>
        <p:spPr>
          <a:xfrm>
            <a:off x="7557197" y="1686956"/>
            <a:ext cx="1260381" cy="7145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E2F884-4B6E-4484-9767-02B65E242085}"/>
              </a:ext>
            </a:extLst>
          </p:cNvPr>
          <p:cNvSpPr/>
          <p:nvPr/>
        </p:nvSpPr>
        <p:spPr>
          <a:xfrm>
            <a:off x="9507242" y="2402062"/>
            <a:ext cx="1517316" cy="7145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C4A4F-885F-4548-9572-EFCEA573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12429071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D7A3-EA36-4273-8030-4F9B10293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Als nächstes:</a:t>
            </a:r>
            <a:br>
              <a:rPr lang="de-DE" noProof="0" dirty="0"/>
            </a:br>
            <a:r>
              <a:rPr lang="de-DE" noProof="0" dirty="0"/>
              <a:t>Verteilungen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D168B-6E0F-4045-97ED-76A65624E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920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F5DD-6C6A-40A8-AD83-312B5B6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Wahrscheinlichkeit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DFBA-430A-430C-BD59-CBD10931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9528" cy="4351338"/>
          </a:xfrm>
        </p:spPr>
        <p:txBody>
          <a:bodyPr/>
          <a:lstStyle/>
          <a:p>
            <a:r>
              <a:rPr lang="de-DE" noProof="0" dirty="0"/>
              <a:t>Ein Unternehmen stellt insgesamt 50 Trompetenventile her</a:t>
            </a:r>
          </a:p>
          <a:p>
            <a:r>
              <a:rPr lang="de-DE" noProof="0" dirty="0"/>
              <a:t>Es wird festgestellt, dass eines der Ventile defekt ist</a:t>
            </a:r>
          </a:p>
          <a:p>
            <a:r>
              <a:rPr lang="de-DE" noProof="0" dirty="0"/>
              <a:t>Wenn drei Ventile in einer Trompete verbaut sind, wie groß ist die Wahrscheinlichkeit, dass eine Trompete ein defektes Ventil hat?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F32B5-5983-473F-9211-51FCBCF6F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85" r="21852"/>
          <a:stretch/>
        </p:blipFill>
        <p:spPr>
          <a:xfrm rot="5400000">
            <a:off x="8847707" y="750164"/>
            <a:ext cx="1565570" cy="344661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760D-182D-41BE-A0C6-F8E64E36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29387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3947</Words>
  <Application>Microsoft Office PowerPoint</Application>
  <PresentationFormat>Breitbild</PresentationFormat>
  <Paragraphs>1076</Paragraphs>
  <Slides>87</Slides>
  <Notes>86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87</vt:i4>
      </vt:variant>
    </vt:vector>
  </HeadingPairs>
  <TitlesOfParts>
    <vt:vector size="93" baseType="lpstr">
      <vt:lpstr>Arial</vt:lpstr>
      <vt:lpstr>Calibri</vt:lpstr>
      <vt:lpstr>Calibri Light</vt:lpstr>
      <vt:lpstr>Cambria Math</vt:lpstr>
      <vt:lpstr>Montserrat</vt:lpstr>
      <vt:lpstr>Office</vt:lpstr>
      <vt:lpstr>Wahrscheinlichkeit und Statistik für Business und Datenforschung</vt:lpstr>
      <vt:lpstr>Wahrscheinlichkeit</vt:lpstr>
      <vt:lpstr>Was ist Wahrscheinlichkeit?</vt:lpstr>
      <vt:lpstr>Was ist Wahrscheinlichkeit?</vt:lpstr>
      <vt:lpstr>Versuche haben keine Erinnerung!</vt:lpstr>
      <vt:lpstr>Zufallsexperimente und Ergebnismengen</vt:lpstr>
      <vt:lpstr>Zufallsexperimente und Ergebnismengen</vt:lpstr>
      <vt:lpstr>Zufallsexperimente und Ergebnismengen</vt:lpstr>
      <vt:lpstr>Übung Wahrscheinlichkeit</vt:lpstr>
      <vt:lpstr>Übung Wahrscheinlichkeit</vt:lpstr>
      <vt:lpstr>Übung Wahrscheinlichkeit</vt:lpstr>
      <vt:lpstr>Permutationen</vt:lpstr>
      <vt:lpstr>Permutationen</vt:lpstr>
      <vt:lpstr>Permutationen</vt:lpstr>
      <vt:lpstr>Permutationen</vt:lpstr>
      <vt:lpstr>Permutationen Beispiel #1</vt:lpstr>
      <vt:lpstr>Permutationen Lösung #1</vt:lpstr>
      <vt:lpstr>Permutationen Lösung #1</vt:lpstr>
      <vt:lpstr>Permutation mit Wiederholung</vt:lpstr>
      <vt:lpstr>Permutationen Beispiel #2</vt:lpstr>
      <vt:lpstr>Permutationen Lösung #2</vt:lpstr>
      <vt:lpstr>Permutationen: Formeln</vt:lpstr>
      <vt:lpstr>Kombinationen</vt:lpstr>
      <vt:lpstr>Kombinationen</vt:lpstr>
      <vt:lpstr>Kombinationen</vt:lpstr>
      <vt:lpstr>Kombinationen</vt:lpstr>
      <vt:lpstr>Kombinationen vs. Permutation</vt:lpstr>
      <vt:lpstr>Kombinationen vs. Permutation</vt:lpstr>
      <vt:lpstr>Kombinationen vs. Permutation</vt:lpstr>
      <vt:lpstr>Kombinationen Beispiel #1</vt:lpstr>
      <vt:lpstr>Kombinationen Lösung #1</vt:lpstr>
      <vt:lpstr>Kombinationen Beispiel #1a</vt:lpstr>
      <vt:lpstr>Kombinationen Lösung #1a</vt:lpstr>
      <vt:lpstr>Kombinationen Lösung #1a</vt:lpstr>
      <vt:lpstr>Kombinationen mit Wiederholungen</vt:lpstr>
      <vt:lpstr>Kombinationen Beispiel #2</vt:lpstr>
      <vt:lpstr>Kombinationen Lösung #2</vt:lpstr>
      <vt:lpstr>Permutationen und Kombinationen in Excel</vt:lpstr>
      <vt:lpstr>Kombinationen mit und ohne Wiederholung</vt:lpstr>
      <vt:lpstr>Schnittmengen, Vereinigungsmengen und Komplementärmenge</vt:lpstr>
      <vt:lpstr>Schnittmengen</vt:lpstr>
      <vt:lpstr>Schnittmengen</vt:lpstr>
      <vt:lpstr>Schnittmengen</vt:lpstr>
      <vt:lpstr>Schnittmengen</vt:lpstr>
      <vt:lpstr>Schnittmengen</vt:lpstr>
      <vt:lpstr>Schnittmengen</vt:lpstr>
      <vt:lpstr>Schnittmengen</vt:lpstr>
      <vt:lpstr>Vereinigungsmengen</vt:lpstr>
      <vt:lpstr>Vereinigungsmenge</vt:lpstr>
      <vt:lpstr>Komplementärmenge</vt:lpstr>
      <vt:lpstr>Unabhängige und abhängige Ereignisse</vt:lpstr>
      <vt:lpstr>Unabhängige Ereignisse</vt:lpstr>
      <vt:lpstr>Unabhängige Ereignisse</vt:lpstr>
      <vt:lpstr>Abhängige Ereignisse</vt:lpstr>
      <vt:lpstr>Abhängige Ereignisse</vt:lpstr>
      <vt:lpstr>Abhängige Ereignisse</vt:lpstr>
      <vt:lpstr>Abhängige Ereignisse</vt:lpstr>
      <vt:lpstr>Abhängige Ereignisse</vt:lpstr>
      <vt:lpstr>Abhängige Ereignisse</vt:lpstr>
      <vt:lpstr>Abhängige Ereignisse</vt:lpstr>
      <vt:lpstr>Bedingte Wahrscheinlichkeit</vt:lpstr>
      <vt:lpstr>Bedingte Wahrscheinlichkeit</vt:lpstr>
      <vt:lpstr>Bedingte Wahrscheinlichkeit</vt:lpstr>
      <vt:lpstr>Bedingte Wahrscheinlichkeit</vt:lpstr>
      <vt:lpstr>Bedingte Wahrscheinlichkeit Übung</vt:lpstr>
      <vt:lpstr>Bedingte Wahrscheinlichkeit Übung</vt:lpstr>
      <vt:lpstr>Bedingte Wahrscheinlichkeit Übung</vt:lpstr>
      <vt:lpstr>Additions- und Multiplikationsregeln</vt:lpstr>
      <vt:lpstr>Additionsregel</vt:lpstr>
      <vt:lpstr>Additionsregel</vt:lpstr>
      <vt:lpstr>Additionsregel für sich gegenseitig ausschließende Ereignisse</vt:lpstr>
      <vt:lpstr>Additionsregel für sich gegenseitig ausschließende Ereignisse</vt:lpstr>
      <vt:lpstr>Multiplikationsregel</vt:lpstr>
      <vt:lpstr>Multiplikationsregel Übung</vt:lpstr>
      <vt:lpstr>Bayes Theorem</vt:lpstr>
      <vt:lpstr>Bayes Theorem</vt:lpstr>
      <vt:lpstr>Bayes Theorem</vt:lpstr>
      <vt:lpstr>Bayes Theorem</vt:lpstr>
      <vt:lpstr>Bayes Theorem Übung</vt:lpstr>
      <vt:lpstr>Bayes Theorem Übung</vt:lpstr>
      <vt:lpstr>Bayes Theorem Übung</vt:lpstr>
      <vt:lpstr>Bayes Theorem Übung</vt:lpstr>
      <vt:lpstr>Bayes Theorem Übung</vt:lpstr>
      <vt:lpstr>Bayes Theorem Übung</vt:lpstr>
      <vt:lpstr>Bayes Theorem Übung</vt:lpstr>
      <vt:lpstr>Bayes Theorem Übung</vt:lpstr>
      <vt:lpstr>Als nächstes: Verteilungen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Eggert, Carl</dc:creator>
  <cp:lastModifiedBy>Pauline H</cp:lastModifiedBy>
  <cp:revision>67</cp:revision>
  <dcterms:created xsi:type="dcterms:W3CDTF">2018-06-22T09:05:25Z</dcterms:created>
  <dcterms:modified xsi:type="dcterms:W3CDTF">2018-11-21T18:37:53Z</dcterms:modified>
</cp:coreProperties>
</file>