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347" r:id="rId2"/>
    <p:sldId id="346" r:id="rId3"/>
    <p:sldId id="348" r:id="rId4"/>
    <p:sldId id="257" r:id="rId5"/>
    <p:sldId id="349" r:id="rId6"/>
    <p:sldId id="258" r:id="rId7"/>
    <p:sldId id="259" r:id="rId8"/>
    <p:sldId id="350" r:id="rId9"/>
    <p:sldId id="260" r:id="rId10"/>
    <p:sldId id="261" r:id="rId11"/>
    <p:sldId id="262" r:id="rId12"/>
    <p:sldId id="263" r:id="rId13"/>
    <p:sldId id="351" r:id="rId14"/>
    <p:sldId id="264" r:id="rId15"/>
    <p:sldId id="265" r:id="rId16"/>
    <p:sldId id="378" r:id="rId17"/>
    <p:sldId id="352" r:id="rId18"/>
    <p:sldId id="353"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379" r:id="rId34"/>
    <p:sldId id="380" r:id="rId35"/>
    <p:sldId id="355" r:id="rId36"/>
    <p:sldId id="357" r:id="rId37"/>
    <p:sldId id="356" r:id="rId38"/>
    <p:sldId id="358" r:id="rId39"/>
    <p:sldId id="283" r:id="rId40"/>
    <p:sldId id="284" r:id="rId41"/>
    <p:sldId id="285" r:id="rId42"/>
    <p:sldId id="286" r:id="rId43"/>
    <p:sldId id="359" r:id="rId44"/>
    <p:sldId id="360" r:id="rId45"/>
    <p:sldId id="361" r:id="rId46"/>
    <p:sldId id="362" r:id="rId47"/>
    <p:sldId id="287" r:id="rId48"/>
    <p:sldId id="288" r:id="rId49"/>
    <p:sldId id="363" r:id="rId50"/>
    <p:sldId id="364" r:id="rId51"/>
    <p:sldId id="289" r:id="rId52"/>
    <p:sldId id="290" r:id="rId53"/>
    <p:sldId id="291" r:id="rId54"/>
    <p:sldId id="365" r:id="rId55"/>
    <p:sldId id="292" r:id="rId56"/>
    <p:sldId id="293" r:id="rId57"/>
    <p:sldId id="372" r:id="rId58"/>
    <p:sldId id="373" r:id="rId59"/>
    <p:sldId id="366" r:id="rId60"/>
    <p:sldId id="367" r:id="rId61"/>
    <p:sldId id="368" r:id="rId62"/>
    <p:sldId id="369" r:id="rId63"/>
    <p:sldId id="370" r:id="rId64"/>
    <p:sldId id="374" r:id="rId65"/>
    <p:sldId id="375" r:id="rId66"/>
    <p:sldId id="376" r:id="rId67"/>
    <p:sldId id="371" r:id="rId68"/>
    <p:sldId id="381" r:id="rId69"/>
    <p:sldId id="295" r:id="rId70"/>
    <p:sldId id="296" r:id="rId71"/>
    <p:sldId id="297" r:id="rId72"/>
    <p:sldId id="299" r:id="rId73"/>
    <p:sldId id="300" r:id="rId74"/>
    <p:sldId id="301" r:id="rId75"/>
    <p:sldId id="377" r:id="rId7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C1C254FD-B571-4BF3-B565-B94C79299356}">
          <p14:sldIdLst>
            <p14:sldId id="347"/>
            <p14:sldId id="346"/>
          </p14:sldIdLst>
        </p14:section>
        <p14:section name="Diskrete Wahrscheinlichkeitsverteilung" id="{FE9BF48D-FCB6-460E-92AE-45AA32E46FD2}">
          <p14:sldIdLst>
            <p14:sldId id="348"/>
            <p14:sldId id="257"/>
          </p14:sldIdLst>
        </p14:section>
        <p14:section name="Gleichverteilung" id="{BF51D207-DC41-4B41-9C1D-23BD1CA03DB6}">
          <p14:sldIdLst>
            <p14:sldId id="349"/>
            <p14:sldId id="258"/>
            <p14:sldId id="259"/>
          </p14:sldIdLst>
        </p14:section>
        <p14:section name="Binominalverteilung" id="{87F81F11-4068-4A76-82A6-EB3CF94B5A3D}">
          <p14:sldIdLst>
            <p14:sldId id="350"/>
            <p14:sldId id="260"/>
            <p14:sldId id="261"/>
            <p14:sldId id="262"/>
            <p14:sldId id="263"/>
            <p14:sldId id="351"/>
            <p14:sldId id="264"/>
            <p14:sldId id="265"/>
            <p14:sldId id="378"/>
            <p14:sldId id="352"/>
          </p14:sldIdLst>
        </p14:section>
        <p14:section name="Poisson-Verteilung" id="{ED387FCB-6E61-433C-8A85-D2791DE70552}">
          <p14:sldIdLst>
            <p14:sldId id="353"/>
            <p14:sldId id="267"/>
            <p14:sldId id="268"/>
            <p14:sldId id="269"/>
            <p14:sldId id="270"/>
            <p14:sldId id="271"/>
            <p14:sldId id="272"/>
            <p14:sldId id="273"/>
            <p14:sldId id="274"/>
            <p14:sldId id="275"/>
            <p14:sldId id="276"/>
            <p14:sldId id="277"/>
            <p14:sldId id="278"/>
            <p14:sldId id="279"/>
            <p14:sldId id="280"/>
            <p14:sldId id="379"/>
            <p14:sldId id="380"/>
            <p14:sldId id="355"/>
            <p14:sldId id="357"/>
            <p14:sldId id="356"/>
          </p14:sldIdLst>
        </p14:section>
        <p14:section name="Kontinuierliche Wahrscheinlichkeitsverteilung" id="{82FFC89F-ECD8-4497-B7C8-9F0B3EFEDAFA}">
          <p14:sldIdLst>
            <p14:sldId id="358"/>
            <p14:sldId id="283"/>
            <p14:sldId id="284"/>
            <p14:sldId id="285"/>
            <p14:sldId id="286"/>
            <p14:sldId id="359"/>
            <p14:sldId id="360"/>
            <p14:sldId id="361"/>
            <p14:sldId id="362"/>
            <p14:sldId id="287"/>
            <p14:sldId id="288"/>
            <p14:sldId id="363"/>
            <p14:sldId id="364"/>
            <p14:sldId id="289"/>
            <p14:sldId id="290"/>
            <p14:sldId id="291"/>
          </p14:sldIdLst>
        </p14:section>
        <p14:section name="Formel der Normalverteilung und Z-Wert" id="{620B267A-FDD3-434A-9C8E-AB9502656865}">
          <p14:sldIdLst>
            <p14:sldId id="365"/>
            <p14:sldId id="292"/>
            <p14:sldId id="293"/>
            <p14:sldId id="372"/>
            <p14:sldId id="373"/>
            <p14:sldId id="366"/>
            <p14:sldId id="367"/>
            <p14:sldId id="368"/>
            <p14:sldId id="369"/>
            <p14:sldId id="370"/>
            <p14:sldId id="374"/>
            <p14:sldId id="375"/>
            <p14:sldId id="376"/>
            <p14:sldId id="371"/>
            <p14:sldId id="381"/>
            <p14:sldId id="295"/>
            <p14:sldId id="296"/>
            <p14:sldId id="297"/>
            <p14:sldId id="299"/>
            <p14:sldId id="300"/>
            <p14:sldId id="301"/>
          </p14:sldIdLst>
        </p14:section>
        <p14:section name="Next" id="{04381462-3A1A-4396-8959-9FC3A26A1C26}">
          <p14:sldIdLst>
            <p14:sldId id="3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4" autoAdjust="0"/>
    <p:restoredTop sz="75510" autoAdjust="0"/>
  </p:normalViewPr>
  <p:slideViewPr>
    <p:cSldViewPr snapToGrid="0" snapToObjects="1" showGuides="1">
      <p:cViewPr varScale="1">
        <p:scale>
          <a:sx n="51" d="100"/>
          <a:sy n="51" d="100"/>
        </p:scale>
        <p:origin x="1488" y="44"/>
      </p:cViewPr>
      <p:guideLst>
        <p:guide orient="horz" pos="2160"/>
        <p:guide pos="3840"/>
      </p:guideLst>
    </p:cSldViewPr>
  </p:slideViewPr>
  <p:outlineViewPr>
    <p:cViewPr>
      <p:scale>
        <a:sx n="33" d="100"/>
        <a:sy n="33" d="100"/>
      </p:scale>
      <p:origin x="0" y="-405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9194D-940E-4E9D-AE70-AABEA09E0134}" type="datetimeFigureOut">
              <a:rPr lang="de-DE" smtClean="0"/>
              <a:t>21.11.2018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88429-DBC7-41E6-8351-AAD75453BB66}" type="slidenum">
              <a:rPr lang="de-DE" smtClean="0"/>
              <a:t>‹Nr.›</a:t>
            </a:fld>
            <a:endParaRPr lang="de-DE"/>
          </a:p>
        </p:txBody>
      </p:sp>
    </p:spTree>
    <p:extLst>
      <p:ext uri="{BB962C8B-B14F-4D97-AF65-F5344CB8AC3E}">
        <p14:creationId xmlns:p14="http://schemas.microsoft.com/office/powerpoint/2010/main" val="43972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8288429-DBC7-41E6-8351-AAD75453BB66}" type="slidenum">
              <a:rPr lang="de-DE" smtClean="0"/>
              <a:t>1</a:t>
            </a:fld>
            <a:endParaRPr lang="de-DE"/>
          </a:p>
        </p:txBody>
      </p:sp>
    </p:spTree>
    <p:extLst>
      <p:ext uri="{BB962C8B-B14F-4D97-AF65-F5344CB8AC3E}">
        <p14:creationId xmlns:p14="http://schemas.microsoft.com/office/powerpoint/2010/main" val="663618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Wurf</a:t>
            </a:r>
            <a:r>
              <a:rPr lang="en-US" dirty="0"/>
              <a:t>  </a:t>
            </a:r>
            <a:r>
              <a:rPr lang="en-US" dirty="0" err="1"/>
              <a:t>Erfolg</a:t>
            </a:r>
            <a:r>
              <a:rPr lang="en-US" dirty="0"/>
              <a:t> </a:t>
            </a:r>
            <a:r>
              <a:rPr lang="en-US" dirty="0" err="1"/>
              <a:t>oder</a:t>
            </a:r>
            <a:r>
              <a:rPr lang="en-US" dirty="0"/>
              <a:t> </a:t>
            </a:r>
            <a:r>
              <a:rPr lang="en-US" dirty="0" err="1"/>
              <a:t>Misserfolg</a:t>
            </a:r>
            <a:r>
              <a:rPr lang="en-US" dirty="0"/>
              <a:t> </a:t>
            </a:r>
            <a:r>
              <a:rPr lang="en-US" dirty="0" err="1"/>
              <a:t>bei</a:t>
            </a:r>
            <a:r>
              <a:rPr lang="en-US" dirty="0"/>
              <a:t> </a:t>
            </a:r>
            <a:r>
              <a:rPr lang="en-US" dirty="0" err="1"/>
              <a:t>einer</a:t>
            </a:r>
            <a:r>
              <a:rPr lang="en-US" dirty="0"/>
              <a:t> </a:t>
            </a:r>
            <a:r>
              <a:rPr lang="en-US" dirty="0" err="1"/>
              <a:t>Fairen</a:t>
            </a:r>
            <a:r>
              <a:rPr lang="en-US" dirty="0"/>
              <a:t> </a:t>
            </a:r>
            <a:r>
              <a:rPr lang="en-US" dirty="0" err="1"/>
              <a:t>münze</a:t>
            </a:r>
            <a:r>
              <a:rPr lang="en-US" dirty="0"/>
              <a:t> </a:t>
            </a:r>
            <a:r>
              <a:rPr lang="en-US" dirty="0" err="1"/>
              <a:t>ist</a:t>
            </a:r>
            <a:r>
              <a:rPr lang="en-US" dirty="0"/>
              <a:t> die </a:t>
            </a:r>
            <a:r>
              <a:rPr lang="en-US" dirty="0" err="1"/>
              <a:t>Wahrscheinlichkeit</a:t>
            </a:r>
            <a:r>
              <a:rPr lang="en-US" dirty="0"/>
              <a:t> </a:t>
            </a:r>
            <a:r>
              <a:rPr lang="en-US" dirty="0" err="1"/>
              <a:t>immer</a:t>
            </a:r>
            <a:r>
              <a:rPr lang="en-US" dirty="0"/>
              <a:t> 0.5 </a:t>
            </a:r>
            <a:r>
              <a:rPr lang="en-US" dirty="0" err="1"/>
              <a:t>d.h</a:t>
            </a:r>
            <a:r>
              <a:rPr lang="en-US" dirty="0"/>
              <a:t> </a:t>
            </a:r>
            <a:r>
              <a:rPr lang="en-US" dirty="0" err="1"/>
              <a:t>sie</a:t>
            </a:r>
            <a:r>
              <a:rPr lang="en-US" dirty="0"/>
              <a:t> </a:t>
            </a:r>
            <a:r>
              <a:rPr lang="en-US" dirty="0" err="1"/>
              <a:t>ist</a:t>
            </a:r>
            <a:r>
              <a:rPr lang="en-US" dirty="0"/>
              <a:t> constant</a:t>
            </a:r>
          </a:p>
          <a:p>
            <a:endParaRPr lang="en-US" dirty="0"/>
          </a:p>
          <a:p>
            <a:r>
              <a:rPr lang="en-US" dirty="0" err="1"/>
              <a:t>Vorherigen</a:t>
            </a:r>
            <a:r>
              <a:rPr lang="en-US" dirty="0"/>
              <a:t> </a:t>
            </a:r>
            <a:r>
              <a:rPr lang="en-US" dirty="0" err="1"/>
              <a:t>Würfe</a:t>
            </a:r>
            <a:r>
              <a:rPr lang="en-US" dirty="0"/>
              <a:t> </a:t>
            </a:r>
            <a:r>
              <a:rPr lang="en-US" dirty="0" err="1"/>
              <a:t>haben</a:t>
            </a:r>
            <a:r>
              <a:rPr lang="en-US" dirty="0"/>
              <a:t> </a:t>
            </a:r>
            <a:r>
              <a:rPr lang="en-US" dirty="0" err="1"/>
              <a:t>keine</a:t>
            </a:r>
            <a:r>
              <a:rPr lang="en-US" dirty="0"/>
              <a:t> </a:t>
            </a:r>
            <a:r>
              <a:rPr lang="en-US" dirty="0" err="1"/>
              <a:t>auswirkung</a:t>
            </a:r>
            <a:endParaRPr lang="en-US" dirty="0"/>
          </a:p>
          <a:p>
            <a:endParaRPr lang="en-US" dirty="0"/>
          </a:p>
          <a:p>
            <a:endParaRPr lang="en-US" dirty="0"/>
          </a:p>
          <a:p>
            <a:endParaRPr lang="en-US" dirty="0"/>
          </a:p>
          <a:p>
            <a:endParaRPr lang="en-US" dirty="0"/>
          </a:p>
          <a:p>
            <a:r>
              <a:rPr lang="en-US" dirty="0"/>
              <a:t>A </a:t>
            </a:r>
            <a:r>
              <a:rPr lang="en-US" b="1" dirty="0">
                <a:solidFill>
                  <a:srgbClr val="0070C0"/>
                </a:solidFill>
              </a:rPr>
              <a:t>Bernoulli Trial </a:t>
            </a:r>
            <a:r>
              <a:rPr lang="en-US" dirty="0"/>
              <a:t>is a random experiment in which there are only two possible outcomes - success or failure </a:t>
            </a:r>
          </a:p>
          <a:p>
            <a:r>
              <a:rPr lang="en-US" dirty="0"/>
              <a:t>A series of trials </a:t>
            </a:r>
            <a:r>
              <a:rPr lang="en-US" i="1" dirty="0"/>
              <a:t>n</a:t>
            </a:r>
            <a:r>
              <a:rPr lang="en-US" dirty="0"/>
              <a:t> will follow a binary distribution so long as</a:t>
            </a:r>
          </a:p>
          <a:p>
            <a:pPr marL="460375" indent="0">
              <a:buNone/>
            </a:pPr>
            <a:r>
              <a:rPr lang="en-US" dirty="0"/>
              <a:t>a) the probability of success </a:t>
            </a:r>
            <a:r>
              <a:rPr lang="en-US" i="1" dirty="0"/>
              <a:t>p</a:t>
            </a:r>
            <a:r>
              <a:rPr lang="en-US" dirty="0"/>
              <a:t> is constant</a:t>
            </a:r>
          </a:p>
          <a:p>
            <a:pPr marL="460375" indent="0">
              <a:buNone/>
            </a:pPr>
            <a:r>
              <a:rPr lang="en-US" dirty="0"/>
              <a:t>b) trials are independent of one another </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10</a:t>
            </a:fld>
            <a:endParaRPr lang="de-DE" dirty="0"/>
          </a:p>
        </p:txBody>
      </p:sp>
    </p:spTree>
    <p:extLst>
      <p:ext uri="{BB962C8B-B14F-4D97-AF65-F5344CB8AC3E}">
        <p14:creationId xmlns:p14="http://schemas.microsoft.com/office/powerpoint/2010/main" val="952146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Z.B. 3 Mal Kopf in 10 </a:t>
                </a:r>
                <a:r>
                  <a:rPr lang="en-US" dirty="0" err="1"/>
                  <a:t>Würfen</a:t>
                </a:r>
                <a:r>
                  <a:rPr lang="en-US" dirty="0"/>
                  <a:t> -&gt; </a:t>
                </a:r>
                <a:r>
                  <a:rPr lang="en-US" dirty="0" err="1"/>
                  <a:t>dann</a:t>
                </a:r>
                <a:r>
                  <a:rPr lang="en-US" dirty="0"/>
                  <a:t> ware x = 3 und n= 10 und die p 0.5 </a:t>
                </a:r>
                <a:r>
                  <a:rPr lang="en-US" dirty="0" err="1"/>
                  <a:t>für</a:t>
                </a:r>
                <a:r>
                  <a:rPr lang="en-US" dirty="0"/>
                  <a:t> </a:t>
                </a:r>
                <a:r>
                  <a:rPr lang="en-US" dirty="0" err="1"/>
                  <a:t>einen</a:t>
                </a:r>
                <a:r>
                  <a:rPr lang="en-US" dirty="0"/>
                  <a:t> </a:t>
                </a:r>
                <a:r>
                  <a:rPr lang="en-US" dirty="0" err="1"/>
                  <a:t>Versuch</a:t>
                </a:r>
                <a:r>
                  <a:rPr lang="en-US" dirty="0"/>
                  <a:t>  </a:t>
                </a:r>
              </a:p>
              <a:p>
                <a:endParaRPr lang="en-US" dirty="0"/>
              </a:p>
              <a:p>
                <a:r>
                  <a:rPr lang="en-US" dirty="0"/>
                  <a:t>P </a:t>
                </a:r>
                <a:r>
                  <a:rPr lang="en-US" dirty="0" err="1"/>
                  <a:t>ist</a:t>
                </a:r>
                <a:r>
                  <a:rPr lang="en-US" dirty="0"/>
                  <a:t> </a:t>
                </a:r>
                <a:r>
                  <a:rPr lang="en-US" dirty="0" err="1"/>
                  <a:t>konstant</a:t>
                </a:r>
                <a:endParaRPr lang="en-US" dirty="0"/>
              </a:p>
              <a:p>
                <a:endParaRPr lang="en-US" dirty="0"/>
              </a:p>
              <a:p>
                <a:endParaRPr lang="en-US" dirty="0"/>
              </a:p>
              <a:p>
                <a:r>
                  <a:rPr lang="en-US" dirty="0"/>
                  <a:t>Gives the probability of observing </a:t>
                </a:r>
                <a:br>
                  <a:rPr lang="en-US" dirty="0"/>
                </a:br>
                <a:r>
                  <a:rPr lang="en-US" i="1" dirty="0"/>
                  <a:t>x </a:t>
                </a:r>
                <a:r>
                  <a:rPr lang="en-US" dirty="0"/>
                  <a:t>successes in </a:t>
                </a:r>
                <a:r>
                  <a:rPr lang="en-US" i="1" dirty="0"/>
                  <a:t>n</a:t>
                </a:r>
                <a:r>
                  <a:rPr lang="en-US" dirty="0"/>
                  <a:t>  trials</a:t>
                </a:r>
              </a:p>
              <a:p>
                <a:r>
                  <a:rPr lang="en-US" dirty="0"/>
                  <a:t>The probability of success on a single trial </a:t>
                </a:r>
                <a:br>
                  <a:rPr lang="en-US" dirty="0"/>
                </a:br>
                <a:r>
                  <a:rPr lang="en-US" dirty="0"/>
                  <a:t>is denoted by </a:t>
                </a:r>
                <a:r>
                  <a:rPr lang="en-US" i="1" dirty="0"/>
                  <a:t>p</a:t>
                </a:r>
                <a:endParaRPr lang="en-US" dirty="0"/>
              </a:p>
              <a:p>
                <a:r>
                  <a:rPr lang="en-US" dirty="0"/>
                  <a:t>Assumes that </a:t>
                </a:r>
                <a:r>
                  <a:rPr lang="en-US" i="1" dirty="0"/>
                  <a:t>p</a:t>
                </a:r>
                <a:r>
                  <a:rPr lang="en-US" dirty="0"/>
                  <a:t> is fixed for all trials</a:t>
                </a:r>
              </a:p>
              <a:p>
                <a:pPr marL="11430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𝑥</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𝑛</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𝑝</m:t>
                          </m:r>
                        </m:e>
                      </m:d>
                      <m:r>
                        <a:rPr lang="en-US" b="0" i="1" smtClean="0">
                          <a:solidFill>
                            <a:srgbClr val="0070C0"/>
                          </a:solidFill>
                          <a:latin typeface="Cambria Math" panose="02040503050406030204" pitchFamily="18" charset="0"/>
                        </a:rPr>
                        <m:t>=</m:t>
                      </m:r>
                      <m:d>
                        <m:dPr>
                          <m:ctrlPr>
                            <a:rPr lang="en-US" b="0" i="1" smtClean="0">
                              <a:solidFill>
                                <a:srgbClr val="0070C0"/>
                              </a:solidFill>
                              <a:latin typeface="Cambria Math" panose="02040503050406030204" pitchFamily="18" charset="0"/>
                            </a:rPr>
                          </m:ctrlPr>
                        </m:dPr>
                        <m:e>
                          <m:m>
                            <m:mPr>
                              <m:mcs>
                                <m:mc>
                                  <m:mcPr>
                                    <m:count m:val="1"/>
                                    <m:mcJc m:val="center"/>
                                  </m:mcPr>
                                </m:mc>
                              </m:mcs>
                              <m:ctrlPr>
                                <a:rPr lang="en-US" b="0" i="1" smtClean="0">
                                  <a:solidFill>
                                    <a:srgbClr val="0070C0"/>
                                  </a:solidFill>
                                  <a:latin typeface="Cambria Math" panose="02040503050406030204" pitchFamily="18" charset="0"/>
                                </a:rPr>
                              </m:ctrlPr>
                            </m:mPr>
                            <m:mr>
                              <m:e>
                                <m:r>
                                  <m:rPr>
                                    <m:brk m:alnAt="7"/>
                                  </m:rPr>
                                  <a:rPr lang="en-US" b="0" i="1" smtClean="0">
                                    <a:solidFill>
                                      <a:srgbClr val="0070C0"/>
                                    </a:solidFill>
                                    <a:latin typeface="Cambria Math" panose="02040503050406030204" pitchFamily="18" charset="0"/>
                                  </a:rPr>
                                  <m:t>𝑛</m:t>
                                </m:r>
                              </m:e>
                            </m:mr>
                            <m:mr>
                              <m:e>
                                <m:r>
                                  <a:rPr lang="en-US" b="0" i="1" smtClean="0">
                                    <a:solidFill>
                                      <a:srgbClr val="0070C0"/>
                                    </a:solidFill>
                                    <a:latin typeface="Cambria Math" panose="02040503050406030204" pitchFamily="18" charset="0"/>
                                  </a:rPr>
                                  <m:t>𝑥</m:t>
                                </m:r>
                              </m:e>
                            </m:mr>
                          </m:m>
                        </m:e>
                      </m:d>
                      <m:sSup>
                        <m:sSupPr>
                          <m:ctrlPr>
                            <a:rPr lang="en-US" b="0" i="1" smtClean="0">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m:t>
                          </m:r>
                          <m:r>
                            <a:rPr lang="en-US" i="1">
                              <a:solidFill>
                                <a:srgbClr val="0070C0"/>
                              </a:solidFill>
                              <a:latin typeface="Cambria Math" panose="02040503050406030204" pitchFamily="18" charset="0"/>
                            </a:rPr>
                            <m:t>𝑝</m:t>
                          </m:r>
                          <m:r>
                            <a:rPr lang="en-US" i="1">
                              <a:solidFill>
                                <a:srgbClr val="0070C0"/>
                              </a:solidFill>
                              <a:latin typeface="Cambria Math" panose="02040503050406030204" pitchFamily="18" charset="0"/>
                            </a:rPr>
                            <m:t>)</m:t>
                          </m:r>
                        </m:e>
                        <m:sup>
                          <m:r>
                            <a:rPr lang="en-US" b="0" i="1" smtClean="0">
                              <a:solidFill>
                                <a:srgbClr val="0070C0"/>
                              </a:solidFill>
                              <a:latin typeface="Cambria Math" panose="02040503050406030204" pitchFamily="18" charset="0"/>
                            </a:rPr>
                            <m:t>𝑥</m:t>
                          </m:r>
                        </m:sup>
                      </m:sSup>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(1−</m:t>
                          </m:r>
                          <m:r>
                            <a:rPr lang="en-US" b="0" i="1" smtClean="0">
                              <a:solidFill>
                                <a:srgbClr val="0070C0"/>
                              </a:solidFill>
                              <a:latin typeface="Cambria Math" panose="02040503050406030204" pitchFamily="18" charset="0"/>
                            </a:rPr>
                            <m:t>𝑝</m:t>
                          </m:r>
                          <m:r>
                            <a:rPr lang="en-US" b="0" i="1" smtClean="0">
                              <a:solidFill>
                                <a:srgbClr val="0070C0"/>
                              </a:solidFill>
                              <a:latin typeface="Cambria Math" panose="02040503050406030204" pitchFamily="18" charset="0"/>
                            </a:rPr>
                            <m:t>)</m:t>
                          </m:r>
                        </m:e>
                        <m:sup>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𝑛</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𝑥</m:t>
                          </m:r>
                          <m:r>
                            <a:rPr lang="en-US" b="0" i="1" smtClean="0">
                              <a:solidFill>
                                <a:srgbClr val="0070C0"/>
                              </a:solidFill>
                              <a:latin typeface="Cambria Math" panose="02040503050406030204" pitchFamily="18" charset="0"/>
                            </a:rPr>
                            <m:t>)</m:t>
                          </m:r>
                        </m:sup>
                      </m:sSup>
                    </m:oMath>
                  </m:oMathPara>
                </a14:m>
                <a:endParaRPr lang="en-US" dirty="0"/>
              </a:p>
              <a:p>
                <a:endParaRPr lang="de-DE" dirty="0"/>
              </a:p>
            </p:txBody>
          </p:sp>
        </mc:Choice>
        <mc:Fallback xmlns="">
          <p:sp>
            <p:nvSpPr>
              <p:cNvPr id="3" name="Notes Placeholder 2"/>
              <p:cNvSpPr>
                <a:spLocks noGrp="1"/>
              </p:cNvSpPr>
              <p:nvPr>
                <p:ph type="body" idx="1"/>
              </p:nvPr>
            </p:nvSpPr>
            <p:spPr/>
            <p:txBody>
              <a:bodyPr/>
              <a:lstStyle/>
              <a:p>
                <a:r>
                  <a:rPr lang="en-US" dirty="0"/>
                  <a:t>Gives the probability of observing </a:t>
                </a:r>
                <a:br>
                  <a:rPr lang="en-US" dirty="0"/>
                </a:br>
                <a:r>
                  <a:rPr lang="en-US" i="1" dirty="0"/>
                  <a:t>x </a:t>
                </a:r>
                <a:r>
                  <a:rPr lang="en-US" dirty="0"/>
                  <a:t>successes in </a:t>
                </a:r>
                <a:r>
                  <a:rPr lang="en-US" i="1" dirty="0"/>
                  <a:t>n</a:t>
                </a:r>
                <a:r>
                  <a:rPr lang="en-US" dirty="0"/>
                  <a:t>  trials</a:t>
                </a:r>
              </a:p>
              <a:p>
                <a:r>
                  <a:rPr lang="en-US" dirty="0"/>
                  <a:t>The probability of success on a single trial </a:t>
                </a:r>
                <a:br>
                  <a:rPr lang="en-US" dirty="0"/>
                </a:br>
                <a:r>
                  <a:rPr lang="en-US" dirty="0"/>
                  <a:t>is denoted by </a:t>
                </a:r>
                <a:r>
                  <a:rPr lang="en-US" i="1" dirty="0"/>
                  <a:t>p</a:t>
                </a:r>
                <a:endParaRPr lang="en-US" dirty="0"/>
              </a:p>
              <a:p>
                <a:r>
                  <a:rPr lang="en-US" dirty="0"/>
                  <a:t>Assumes that </a:t>
                </a:r>
                <a:r>
                  <a:rPr lang="en-US" i="1" dirty="0"/>
                  <a:t>p</a:t>
                </a:r>
                <a:r>
                  <a:rPr lang="en-US" dirty="0"/>
                  <a:t> is fixed for all trials</a:t>
                </a:r>
              </a:p>
              <a:p>
                <a:pPr marL="114300" indent="0">
                  <a:buNone/>
                </a:pPr>
                <a:r>
                  <a:rPr lang="en-US" b="0" i="0">
                    <a:solidFill>
                      <a:srgbClr val="0070C0"/>
                    </a:solidFill>
                    <a:latin typeface="Cambria Math" panose="02040503050406030204" pitchFamily="18" charset="0"/>
                  </a:rPr>
                  <a:t>𝑃(𝑥:𝑛,𝑝)=(■8(𝑛@𝑥)) 〖</a:t>
                </a:r>
                <a:r>
                  <a:rPr lang="en-US" i="0">
                    <a:solidFill>
                      <a:srgbClr val="0070C0"/>
                    </a:solidFill>
                    <a:latin typeface="Cambria Math" panose="02040503050406030204" pitchFamily="18" charset="0"/>
                  </a:rPr>
                  <a:t>(𝑝)</a:t>
                </a:r>
                <a:r>
                  <a:rPr lang="en-US" b="0" i="0">
                    <a:solidFill>
                      <a:srgbClr val="0070C0"/>
                    </a:solidFill>
                    <a:latin typeface="Cambria Math" panose="02040503050406030204" pitchFamily="18" charset="0"/>
                  </a:rPr>
                  <a:t>〗^𝑥 〖(1−𝑝)〗^((𝑛−𝑥))</a:t>
                </a:r>
                <a:endParaRPr lang="en-US" dirty="0"/>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11</a:t>
            </a:fld>
            <a:endParaRPr lang="de-DE" dirty="0"/>
          </a:p>
        </p:txBody>
      </p:sp>
    </p:spTree>
    <p:extLst>
      <p:ext uri="{BB962C8B-B14F-4D97-AF65-F5344CB8AC3E}">
        <p14:creationId xmlns:p14="http://schemas.microsoft.com/office/powerpoint/2010/main" val="3691996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 binomial distribution for </a:t>
                </a:r>
                <a:r>
                  <a:rPr lang="en-US" i="1" dirty="0"/>
                  <a:t>x</a:t>
                </a:r>
                <a:r>
                  <a:rPr lang="en-US" dirty="0"/>
                  <a:t> successes in 50 flips of a fair coin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=50,  </m:t>
                    </m:r>
                    <m:r>
                      <a:rPr lang="en-US" b="0" i="1" smtClean="0">
                        <a:latin typeface="Cambria Math" panose="02040503050406030204" pitchFamily="18" charset="0"/>
                      </a:rPr>
                      <m:t>𝑝</m:t>
                    </m:r>
                    <m:r>
                      <a:rPr lang="en-US" b="0" i="1" smtClean="0">
                        <a:latin typeface="Cambria Math" panose="02040503050406030204" pitchFamily="18" charset="0"/>
                      </a:rPr>
                      <m:t>=0.5</m:t>
                    </m:r>
                  </m:oMath>
                </a14:m>
                <a:endParaRPr lang="en-US"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VIDEO SCRIPT: This two-input callback Dash script has been saved as \Video Scripts\BinomialDist.py</a:t>
                </a:r>
              </a:p>
              <a:p>
                <a:endParaRPr lang="de-DE" dirty="0"/>
              </a:p>
            </p:txBody>
          </p:sp>
        </mc:Choice>
        <mc:Fallback xmlns="">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 binomial distribution for </a:t>
                </a:r>
                <a:r>
                  <a:rPr lang="en-US" i="1" dirty="0"/>
                  <a:t>x</a:t>
                </a:r>
                <a:r>
                  <a:rPr lang="en-US" dirty="0"/>
                  <a:t> successes in 50 flips of a fair coin </a:t>
                </a:r>
                <a:r>
                  <a:rPr lang="en-US" b="0" i="0">
                    <a:latin typeface="Cambria Math" panose="02040503050406030204" pitchFamily="18" charset="0"/>
                  </a:rPr>
                  <a:t>𝑛=50,  𝑝=0.5</a:t>
                </a:r>
                <a:endParaRPr lang="en-US" dirty="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VIDEO SCRIPT: This two-input callback Dash script has been saved as \Video Scripts\BinomialDist.py</a:t>
                </a:r>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12</a:t>
            </a:fld>
            <a:endParaRPr lang="de-DE" dirty="0"/>
          </a:p>
        </p:txBody>
      </p:sp>
    </p:spTree>
    <p:extLst>
      <p:ext uri="{BB962C8B-B14F-4D97-AF65-F5344CB8AC3E}">
        <p14:creationId xmlns:p14="http://schemas.microsoft.com/office/powerpoint/2010/main" val="1126876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 binomial distribution for </a:t>
                </a:r>
                <a:r>
                  <a:rPr lang="en-US" i="1" dirty="0"/>
                  <a:t>x</a:t>
                </a:r>
                <a:r>
                  <a:rPr lang="en-US" dirty="0"/>
                  <a:t> successes in 16 rolls of a fair die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=16,  </m:t>
                    </m:r>
                    <m:r>
                      <a:rPr lang="en-US" b="0" i="1" smtClean="0">
                        <a:latin typeface="Cambria Math" panose="02040503050406030204" pitchFamily="18" charset="0"/>
                      </a:rPr>
                      <m:t>𝑝</m:t>
                    </m:r>
                    <m:r>
                      <a:rPr lang="en-US" b="0" i="1" smtClean="0">
                        <a:latin typeface="Cambria Math" panose="02040503050406030204" pitchFamily="18" charset="0"/>
                      </a:rPr>
                      <m:t>=0.1667</m:t>
                    </m:r>
                  </m:oMath>
                </a14:m>
                <a:endParaRPr lang="en-US" dirty="0"/>
              </a:p>
              <a:p>
                <a:endParaRPr lang="de-DE" dirty="0"/>
              </a:p>
            </p:txBody>
          </p:sp>
        </mc:Choice>
        <mc:Fallback xmlns="">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The binomial distribution for </a:t>
                </a:r>
                <a:r>
                  <a:rPr lang="en-US" i="1" dirty="0"/>
                  <a:t>x</a:t>
                </a:r>
                <a:r>
                  <a:rPr lang="en-US" dirty="0"/>
                  <a:t> successes in 16 rolls of a fair die </a:t>
                </a:r>
                <a:r>
                  <a:rPr lang="en-US" b="0" i="0">
                    <a:latin typeface="Cambria Math" panose="02040503050406030204" pitchFamily="18" charset="0"/>
                  </a:rPr>
                  <a:t>𝑛=16,  𝑝=0.1667</a:t>
                </a:r>
                <a:endParaRPr lang="en-US" dirty="0"/>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13</a:t>
            </a:fld>
            <a:endParaRPr lang="de-DE" dirty="0"/>
          </a:p>
        </p:txBody>
      </p:sp>
    </p:spTree>
    <p:extLst>
      <p:ext uri="{BB962C8B-B14F-4D97-AF65-F5344CB8AC3E}">
        <p14:creationId xmlns:p14="http://schemas.microsoft.com/office/powerpoint/2010/main" val="62189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If you roll a die 16 times, what is the probability that a five comes up 3 times?</a:t>
                </a:r>
              </a:p>
              <a:p>
                <a:r>
                  <a:rPr lang="en-US" dirty="0"/>
                  <a:t>Based on the chart, </a:t>
                </a:r>
                <a:br>
                  <a:rPr lang="en-US" dirty="0"/>
                </a:br>
                <a:r>
                  <a:rPr lang="en-US" dirty="0"/>
                  <a:t>it should be just shy</a:t>
                </a:r>
                <a:br>
                  <a:rPr lang="en-US" dirty="0"/>
                </a:br>
                <a:r>
                  <a:rPr lang="en-US" dirty="0"/>
                  <a:t>of 0.25</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  </m:t>
                      </m:r>
                      <m:r>
                        <a:rPr lang="en-US" b="0" i="1" smtClean="0">
                          <a:latin typeface="Cambria Math" panose="02040503050406030204" pitchFamily="18" charset="0"/>
                        </a:rPr>
                        <m:t>𝑛</m:t>
                      </m:r>
                      <m:r>
                        <a:rPr lang="en-US" b="0" i="1" smtClean="0">
                          <a:latin typeface="Cambria Math" panose="02040503050406030204" pitchFamily="18" charset="0"/>
                        </a:rPr>
                        <m:t>=16,  </m:t>
                      </m:r>
                      <m:r>
                        <a:rPr lang="en-US" b="0" i="1" smtClean="0">
                          <a:latin typeface="Cambria Math" panose="02040503050406030204" pitchFamily="18" charset="0"/>
                        </a:rPr>
                        <m:t>𝑝</m:t>
                      </m:r>
                      <m:r>
                        <a:rPr lang="en-US" b="0" i="1" smtClean="0">
                          <a:latin typeface="Cambria Math" panose="02040503050406030204" pitchFamily="18" charset="0"/>
                        </a:rPr>
                        <m:t>=1/6</m:t>
                      </m:r>
                    </m:oMath>
                  </m:oMathPara>
                </a14:m>
                <a:endParaRPr lang="en-US" dirty="0"/>
              </a:p>
              <a:p>
                <a:endParaRPr lang="de-DE" dirty="0"/>
              </a:p>
            </p:txBody>
          </p:sp>
        </mc:Choice>
        <mc:Fallback xmlns="">
          <p:sp>
            <p:nvSpPr>
              <p:cNvPr id="3" name="Notes Placeholder 2"/>
              <p:cNvSpPr>
                <a:spLocks noGrp="1"/>
              </p:cNvSpPr>
              <p:nvPr>
                <p:ph type="body" idx="1"/>
              </p:nvPr>
            </p:nvSpPr>
            <p:spPr/>
            <p:txBody>
              <a:bodyPr/>
              <a:lstStyle/>
              <a:p>
                <a:r>
                  <a:rPr lang="en-US" dirty="0"/>
                  <a:t>If you roll a die 16 times, what is the probability that a five comes up 3 times?</a:t>
                </a:r>
              </a:p>
              <a:p>
                <a:r>
                  <a:rPr lang="en-US" dirty="0"/>
                  <a:t>Based on the chart, </a:t>
                </a:r>
                <a:br>
                  <a:rPr lang="en-US" dirty="0"/>
                </a:br>
                <a:r>
                  <a:rPr lang="en-US" dirty="0"/>
                  <a:t>it should be just shy</a:t>
                </a:r>
                <a:br>
                  <a:rPr lang="en-US" dirty="0"/>
                </a:br>
                <a:r>
                  <a:rPr lang="en-US" dirty="0"/>
                  <a:t>of 0.25</a:t>
                </a:r>
              </a:p>
              <a:p>
                <a:r>
                  <a:rPr lang="en-US" b="0" i="0">
                    <a:latin typeface="Cambria Math" panose="02040503050406030204" pitchFamily="18" charset="0"/>
                  </a:rPr>
                  <a:t>𝑥=3,  𝑛=16,  𝑝=1/6</a:t>
                </a:r>
                <a:endParaRPr lang="en-US" dirty="0"/>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14</a:t>
            </a:fld>
            <a:endParaRPr lang="de-DE" dirty="0"/>
          </a:p>
        </p:txBody>
      </p:sp>
    </p:spTree>
    <p:extLst>
      <p:ext uri="{BB962C8B-B14F-4D97-AF65-F5344CB8AC3E}">
        <p14:creationId xmlns:p14="http://schemas.microsoft.com/office/powerpoint/2010/main" val="2786561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8288429-DBC7-41E6-8351-AAD75453BB66}" type="slidenum">
              <a:rPr lang="de-DE" smtClean="0"/>
              <a:t>15</a:t>
            </a:fld>
            <a:endParaRPr lang="de-DE"/>
          </a:p>
        </p:txBody>
      </p:sp>
    </p:spTree>
    <p:extLst>
      <p:ext uri="{BB962C8B-B14F-4D97-AF65-F5344CB8AC3E}">
        <p14:creationId xmlns:p14="http://schemas.microsoft.com/office/powerpoint/2010/main" val="1093209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03 Wahrscheinlichkeit und Statistik Teil 3 Folie 16</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655704-0B1D-477F-8188-DDF51588C5EE}"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213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8288429-DBC7-41E6-8351-AAD75453BB66}" type="slidenum">
              <a:rPr lang="de-DE" smtClean="0"/>
              <a:t>17</a:t>
            </a:fld>
            <a:endParaRPr lang="de-DE"/>
          </a:p>
        </p:txBody>
      </p:sp>
    </p:spTree>
    <p:extLst>
      <p:ext uri="{BB962C8B-B14F-4D97-AF65-F5344CB8AC3E}">
        <p14:creationId xmlns:p14="http://schemas.microsoft.com/office/powerpoint/2010/main" val="1116211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named after French mathematician Siméon Denis Poisson</a:t>
            </a:r>
            <a:endParaRPr lang="en-US" dirty="0"/>
          </a:p>
          <a:p>
            <a:r>
              <a:rPr lang="en-GB" dirty="0"/>
              <a:t>##</a:t>
            </a:r>
            <a:r>
              <a:rPr lang="de-DE" dirty="0"/>
              <a:t>#############</a:t>
            </a:r>
          </a:p>
          <a:p>
            <a:endParaRPr lang="en-GB" dirty="0"/>
          </a:p>
        </p:txBody>
      </p:sp>
      <p:sp>
        <p:nvSpPr>
          <p:cNvPr id="4" name="Slide Number Placeholder 3"/>
          <p:cNvSpPr>
            <a:spLocks noGrp="1"/>
          </p:cNvSpPr>
          <p:nvPr>
            <p:ph type="sldNum" sz="quarter" idx="10"/>
          </p:nvPr>
        </p:nvSpPr>
        <p:spPr/>
        <p:txBody>
          <a:bodyPr/>
          <a:lstStyle/>
          <a:p>
            <a:fld id="{C8288429-DBC7-41E6-8351-AAD75453BB66}" type="slidenum">
              <a:rPr lang="de-DE" smtClean="0"/>
              <a:t>18</a:t>
            </a:fld>
            <a:endParaRPr lang="de-DE" dirty="0"/>
          </a:p>
        </p:txBody>
      </p:sp>
    </p:spTree>
    <p:extLst>
      <p:ext uri="{BB962C8B-B14F-4D97-AF65-F5344CB8AC3E}">
        <p14:creationId xmlns:p14="http://schemas.microsoft.com/office/powerpoint/2010/main" val="1136189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named after French mathematician Siméon Denis Poisson</a:t>
            </a:r>
            <a:endParaRPr lang="en-US" dirty="0"/>
          </a:p>
          <a:p>
            <a:r>
              <a:rPr lang="en-GB" dirty="0"/>
              <a:t>###############</a:t>
            </a:r>
          </a:p>
          <a:p>
            <a:r>
              <a:rPr lang="en-US" dirty="0"/>
              <a:t>A binomial distribution considers the number of successes out of </a:t>
            </a:r>
            <a:r>
              <a:rPr lang="en-US" i="1" dirty="0"/>
              <a:t>n</a:t>
            </a:r>
            <a:r>
              <a:rPr lang="en-US" dirty="0"/>
              <a:t> trials</a:t>
            </a:r>
          </a:p>
          <a:p>
            <a:r>
              <a:rPr lang="en-US" dirty="0"/>
              <a:t>A </a:t>
            </a:r>
            <a:r>
              <a:rPr lang="en-US" b="1" dirty="0">
                <a:solidFill>
                  <a:srgbClr val="0070C0"/>
                </a:solidFill>
              </a:rPr>
              <a:t>Poisson Distribution </a:t>
            </a:r>
            <a:r>
              <a:rPr lang="en-US" dirty="0"/>
              <a:t>considers the number of successes </a:t>
            </a:r>
            <a:r>
              <a:rPr lang="en-US" i="1" dirty="0"/>
              <a:t>per unit of time* </a:t>
            </a:r>
            <a:br>
              <a:rPr lang="en-US" i="1" dirty="0"/>
            </a:br>
            <a:r>
              <a:rPr lang="en-US" dirty="0"/>
              <a:t>over the course of many units</a:t>
            </a:r>
          </a:p>
          <a:p>
            <a:pPr marL="114300" indent="0">
              <a:buNone/>
            </a:pPr>
            <a:endParaRPr lang="en-US" dirty="0"/>
          </a:p>
          <a:p>
            <a:pPr marL="114300" indent="0">
              <a:buNone/>
            </a:pPr>
            <a:r>
              <a:rPr lang="en-US" dirty="0"/>
              <a:t>* or any other continuous unit, e.g. </a:t>
            </a:r>
            <a:r>
              <a:rPr lang="en-US" i="1" dirty="0"/>
              <a:t>distance</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19</a:t>
            </a:fld>
            <a:endParaRPr lang="de-DE" dirty="0"/>
          </a:p>
        </p:txBody>
      </p:sp>
    </p:spTree>
    <p:extLst>
      <p:ext uri="{BB962C8B-B14F-4D97-AF65-F5344CB8AC3E}">
        <p14:creationId xmlns:p14="http://schemas.microsoft.com/office/powerpoint/2010/main" val="369977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a:t>
            </a:r>
            <a:r>
              <a:rPr lang="en-US" b="1" dirty="0"/>
              <a:t>variable</a:t>
            </a:r>
            <a:r>
              <a:rPr lang="en-US" dirty="0"/>
              <a:t> can be something measured, like height, or the outcome of an experiment, like survive/perish</a:t>
            </a:r>
          </a:p>
          <a:p>
            <a:r>
              <a:rPr lang="en-US" dirty="0"/>
              <a:t>The “equal 1” statements will make more sense when we see them graphed</a:t>
            </a:r>
          </a:p>
          <a:p>
            <a:r>
              <a:rPr lang="en-GB" dirty="0"/>
              <a:t>###############</a:t>
            </a:r>
          </a:p>
          <a:p>
            <a:r>
              <a:rPr lang="en-US" dirty="0"/>
              <a:t>A distribution describes all of the probable outcomes of a </a:t>
            </a:r>
            <a:r>
              <a:rPr lang="en-US" b="1" dirty="0">
                <a:solidFill>
                  <a:srgbClr val="0070C0"/>
                </a:solidFill>
              </a:rPr>
              <a:t>variable</a:t>
            </a:r>
            <a:r>
              <a:rPr lang="en-US" dirty="0"/>
              <a:t>.</a:t>
            </a:r>
          </a:p>
          <a:p>
            <a:r>
              <a:rPr lang="en-US" dirty="0"/>
              <a:t>In a discrete distribution, the sum of all the individual probabilities must equal 1</a:t>
            </a:r>
          </a:p>
          <a:p>
            <a:r>
              <a:rPr lang="en-US" dirty="0"/>
              <a:t>In a continuous distribution, the area under the probability curve equals 1</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2</a:t>
            </a:fld>
            <a:endParaRPr lang="de-DE" dirty="0"/>
          </a:p>
        </p:txBody>
      </p:sp>
    </p:spTree>
    <p:extLst>
      <p:ext uri="{BB962C8B-B14F-4D97-AF65-F5344CB8AC3E}">
        <p14:creationId xmlns:p14="http://schemas.microsoft.com/office/powerpoint/2010/main" val="341853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Autos die </a:t>
                </a:r>
                <a:r>
                  <a:rPr lang="en-US" dirty="0" err="1"/>
                  <a:t>eine</a:t>
                </a:r>
                <a:r>
                  <a:rPr lang="en-US" dirty="0"/>
                  <a:t> </a:t>
                </a:r>
                <a:r>
                  <a:rPr lang="en-US" dirty="0" err="1"/>
                  <a:t>Kreuzung</a:t>
                </a:r>
                <a:r>
                  <a:rPr lang="en-US" dirty="0"/>
                  <a:t> </a:t>
                </a:r>
                <a:r>
                  <a:rPr lang="en-US" dirty="0" err="1"/>
                  <a:t>überqueren</a:t>
                </a:r>
                <a:r>
                  <a:rPr lang="en-US" dirty="0"/>
                  <a:t> pro </a:t>
                </a:r>
                <a:r>
                  <a:rPr lang="en-US" dirty="0" err="1"/>
                  <a:t>Stunde</a:t>
                </a:r>
                <a:r>
                  <a:rPr lang="en-US" dirty="0"/>
                  <a:t> </a:t>
                </a:r>
                <a:r>
                  <a:rPr lang="en-US" dirty="0" err="1"/>
                  <a:t>oder</a:t>
                </a:r>
                <a:r>
                  <a:rPr lang="en-US" dirty="0"/>
                  <a:t> pro Minute</a:t>
                </a:r>
              </a:p>
              <a:p>
                <a:endParaRPr lang="en-US" dirty="0"/>
              </a:p>
              <a:p>
                <a:r>
                  <a:rPr lang="en-US" dirty="0"/>
                  <a:t>Bei der </a:t>
                </a:r>
                <a:r>
                  <a:rPr lang="en-US" dirty="0" err="1"/>
                  <a:t>Distanz</a:t>
                </a:r>
                <a:r>
                  <a:rPr lang="en-US" dirty="0"/>
                  <a:t> </a:t>
                </a:r>
                <a:r>
                  <a:rPr lang="en-US" dirty="0" err="1"/>
                  <a:t>könnte</a:t>
                </a:r>
                <a:r>
                  <a:rPr lang="en-US" dirty="0"/>
                  <a:t>  </a:t>
                </a:r>
                <a:r>
                  <a:rPr lang="en-US" dirty="0" err="1"/>
                  <a:t>z.B</a:t>
                </a:r>
                <a:r>
                  <a:rPr lang="en-US" dirty="0"/>
                  <a:t>. die </a:t>
                </a:r>
                <a:r>
                  <a:rPr lang="en-US" dirty="0" err="1"/>
                  <a:t>Anzahl</a:t>
                </a:r>
                <a:r>
                  <a:rPr lang="en-US" dirty="0"/>
                  <a:t> der </a:t>
                </a:r>
                <a:r>
                  <a:rPr lang="en-US" dirty="0" err="1"/>
                  <a:t>Schilder</a:t>
                </a:r>
                <a:r>
                  <a:rPr lang="en-US" dirty="0"/>
                  <a:t> pro km sein.</a:t>
                </a:r>
              </a:p>
              <a:p>
                <a:endParaRPr lang="en-US" dirty="0"/>
              </a:p>
              <a:p>
                <a:r>
                  <a:rPr lang="en-US" dirty="0"/>
                  <a:t>1.5 Version </a:t>
                </a:r>
              </a:p>
              <a:p>
                <a:endParaRPr lang="en-US" dirty="0"/>
              </a:p>
              <a:p>
                <a:r>
                  <a:rPr lang="en-US" dirty="0" err="1"/>
                  <a:t>Hier</a:t>
                </a:r>
                <a:r>
                  <a:rPr lang="en-US" dirty="0"/>
                  <a:t> </a:t>
                </a:r>
                <a:r>
                  <a:rPr lang="en-US" dirty="0" err="1"/>
                  <a:t>können</a:t>
                </a:r>
                <a:r>
                  <a:rPr lang="en-US" dirty="0"/>
                  <a:t> </a:t>
                </a:r>
                <a:r>
                  <a:rPr lang="en-US" dirty="0" err="1"/>
                  <a:t>wir</a:t>
                </a:r>
                <a:r>
                  <a:rPr lang="en-US" dirty="0"/>
                  <a:t> </a:t>
                </a:r>
                <a:r>
                  <a:rPr lang="en-US" dirty="0" err="1"/>
                  <a:t>aber</a:t>
                </a:r>
                <a:r>
                  <a:rPr lang="en-US" dirty="0"/>
                  <a:t> 1,5 km </a:t>
                </a:r>
                <a:r>
                  <a:rPr lang="en-US" dirty="0" err="1"/>
                  <a:t>nehmen</a:t>
                </a:r>
                <a:r>
                  <a:rPr lang="en-US" dirty="0"/>
                  <a:t> </a:t>
                </a:r>
              </a:p>
              <a:p>
                <a:endParaRPr lang="en-US" dirty="0"/>
              </a:p>
              <a:p>
                <a:endParaRPr lang="en-US" dirty="0"/>
              </a:p>
              <a:p>
                <a:endParaRPr lang="en-US" dirty="0"/>
              </a:p>
              <a:p>
                <a:r>
                  <a:rPr lang="en-US" dirty="0"/>
                  <a:t>Calculation of the Poisson </a:t>
                </a:r>
                <a:r>
                  <a:rPr lang="en-US" b="1" dirty="0">
                    <a:solidFill>
                      <a:srgbClr val="0070C0"/>
                    </a:solidFill>
                  </a:rPr>
                  <a:t>probability mass function</a:t>
                </a:r>
                <a:r>
                  <a:rPr lang="en-US" dirty="0"/>
                  <a:t> starts with a mean expected value</a:t>
                </a:r>
              </a:p>
              <a:p>
                <a:pPr marL="11430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𝐸</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𝑋</m:t>
                          </m:r>
                        </m:e>
                      </m:d>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𝜇</m:t>
                      </m:r>
                    </m:oMath>
                  </m:oMathPara>
                </a14:m>
                <a:endParaRPr lang="en-US" dirty="0">
                  <a:solidFill>
                    <a:srgbClr val="0070C0"/>
                  </a:solidFill>
                </a:endParaRPr>
              </a:p>
              <a:p>
                <a:r>
                  <a:rPr lang="en-US" dirty="0">
                    <a:solidFill>
                      <a:schemeClr val="bg2"/>
                    </a:solidFill>
                  </a:rPr>
                  <a:t>This is then assigned to “lambda”</a:t>
                </a:r>
              </a:p>
              <a:p>
                <a:pPr marL="114300" indent="0">
                  <a:buNone/>
                </a:pPr>
                <a14:m>
                  <m:oMathPara xmlns:m="http://schemas.openxmlformats.org/officeDocument/2006/math">
                    <m:oMathParaPr>
                      <m:jc m:val="centerGroup"/>
                    </m:oMathParaPr>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r>
                        <a:rPr lang="en-US" i="1">
                          <a:solidFill>
                            <a:srgbClr val="0070C0"/>
                          </a:solidFill>
                          <a:latin typeface="Cambria Math" panose="02040503050406030204" pitchFamily="18" charset="0"/>
                          <a:ea typeface="Cambria Math" panose="02040503050406030204" pitchFamily="18" charset="0"/>
                        </a:rPr>
                        <m:t>=</m:t>
                      </m:r>
                      <m:f>
                        <m:fPr>
                          <m:ctrlPr>
                            <a:rPr lang="en-US"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𝑜𝑐𝑐𝑢𝑟𝑟𝑒𝑛𝑐𝑒𝑠</m:t>
                          </m:r>
                        </m:num>
                        <m:den>
                          <m:r>
                            <a:rPr lang="en-US" b="0" i="1" smtClean="0">
                              <a:solidFill>
                                <a:srgbClr val="0070C0"/>
                              </a:solidFill>
                              <a:latin typeface="Cambria Math" panose="02040503050406030204" pitchFamily="18" charset="0"/>
                            </a:rPr>
                            <m:t>𝑖𝑛𝑡𝑒𝑟𝑣𝑎𝑙</m:t>
                          </m:r>
                        </m:den>
                      </m:f>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𝜇</m:t>
                      </m:r>
                    </m:oMath>
                  </m:oMathPara>
                </a14:m>
                <a:endParaRPr lang="en-US" dirty="0">
                  <a:solidFill>
                    <a:srgbClr val="0070C0"/>
                  </a:solidFill>
                </a:endParaRPr>
              </a:p>
              <a:p>
                <a:endParaRPr lang="de-DE" dirty="0"/>
              </a:p>
            </p:txBody>
          </p:sp>
        </mc:Choice>
        <mc:Fallback xmlns="">
          <p:sp>
            <p:nvSpPr>
              <p:cNvPr id="3" name="Notes Placeholder 2"/>
              <p:cNvSpPr>
                <a:spLocks noGrp="1"/>
              </p:cNvSpPr>
              <p:nvPr>
                <p:ph type="body" idx="1"/>
              </p:nvPr>
            </p:nvSpPr>
            <p:spPr/>
            <p:txBody>
              <a:bodyPr/>
              <a:lstStyle/>
              <a:p>
                <a:r>
                  <a:rPr lang="en-US" dirty="0"/>
                  <a:t>Calculation of the Poisson </a:t>
                </a:r>
                <a:r>
                  <a:rPr lang="en-US" b="1" dirty="0">
                    <a:solidFill>
                      <a:srgbClr val="0070C0"/>
                    </a:solidFill>
                  </a:rPr>
                  <a:t>probability mass function</a:t>
                </a:r>
                <a:r>
                  <a:rPr lang="en-US" dirty="0"/>
                  <a:t> starts with a mean expected value</a:t>
                </a:r>
              </a:p>
              <a:p>
                <a:pPr marL="114300" indent="0">
                  <a:buNone/>
                </a:pPr>
                <a:r>
                  <a:rPr lang="en-US" b="0" i="0">
                    <a:solidFill>
                      <a:srgbClr val="0070C0"/>
                    </a:solidFill>
                    <a:latin typeface="Cambria Math" panose="02040503050406030204" pitchFamily="18" charset="0"/>
                  </a:rPr>
                  <a:t>𝐸(𝑋)=</a:t>
                </a:r>
                <a:r>
                  <a:rPr lang="en-US" b="0" i="0">
                    <a:solidFill>
                      <a:srgbClr val="0070C0"/>
                    </a:solidFill>
                    <a:latin typeface="Cambria Math" panose="02040503050406030204" pitchFamily="18" charset="0"/>
                    <a:ea typeface="Cambria Math" panose="02040503050406030204" pitchFamily="18" charset="0"/>
                  </a:rPr>
                  <a:t>𝜇</a:t>
                </a:r>
                <a:endParaRPr lang="en-US" dirty="0">
                  <a:solidFill>
                    <a:srgbClr val="0070C0"/>
                  </a:solidFill>
                </a:endParaRPr>
              </a:p>
              <a:p>
                <a:r>
                  <a:rPr lang="en-US" dirty="0">
                    <a:solidFill>
                      <a:schemeClr val="bg2"/>
                    </a:solidFill>
                  </a:rPr>
                  <a:t>This is then assigned to “lambda”</a:t>
                </a:r>
              </a:p>
              <a:p>
                <a:pPr marL="114300" indent="0">
                  <a:buNone/>
                </a:pPr>
                <a:r>
                  <a:rPr lang="en-US" i="0">
                    <a:solidFill>
                      <a:srgbClr val="0070C0"/>
                    </a:solidFill>
                    <a:latin typeface="Cambria Math" panose="02040503050406030204" pitchFamily="18" charset="0"/>
                    <a:ea typeface="Cambria Math" panose="02040503050406030204" pitchFamily="18" charset="0"/>
                  </a:rPr>
                  <a:t>𝜆=</a:t>
                </a:r>
                <a:r>
                  <a:rPr lang="en-US" i="0">
                    <a:solidFill>
                      <a:srgbClr val="0070C0"/>
                    </a:solidFill>
                    <a:latin typeface="Cambria Math" panose="02040503050406030204" pitchFamily="18" charset="0"/>
                  </a:rPr>
                  <a:t>(</a:t>
                </a:r>
                <a:r>
                  <a:rPr lang="en-US" b="0" i="0">
                    <a:solidFill>
                      <a:srgbClr val="0070C0"/>
                    </a:solidFill>
                    <a:latin typeface="Cambria Math" panose="02040503050406030204" pitchFamily="18" charset="0"/>
                  </a:rPr>
                  <a:t># 𝑜𝑐𝑐𝑢𝑟𝑟𝑒𝑛𝑐𝑒𝑠)/𝑖𝑛𝑡𝑒𝑟𝑣𝑎𝑙=</a:t>
                </a:r>
                <a:r>
                  <a:rPr lang="en-US" b="0" i="0">
                    <a:solidFill>
                      <a:srgbClr val="0070C0"/>
                    </a:solidFill>
                    <a:latin typeface="Cambria Math" panose="02040503050406030204" pitchFamily="18" charset="0"/>
                    <a:ea typeface="Cambria Math" panose="02040503050406030204" pitchFamily="18" charset="0"/>
                  </a:rPr>
                  <a:t>𝜇</a:t>
                </a:r>
                <a:endParaRPr lang="en-US" dirty="0">
                  <a:solidFill>
                    <a:srgbClr val="0070C0"/>
                  </a:solidFill>
                </a:endParaRPr>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20</a:t>
            </a:fld>
            <a:endParaRPr lang="de-DE" dirty="0"/>
          </a:p>
        </p:txBody>
      </p:sp>
    </p:spTree>
    <p:extLst>
      <p:ext uri="{BB962C8B-B14F-4D97-AF65-F5344CB8AC3E}">
        <p14:creationId xmlns:p14="http://schemas.microsoft.com/office/powerpoint/2010/main" val="4222206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solidFill>
                      <a:schemeClr val="bg2"/>
                    </a:solidFill>
                  </a:rPr>
                  <a:t>The equation becomes</a:t>
                </a:r>
              </a:p>
              <a:p>
                <a:pPr marL="11430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d>
                        <m:dPr>
                          <m:ctrlPr>
                            <a:rPr lang="en-US" i="1">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𝑥</m:t>
                          </m:r>
                        </m:e>
                      </m:d>
                      <m:r>
                        <a:rPr lang="en-US" i="1">
                          <a:solidFill>
                            <a:srgbClr val="0070C0"/>
                          </a:solidFill>
                          <a:latin typeface="Cambria Math" panose="02040503050406030204" pitchFamily="18" charset="0"/>
                        </a:rPr>
                        <m:t>=</m:t>
                      </m:r>
                      <m:f>
                        <m:fPr>
                          <m:ctrlPr>
                            <a:rPr lang="en-US" i="1" smtClean="0">
                              <a:solidFill>
                                <a:srgbClr val="0070C0"/>
                              </a:solidFill>
                              <a:latin typeface="Cambria Math" panose="02040503050406030204" pitchFamily="18" charset="0"/>
                            </a:rPr>
                          </m:ctrlPr>
                        </m:fPr>
                        <m:num>
                          <m:sSup>
                            <m:sSupPr>
                              <m:ctrlPr>
                                <a:rPr lang="en-US" i="1" smtClean="0">
                                  <a:solidFill>
                                    <a:srgbClr val="0070C0"/>
                                  </a:solidFill>
                                  <a:latin typeface="Cambria Math" panose="02040503050406030204" pitchFamily="18" charset="0"/>
                                </a:rPr>
                              </m:ctrlPr>
                            </m:sSupPr>
                            <m:e>
                              <m:r>
                                <a:rPr lang="en-US" i="1" smtClean="0">
                                  <a:solidFill>
                                    <a:srgbClr val="0070C0"/>
                                  </a:solidFill>
                                  <a:latin typeface="Cambria Math" panose="02040503050406030204" pitchFamily="18" charset="0"/>
                                  <a:ea typeface="Cambria Math" panose="02040503050406030204" pitchFamily="18" charset="0"/>
                                </a:rPr>
                                <m:t>𝜆</m:t>
                              </m:r>
                            </m:e>
                            <m:sup>
                              <m:r>
                                <a:rPr lang="en-US" b="0" i="1" smtClean="0">
                                  <a:solidFill>
                                    <a:srgbClr val="0070C0"/>
                                  </a:solidFill>
                                  <a:latin typeface="Cambria Math" panose="02040503050406030204" pitchFamily="18" charset="0"/>
                                </a:rPr>
                                <m:t>𝑥</m:t>
                              </m:r>
                            </m:sup>
                          </m:sSup>
                          <m:sSup>
                            <m:sSupPr>
                              <m:ctrlPr>
                                <a:rPr lang="en-US"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𝑒</m:t>
                              </m:r>
                            </m:e>
                            <m:sup>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𝜆</m:t>
                              </m:r>
                            </m:sup>
                          </m:sSup>
                        </m:num>
                        <m:den>
                          <m:r>
                            <a:rPr lang="en-US" b="0" i="1" smtClean="0">
                              <a:solidFill>
                                <a:srgbClr val="0070C0"/>
                              </a:solidFill>
                              <a:latin typeface="Cambria Math" panose="02040503050406030204" pitchFamily="18" charset="0"/>
                            </a:rPr>
                            <m:t>𝑥</m:t>
                          </m:r>
                          <m:r>
                            <a:rPr lang="en-US" b="0" i="1" smtClean="0">
                              <a:solidFill>
                                <a:srgbClr val="0070C0"/>
                              </a:solidFill>
                              <a:latin typeface="Cambria Math" panose="02040503050406030204" pitchFamily="18" charset="0"/>
                            </a:rPr>
                            <m:t>!</m:t>
                          </m:r>
                        </m:den>
                      </m:f>
                    </m:oMath>
                  </m:oMathPara>
                </a14:m>
                <a:endParaRPr lang="en-US" dirty="0">
                  <a:solidFill>
                    <a:srgbClr val="0070C0"/>
                  </a:solidFill>
                </a:endParaRPr>
              </a:p>
              <a:p>
                <a:pPr marL="461963" indent="0">
                  <a:buNone/>
                </a:pPr>
                <a:br>
                  <a:rPr lang="en-US" dirty="0">
                    <a:solidFill>
                      <a:schemeClr val="bg2"/>
                    </a:solidFill>
                  </a:rPr>
                </a:br>
                <a:r>
                  <a:rPr lang="en-US" dirty="0">
                    <a:solidFill>
                      <a:schemeClr val="bg2"/>
                    </a:solidFill>
                  </a:rPr>
                  <a:t>where  </a:t>
                </a:r>
                <a14:m>
                  <m:oMath xmlns:m="http://schemas.openxmlformats.org/officeDocument/2006/math">
                    <m:r>
                      <a:rPr lang="en-US" b="0" i="1" smtClean="0">
                        <a:solidFill>
                          <a:srgbClr val="0070C0"/>
                        </a:solidFill>
                        <a:latin typeface="Cambria Math" panose="02040503050406030204" pitchFamily="18" charset="0"/>
                      </a:rPr>
                      <m:t>𝑒</m:t>
                    </m:r>
                    <m:r>
                      <a:rPr lang="en-US" b="0" i="1" smtClean="0">
                        <a:solidFill>
                          <a:schemeClr val="bg2"/>
                        </a:solidFill>
                        <a:latin typeface="Cambria Math" panose="02040503050406030204" pitchFamily="18" charset="0"/>
                      </a:rPr>
                      <m:t>=</m:t>
                    </m:r>
                    <m:r>
                      <a:rPr lang="en-US" b="0" i="1" smtClean="0">
                        <a:solidFill>
                          <a:schemeClr val="bg2"/>
                        </a:solidFill>
                        <a:latin typeface="Cambria Math" panose="02040503050406030204" pitchFamily="18" charset="0"/>
                      </a:rPr>
                      <m:t>𝐸𝑢𝑙𝑒</m:t>
                    </m:r>
                    <m:sSup>
                      <m:sSupPr>
                        <m:ctrlPr>
                          <a:rPr lang="en-US" b="0" i="1" smtClean="0">
                            <a:solidFill>
                              <a:schemeClr val="bg2"/>
                            </a:solidFill>
                            <a:latin typeface="Cambria Math" panose="02040503050406030204" pitchFamily="18" charset="0"/>
                          </a:rPr>
                        </m:ctrlPr>
                      </m:sSupPr>
                      <m:e>
                        <m:r>
                          <a:rPr lang="en-US" b="0" i="1" smtClean="0">
                            <a:solidFill>
                              <a:schemeClr val="bg2"/>
                            </a:solidFill>
                            <a:latin typeface="Cambria Math" panose="02040503050406030204" pitchFamily="18" charset="0"/>
                          </a:rPr>
                          <m:t>𝑟</m:t>
                        </m:r>
                      </m:e>
                      <m:sup>
                        <m:r>
                          <a:rPr lang="en-US" b="0" i="1" smtClean="0">
                            <a:solidFill>
                              <a:schemeClr val="bg2"/>
                            </a:solidFill>
                            <a:latin typeface="Cambria Math" panose="02040503050406030204" pitchFamily="18" charset="0"/>
                          </a:rPr>
                          <m:t>′</m:t>
                        </m:r>
                      </m:sup>
                    </m:sSup>
                    <m:r>
                      <a:rPr lang="en-US" b="0" i="1" smtClean="0">
                        <a:solidFill>
                          <a:schemeClr val="bg2"/>
                        </a:solidFill>
                        <a:latin typeface="Cambria Math" panose="02040503050406030204" pitchFamily="18" charset="0"/>
                      </a:rPr>
                      <m:t>𝑠</m:t>
                    </m:r>
                    <m:r>
                      <a:rPr lang="en-US" b="0" i="1" smtClean="0">
                        <a:solidFill>
                          <a:schemeClr val="bg2"/>
                        </a:solidFill>
                        <a:latin typeface="Cambria Math" panose="02040503050406030204" pitchFamily="18" charset="0"/>
                      </a:rPr>
                      <m:t> </m:t>
                    </m:r>
                    <m:r>
                      <a:rPr lang="en-US" b="0" i="1" smtClean="0">
                        <a:solidFill>
                          <a:schemeClr val="bg2"/>
                        </a:solidFill>
                        <a:latin typeface="Cambria Math" panose="02040503050406030204" pitchFamily="18" charset="0"/>
                      </a:rPr>
                      <m:t>𝑛𝑢𝑚𝑏𝑒𝑟</m:t>
                    </m:r>
                    <m:r>
                      <a:rPr lang="en-US" b="0" i="1" smtClean="0">
                        <a:solidFill>
                          <a:schemeClr val="bg2"/>
                        </a:solidFill>
                        <a:latin typeface="Cambria Math" panose="02040503050406030204" pitchFamily="18" charset="0"/>
                      </a:rPr>
                      <m:t>=2.71828…</m:t>
                    </m:r>
                  </m:oMath>
                </a14:m>
                <a:endParaRPr lang="en-US" dirty="0">
                  <a:solidFill>
                    <a:schemeClr val="bg2"/>
                  </a:solidFill>
                </a:endParaRPr>
              </a:p>
              <a:p>
                <a:endParaRPr lang="de-DE" dirty="0"/>
              </a:p>
            </p:txBody>
          </p:sp>
        </mc:Choice>
        <mc:Fallback xmlns="">
          <p:sp>
            <p:nvSpPr>
              <p:cNvPr id="3" name="Notes Placeholder 2"/>
              <p:cNvSpPr>
                <a:spLocks noGrp="1"/>
              </p:cNvSpPr>
              <p:nvPr>
                <p:ph type="body" idx="1"/>
              </p:nvPr>
            </p:nvSpPr>
            <p:spPr/>
            <p:txBody>
              <a:bodyPr/>
              <a:lstStyle/>
              <a:p>
                <a:r>
                  <a:rPr lang="en-US" dirty="0">
                    <a:solidFill>
                      <a:schemeClr val="bg2"/>
                    </a:solidFill>
                  </a:rPr>
                  <a:t>The equation becomes</a:t>
                </a:r>
              </a:p>
              <a:p>
                <a:pPr marL="114300" indent="0">
                  <a:buNone/>
                </a:pPr>
                <a:r>
                  <a:rPr lang="en-US" b="0" i="0">
                    <a:solidFill>
                      <a:srgbClr val="0070C0"/>
                    </a:solidFill>
                    <a:latin typeface="Cambria Math" panose="02040503050406030204" pitchFamily="18" charset="0"/>
                  </a:rPr>
                  <a:t>𝑃</a:t>
                </a:r>
                <a:r>
                  <a:rPr lang="en-US" i="0">
                    <a:solidFill>
                      <a:srgbClr val="0070C0"/>
                    </a:solidFill>
                    <a:latin typeface="Cambria Math" panose="02040503050406030204" pitchFamily="18" charset="0"/>
                  </a:rPr>
                  <a:t>(</a:t>
                </a:r>
                <a:r>
                  <a:rPr lang="en-US" b="0" i="0">
                    <a:solidFill>
                      <a:srgbClr val="0070C0"/>
                    </a:solidFill>
                    <a:latin typeface="Cambria Math" panose="02040503050406030204" pitchFamily="18" charset="0"/>
                  </a:rPr>
                  <a:t>𝑥)</a:t>
                </a:r>
                <a:r>
                  <a:rPr lang="en-US" i="0">
                    <a:solidFill>
                      <a:srgbClr val="0070C0"/>
                    </a:solidFill>
                    <a:latin typeface="Cambria Math" panose="02040503050406030204" pitchFamily="18" charset="0"/>
                  </a:rPr>
                  <a:t>=(</a:t>
                </a:r>
                <a:r>
                  <a:rPr lang="en-US" i="0">
                    <a:solidFill>
                      <a:srgbClr val="0070C0"/>
                    </a:solidFill>
                    <a:latin typeface="Cambria Math" panose="02040503050406030204" pitchFamily="18" charset="0"/>
                    <a:ea typeface="Cambria Math" panose="02040503050406030204" pitchFamily="18" charset="0"/>
                  </a:rPr>
                  <a:t>𝜆^</a:t>
                </a:r>
                <a:r>
                  <a:rPr lang="en-US" b="0" i="0">
                    <a:solidFill>
                      <a:srgbClr val="0070C0"/>
                    </a:solidFill>
                    <a:latin typeface="Cambria Math" panose="02040503050406030204" pitchFamily="18" charset="0"/>
                  </a:rPr>
                  <a:t>𝑥 𝑒^(−</a:t>
                </a:r>
                <a:r>
                  <a:rPr lang="en-US" b="0" i="0">
                    <a:solidFill>
                      <a:srgbClr val="0070C0"/>
                    </a:solidFill>
                    <a:latin typeface="Cambria Math" panose="02040503050406030204" pitchFamily="18" charset="0"/>
                    <a:ea typeface="Cambria Math" panose="02040503050406030204" pitchFamily="18" charset="0"/>
                  </a:rPr>
                  <a:t>𝜆))/</a:t>
                </a:r>
                <a:r>
                  <a:rPr lang="en-US" b="0" i="0">
                    <a:solidFill>
                      <a:srgbClr val="0070C0"/>
                    </a:solidFill>
                    <a:latin typeface="Cambria Math" panose="02040503050406030204" pitchFamily="18" charset="0"/>
                  </a:rPr>
                  <a:t>𝑥!</a:t>
                </a:r>
                <a:endParaRPr lang="en-US" dirty="0">
                  <a:solidFill>
                    <a:srgbClr val="0070C0"/>
                  </a:solidFill>
                </a:endParaRPr>
              </a:p>
              <a:p>
                <a:pPr marL="461963" indent="0">
                  <a:buNone/>
                </a:pPr>
                <a:br>
                  <a:rPr lang="en-US" dirty="0">
                    <a:solidFill>
                      <a:schemeClr val="bg2"/>
                    </a:solidFill>
                  </a:rPr>
                </a:br>
                <a:r>
                  <a:rPr lang="en-US" dirty="0">
                    <a:solidFill>
                      <a:schemeClr val="bg2"/>
                    </a:solidFill>
                  </a:rPr>
                  <a:t>where  </a:t>
                </a:r>
                <a:r>
                  <a:rPr lang="en-US" b="0" i="0">
                    <a:solidFill>
                      <a:srgbClr val="0070C0"/>
                    </a:solidFill>
                    <a:latin typeface="Cambria Math" panose="02040503050406030204" pitchFamily="18" charset="0"/>
                  </a:rPr>
                  <a:t>𝑒</a:t>
                </a:r>
                <a:r>
                  <a:rPr lang="en-US" b="0" i="0">
                    <a:solidFill>
                      <a:schemeClr val="bg2"/>
                    </a:solidFill>
                    <a:latin typeface="Cambria Math" panose="02040503050406030204" pitchFamily="18" charset="0"/>
                  </a:rPr>
                  <a:t>=𝐸𝑢𝑙𝑒𝑟^′ 𝑠 𝑛𝑢𝑚𝑏𝑒𝑟=2.71828…</a:t>
                </a:r>
                <a:endParaRPr lang="en-US" dirty="0">
                  <a:solidFill>
                    <a:schemeClr val="bg2"/>
                  </a:solidFill>
                </a:endParaRPr>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21</a:t>
            </a:fld>
            <a:endParaRPr lang="de-DE" dirty="0"/>
          </a:p>
        </p:txBody>
      </p:sp>
    </p:spTree>
    <p:extLst>
      <p:ext uri="{BB962C8B-B14F-4D97-AF65-F5344CB8AC3E}">
        <p14:creationId xmlns:p14="http://schemas.microsoft.com/office/powerpoint/2010/main" val="3678336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A Poisson distribution where the mean expected value </a:t>
            </a:r>
            <a:r>
              <a:rPr lang="el-GR" dirty="0"/>
              <a:t>μ</a:t>
            </a:r>
            <a:r>
              <a:rPr lang="en-US" dirty="0"/>
              <a:t> = 8</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VIDEO SCRIPT: This Dash script has been saved as \Video Scripts\PoissonDist.py</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22</a:t>
            </a:fld>
            <a:endParaRPr lang="de-DE" dirty="0"/>
          </a:p>
        </p:txBody>
      </p:sp>
    </p:spTree>
    <p:extLst>
      <p:ext uri="{BB962C8B-B14F-4D97-AF65-F5344CB8AC3E}">
        <p14:creationId xmlns:p14="http://schemas.microsoft.com/office/powerpoint/2010/main" val="575801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warehouse typically receives 8 deliveries between 4 and 5pm on Friday.</a:t>
            </a:r>
          </a:p>
          <a:p>
            <a:pPr>
              <a:spcBef>
                <a:spcPts val="1200"/>
              </a:spcBef>
            </a:pPr>
            <a:r>
              <a:rPr lang="en-US" dirty="0"/>
              <a:t>What is the probability </a:t>
            </a:r>
            <a:br>
              <a:rPr lang="en-US" dirty="0"/>
            </a:br>
            <a:r>
              <a:rPr lang="en-US" dirty="0"/>
              <a:t>that </a:t>
            </a:r>
            <a:r>
              <a:rPr lang="en-US" dirty="0">
                <a:solidFill>
                  <a:srgbClr val="0070C0"/>
                </a:solidFill>
              </a:rPr>
              <a:t>only 4 deliveries </a:t>
            </a:r>
            <a:br>
              <a:rPr lang="en-US" dirty="0"/>
            </a:br>
            <a:r>
              <a:rPr lang="en-US" dirty="0"/>
              <a:t>will arrive between </a:t>
            </a:r>
            <a:br>
              <a:rPr lang="en-US" dirty="0"/>
            </a:br>
            <a:r>
              <a:rPr lang="en-US" dirty="0"/>
              <a:t>4 and 5pm this Friday?</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23</a:t>
            </a:fld>
            <a:endParaRPr lang="de-DE" dirty="0"/>
          </a:p>
        </p:txBody>
      </p:sp>
    </p:spTree>
    <p:extLst>
      <p:ext uri="{BB962C8B-B14F-4D97-AF65-F5344CB8AC3E}">
        <p14:creationId xmlns:p14="http://schemas.microsoft.com/office/powerpoint/2010/main" val="31555751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probability mass function, there’s a 5.72% probability that exactly 4 deliveries will arrive</a:t>
            </a:r>
          </a:p>
          <a:p>
            <a:r>
              <a:rPr lang="en-US" dirty="0"/>
              <a:t>In Excel, </a:t>
            </a:r>
            <a:r>
              <a:rPr lang="en-US" b="1" dirty="0"/>
              <a:t>=EXP(8) </a:t>
            </a:r>
            <a:r>
              <a:rPr lang="en-US" dirty="0"/>
              <a:t>gives 2980.957987 (easier to work with than </a:t>
            </a:r>
            <a:r>
              <a:rPr lang="en-US" b="1" dirty="0"/>
              <a:t>EXP(-8) </a:t>
            </a:r>
            <a:r>
              <a:rPr lang="en-US" dirty="0"/>
              <a:t>or 0.000335463)</a:t>
            </a:r>
          </a:p>
          <a:p>
            <a:r>
              <a:rPr lang="en-US" dirty="0"/>
              <a:t>In Python: </a:t>
            </a:r>
            <a:br>
              <a:rPr lang="en-US" dirty="0"/>
            </a:br>
            <a:r>
              <a:rPr lang="en-US" dirty="0"/>
              <a:t>&gt;&gt;&gt; </a:t>
            </a:r>
            <a:r>
              <a:rPr lang="fr-FR" dirty="0"/>
              <a:t>from scipy.stats import poisson</a:t>
            </a:r>
            <a:br>
              <a:rPr lang="fr-FR" dirty="0"/>
            </a:br>
            <a:r>
              <a:rPr lang="fr-FR" dirty="0"/>
              <a:t>&gt;&gt;&gt; </a:t>
            </a:r>
            <a:r>
              <a:rPr lang="fr-FR" b="1" dirty="0"/>
              <a:t>poisson.pmf(4,8) </a:t>
            </a:r>
            <a:r>
              <a:rPr lang="fr-FR" i="1" dirty="0"/>
              <a:t>returns</a:t>
            </a:r>
            <a:r>
              <a:rPr lang="fr-FR" dirty="0"/>
              <a:t> </a:t>
            </a:r>
            <a:r>
              <a:rPr lang="en-US" dirty="0"/>
              <a:t>0.057252288495362</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24</a:t>
            </a:fld>
            <a:endParaRPr lang="de-DE" dirty="0"/>
          </a:p>
        </p:txBody>
      </p:sp>
    </p:spTree>
    <p:extLst>
      <p:ext uri="{BB962C8B-B14F-4D97-AF65-F5344CB8AC3E}">
        <p14:creationId xmlns:p14="http://schemas.microsoft.com/office/powerpoint/2010/main" val="3866855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named after French mathematician </a:t>
            </a:r>
            <a:r>
              <a:rPr lang="en-US" sz="1200" b="0" i="0" u="none" strike="noStrike" cap="none" dirty="0" err="1">
                <a:solidFill>
                  <a:srgbClr val="000000"/>
                </a:solidFill>
                <a:effectLst/>
                <a:latin typeface="Arial"/>
                <a:ea typeface="Arial"/>
                <a:cs typeface="Arial"/>
                <a:sym typeface="Arial"/>
              </a:rPr>
              <a:t>Siméon</a:t>
            </a:r>
            <a:r>
              <a:rPr lang="en-US" sz="1200" b="0" i="0" u="none" strike="noStrike" cap="none" dirty="0">
                <a:solidFill>
                  <a:srgbClr val="000000"/>
                </a:solidFill>
                <a:effectLst/>
                <a:latin typeface="Arial"/>
                <a:ea typeface="Arial"/>
                <a:cs typeface="Arial"/>
                <a:sym typeface="Arial"/>
              </a:rPr>
              <a:t> Denis Poisson</a:t>
            </a:r>
            <a:endParaRPr lang="en-US" dirty="0"/>
          </a:p>
          <a:p>
            <a:endParaRPr lang="de-DE" dirty="0"/>
          </a:p>
        </p:txBody>
      </p:sp>
      <p:sp>
        <p:nvSpPr>
          <p:cNvPr id="4" name="Slide Number Placeholder 3"/>
          <p:cNvSpPr>
            <a:spLocks noGrp="1"/>
          </p:cNvSpPr>
          <p:nvPr>
            <p:ph type="sldNum" sz="quarter" idx="5"/>
          </p:nvPr>
        </p:nvSpPr>
        <p:spPr/>
        <p:txBody>
          <a:bodyPr/>
          <a:lstStyle/>
          <a:p>
            <a:fld id="{C8288429-DBC7-41E6-8351-AAD75453BB66}" type="slidenum">
              <a:rPr lang="de-DE" smtClean="0"/>
              <a:t>25</a:t>
            </a:fld>
            <a:endParaRPr lang="de-DE"/>
          </a:p>
        </p:txBody>
      </p:sp>
    </p:spTree>
    <p:extLst>
      <p:ext uri="{BB962C8B-B14F-4D97-AF65-F5344CB8AC3E}">
        <p14:creationId xmlns:p14="http://schemas.microsoft.com/office/powerpoint/2010/main" val="2398941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to include P(0) in the calculation</a:t>
            </a:r>
          </a:p>
          <a:p>
            <a:r>
              <a:rPr lang="en-US" dirty="0"/>
              <a:t>To compute a range greater than some value, subtract the probabilities up to that value from 1.</a:t>
            </a:r>
          </a:p>
          <a:p>
            <a:r>
              <a:rPr lang="en-GB" dirty="0"/>
              <a:t>#############</a:t>
            </a:r>
          </a:p>
          <a:p>
            <a:r>
              <a:rPr lang="en-US" dirty="0"/>
              <a:t>The </a:t>
            </a:r>
            <a:r>
              <a:rPr lang="en-US" b="1" dirty="0">
                <a:solidFill>
                  <a:srgbClr val="0070C0"/>
                </a:solidFill>
              </a:rPr>
              <a:t>cumulative mass function </a:t>
            </a:r>
            <a:r>
              <a:rPr lang="en-US" dirty="0"/>
              <a:t>is simply the sum of all the discrete probabilities</a:t>
            </a:r>
          </a:p>
          <a:p>
            <a:r>
              <a:rPr lang="en-US" dirty="0"/>
              <a:t>The probability of seeing </a:t>
            </a:r>
            <a:r>
              <a:rPr lang="en-US" i="1" dirty="0"/>
              <a:t>fewer than  </a:t>
            </a:r>
            <a:r>
              <a:rPr lang="en-US" dirty="0"/>
              <a:t>4 events in a Poisson Distribution is:</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26</a:t>
            </a:fld>
            <a:endParaRPr lang="de-DE" dirty="0"/>
          </a:p>
        </p:txBody>
      </p:sp>
    </p:spTree>
    <p:extLst>
      <p:ext uri="{BB962C8B-B14F-4D97-AF65-F5344CB8AC3E}">
        <p14:creationId xmlns:p14="http://schemas.microsoft.com/office/powerpoint/2010/main" val="3122132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compute a range greater than some value, subtract the probabilities up to that value from 1.</a:t>
                </a:r>
              </a:p>
              <a:p>
                <a:r>
                  <a:rPr lang="en-GB" dirty="0"/>
                  <a:t>##############</a:t>
                </a:r>
              </a:p>
              <a:p>
                <a:r>
                  <a:rPr lang="en-US" dirty="0"/>
                  <a:t>Remember that the sum of all possibilities equals 1</a:t>
                </a:r>
              </a:p>
              <a:p>
                <a:pPr>
                  <a:lnSpc>
                    <a:spcPct val="100000"/>
                  </a:lnSpc>
                  <a:spcAft>
                    <a:spcPts val="600"/>
                  </a:spcAft>
                </a:pPr>
                <a:r>
                  <a:rPr lang="en-US" dirty="0"/>
                  <a:t>The probability of seeing </a:t>
                </a:r>
                <a:r>
                  <a:rPr lang="en-US" i="1" dirty="0"/>
                  <a:t>at least  </a:t>
                </a:r>
                <a:r>
                  <a:rPr lang="en-US" dirty="0"/>
                  <a:t>1 event is one minus the probability of seeing none:</a:t>
                </a:r>
              </a:p>
              <a:p>
                <a:pPr marL="803275" indent="0">
                  <a:lnSpc>
                    <a:spcPct val="114000"/>
                  </a:lnSpc>
                  <a:spcBef>
                    <a:spcPts val="600"/>
                  </a:spcBef>
                  <a:buNone/>
                </a:pPr>
                <a14:m>
                  <m:oMathPara xmlns:m="http://schemas.openxmlformats.org/officeDocument/2006/math">
                    <m:oMathParaPr>
                      <m:jc m:val="left"/>
                    </m:oMathParaPr>
                    <m:oMath xmlns:m="http://schemas.openxmlformats.org/officeDocument/2006/math">
                      <m:r>
                        <a:rPr lang="en-US" i="1">
                          <a:solidFill>
                            <a:srgbClr val="0070C0"/>
                          </a:solidFill>
                          <a:latin typeface="Cambria Math" panose="02040503050406030204" pitchFamily="18" charset="0"/>
                        </a:rPr>
                        <m:t>𝑃</m:t>
                      </m:r>
                      <m:d>
                        <m:dPr>
                          <m:ctrlPr>
                            <a:rPr lang="en-US" i="1">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r>
                            <a:rPr lang="en-US" i="1" spc="-500">
                              <a:solidFill>
                                <a:srgbClr val="0070C0"/>
                              </a:solidFill>
                              <a:latin typeface="Cambria Math" panose="02040503050406030204" pitchFamily="18" charset="0"/>
                            </a:rPr>
                            <m:t>𝑥</m:t>
                          </m:r>
                          <m:r>
                            <a:rPr lang="en-US" b="0" i="1" spc="-500" smtClean="0">
                              <a:solidFill>
                                <a:srgbClr val="0070C0"/>
                              </a:solidFill>
                              <a:latin typeface="Cambria Math" panose="02040503050406030204" pitchFamily="18" charset="0"/>
                              <a:ea typeface="Cambria Math" panose="02040503050406030204" pitchFamily="18" charset="0"/>
                            </a:rPr>
                            <m:t>≥</m:t>
                          </m:r>
                          <m:r>
                            <a:rPr lang="en-US" b="0" i="1" spc="-500" smtClean="0">
                              <a:solidFill>
                                <a:srgbClr val="0070C0"/>
                              </a:solidFill>
                              <a:latin typeface="Cambria Math" panose="02040503050406030204" pitchFamily="18" charset="0"/>
                            </a:rPr>
                            <m:t>1</m:t>
                          </m:r>
                        </m:e>
                      </m:d>
                      <m:r>
                        <a:rPr lang="en-US" i="1">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1−</m:t>
                      </m:r>
                      <m:r>
                        <a:rPr lang="en-US" i="1">
                          <a:solidFill>
                            <a:srgbClr val="0070C0"/>
                          </a:solidFill>
                          <a:latin typeface="Cambria Math" panose="02040503050406030204" pitchFamily="18" charset="0"/>
                        </a:rPr>
                        <m:t>𝑃</m:t>
                      </m:r>
                      <m:d>
                        <m:dPr>
                          <m:ctrlPr>
                            <a:rPr lang="en-US" i="1">
                              <a:solidFill>
                                <a:srgbClr val="0070C0"/>
                              </a:solidFill>
                              <a:latin typeface="Cambria Math" panose="02040503050406030204" pitchFamily="18" charset="0"/>
                            </a:rPr>
                          </m:ctrlPr>
                        </m:dPr>
                        <m:e>
                          <m:r>
                            <a:rPr lang="en-US" i="1">
                              <a:solidFill>
                                <a:srgbClr val="0070C0"/>
                              </a:solidFill>
                              <a:latin typeface="Cambria Math" panose="02040503050406030204" pitchFamily="18" charset="0"/>
                            </a:rPr>
                            <m:t>𝑋</m:t>
                          </m:r>
                          <m:r>
                            <a:rPr lang="en-US" i="1">
                              <a:solidFill>
                                <a:srgbClr val="0070C0"/>
                              </a:solidFill>
                              <a:latin typeface="Cambria Math" panose="02040503050406030204" pitchFamily="18" charset="0"/>
                            </a:rPr>
                            <m:t>:</m:t>
                          </m:r>
                          <m:r>
                            <a:rPr lang="en-US" i="1" spc="-500">
                              <a:solidFill>
                                <a:srgbClr val="0070C0"/>
                              </a:solidFill>
                              <a:latin typeface="Cambria Math" panose="02040503050406030204" pitchFamily="18" charset="0"/>
                            </a:rPr>
                            <m:t>𝑥</m:t>
                          </m:r>
                          <m:r>
                            <a:rPr lang="en-US" b="0" i="1" spc="-500" smtClean="0">
                              <a:solidFill>
                                <a:srgbClr val="0070C0"/>
                              </a:solidFill>
                              <a:latin typeface="Cambria Math" panose="02040503050406030204" pitchFamily="18" charset="0"/>
                            </a:rPr>
                            <m:t>=0</m:t>
                          </m:r>
                        </m:e>
                      </m:d>
                    </m:oMath>
                  </m:oMathPara>
                </a14:m>
                <a:endParaRPr lang="en-US" i="1" dirty="0">
                  <a:solidFill>
                    <a:srgbClr val="0070C0"/>
                  </a:solidFill>
                  <a:latin typeface="Cambria Math" panose="02040503050406030204" pitchFamily="18" charset="0"/>
                </a:endParaRPr>
              </a:p>
              <a:p>
                <a:pPr marL="2513013" indent="0">
                  <a:lnSpc>
                    <a:spcPct val="114000"/>
                  </a:lnSpc>
                  <a:buNone/>
                </a:pPr>
                <a14:m>
                  <m:oMath xmlns:m="http://schemas.openxmlformats.org/officeDocument/2006/math">
                    <m:r>
                      <a:rPr lang="en-US" b="0" i="1" smtClean="0">
                        <a:solidFill>
                          <a:srgbClr val="0070C0"/>
                        </a:solidFill>
                        <a:latin typeface="Cambria Math" panose="02040503050406030204" pitchFamily="18" charset="0"/>
                      </a:rPr>
                      <m:t>=1−</m:t>
                    </m:r>
                    <m:f>
                      <m:fPr>
                        <m:ctrlPr>
                          <a:rPr lang="en-US" i="1">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ea typeface="Cambria Math" panose="02040503050406030204" pitchFamily="18" charset="0"/>
                              </a:rPr>
                              <m:t>𝜆</m:t>
                            </m:r>
                          </m:e>
                          <m:sup>
                            <m:r>
                              <a:rPr lang="en-US" b="0" i="1" smtClean="0">
                                <a:solidFill>
                                  <a:srgbClr val="0070C0"/>
                                </a:solidFill>
                                <a:latin typeface="Cambria Math" panose="02040503050406030204" pitchFamily="18" charset="0"/>
                                <a:ea typeface="Cambria Math" panose="02040503050406030204" pitchFamily="18" charset="0"/>
                              </a:rPr>
                              <m:t>0</m:t>
                            </m:r>
                          </m:sup>
                        </m:sSup>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𝑒</m:t>
                            </m:r>
                          </m:e>
                          <m:sup>
                            <m:r>
                              <a:rPr lang="en-US" i="1">
                                <a:solidFill>
                                  <a:srgbClr val="0070C0"/>
                                </a:solidFill>
                                <a:latin typeface="Cambria Math" panose="02040503050406030204" pitchFamily="18" charset="0"/>
                              </a:rPr>
                              <m:t>−</m:t>
                            </m:r>
                            <m:r>
                              <a:rPr lang="en-US" i="1">
                                <a:solidFill>
                                  <a:srgbClr val="0070C0"/>
                                </a:solidFill>
                                <a:latin typeface="Cambria Math" panose="02040503050406030204" pitchFamily="18" charset="0"/>
                                <a:ea typeface="Cambria Math" panose="02040503050406030204" pitchFamily="18" charset="0"/>
                              </a:rPr>
                              <m:t>𝜆</m:t>
                            </m:r>
                          </m:sup>
                        </m:sSup>
                      </m:num>
                      <m:den>
                        <m:r>
                          <a:rPr lang="en-US" b="0" i="1" smtClean="0">
                            <a:solidFill>
                              <a:srgbClr val="0070C0"/>
                            </a:solidFill>
                            <a:latin typeface="Cambria Math" panose="02040503050406030204" pitchFamily="18" charset="0"/>
                          </a:rPr>
                          <m:t>0</m:t>
                        </m:r>
                        <m:r>
                          <a:rPr lang="en-US" i="1">
                            <a:solidFill>
                              <a:srgbClr val="0070C0"/>
                            </a:solidFill>
                            <a:latin typeface="Cambria Math" panose="02040503050406030204" pitchFamily="18" charset="0"/>
                          </a:rPr>
                          <m:t>!</m:t>
                        </m:r>
                      </m:den>
                    </m:f>
                    <m:r>
                      <a:rPr lang="en-US" b="0" i="1" smtClean="0">
                        <a:solidFill>
                          <a:srgbClr val="0070C0"/>
                        </a:solidFill>
                        <a:latin typeface="Cambria Math" panose="02040503050406030204" pitchFamily="18" charset="0"/>
                      </a:rPr>
                      <m:t>=1−</m:t>
                    </m:r>
                  </m:oMath>
                </a14:m>
                <a:r>
                  <a:rPr lang="en-US" dirty="0">
                    <a:solidFill>
                      <a:srgbClr val="0070C0"/>
                    </a:solidFill>
                  </a:rPr>
                  <a:t> </a:t>
                </a:r>
                <a14:m>
                  <m:oMath xmlns:m="http://schemas.openxmlformats.org/officeDocument/2006/math">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𝑒</m:t>
                        </m:r>
                      </m:e>
                      <m:sup>
                        <m:r>
                          <a:rPr lang="en-US" i="1">
                            <a:solidFill>
                              <a:srgbClr val="0070C0"/>
                            </a:solidFill>
                            <a:latin typeface="Cambria Math" panose="02040503050406030204" pitchFamily="18" charset="0"/>
                          </a:rPr>
                          <m:t>−</m:t>
                        </m:r>
                        <m:r>
                          <a:rPr lang="en-US" i="1">
                            <a:solidFill>
                              <a:srgbClr val="0070C0"/>
                            </a:solidFill>
                            <a:latin typeface="Cambria Math" panose="02040503050406030204" pitchFamily="18" charset="0"/>
                            <a:ea typeface="Cambria Math" panose="02040503050406030204" pitchFamily="18" charset="0"/>
                          </a:rPr>
                          <m:t>𝜆</m:t>
                        </m:r>
                      </m:sup>
                    </m:sSup>
                  </m:oMath>
                </a14:m>
                <a:endParaRPr lang="en-US" dirty="0"/>
              </a:p>
              <a:p>
                <a:endParaRPr lang="de-D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compute a range greater than some value, subtract the probabilities up to that value from 1.</a:t>
                </a:r>
              </a:p>
              <a:p>
                <a:r>
                  <a:rPr lang="en-GB" dirty="0"/>
                  <a:t>##############</a:t>
                </a:r>
              </a:p>
              <a:p>
                <a:r>
                  <a:rPr lang="en-US" dirty="0"/>
                  <a:t>Remember that the sum of all possibilities equals 1</a:t>
                </a:r>
              </a:p>
              <a:p>
                <a:pPr>
                  <a:lnSpc>
                    <a:spcPct val="100000"/>
                  </a:lnSpc>
                  <a:spcAft>
                    <a:spcPts val="600"/>
                  </a:spcAft>
                </a:pPr>
                <a:r>
                  <a:rPr lang="en-US" dirty="0"/>
                  <a:t>The probability of seeing </a:t>
                </a:r>
                <a:r>
                  <a:rPr lang="en-US" i="1" dirty="0"/>
                  <a:t>at least  </a:t>
                </a:r>
                <a:r>
                  <a:rPr lang="en-US" dirty="0"/>
                  <a:t>1 event is one minus the probability of seeing none:</a:t>
                </a:r>
              </a:p>
              <a:p>
                <a:pPr marL="803275" indent="0">
                  <a:lnSpc>
                    <a:spcPct val="114000"/>
                  </a:lnSpc>
                  <a:spcBef>
                    <a:spcPts val="600"/>
                  </a:spcBef>
                  <a:buNone/>
                </a:pPr>
                <a:r>
                  <a:rPr lang="en-US" i="0">
                    <a:solidFill>
                      <a:srgbClr val="0070C0"/>
                    </a:solidFill>
                    <a:latin typeface="Cambria Math" panose="02040503050406030204" pitchFamily="18" charset="0"/>
                  </a:rPr>
                  <a:t>𝑃(</a:t>
                </a:r>
                <a:r>
                  <a:rPr lang="en-US" b="0" i="0">
                    <a:solidFill>
                      <a:srgbClr val="0070C0"/>
                    </a:solidFill>
                    <a:latin typeface="Cambria Math" panose="02040503050406030204" pitchFamily="18" charset="0"/>
                  </a:rPr>
                  <a:t>𝑋:</a:t>
                </a:r>
                <a:r>
                  <a:rPr lang="en-US" i="0" spc="-500">
                    <a:solidFill>
                      <a:srgbClr val="0070C0"/>
                    </a:solidFill>
                    <a:latin typeface="Cambria Math" panose="02040503050406030204" pitchFamily="18" charset="0"/>
                  </a:rPr>
                  <a:t>𝑥</a:t>
                </a:r>
                <a:r>
                  <a:rPr lang="en-US" b="0" i="0" spc="-500">
                    <a:solidFill>
                      <a:srgbClr val="0070C0"/>
                    </a:solidFill>
                    <a:latin typeface="Cambria Math" panose="02040503050406030204" pitchFamily="18" charset="0"/>
                    <a:ea typeface="Cambria Math" panose="02040503050406030204" pitchFamily="18" charset="0"/>
                  </a:rPr>
                  <a:t>≥</a:t>
                </a:r>
                <a:r>
                  <a:rPr lang="en-US" b="0" i="0" spc="-500">
                    <a:solidFill>
                      <a:srgbClr val="0070C0"/>
                    </a:solidFill>
                    <a:latin typeface="Cambria Math" panose="02040503050406030204" pitchFamily="18" charset="0"/>
                  </a:rPr>
                  <a:t>1)</a:t>
                </a:r>
                <a:r>
                  <a:rPr lang="en-US" i="0">
                    <a:solidFill>
                      <a:srgbClr val="0070C0"/>
                    </a:solidFill>
                    <a:latin typeface="Cambria Math" panose="02040503050406030204" pitchFamily="18" charset="0"/>
                  </a:rPr>
                  <a:t>=</a:t>
                </a:r>
                <a:r>
                  <a:rPr lang="en-US" b="0" i="0">
                    <a:solidFill>
                      <a:srgbClr val="0070C0"/>
                    </a:solidFill>
                    <a:latin typeface="Cambria Math" panose="02040503050406030204" pitchFamily="18" charset="0"/>
                  </a:rPr>
                  <a:t>1−</a:t>
                </a:r>
                <a:r>
                  <a:rPr lang="en-US" i="0">
                    <a:solidFill>
                      <a:srgbClr val="0070C0"/>
                    </a:solidFill>
                    <a:latin typeface="Cambria Math" panose="02040503050406030204" pitchFamily="18" charset="0"/>
                  </a:rPr>
                  <a:t>𝑃(𝑋:</a:t>
                </a:r>
                <a:r>
                  <a:rPr lang="en-US" i="0" spc="-500">
                    <a:solidFill>
                      <a:srgbClr val="0070C0"/>
                    </a:solidFill>
                    <a:latin typeface="Cambria Math" panose="02040503050406030204" pitchFamily="18" charset="0"/>
                  </a:rPr>
                  <a:t>𝑥</a:t>
                </a:r>
                <a:r>
                  <a:rPr lang="en-US" b="0" i="0" spc="-500">
                    <a:solidFill>
                      <a:srgbClr val="0070C0"/>
                    </a:solidFill>
                    <a:latin typeface="Cambria Math" panose="02040503050406030204" pitchFamily="18" charset="0"/>
                  </a:rPr>
                  <a:t>=0)</a:t>
                </a:r>
                <a:endParaRPr lang="en-US" i="1" dirty="0">
                  <a:solidFill>
                    <a:srgbClr val="0070C0"/>
                  </a:solidFill>
                  <a:latin typeface="Cambria Math" panose="02040503050406030204" pitchFamily="18" charset="0"/>
                </a:endParaRPr>
              </a:p>
              <a:p>
                <a:pPr marL="2513013" indent="0">
                  <a:lnSpc>
                    <a:spcPct val="114000"/>
                  </a:lnSpc>
                  <a:buNone/>
                </a:pPr>
                <a:r>
                  <a:rPr lang="en-US" b="0" i="0">
                    <a:solidFill>
                      <a:srgbClr val="0070C0"/>
                    </a:solidFill>
                    <a:latin typeface="Cambria Math" panose="02040503050406030204" pitchFamily="18" charset="0"/>
                  </a:rPr>
                  <a:t>=1−</a:t>
                </a:r>
                <a:r>
                  <a:rPr lang="en-US" i="0">
                    <a:solidFill>
                      <a:srgbClr val="0070C0"/>
                    </a:solidFill>
                    <a:latin typeface="Cambria Math" panose="02040503050406030204" pitchFamily="18" charset="0"/>
                  </a:rPr>
                  <a:t>(</a:t>
                </a:r>
                <a:r>
                  <a:rPr lang="en-US" i="0">
                    <a:solidFill>
                      <a:srgbClr val="0070C0"/>
                    </a:solidFill>
                    <a:latin typeface="Cambria Math" panose="02040503050406030204" pitchFamily="18" charset="0"/>
                    <a:ea typeface="Cambria Math" panose="02040503050406030204" pitchFamily="18" charset="0"/>
                  </a:rPr>
                  <a:t>𝜆^</a:t>
                </a:r>
                <a:r>
                  <a:rPr lang="en-US" b="0" i="0">
                    <a:solidFill>
                      <a:srgbClr val="0070C0"/>
                    </a:solidFill>
                    <a:latin typeface="Cambria Math" panose="02040503050406030204" pitchFamily="18" charset="0"/>
                    <a:ea typeface="Cambria Math" panose="02040503050406030204" pitchFamily="18" charset="0"/>
                  </a:rPr>
                  <a:t>0 </a:t>
                </a:r>
                <a:r>
                  <a:rPr lang="en-US" i="0">
                    <a:solidFill>
                      <a:srgbClr val="0070C0"/>
                    </a:solidFill>
                    <a:latin typeface="Cambria Math" panose="02040503050406030204" pitchFamily="18" charset="0"/>
                  </a:rPr>
                  <a:t>𝑒^(−</a:t>
                </a:r>
                <a:r>
                  <a:rPr lang="en-US" i="0">
                    <a:solidFill>
                      <a:srgbClr val="0070C0"/>
                    </a:solidFill>
                    <a:latin typeface="Cambria Math" panose="02040503050406030204" pitchFamily="18" charset="0"/>
                    <a:ea typeface="Cambria Math" panose="02040503050406030204" pitchFamily="18" charset="0"/>
                  </a:rPr>
                  <a:t>𝜆))/</a:t>
                </a:r>
                <a:r>
                  <a:rPr lang="en-US" b="0" i="0">
                    <a:solidFill>
                      <a:srgbClr val="0070C0"/>
                    </a:solidFill>
                    <a:latin typeface="Cambria Math" panose="02040503050406030204" pitchFamily="18" charset="0"/>
                  </a:rPr>
                  <a:t>0</a:t>
                </a:r>
                <a:r>
                  <a:rPr lang="en-US" i="0">
                    <a:solidFill>
                      <a:srgbClr val="0070C0"/>
                    </a:solidFill>
                    <a:latin typeface="Cambria Math" panose="02040503050406030204" pitchFamily="18" charset="0"/>
                  </a:rPr>
                  <a:t>!</a:t>
                </a:r>
                <a:r>
                  <a:rPr lang="en-US" b="0" i="0">
                    <a:solidFill>
                      <a:srgbClr val="0070C0"/>
                    </a:solidFill>
                    <a:latin typeface="Cambria Math" panose="02040503050406030204" pitchFamily="18" charset="0"/>
                  </a:rPr>
                  <a:t>=1−</a:t>
                </a:r>
                <a:r>
                  <a:rPr lang="en-US" dirty="0">
                    <a:solidFill>
                      <a:srgbClr val="0070C0"/>
                    </a:solidFill>
                  </a:rPr>
                  <a:t> </a:t>
                </a:r>
                <a:r>
                  <a:rPr lang="en-US" i="0">
                    <a:solidFill>
                      <a:srgbClr val="0070C0"/>
                    </a:solidFill>
                    <a:latin typeface="Cambria Math" panose="02040503050406030204" pitchFamily="18" charset="0"/>
                  </a:rPr>
                  <a:t>𝑒^(−</a:t>
                </a:r>
                <a:r>
                  <a:rPr lang="en-US" i="0">
                    <a:solidFill>
                      <a:srgbClr val="0070C0"/>
                    </a:solidFill>
                    <a:latin typeface="Cambria Math" panose="02040503050406030204" pitchFamily="18" charset="0"/>
                    <a:ea typeface="Cambria Math" panose="02040503050406030204" pitchFamily="18" charset="0"/>
                  </a:rPr>
                  <a:t>𝜆)</a:t>
                </a:r>
                <a:endParaRPr lang="en-US" dirty="0"/>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27</a:t>
            </a:fld>
            <a:endParaRPr lang="de-DE" dirty="0"/>
          </a:p>
        </p:txBody>
      </p:sp>
    </p:spTree>
    <p:extLst>
      <p:ext uri="{BB962C8B-B14F-4D97-AF65-F5344CB8AC3E}">
        <p14:creationId xmlns:p14="http://schemas.microsoft.com/office/powerpoint/2010/main" val="3973741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warehouse typically receives 8 deliveries between 4 and 5pm on Friday.</a:t>
            </a:r>
          </a:p>
          <a:p>
            <a:pPr>
              <a:spcBef>
                <a:spcPts val="1200"/>
              </a:spcBef>
            </a:pPr>
            <a:r>
              <a:rPr lang="en-US" dirty="0"/>
              <a:t>What is the probability </a:t>
            </a:r>
            <a:br>
              <a:rPr lang="en-US" dirty="0"/>
            </a:br>
            <a:r>
              <a:rPr lang="en-US" dirty="0"/>
              <a:t>that </a:t>
            </a:r>
            <a:r>
              <a:rPr lang="en-US" dirty="0">
                <a:solidFill>
                  <a:srgbClr val="0070C0"/>
                </a:solidFill>
              </a:rPr>
              <a:t>fewer than 3 </a:t>
            </a:r>
            <a:br>
              <a:rPr lang="en-US" dirty="0"/>
            </a:br>
            <a:r>
              <a:rPr lang="en-US" dirty="0"/>
              <a:t>will arrive between </a:t>
            </a:r>
            <a:br>
              <a:rPr lang="en-US" dirty="0"/>
            </a:br>
            <a:r>
              <a:rPr lang="en-US" dirty="0"/>
              <a:t>4 and 5pm this Friday?</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28</a:t>
            </a:fld>
            <a:endParaRPr lang="de-DE" dirty="0"/>
          </a:p>
        </p:txBody>
      </p:sp>
    </p:spTree>
    <p:extLst>
      <p:ext uri="{BB962C8B-B14F-4D97-AF65-F5344CB8AC3E}">
        <p14:creationId xmlns:p14="http://schemas.microsoft.com/office/powerpoint/2010/main" val="2107434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Using the cumulative mass function, there’s a 1.37% probability that fewer than 3 deliveries will arrive</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In Python:</a:t>
            </a:r>
            <a:br>
              <a:rPr lang="en-US" dirty="0"/>
            </a:br>
            <a:r>
              <a:rPr lang="en-US" dirty="0"/>
              <a:t>&gt;&gt;&gt;</a:t>
            </a:r>
            <a:r>
              <a:rPr lang="fr-FR" dirty="0"/>
              <a:t>from scipy.stats import poisson</a:t>
            </a:r>
            <a:br>
              <a:rPr lang="fr-FR" dirty="0"/>
            </a:br>
            <a:r>
              <a:rPr lang="fr-FR" dirty="0"/>
              <a:t>&gt;&gt;&gt;</a:t>
            </a:r>
            <a:r>
              <a:rPr lang="fr-FR" b="1" dirty="0"/>
              <a:t>poisson.cdf(2,8)</a:t>
            </a:r>
            <a:r>
              <a:rPr lang="fr-FR" dirty="0"/>
              <a:t> </a:t>
            </a:r>
            <a:r>
              <a:rPr lang="fr-FR" i="1" dirty="0"/>
              <a:t>returns</a:t>
            </a:r>
            <a:r>
              <a:rPr lang="fr-FR" dirty="0"/>
              <a:t> </a:t>
            </a:r>
            <a:r>
              <a:rPr lang="en-US" dirty="0"/>
              <a:t>0.013753967744002971</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29</a:t>
            </a:fld>
            <a:endParaRPr lang="de-DE" dirty="0"/>
          </a:p>
        </p:txBody>
      </p:sp>
    </p:spTree>
    <p:extLst>
      <p:ext uri="{BB962C8B-B14F-4D97-AF65-F5344CB8AC3E}">
        <p14:creationId xmlns:p14="http://schemas.microsoft.com/office/powerpoint/2010/main" val="20734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8288429-DBC7-41E6-8351-AAD75453BB66}" type="slidenum">
              <a:rPr lang="de-DE" smtClean="0"/>
              <a:t>3</a:t>
            </a:fld>
            <a:endParaRPr lang="de-DE"/>
          </a:p>
        </p:txBody>
      </p:sp>
    </p:spTree>
    <p:extLst>
      <p:ext uri="{BB962C8B-B14F-4D97-AF65-F5344CB8AC3E}">
        <p14:creationId xmlns:p14="http://schemas.microsoft.com/office/powerpoint/2010/main" val="2201078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Poisson Distribution assumes that the probability of success during a small time interval is proportional to the entire length </a:t>
                </a:r>
                <a:br>
                  <a:rPr lang="en-US" dirty="0"/>
                </a:br>
                <a:r>
                  <a:rPr lang="en-US" dirty="0"/>
                  <a:t>of the interval.</a:t>
                </a:r>
              </a:p>
              <a:p>
                <a:r>
                  <a:rPr lang="en-US" dirty="0"/>
                  <a:t>If you know the expected value </a:t>
                </a:r>
                <a14:m>
                  <m:oMath xmlns:m="http://schemas.openxmlformats.org/officeDocument/2006/math">
                    <m:r>
                      <a:rPr lang="en-US" i="1" dirty="0">
                        <a:solidFill>
                          <a:schemeClr val="bg2"/>
                        </a:solidFill>
                        <a:latin typeface="Cambria Math" panose="02040503050406030204" pitchFamily="18" charset="0"/>
                        <a:ea typeface="Cambria Math" panose="02040503050406030204" pitchFamily="18" charset="0"/>
                      </a:rPr>
                      <m:t>𝜆</m:t>
                    </m:r>
                  </m:oMath>
                </a14:m>
                <a:r>
                  <a:rPr lang="en-US" dirty="0"/>
                  <a:t> over an hour, then the expected value over one minute of that hour is</a:t>
                </a:r>
              </a:p>
              <a:p>
                <a:endParaRPr lang="de-DE" dirty="0"/>
              </a:p>
            </p:txBody>
          </p:sp>
        </mc:Choice>
        <mc:Fallback xmlns="">
          <p:sp>
            <p:nvSpPr>
              <p:cNvPr id="3" name="Notes Placeholder 2"/>
              <p:cNvSpPr>
                <a:spLocks noGrp="1"/>
              </p:cNvSpPr>
              <p:nvPr>
                <p:ph type="body" idx="1"/>
              </p:nvPr>
            </p:nvSpPr>
            <p:spPr/>
            <p:txBody>
              <a:bodyPr/>
              <a:lstStyle/>
              <a:p>
                <a:r>
                  <a:rPr lang="en-US" dirty="0"/>
                  <a:t>The Poisson Distribution assumes that the probability of success during a small time interval is proportional to the entire length </a:t>
                </a:r>
                <a:br>
                  <a:rPr lang="en-US" dirty="0"/>
                </a:br>
                <a:r>
                  <a:rPr lang="en-US" dirty="0"/>
                  <a:t>of the interval.</a:t>
                </a:r>
              </a:p>
              <a:p>
                <a:r>
                  <a:rPr lang="en-US" dirty="0"/>
                  <a:t>If you know the expected value </a:t>
                </a:r>
                <a:r>
                  <a:rPr lang="en-US" i="0" dirty="0">
                    <a:solidFill>
                      <a:schemeClr val="bg2"/>
                    </a:solidFill>
                    <a:latin typeface="Cambria Math" panose="02040503050406030204" pitchFamily="18" charset="0"/>
                    <a:ea typeface="Cambria Math" panose="02040503050406030204" pitchFamily="18" charset="0"/>
                  </a:rPr>
                  <a:t>𝜆</a:t>
                </a:r>
                <a:r>
                  <a:rPr lang="en-US" dirty="0"/>
                  <a:t> over an hour, then the expected value over one minute of that hour is</a:t>
                </a:r>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30</a:t>
            </a:fld>
            <a:endParaRPr lang="de-DE" dirty="0"/>
          </a:p>
        </p:txBody>
      </p:sp>
    </p:spTree>
    <p:extLst>
      <p:ext uri="{BB962C8B-B14F-4D97-AF65-F5344CB8AC3E}">
        <p14:creationId xmlns:p14="http://schemas.microsoft.com/office/powerpoint/2010/main" val="1820050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other words, what’s the chance of having an uninterrupted 5 minute break?</a:t>
            </a:r>
          </a:p>
          <a:p>
            <a:r>
              <a:rPr lang="en-US" dirty="0"/>
              <a:t>###########</a:t>
            </a:r>
          </a:p>
          <a:p>
            <a:r>
              <a:rPr lang="en-US" dirty="0"/>
              <a:t>A warehouse typically receives 8 deliveries between 4 and 5pm on Friday.</a:t>
            </a:r>
          </a:p>
          <a:p>
            <a:pPr>
              <a:spcBef>
                <a:spcPts val="1200"/>
              </a:spcBef>
            </a:pPr>
            <a:r>
              <a:rPr lang="en-US" dirty="0"/>
              <a:t>What is the probability </a:t>
            </a:r>
            <a:br>
              <a:rPr lang="en-US" dirty="0"/>
            </a:br>
            <a:r>
              <a:rPr lang="en-US" dirty="0"/>
              <a:t>that no deliveries arrive</a:t>
            </a:r>
            <a:br>
              <a:rPr lang="en-US" dirty="0"/>
            </a:br>
            <a:r>
              <a:rPr lang="en-US" dirty="0">
                <a:solidFill>
                  <a:srgbClr val="0070C0"/>
                </a:solidFill>
              </a:rPr>
              <a:t>between 4:00 and 4:05</a:t>
            </a:r>
            <a:br>
              <a:rPr lang="en-US" dirty="0"/>
            </a:br>
            <a:r>
              <a:rPr lang="en-US" dirty="0"/>
              <a:t>this Friday?</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31</a:t>
            </a:fld>
            <a:endParaRPr lang="de-DE" dirty="0"/>
          </a:p>
        </p:txBody>
      </p:sp>
    </p:spTree>
    <p:extLst>
      <p:ext uri="{BB962C8B-B14F-4D97-AF65-F5344CB8AC3E}">
        <p14:creationId xmlns:p14="http://schemas.microsoft.com/office/powerpoint/2010/main" val="3212637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51.34% probability that any given 5 minute period between 4 and 5pm on Friday will be uninterrupted!</a:t>
            </a:r>
          </a:p>
          <a:p>
            <a:r>
              <a:rPr lang="en-US" dirty="0"/>
              <a:t>In Excel, </a:t>
            </a:r>
            <a:r>
              <a:rPr lang="en-US" b="1" dirty="0"/>
              <a:t>=POISSON.DIST(0,8/12,FALSE) </a:t>
            </a:r>
            <a:r>
              <a:rPr lang="en-US" dirty="0"/>
              <a:t>returns 0.513417</a:t>
            </a:r>
          </a:p>
          <a:p>
            <a:r>
              <a:rPr lang="en-US" dirty="0"/>
              <a:t>In Python, </a:t>
            </a:r>
            <a:r>
              <a:rPr lang="en-US" b="1" dirty="0"/>
              <a:t>poisson.pmf(0,8/12) </a:t>
            </a:r>
            <a:r>
              <a:rPr lang="en-US" i="1" dirty="0"/>
              <a:t>returns</a:t>
            </a:r>
            <a:r>
              <a:rPr lang="en-US" dirty="0"/>
              <a:t> 0.51341711903259202</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32</a:t>
            </a:fld>
            <a:endParaRPr lang="de-DE" dirty="0"/>
          </a:p>
        </p:txBody>
      </p:sp>
    </p:spTree>
    <p:extLst>
      <p:ext uri="{BB962C8B-B14F-4D97-AF65-F5344CB8AC3E}">
        <p14:creationId xmlns:p14="http://schemas.microsoft.com/office/powerpoint/2010/main" val="1543613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03 Wahrscheinlichkeit und Statistik Teil 3 Folie 33</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88429-DBC7-41E6-8351-AAD75453BB66}"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0183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marR="0" lvl="0" indent="0" algn="l" defTabSz="914400" rtl="0" eaLnBrk="1" fontAlgn="auto" latinLnBrk="0" hangingPunct="1">
              <a:lnSpc>
                <a:spcPct val="100000"/>
              </a:lnSpc>
              <a:spcBef>
                <a:spcPts val="1200"/>
              </a:spcBef>
              <a:spcAft>
                <a:spcPts val="0"/>
              </a:spcAft>
              <a:buClrTx/>
              <a:buSzTx/>
              <a:buFontTx/>
              <a:buNone/>
              <a:tabLst/>
              <a:defRPr/>
            </a:pPr>
            <a:r>
              <a:rPr lang="de-DE" dirty="0"/>
              <a:t>03 Wahrscheinlichkeit und Statistik Teil 3 Folie 34</a:t>
            </a:r>
            <a:endParaRPr lang="en-US" b="1" dirty="0"/>
          </a:p>
          <a:p>
            <a:endParaRPr lang="de-D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88429-DBC7-41E6-8351-AAD75453BB66}"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6364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35</a:t>
            </a:fld>
            <a:endParaRPr lang="de-DE" dirty="0"/>
          </a:p>
        </p:txBody>
      </p:sp>
    </p:spTree>
    <p:extLst>
      <p:ext uri="{BB962C8B-B14F-4D97-AF65-F5344CB8AC3E}">
        <p14:creationId xmlns:p14="http://schemas.microsoft.com/office/powerpoint/2010/main" val="33944244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36</a:t>
            </a:fld>
            <a:endParaRPr lang="de-DE" dirty="0"/>
          </a:p>
        </p:txBody>
      </p:sp>
    </p:spTree>
    <p:extLst>
      <p:ext uri="{BB962C8B-B14F-4D97-AF65-F5344CB8AC3E}">
        <p14:creationId xmlns:p14="http://schemas.microsoft.com/office/powerpoint/2010/main" val="1544080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37</a:t>
            </a:fld>
            <a:endParaRPr lang="de-DE" dirty="0"/>
          </a:p>
        </p:txBody>
      </p:sp>
    </p:spTree>
    <p:extLst>
      <p:ext uri="{BB962C8B-B14F-4D97-AF65-F5344CB8AC3E}">
        <p14:creationId xmlns:p14="http://schemas.microsoft.com/office/powerpoint/2010/main" val="34523548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ontserrat"/>
                <a:ea typeface="Montserrat"/>
                <a:cs typeface="Montserrat"/>
                <a:sym typeface="Montserrat"/>
              </a:rPr>
              <a:t>Continuous</a:t>
            </a:r>
            <a:r>
              <a:rPr lang="en" b="1" dirty="0">
                <a:latin typeface="Montserrat"/>
                <a:ea typeface="Montserrat"/>
                <a:cs typeface="Montserrat"/>
                <a:sym typeface="Montserrat"/>
              </a:rPr>
              <a:t> P</a:t>
            </a:r>
            <a:r>
              <a:rPr lang="en-US" b="1" dirty="0">
                <a:latin typeface="Montserrat"/>
                <a:ea typeface="Montserrat"/>
                <a:cs typeface="Montserrat"/>
                <a:sym typeface="Montserrat"/>
              </a:rPr>
              <a:t>robability Distribution</a:t>
            </a:r>
            <a:r>
              <a:rPr lang="en" b="1" dirty="0">
                <a:latin typeface="Montserrat"/>
                <a:ea typeface="Montserrat"/>
                <a:cs typeface="Montserrat"/>
                <a:sym typeface="Montserrat"/>
              </a:rPr>
              <a:t>s</a:t>
            </a:r>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38</a:t>
            </a:fld>
            <a:endParaRPr lang="de-DE" dirty="0"/>
          </a:p>
        </p:txBody>
      </p:sp>
    </p:spTree>
    <p:extLst>
      <p:ext uri="{BB962C8B-B14F-4D97-AF65-F5344CB8AC3E}">
        <p14:creationId xmlns:p14="http://schemas.microsoft.com/office/powerpoint/2010/main" val="7909550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Continuous probability distributions are also called </a:t>
            </a:r>
            <a:r>
              <a:rPr lang="en-US" i="1" dirty="0"/>
              <a:t>probability density functions</a:t>
            </a:r>
            <a:r>
              <a:rPr lang="en-US" dirty="0"/>
              <a:t>:</a:t>
            </a:r>
          </a:p>
        </p:txBody>
      </p:sp>
      <p:sp>
        <p:nvSpPr>
          <p:cNvPr id="4" name="Slide Number Placeholder 3"/>
          <p:cNvSpPr>
            <a:spLocks noGrp="1"/>
          </p:cNvSpPr>
          <p:nvPr>
            <p:ph type="sldNum" sz="quarter" idx="10"/>
          </p:nvPr>
        </p:nvSpPr>
        <p:spPr/>
        <p:txBody>
          <a:bodyPr/>
          <a:lstStyle/>
          <a:p>
            <a:fld id="{C8288429-DBC7-41E6-8351-AAD75453BB66}" type="slidenum">
              <a:rPr lang="de-DE" smtClean="0"/>
              <a:t>39</a:t>
            </a:fld>
            <a:endParaRPr lang="de-DE" dirty="0"/>
          </a:p>
        </p:txBody>
      </p:sp>
    </p:spTree>
    <p:extLst>
      <p:ext uri="{BB962C8B-B14F-4D97-AF65-F5344CB8AC3E}">
        <p14:creationId xmlns:p14="http://schemas.microsoft.com/office/powerpoint/2010/main" val="170390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Discrete probability distributions are also called </a:t>
            </a:r>
            <a:r>
              <a:rPr lang="en-US" i="1" dirty="0"/>
              <a:t>probability mass functions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Später</a:t>
            </a:r>
            <a:r>
              <a:rPr lang="en-US" dirty="0"/>
              <a:t> </a:t>
            </a:r>
            <a:r>
              <a:rPr lang="en-US" dirty="0" err="1"/>
              <a:t>scheuen</a:t>
            </a:r>
            <a:r>
              <a:rPr lang="en-US" dirty="0"/>
              <a:t> </a:t>
            </a:r>
            <a:r>
              <a:rPr lang="en-US" dirty="0" err="1"/>
              <a:t>wir</a:t>
            </a:r>
            <a:r>
              <a:rPr lang="en-US" dirty="0"/>
              <a:t> und </a:t>
            </a:r>
            <a:r>
              <a:rPr lang="en-US" dirty="0" err="1"/>
              <a:t>noch</a:t>
            </a:r>
            <a:r>
              <a:rPr lang="en-US" dirty="0"/>
              <a:t> die </a:t>
            </a:r>
            <a:r>
              <a:rPr lang="en-US" dirty="0" err="1"/>
              <a:t>kontinuierlichen</a:t>
            </a:r>
            <a:r>
              <a:rPr lang="en-US" dirty="0"/>
              <a:t> </a:t>
            </a:r>
            <a:r>
              <a:rPr lang="en-US" dirty="0" err="1"/>
              <a:t>Verteilungen</a:t>
            </a:r>
            <a:r>
              <a:rPr lang="en-US" dirty="0"/>
              <a:t> </a:t>
            </a:r>
            <a:r>
              <a:rPr lang="en-US" dirty="0" err="1"/>
              <a:t>wie</a:t>
            </a:r>
            <a:r>
              <a:rPr lang="en-US" dirty="0"/>
              <a:t> </a:t>
            </a:r>
            <a:r>
              <a:rPr lang="en-US" dirty="0" err="1"/>
              <a:t>z.B</a:t>
            </a:r>
            <a:r>
              <a:rPr lang="en-US" dirty="0"/>
              <a:t>. die </a:t>
            </a:r>
            <a:r>
              <a:rPr lang="en-US" dirty="0" err="1"/>
              <a:t>Normalverteilungen</a:t>
            </a:r>
            <a:r>
              <a:rPr lang="en-US" dirty="0"/>
              <a:t> an.</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a:t>
            </a:fld>
            <a:endParaRPr lang="de-DE" dirty="0"/>
          </a:p>
        </p:txBody>
      </p:sp>
    </p:spTree>
    <p:extLst>
      <p:ext uri="{BB962C8B-B14F-4D97-AF65-F5344CB8AC3E}">
        <p14:creationId xmlns:p14="http://schemas.microsoft.com/office/powerpoint/2010/main" val="1446143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4999"/>
              </a:lnSpc>
            </a:pPr>
            <a:r>
              <a:rPr lang="en-US" dirty="0"/>
              <a:t>Many real life data points follow a normal distribution:</a:t>
            </a:r>
          </a:p>
          <a:p>
            <a:pPr>
              <a:lnSpc>
                <a:spcPct val="114999"/>
              </a:lnSpc>
            </a:pPr>
            <a:r>
              <a:rPr lang="en-US" dirty="0"/>
              <a:t>People's Heights and Weights</a:t>
            </a:r>
          </a:p>
          <a:p>
            <a:pPr>
              <a:lnSpc>
                <a:spcPct val="114999"/>
              </a:lnSpc>
            </a:pPr>
            <a:r>
              <a:rPr lang="en-US" dirty="0"/>
              <a:t>Population Blood Pressure</a:t>
            </a:r>
          </a:p>
          <a:p>
            <a:pPr>
              <a:lnSpc>
                <a:spcPct val="114999"/>
              </a:lnSpc>
            </a:pPr>
            <a:r>
              <a:rPr lang="en-US" dirty="0"/>
              <a:t>Test Scores</a:t>
            </a:r>
          </a:p>
          <a:p>
            <a:pPr>
              <a:lnSpc>
                <a:spcPct val="114999"/>
              </a:lnSpc>
            </a:pPr>
            <a:r>
              <a:rPr lang="en-US" dirty="0"/>
              <a:t>Measurement Errors</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40</a:t>
            </a:fld>
            <a:endParaRPr lang="de-DE" dirty="0"/>
          </a:p>
        </p:txBody>
      </p:sp>
    </p:spTree>
    <p:extLst>
      <p:ext uri="{BB962C8B-B14F-4D97-AF65-F5344CB8AC3E}">
        <p14:creationId xmlns:p14="http://schemas.microsoft.com/office/powerpoint/2010/main" val="3873963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Gaussverteilung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data sources tend to be around a central value with no bias left or right, and it gets close to a "Normal Distribution" like this:</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41</a:t>
            </a:fld>
            <a:endParaRPr lang="de-DE" dirty="0"/>
          </a:p>
        </p:txBody>
      </p:sp>
    </p:spTree>
    <p:extLst>
      <p:ext uri="{BB962C8B-B14F-4D97-AF65-F5344CB8AC3E}">
        <p14:creationId xmlns:p14="http://schemas.microsoft.com/office/powerpoint/2010/main" val="37552757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4999"/>
              </a:lnSpc>
            </a:pPr>
            <a:r>
              <a:rPr lang="en-US" dirty="0"/>
              <a:t>We use a </a:t>
            </a:r>
            <a:r>
              <a:rPr lang="en-US" b="1" dirty="0"/>
              <a:t>continuous distribution </a:t>
            </a:r>
            <a:r>
              <a:rPr lang="en-US" dirty="0"/>
              <a:t>to model the behavior of these data sources.</a:t>
            </a:r>
          </a:p>
          <a:p>
            <a:pPr>
              <a:lnSpc>
                <a:spcPct val="114999"/>
              </a:lnSpc>
            </a:pPr>
            <a:r>
              <a:rPr lang="en-US" dirty="0"/>
              <a:t>Notice the continuous line and area in this PDF.</a:t>
            </a:r>
          </a:p>
          <a:p>
            <a:endParaRPr lang="de-DE" dirty="0"/>
          </a:p>
          <a:p>
            <a:r>
              <a:rPr lang="de-DE" b="1" noProof="0" dirty="0"/>
              <a:t>Wahrscheinlichkeitsdichtefunktionen</a:t>
            </a:r>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42</a:t>
            </a:fld>
            <a:endParaRPr lang="de-DE" dirty="0"/>
          </a:p>
        </p:txBody>
      </p:sp>
    </p:spTree>
    <p:extLst>
      <p:ext uri="{BB962C8B-B14F-4D97-AF65-F5344CB8AC3E}">
        <p14:creationId xmlns:p14="http://schemas.microsoft.com/office/powerpoint/2010/main" val="1238423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Unlike discrete distributions, where </a:t>
            </a:r>
            <a:br>
              <a:rPr lang="en-US" dirty="0"/>
            </a:br>
            <a:r>
              <a:rPr lang="en-US" dirty="0"/>
              <a:t>the sum of all the bars equals one,</a:t>
            </a:r>
            <a:br>
              <a:rPr lang="en-US" dirty="0"/>
            </a:br>
            <a:r>
              <a:rPr lang="en-US" dirty="0"/>
              <a:t>in a normal distribution the </a:t>
            </a:r>
            <a:br>
              <a:rPr lang="en-US" dirty="0"/>
            </a:br>
            <a:r>
              <a:rPr lang="en-US" i="1" dirty="0"/>
              <a:t>area under the curve</a:t>
            </a:r>
            <a:r>
              <a:rPr lang="en-US" dirty="0"/>
              <a:t> equals one</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43</a:t>
            </a:fld>
            <a:endParaRPr lang="de-DE" dirty="0"/>
          </a:p>
        </p:txBody>
      </p:sp>
    </p:spTree>
    <p:extLst>
      <p:ext uri="{BB962C8B-B14F-4D97-AF65-F5344CB8AC3E}">
        <p14:creationId xmlns:p14="http://schemas.microsoft.com/office/powerpoint/2010/main" val="1204421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the </a:t>
            </a:r>
            <a:br>
              <a:rPr lang="en-US" dirty="0"/>
            </a:br>
            <a:r>
              <a:rPr lang="en-US" b="1" dirty="0">
                <a:solidFill>
                  <a:srgbClr val="0070C0"/>
                </a:solidFill>
              </a:rPr>
              <a:t>Bell Curve</a:t>
            </a:r>
            <a:r>
              <a:rPr lang="en-US" dirty="0"/>
              <a:t> or </a:t>
            </a:r>
            <a:br>
              <a:rPr lang="en-US" dirty="0"/>
            </a:br>
            <a:r>
              <a:rPr lang="en-US" b="1" dirty="0">
                <a:solidFill>
                  <a:srgbClr val="0070C0"/>
                </a:solidFill>
              </a:rPr>
              <a:t>Gaussian Distribution</a:t>
            </a:r>
            <a:endParaRPr lang="en-US" dirty="0"/>
          </a:p>
          <a:p>
            <a:r>
              <a:rPr lang="en-US" dirty="0"/>
              <a:t>always symmetrical</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44</a:t>
            </a:fld>
            <a:endParaRPr lang="de-DE" dirty="0"/>
          </a:p>
        </p:txBody>
      </p:sp>
    </p:spTree>
    <p:extLst>
      <p:ext uri="{BB962C8B-B14F-4D97-AF65-F5344CB8AC3E}">
        <p14:creationId xmlns:p14="http://schemas.microsoft.com/office/powerpoint/2010/main" val="889995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SPECIFIC OUTCOME=0: If you think about dividing the shaded area into millions of vertical bars, the probability of each bar is very small. As you approach in infinite number of bars, probability approaches zero.</a:t>
            </a:r>
          </a:p>
          <a:p>
            <a:r>
              <a:rPr lang="en-GB" dirty="0"/>
              <a:t>###########</a:t>
            </a:r>
          </a:p>
          <a:p>
            <a:r>
              <a:rPr lang="en-US" dirty="0"/>
              <a:t>the probability of a </a:t>
            </a:r>
            <a:r>
              <a:rPr lang="en-US" i="1" dirty="0"/>
              <a:t>specific outcome </a:t>
            </a:r>
            <a:br>
              <a:rPr lang="en-US" i="1" dirty="0"/>
            </a:br>
            <a:r>
              <a:rPr lang="en-US" dirty="0"/>
              <a:t>is zero</a:t>
            </a:r>
          </a:p>
          <a:p>
            <a:r>
              <a:rPr lang="en-US" dirty="0"/>
              <a:t>we can only find probabilities over a</a:t>
            </a:r>
            <a:br>
              <a:rPr lang="en-US" dirty="0"/>
            </a:br>
            <a:r>
              <a:rPr lang="en-US" i="1" dirty="0"/>
              <a:t>specified interval</a:t>
            </a:r>
            <a:r>
              <a:rPr lang="en-US" dirty="0"/>
              <a:t> or range of outcomes</a:t>
            </a:r>
            <a:endParaRPr lang="en-US" i="1" dirty="0"/>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45</a:t>
            </a:fld>
            <a:endParaRPr lang="de-DE" dirty="0"/>
          </a:p>
        </p:txBody>
      </p:sp>
    </p:spTree>
    <p:extLst>
      <p:ext uri="{BB962C8B-B14F-4D97-AF65-F5344CB8AC3E}">
        <p14:creationId xmlns:p14="http://schemas.microsoft.com/office/powerpoint/2010/main" val="6601101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lower &amp; upper tails are asymptotic – they never touch the x-axis</a:t>
            </a:r>
          </a:p>
          <a:p>
            <a:r>
              <a:rPr lang="en-US" dirty="0"/>
              <a:t>Tails are important in the next section on Statistics as they define our “rejection regions”</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46</a:t>
            </a:fld>
            <a:endParaRPr lang="de-DE" dirty="0"/>
          </a:p>
        </p:txBody>
      </p:sp>
    </p:spTree>
    <p:extLst>
      <p:ext uri="{BB962C8B-B14F-4D97-AF65-F5344CB8AC3E}">
        <p14:creationId xmlns:p14="http://schemas.microsoft.com/office/powerpoint/2010/main" val="5315167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Mean mu  = 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Sigme</a:t>
            </a:r>
            <a:r>
              <a:rPr lang="en-US" dirty="0"/>
              <a:t> 1 </a:t>
            </a:r>
            <a:r>
              <a:rPr lang="en-US" dirty="0" err="1"/>
              <a:t>satandatabweichung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VIDEO SCRIPT: There is a three-input callback Dash script saved as \Video Scripts\NormalDist.py. The inputs allow adjustment of </a:t>
            </a:r>
            <a:r>
              <a:rPr lang="en-US" dirty="0">
                <a:latin typeface="Cambria Math" panose="02040503050406030204" pitchFamily="18" charset="0"/>
                <a:ea typeface="Cambria Math" panose="02040503050406030204" pitchFamily="18" charset="0"/>
              </a:rPr>
              <a:t>μ, σ, and whether or not z-score vertical lines appear.</a:t>
            </a:r>
            <a:endParaRPr lang="en-US" dirty="0"/>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47</a:t>
            </a:fld>
            <a:endParaRPr lang="de-DE" dirty="0"/>
          </a:p>
        </p:txBody>
      </p:sp>
    </p:spTree>
    <p:extLst>
      <p:ext uri="{BB962C8B-B14F-4D97-AF65-F5344CB8AC3E}">
        <p14:creationId xmlns:p14="http://schemas.microsoft.com/office/powerpoint/2010/main" val="2764098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68.27%, or 0.682689 of values fall within one standard deviation of the mean</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48</a:t>
            </a:fld>
            <a:endParaRPr lang="de-DE" dirty="0"/>
          </a:p>
        </p:txBody>
      </p:sp>
    </p:spTree>
    <p:extLst>
      <p:ext uri="{BB962C8B-B14F-4D97-AF65-F5344CB8AC3E}">
        <p14:creationId xmlns:p14="http://schemas.microsoft.com/office/powerpoint/2010/main" val="8682563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95.45%, or 0.9544997 of values fall within two standard deviations of the mean</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49</a:t>
            </a:fld>
            <a:endParaRPr lang="de-DE" dirty="0"/>
          </a:p>
        </p:txBody>
      </p:sp>
    </p:spTree>
    <p:extLst>
      <p:ext uri="{BB962C8B-B14F-4D97-AF65-F5344CB8AC3E}">
        <p14:creationId xmlns:p14="http://schemas.microsoft.com/office/powerpoint/2010/main" val="143970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8288429-DBC7-41E6-8351-AAD75453BB66}" type="slidenum">
              <a:rPr lang="de-DE" smtClean="0"/>
              <a:t>5</a:t>
            </a:fld>
            <a:endParaRPr lang="de-DE"/>
          </a:p>
        </p:txBody>
      </p:sp>
    </p:spTree>
    <p:extLst>
      <p:ext uri="{BB962C8B-B14F-4D97-AF65-F5344CB8AC3E}">
        <p14:creationId xmlns:p14="http://schemas.microsoft.com/office/powerpoint/2010/main" val="18261115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99.73%, or 0.997300 of values fall within three standard deviations of the mean</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50</a:t>
            </a:fld>
            <a:endParaRPr lang="de-DE" dirty="0"/>
          </a:p>
        </p:txBody>
      </p:sp>
    </p:spTree>
    <p:extLst>
      <p:ext uri="{BB962C8B-B14F-4D97-AF65-F5344CB8AC3E}">
        <p14:creationId xmlns:p14="http://schemas.microsoft.com/office/powerpoint/2010/main" val="33343963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normal curves exhibit the same behavior:</a:t>
            </a:r>
          </a:p>
          <a:p>
            <a:pPr marL="914400"/>
            <a:r>
              <a:rPr lang="en-US" dirty="0"/>
              <a:t>symmetry about the mean</a:t>
            </a:r>
          </a:p>
          <a:p>
            <a:pPr marL="914400"/>
            <a:r>
              <a:rPr lang="en-US" dirty="0"/>
              <a:t>99.73% of values fall within </a:t>
            </a:r>
            <a:br>
              <a:rPr lang="en-US" dirty="0"/>
            </a:br>
            <a:r>
              <a:rPr lang="en-US" dirty="0"/>
              <a:t>three standard deviations</a:t>
            </a:r>
          </a:p>
          <a:p>
            <a:pPr marL="461963"/>
            <a:r>
              <a:rPr lang="en-US" dirty="0"/>
              <a:t>However, the mean does not have to be zero, and </a:t>
            </a:r>
            <a:r>
              <a:rPr lang="en-US" dirty="0">
                <a:latin typeface="Cambria Math" panose="02040503050406030204" pitchFamily="18" charset="0"/>
                <a:ea typeface="Cambria Math" panose="02040503050406030204" pitchFamily="18" charset="0"/>
              </a:rPr>
              <a:t>σ  </a:t>
            </a:r>
            <a:r>
              <a:rPr lang="en-US" dirty="0">
                <a:ea typeface="Cambria Math" panose="02040503050406030204" pitchFamily="18" charset="0"/>
              </a:rPr>
              <a:t>does not have to equal one.</a:t>
            </a:r>
            <a:endParaRPr lang="en-US" dirty="0"/>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51</a:t>
            </a:fld>
            <a:endParaRPr lang="de-DE" dirty="0"/>
          </a:p>
        </p:txBody>
      </p:sp>
    </p:spTree>
    <p:extLst>
      <p:ext uri="{BB962C8B-B14F-4D97-AF65-F5344CB8AC3E}">
        <p14:creationId xmlns:p14="http://schemas.microsoft.com/office/powerpoint/2010/main" val="20546015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VIDEO SCRIPT: This three-input callback Dash script has been saved as \Video Scripts\NormalDist2.py. The inputs allow adjustment of </a:t>
            </a:r>
            <a:r>
              <a:rPr lang="en-US" dirty="0">
                <a:latin typeface="Cambria Math" panose="02040503050406030204" pitchFamily="18" charset="0"/>
                <a:ea typeface="Cambria Math" panose="02040503050406030204" pitchFamily="18" charset="0"/>
              </a:rPr>
              <a:t>μ, σ, and whether or not z-score vertical lines appear for each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panose="02040503050406030204" pitchFamily="18" charset="0"/>
                <a:ea typeface="Cambria Math" panose="020405030504060302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populations can be normal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52</a:t>
            </a:fld>
            <a:endParaRPr lang="de-DE" dirty="0"/>
          </a:p>
        </p:txBody>
      </p:sp>
    </p:spTree>
    <p:extLst>
      <p:ext uri="{BB962C8B-B14F-4D97-AF65-F5344CB8AC3E}">
        <p14:creationId xmlns:p14="http://schemas.microsoft.com/office/powerpoint/2010/main" val="7455589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determine that a population approximates a normal distribution,</a:t>
            </a:r>
          </a:p>
          <a:p>
            <a:pPr marL="461963" indent="0">
              <a:buNone/>
            </a:pPr>
            <a:r>
              <a:rPr lang="en-US" dirty="0"/>
              <a:t>then we can make some powerful inferences about it once we know </a:t>
            </a:r>
            <a:br>
              <a:rPr lang="en-US" dirty="0"/>
            </a:br>
            <a:r>
              <a:rPr lang="en-US" dirty="0"/>
              <a:t>its mean and standard deviation</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53</a:t>
            </a:fld>
            <a:endParaRPr lang="de-DE" dirty="0"/>
          </a:p>
        </p:txBody>
      </p:sp>
    </p:spTree>
    <p:extLst>
      <p:ext uri="{BB962C8B-B14F-4D97-AF65-F5344CB8AC3E}">
        <p14:creationId xmlns:p14="http://schemas.microsoft.com/office/powerpoint/2010/main" val="11562082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8288429-DBC7-41E6-8351-AAD75453BB66}" type="slidenum">
              <a:rPr lang="de-DE" smtClean="0"/>
              <a:t>54</a:t>
            </a:fld>
            <a:endParaRPr lang="de-DE"/>
          </a:p>
        </p:txBody>
      </p:sp>
    </p:spTree>
    <p:extLst>
      <p:ext uri="{BB962C8B-B14F-4D97-AF65-F5344CB8AC3E}">
        <p14:creationId xmlns:p14="http://schemas.microsoft.com/office/powerpoint/2010/main" val="9645056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4999"/>
              </a:lnSpc>
              <a:spcBef>
                <a:spcPts val="0"/>
              </a:spcBef>
              <a:spcAft>
                <a:spcPts val="0"/>
              </a:spcAft>
              <a:buClrTx/>
              <a:buSzTx/>
              <a:buFontTx/>
              <a:buNone/>
              <a:tabLst/>
              <a:defRPr/>
            </a:pPr>
            <a:r>
              <a:rPr lang="en-US" dirty="0"/>
              <a:t>70 kg +- 10 kg </a:t>
            </a:r>
            <a:r>
              <a:rPr lang="en-US" dirty="0" err="1"/>
              <a:t>ist</a:t>
            </a:r>
            <a:r>
              <a:rPr lang="en-US" dirty="0"/>
              <a:t> normal distribution </a:t>
            </a:r>
            <a:r>
              <a:rPr lang="en-US" dirty="0" err="1"/>
              <a:t>aber</a:t>
            </a:r>
            <a:r>
              <a:rPr lang="en-US" dirty="0"/>
              <a:t> </a:t>
            </a:r>
            <a:r>
              <a:rPr lang="en-US" dirty="0" err="1"/>
              <a:t>nicht</a:t>
            </a:r>
            <a:r>
              <a:rPr lang="en-US" dirty="0"/>
              <a:t> </a:t>
            </a:r>
            <a:r>
              <a:rPr lang="en-US" dirty="0" err="1"/>
              <a:t>standardisiert</a:t>
            </a:r>
            <a:r>
              <a:rPr lang="en-US" dirty="0"/>
              <a:t> </a:t>
            </a:r>
          </a:p>
          <a:p>
            <a:pPr>
              <a:lnSpc>
                <a:spcPct val="114999"/>
              </a:lnSpc>
            </a:pPr>
            <a:endParaRPr lang="en-US" dirty="0"/>
          </a:p>
          <a:p>
            <a:pPr>
              <a:lnSpc>
                <a:spcPct val="114999"/>
              </a:lnSpc>
            </a:pPr>
            <a:endParaRPr lang="en-US" dirty="0"/>
          </a:p>
          <a:p>
            <a:pPr>
              <a:lnSpc>
                <a:spcPct val="114999"/>
              </a:lnSpc>
            </a:pPr>
            <a:endParaRPr lang="en-US" dirty="0"/>
          </a:p>
          <a:p>
            <a:pPr>
              <a:lnSpc>
                <a:spcPct val="114999"/>
              </a:lnSpc>
            </a:pPr>
            <a:r>
              <a:rPr lang="en-US" dirty="0"/>
              <a:t>In the Statistics section of the course, we will be using sampling, standard error, and hypothesis testing to evaluate experiments.</a:t>
            </a:r>
          </a:p>
          <a:p>
            <a:pPr>
              <a:lnSpc>
                <a:spcPct val="114999"/>
              </a:lnSpc>
            </a:pPr>
            <a:r>
              <a:rPr lang="en-US" dirty="0"/>
              <a:t>A large part of this process is understanding how to "standardize" a normal distribution.</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55</a:t>
            </a:fld>
            <a:endParaRPr lang="de-DE" dirty="0"/>
          </a:p>
        </p:txBody>
      </p:sp>
    </p:spTree>
    <p:extLst>
      <p:ext uri="{BB962C8B-B14F-4D97-AF65-F5344CB8AC3E}">
        <p14:creationId xmlns:p14="http://schemas.microsoft.com/office/powerpoint/2010/main" val="17867715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70 kg +- 10 kg </a:t>
            </a:r>
            <a:r>
              <a:rPr lang="en-US" dirty="0" err="1"/>
              <a:t>ist</a:t>
            </a:r>
            <a:r>
              <a:rPr lang="en-US" dirty="0"/>
              <a:t> normal distribution </a:t>
            </a:r>
            <a:r>
              <a:rPr lang="en-US" dirty="0" err="1"/>
              <a:t>aber</a:t>
            </a:r>
            <a:r>
              <a:rPr lang="en-US" dirty="0"/>
              <a:t> </a:t>
            </a:r>
            <a:r>
              <a:rPr lang="en-US" dirty="0" err="1"/>
              <a:t>nicht</a:t>
            </a:r>
            <a:r>
              <a:rPr lang="en-US" dirty="0"/>
              <a:t> </a:t>
            </a:r>
            <a:r>
              <a:rPr lang="en-US" dirty="0" err="1"/>
              <a:t>standardisiert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take any normal distribution and standardize it to a standard normal distribution. </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56</a:t>
            </a:fld>
            <a:endParaRPr lang="de-DE" dirty="0"/>
          </a:p>
        </p:txBody>
      </p:sp>
    </p:spTree>
    <p:extLst>
      <p:ext uri="{BB962C8B-B14F-4D97-AF65-F5344CB8AC3E}">
        <p14:creationId xmlns:p14="http://schemas.microsoft.com/office/powerpoint/2010/main" val="12613120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4999"/>
              </a:lnSpc>
            </a:pPr>
            <a:r>
              <a:rPr lang="en-US" dirty="0"/>
              <a:t>We'll be able to take any value from a normal distribution and standardize it through a Z score.</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57</a:t>
            </a:fld>
            <a:endParaRPr lang="de-DE" dirty="0"/>
          </a:p>
        </p:txBody>
      </p:sp>
    </p:spTree>
    <p:extLst>
      <p:ext uri="{BB962C8B-B14F-4D97-AF65-F5344CB8AC3E}">
        <p14:creationId xmlns:p14="http://schemas.microsoft.com/office/powerpoint/2010/main" val="34273669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4999"/>
              </a:lnSpc>
            </a:pPr>
            <a:r>
              <a:rPr lang="en-US" dirty="0"/>
              <a:t>Using this Z Score, we can then calculate a particular x value's percentile. </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58</a:t>
            </a:fld>
            <a:endParaRPr lang="de-DE" dirty="0"/>
          </a:p>
        </p:txBody>
      </p:sp>
    </p:spTree>
    <p:extLst>
      <p:ext uri="{BB962C8B-B14F-4D97-AF65-F5344CB8AC3E}">
        <p14:creationId xmlns:p14="http://schemas.microsoft.com/office/powerpoint/2010/main" val="22030684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4999"/>
              </a:lnSpc>
            </a:pPr>
            <a:r>
              <a:rPr lang="en-US" dirty="0"/>
              <a:t>Recall that a </a:t>
            </a:r>
            <a:r>
              <a:rPr lang="en-US" b="1" dirty="0"/>
              <a:t>percentile</a:t>
            </a:r>
            <a:r>
              <a:rPr lang="en-US" dirty="0"/>
              <a:t> is a way of saying "What percentage falls </a:t>
            </a:r>
            <a:r>
              <a:rPr lang="en-US" b="1" dirty="0"/>
              <a:t>below</a:t>
            </a:r>
            <a:r>
              <a:rPr lang="en-US" dirty="0"/>
              <a:t> this value".</a:t>
            </a:r>
          </a:p>
          <a:p>
            <a:pPr>
              <a:lnSpc>
                <a:spcPct val="114999"/>
              </a:lnSpc>
            </a:pPr>
            <a:r>
              <a:rPr lang="en-US" dirty="0"/>
              <a:t>Meaning a 95 percentile value indicates that 95 percent of all other data points fall below this value.</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59</a:t>
            </a:fld>
            <a:endParaRPr lang="de-DE" dirty="0"/>
          </a:p>
        </p:txBody>
      </p:sp>
    </p:spTree>
    <p:extLst>
      <p:ext uri="{BB962C8B-B14F-4D97-AF65-F5344CB8AC3E}">
        <p14:creationId xmlns:p14="http://schemas.microsoft.com/office/powerpoint/2010/main" val="3095662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Rolling a fair die has 6 discrete,</a:t>
            </a:r>
            <a:br>
              <a:rPr lang="en-US" dirty="0"/>
            </a:br>
            <a:r>
              <a:rPr lang="en-US" dirty="0"/>
              <a:t>equally probable outcomes</a:t>
            </a:r>
          </a:p>
          <a:p>
            <a:pPr>
              <a:spcBef>
                <a:spcPts val="1200"/>
              </a:spcBef>
            </a:pPr>
            <a:r>
              <a:rPr lang="en-US" dirty="0"/>
              <a:t>You can roll a 1 or a 2, but not a 1.5</a:t>
            </a:r>
          </a:p>
          <a:p>
            <a:pPr>
              <a:spcBef>
                <a:spcPts val="1200"/>
              </a:spcBef>
            </a:pPr>
            <a:r>
              <a:rPr lang="en-US" dirty="0"/>
              <a:t>The probabilities of each outcome are evenly distributed across the sample space</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6</a:t>
            </a:fld>
            <a:endParaRPr lang="de-DE" dirty="0"/>
          </a:p>
        </p:txBody>
      </p:sp>
    </p:spTree>
    <p:extLst>
      <p:ext uri="{BB962C8B-B14F-4D97-AF65-F5344CB8AC3E}">
        <p14:creationId xmlns:p14="http://schemas.microsoft.com/office/powerpoint/2010/main" val="2829616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student scores a 1700 on their SATs and this score is in the 90 percentile, than we know 90% of all other students scored less than 1700.</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60</a:t>
            </a:fld>
            <a:endParaRPr lang="de-DE" dirty="0"/>
          </a:p>
        </p:txBody>
      </p:sp>
    </p:spTree>
    <p:extLst>
      <p:ext uri="{BB962C8B-B14F-4D97-AF65-F5344CB8AC3E}">
        <p14:creationId xmlns:p14="http://schemas.microsoft.com/office/powerpoint/2010/main" val="20082968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can model our data as a normal distribution, we can convert the values in the normal distribution to a </a:t>
            </a:r>
            <a:r>
              <a:rPr lang="en-US" b="1" dirty="0"/>
              <a:t>standard</a:t>
            </a:r>
            <a:r>
              <a:rPr lang="en-US" dirty="0"/>
              <a:t> normal distribution to calculate a percentile. </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61</a:t>
            </a:fld>
            <a:endParaRPr lang="de-DE" dirty="0"/>
          </a:p>
        </p:txBody>
      </p:sp>
    </p:spTree>
    <p:extLst>
      <p:ext uri="{BB962C8B-B14F-4D97-AF65-F5344CB8AC3E}">
        <p14:creationId xmlns:p14="http://schemas.microsoft.com/office/powerpoint/2010/main" val="17678265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4999"/>
              </a:lnSpc>
            </a:pPr>
            <a:r>
              <a:rPr lang="en-US" dirty="0"/>
              <a:t>For example, we can have a normal distribution of test point scores with some mean and standard deviation. </a:t>
            </a:r>
          </a:p>
          <a:p>
            <a:pPr>
              <a:lnSpc>
                <a:spcPct val="114999"/>
              </a:lnSpc>
            </a:pPr>
            <a:r>
              <a:rPr lang="en-US" dirty="0"/>
              <a:t>We can then use a Z score to figure out the percentile of any particular test score.</a:t>
            </a:r>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62</a:t>
            </a:fld>
            <a:endParaRPr lang="de-DE" dirty="0"/>
          </a:p>
        </p:txBody>
      </p:sp>
    </p:spTree>
    <p:extLst>
      <p:ext uri="{BB962C8B-B14F-4D97-AF65-F5344CB8AC3E}">
        <p14:creationId xmlns:p14="http://schemas.microsoft.com/office/powerpoint/2010/main" val="39123882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1430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𝑓</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𝑥</m:t>
                          </m:r>
                        </m:e>
                      </m:d>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r>
                                <a:rPr lang="en-US" b="0" i="1" smtClean="0">
                                  <a:solidFill>
                                    <a:srgbClr val="0070C0"/>
                                  </a:solidFill>
                                  <a:latin typeface="Cambria Math" panose="02040503050406030204" pitchFamily="18" charset="0"/>
                                  <a:ea typeface="Cambria Math" panose="02040503050406030204" pitchFamily="18" charset="0"/>
                                </a:rPr>
                                <m:t>𝜋</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𝜎</m:t>
                                  </m:r>
                                </m:e>
                                <m:sup>
                                  <m:r>
                                    <a:rPr lang="en-US" b="0" i="1" smtClean="0">
                                      <a:solidFill>
                                        <a:srgbClr val="0070C0"/>
                                      </a:solidFill>
                                      <a:latin typeface="Cambria Math" panose="02040503050406030204" pitchFamily="18" charset="0"/>
                                      <a:ea typeface="Cambria Math" panose="02040503050406030204" pitchFamily="18" charset="0"/>
                                    </a:rPr>
                                    <m:t>2</m:t>
                                  </m:r>
                                </m:sup>
                              </m:sSup>
                            </m:e>
                          </m:rad>
                        </m:den>
                      </m:f>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𝑒</m:t>
                          </m:r>
                        </m:e>
                        <m:sup>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𝑥</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𝜇</m:t>
                                  </m:r>
                                  <m:r>
                                    <a:rPr lang="en-US" b="0" i="1" smtClean="0">
                                      <a:solidFill>
                                        <a:srgbClr val="0070C0"/>
                                      </a:solidFill>
                                      <a:latin typeface="Cambria Math" panose="02040503050406030204" pitchFamily="18" charset="0"/>
                                      <a:ea typeface="Cambria Math" panose="02040503050406030204" pitchFamily="18" charset="0"/>
                                    </a:rPr>
                                    <m:t>)</m:t>
                                  </m:r>
                                </m:e>
                                <m:sup>
                                  <m:r>
                                    <a:rPr lang="en-US" b="0" i="1" smtClean="0">
                                      <a:solidFill>
                                        <a:srgbClr val="0070C0"/>
                                      </a:solidFill>
                                      <a:latin typeface="Cambria Math" panose="02040503050406030204" pitchFamily="18" charset="0"/>
                                    </a:rPr>
                                    <m:t>2</m:t>
                                  </m:r>
                                </m:sup>
                              </m:sSup>
                            </m:num>
                            <m:den>
                              <m:r>
                                <a:rPr lang="en-US" b="0" i="1" smtClean="0">
                                  <a:solidFill>
                                    <a:srgbClr val="0070C0"/>
                                  </a:solidFill>
                                  <a:latin typeface="Cambria Math" panose="02040503050406030204" pitchFamily="18" charset="0"/>
                                </a:rPr>
                                <m:t>2</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𝜎</m:t>
                                  </m:r>
                                </m:e>
                                <m:sup>
                                  <m:r>
                                    <a:rPr lang="en-US" b="0" i="1" smtClean="0">
                                      <a:solidFill>
                                        <a:srgbClr val="0070C0"/>
                                      </a:solidFill>
                                      <a:latin typeface="Cambria Math" panose="02040503050406030204" pitchFamily="18" charset="0"/>
                                    </a:rPr>
                                    <m:t>2</m:t>
                                  </m:r>
                                </m:sup>
                              </m:sSup>
                            </m:den>
                          </m:f>
                        </m:sup>
                      </m:sSup>
                    </m:oMath>
                  </m:oMathPara>
                </a14:m>
                <a:endParaRPr lang="en-US" dirty="0"/>
              </a:p>
              <a:p>
                <a:pPr marL="114300" indent="0">
                  <a:buNone/>
                </a:pPr>
                <a:endParaRPr lang="en-US" dirty="0"/>
              </a:p>
              <a:p>
                <a:pPr marL="114300" indent="0">
                  <a:buNone/>
                </a:pPr>
                <a:r>
                  <a:rPr lang="en-US" dirty="0"/>
                  <a:t>Where:</a:t>
                </a:r>
              </a:p>
              <a:p>
                <a:pPr marL="114300" indent="0">
                  <a:buNone/>
                  <a:tabLst>
                    <a:tab pos="4119563" algn="l"/>
                  </a:tabLst>
                </a:pPr>
                <a:r>
                  <a:rPr lang="en-US" dirty="0">
                    <a:latin typeface="Cambria Math" panose="02040503050406030204" pitchFamily="18" charset="0"/>
                    <a:ea typeface="Cambria Math" panose="02040503050406030204" pitchFamily="18" charset="0"/>
                  </a:rPr>
                  <a:t>μ = mean	e = 2.71828</a:t>
                </a:r>
              </a:p>
              <a:p>
                <a:pPr marL="114300" indent="0">
                  <a:buNone/>
                  <a:tabLst>
                    <a:tab pos="4119563" algn="l"/>
                  </a:tabLst>
                </a:pPr>
                <a:r>
                  <a:rPr lang="en-US" dirty="0">
                    <a:latin typeface="Cambria Math" panose="02040503050406030204" pitchFamily="18" charset="0"/>
                    <a:ea typeface="Cambria Math" panose="02040503050406030204" pitchFamily="18" charset="0"/>
                  </a:rPr>
                  <a:t>σ = standard deviation	</a:t>
                </a:r>
                <a:r>
                  <a:rPr lang="el-GR" dirty="0">
                    <a:latin typeface="Cambria Math" panose="02040503050406030204" pitchFamily="18" charset="0"/>
                    <a:ea typeface="Cambria Math" panose="02040503050406030204" pitchFamily="18" charset="0"/>
                  </a:rPr>
                  <a:t>π</a:t>
                </a:r>
                <a:r>
                  <a:rPr lang="en-US" dirty="0">
                    <a:latin typeface="Cambria Math" panose="02040503050406030204" pitchFamily="18" charset="0"/>
                    <a:ea typeface="Cambria Math" panose="02040503050406030204" pitchFamily="18" charset="0"/>
                  </a:rPr>
                  <a:t> = 3.14159</a:t>
                </a:r>
                <a:endParaRPr lang="en-US" dirty="0"/>
              </a:p>
              <a:p>
                <a:endParaRPr lang="de-DE" dirty="0"/>
              </a:p>
            </p:txBody>
          </p:sp>
        </mc:Choice>
        <mc:Fallback xmlns="">
          <p:sp>
            <p:nvSpPr>
              <p:cNvPr id="3" name="Notes Placeholder 2"/>
              <p:cNvSpPr>
                <a:spLocks noGrp="1"/>
              </p:cNvSpPr>
              <p:nvPr>
                <p:ph type="body" idx="1"/>
              </p:nvPr>
            </p:nvSpPr>
            <p:spPr/>
            <p:txBody>
              <a:bodyPr/>
              <a:lstStyle/>
              <a:p>
                <a:pPr marL="114300" indent="0">
                  <a:buNone/>
                </a:pPr>
                <a:r>
                  <a:rPr lang="en-US" b="0" i="0">
                    <a:solidFill>
                      <a:srgbClr val="0070C0"/>
                    </a:solidFill>
                    <a:latin typeface="Cambria Math" panose="02040503050406030204" pitchFamily="18" charset="0"/>
                  </a:rPr>
                  <a:t>𝑓(𝑥)=1/√(2</a:t>
                </a:r>
                <a:r>
                  <a:rPr lang="en-US" b="0" i="0">
                    <a:solidFill>
                      <a:srgbClr val="0070C0"/>
                    </a:solidFill>
                    <a:latin typeface="Cambria Math" panose="02040503050406030204" pitchFamily="18" charset="0"/>
                    <a:ea typeface="Cambria Math" panose="02040503050406030204" pitchFamily="18" charset="0"/>
                  </a:rPr>
                  <a:t>𝜋𝜎^2 ) </a:t>
                </a:r>
                <a:r>
                  <a:rPr lang="en-US" b="0" i="0">
                    <a:solidFill>
                      <a:srgbClr val="0070C0"/>
                    </a:solidFill>
                    <a:latin typeface="Cambria Math" panose="02040503050406030204" pitchFamily="18" charset="0"/>
                  </a:rPr>
                  <a:t>𝑒^((−〖(𝑥−</a:t>
                </a:r>
                <a:r>
                  <a:rPr lang="en-US" b="0" i="0">
                    <a:solidFill>
                      <a:srgbClr val="0070C0"/>
                    </a:solidFill>
                    <a:latin typeface="Cambria Math" panose="02040503050406030204" pitchFamily="18" charset="0"/>
                    <a:ea typeface="Cambria Math" panose="02040503050406030204" pitchFamily="18" charset="0"/>
                  </a:rPr>
                  <a:t>𝜇)〗^</a:t>
                </a:r>
                <a:r>
                  <a:rPr lang="en-US" b="0" i="0">
                    <a:solidFill>
                      <a:srgbClr val="0070C0"/>
                    </a:solidFill>
                    <a:latin typeface="Cambria Math" panose="02040503050406030204" pitchFamily="18" charset="0"/>
                  </a:rPr>
                  <a:t>2)/(2</a:t>
                </a:r>
                <a:r>
                  <a:rPr lang="en-US" b="0" i="0">
                    <a:solidFill>
                      <a:srgbClr val="0070C0"/>
                    </a:solidFill>
                    <a:latin typeface="Cambria Math" panose="02040503050406030204" pitchFamily="18" charset="0"/>
                    <a:ea typeface="Cambria Math" panose="02040503050406030204" pitchFamily="18" charset="0"/>
                  </a:rPr>
                  <a:t>𝜎^</a:t>
                </a:r>
                <a:r>
                  <a:rPr lang="en-US" b="0" i="0">
                    <a:solidFill>
                      <a:srgbClr val="0070C0"/>
                    </a:solidFill>
                    <a:latin typeface="Cambria Math" panose="02040503050406030204" pitchFamily="18" charset="0"/>
                  </a:rPr>
                  <a:t>2 ))</a:t>
                </a:r>
                <a:endParaRPr lang="en-US" dirty="0"/>
              </a:p>
              <a:p>
                <a:pPr marL="114300" indent="0">
                  <a:buNone/>
                </a:pPr>
                <a:endParaRPr lang="en-US" dirty="0"/>
              </a:p>
              <a:p>
                <a:pPr marL="114300" indent="0">
                  <a:buNone/>
                </a:pPr>
                <a:r>
                  <a:rPr lang="en-US" dirty="0"/>
                  <a:t>Where:</a:t>
                </a:r>
              </a:p>
              <a:p>
                <a:pPr marL="114300" indent="0">
                  <a:buNone/>
                  <a:tabLst>
                    <a:tab pos="4119563" algn="l"/>
                  </a:tabLst>
                </a:pPr>
                <a:r>
                  <a:rPr lang="en-US" dirty="0">
                    <a:latin typeface="Cambria Math" panose="02040503050406030204" pitchFamily="18" charset="0"/>
                    <a:ea typeface="Cambria Math" panose="02040503050406030204" pitchFamily="18" charset="0"/>
                  </a:rPr>
                  <a:t>μ = mean	e = 2.71828</a:t>
                </a:r>
              </a:p>
              <a:p>
                <a:pPr marL="114300" indent="0">
                  <a:buNone/>
                  <a:tabLst>
                    <a:tab pos="4119563" algn="l"/>
                  </a:tabLst>
                </a:pPr>
                <a:r>
                  <a:rPr lang="en-US" dirty="0">
                    <a:latin typeface="Cambria Math" panose="02040503050406030204" pitchFamily="18" charset="0"/>
                    <a:ea typeface="Cambria Math" panose="02040503050406030204" pitchFamily="18" charset="0"/>
                  </a:rPr>
                  <a:t>σ = standard deviation	</a:t>
                </a:r>
                <a:r>
                  <a:rPr lang="el-GR" dirty="0">
                    <a:latin typeface="Cambria Math" panose="02040503050406030204" pitchFamily="18" charset="0"/>
                    <a:ea typeface="Cambria Math" panose="02040503050406030204" pitchFamily="18" charset="0"/>
                  </a:rPr>
                  <a:t>π</a:t>
                </a:r>
                <a:r>
                  <a:rPr lang="en-US" dirty="0">
                    <a:latin typeface="Cambria Math" panose="02040503050406030204" pitchFamily="18" charset="0"/>
                    <a:ea typeface="Cambria Math" panose="02040503050406030204" pitchFamily="18" charset="0"/>
                  </a:rPr>
                  <a:t> = 3.14159</a:t>
                </a:r>
                <a:endParaRPr lang="en-US" dirty="0"/>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63</a:t>
            </a:fld>
            <a:endParaRPr lang="de-DE" dirty="0"/>
          </a:p>
        </p:txBody>
      </p:sp>
    </p:spTree>
    <p:extLst>
      <p:ext uri="{BB962C8B-B14F-4D97-AF65-F5344CB8AC3E}">
        <p14:creationId xmlns:p14="http://schemas.microsoft.com/office/powerpoint/2010/main" val="26092463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1430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𝑓</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𝑥</m:t>
                          </m:r>
                        </m:e>
                      </m:d>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panose="02040503050406030204" pitchFamily="18" charset="0"/>
                                </a:rPr>
                                <m:t>2</m:t>
                              </m:r>
                              <m:r>
                                <a:rPr lang="en-US" b="0" i="1" smtClean="0">
                                  <a:solidFill>
                                    <a:srgbClr val="0070C0"/>
                                  </a:solidFill>
                                  <a:latin typeface="Cambria Math" panose="02040503050406030204" pitchFamily="18" charset="0"/>
                                  <a:ea typeface="Cambria Math" panose="02040503050406030204" pitchFamily="18" charset="0"/>
                                </a:rPr>
                                <m:t>𝜋</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𝜎</m:t>
                                  </m:r>
                                </m:e>
                                <m:sup>
                                  <m:r>
                                    <a:rPr lang="en-US" b="0" i="1" smtClean="0">
                                      <a:solidFill>
                                        <a:srgbClr val="0070C0"/>
                                      </a:solidFill>
                                      <a:latin typeface="Cambria Math" panose="02040503050406030204" pitchFamily="18" charset="0"/>
                                      <a:ea typeface="Cambria Math" panose="02040503050406030204" pitchFamily="18" charset="0"/>
                                    </a:rPr>
                                    <m:t>2</m:t>
                                  </m:r>
                                </m:sup>
                              </m:sSup>
                            </m:e>
                          </m:rad>
                        </m:den>
                      </m:f>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𝑒</m:t>
                          </m:r>
                        </m:e>
                        <m:sup>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𝑥</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𝜇</m:t>
                                  </m:r>
                                  <m:r>
                                    <a:rPr lang="en-US" b="0" i="1" smtClean="0">
                                      <a:solidFill>
                                        <a:srgbClr val="0070C0"/>
                                      </a:solidFill>
                                      <a:latin typeface="Cambria Math" panose="02040503050406030204" pitchFamily="18" charset="0"/>
                                      <a:ea typeface="Cambria Math" panose="02040503050406030204" pitchFamily="18" charset="0"/>
                                    </a:rPr>
                                    <m:t>)</m:t>
                                  </m:r>
                                </m:e>
                                <m:sup>
                                  <m:r>
                                    <a:rPr lang="en-US" b="0" i="1" smtClean="0">
                                      <a:solidFill>
                                        <a:srgbClr val="0070C0"/>
                                      </a:solidFill>
                                      <a:latin typeface="Cambria Math" panose="02040503050406030204" pitchFamily="18" charset="0"/>
                                    </a:rPr>
                                    <m:t>2</m:t>
                                  </m:r>
                                </m:sup>
                              </m:sSup>
                            </m:num>
                            <m:den>
                              <m:r>
                                <a:rPr lang="en-US" b="0" i="1" smtClean="0">
                                  <a:solidFill>
                                    <a:srgbClr val="0070C0"/>
                                  </a:solidFill>
                                  <a:latin typeface="Cambria Math" panose="02040503050406030204" pitchFamily="18" charset="0"/>
                                </a:rPr>
                                <m:t>2</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𝜎</m:t>
                                  </m:r>
                                </m:e>
                                <m:sup>
                                  <m:r>
                                    <a:rPr lang="en-US" b="0" i="1" smtClean="0">
                                      <a:solidFill>
                                        <a:srgbClr val="0070C0"/>
                                      </a:solidFill>
                                      <a:latin typeface="Cambria Math" panose="02040503050406030204" pitchFamily="18" charset="0"/>
                                    </a:rPr>
                                    <m:t>2</m:t>
                                  </m:r>
                                </m:sup>
                              </m:sSup>
                            </m:den>
                          </m:f>
                        </m:sup>
                      </m:sSup>
                    </m:oMath>
                  </m:oMathPara>
                </a14:m>
                <a:endParaRPr lang="en-US" dirty="0"/>
              </a:p>
              <a:p>
                <a:pPr marL="114300" indent="0">
                  <a:buNone/>
                </a:pPr>
                <a:endParaRPr lang="en-US" dirty="0"/>
              </a:p>
              <a:p>
                <a:pPr marL="114300" indent="0">
                  <a:buNone/>
                </a:pPr>
                <a:r>
                  <a:rPr lang="en-US" dirty="0"/>
                  <a:t>This produced our plot</a:t>
                </a:r>
                <a:br>
                  <a:rPr lang="en-US" dirty="0"/>
                </a:br>
                <a:r>
                  <a:rPr lang="en-US" dirty="0"/>
                  <a:t>with a mean of 0 and a</a:t>
                </a:r>
                <a:br>
                  <a:rPr lang="en-US" dirty="0"/>
                </a:br>
                <a:r>
                  <a:rPr lang="en-US" dirty="0"/>
                  <a:t>standard deviation of 1:</a:t>
                </a:r>
              </a:p>
              <a:p>
                <a:endParaRPr lang="de-DE" dirty="0"/>
              </a:p>
            </p:txBody>
          </p:sp>
        </mc:Choice>
        <mc:Fallback xmlns="">
          <p:sp>
            <p:nvSpPr>
              <p:cNvPr id="3" name="Notes Placeholder 2"/>
              <p:cNvSpPr>
                <a:spLocks noGrp="1"/>
              </p:cNvSpPr>
              <p:nvPr>
                <p:ph type="body" idx="1"/>
              </p:nvPr>
            </p:nvSpPr>
            <p:spPr/>
            <p:txBody>
              <a:bodyPr/>
              <a:lstStyle/>
              <a:p>
                <a:pPr marL="114300" indent="0">
                  <a:buNone/>
                </a:pPr>
                <a:r>
                  <a:rPr lang="en-US" b="0" i="0">
                    <a:solidFill>
                      <a:srgbClr val="0070C0"/>
                    </a:solidFill>
                    <a:latin typeface="Cambria Math" panose="02040503050406030204" pitchFamily="18" charset="0"/>
                  </a:rPr>
                  <a:t>𝑓(𝑥)=1/√(2</a:t>
                </a:r>
                <a:r>
                  <a:rPr lang="en-US" b="0" i="0">
                    <a:solidFill>
                      <a:srgbClr val="0070C0"/>
                    </a:solidFill>
                    <a:latin typeface="Cambria Math" panose="02040503050406030204" pitchFamily="18" charset="0"/>
                    <a:ea typeface="Cambria Math" panose="02040503050406030204" pitchFamily="18" charset="0"/>
                  </a:rPr>
                  <a:t>𝜋𝜎^2 ) </a:t>
                </a:r>
                <a:r>
                  <a:rPr lang="en-US" b="0" i="0">
                    <a:solidFill>
                      <a:srgbClr val="0070C0"/>
                    </a:solidFill>
                    <a:latin typeface="Cambria Math" panose="02040503050406030204" pitchFamily="18" charset="0"/>
                  </a:rPr>
                  <a:t>𝑒^((−〖(𝑥−</a:t>
                </a:r>
                <a:r>
                  <a:rPr lang="en-US" b="0" i="0">
                    <a:solidFill>
                      <a:srgbClr val="0070C0"/>
                    </a:solidFill>
                    <a:latin typeface="Cambria Math" panose="02040503050406030204" pitchFamily="18" charset="0"/>
                    <a:ea typeface="Cambria Math" panose="02040503050406030204" pitchFamily="18" charset="0"/>
                  </a:rPr>
                  <a:t>𝜇)〗^</a:t>
                </a:r>
                <a:r>
                  <a:rPr lang="en-US" b="0" i="0">
                    <a:solidFill>
                      <a:srgbClr val="0070C0"/>
                    </a:solidFill>
                    <a:latin typeface="Cambria Math" panose="02040503050406030204" pitchFamily="18" charset="0"/>
                  </a:rPr>
                  <a:t>2)/(2</a:t>
                </a:r>
                <a:r>
                  <a:rPr lang="en-US" b="0" i="0">
                    <a:solidFill>
                      <a:srgbClr val="0070C0"/>
                    </a:solidFill>
                    <a:latin typeface="Cambria Math" panose="02040503050406030204" pitchFamily="18" charset="0"/>
                    <a:ea typeface="Cambria Math" panose="02040503050406030204" pitchFamily="18" charset="0"/>
                  </a:rPr>
                  <a:t>𝜎^</a:t>
                </a:r>
                <a:r>
                  <a:rPr lang="en-US" b="0" i="0">
                    <a:solidFill>
                      <a:srgbClr val="0070C0"/>
                    </a:solidFill>
                    <a:latin typeface="Cambria Math" panose="02040503050406030204" pitchFamily="18" charset="0"/>
                  </a:rPr>
                  <a:t>2 ))</a:t>
                </a:r>
                <a:endParaRPr lang="en-US" dirty="0"/>
              </a:p>
              <a:p>
                <a:pPr marL="114300" indent="0">
                  <a:buNone/>
                </a:pPr>
                <a:endParaRPr lang="en-US" dirty="0"/>
              </a:p>
              <a:p>
                <a:pPr marL="114300" indent="0">
                  <a:buNone/>
                </a:pPr>
                <a:r>
                  <a:rPr lang="en-US" dirty="0"/>
                  <a:t>This produced our plot</a:t>
                </a:r>
                <a:br>
                  <a:rPr lang="en-US" dirty="0"/>
                </a:br>
                <a:r>
                  <a:rPr lang="en-US" dirty="0"/>
                  <a:t>with a mean of 0 and a</a:t>
                </a:r>
                <a:br>
                  <a:rPr lang="en-US" dirty="0"/>
                </a:br>
                <a:r>
                  <a:rPr lang="en-US" dirty="0"/>
                  <a:t>standard deviation of 1:</a:t>
                </a:r>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64</a:t>
            </a:fld>
            <a:endParaRPr lang="de-DE" dirty="0"/>
          </a:p>
        </p:txBody>
      </p:sp>
    </p:spTree>
    <p:extLst>
      <p:ext uri="{BB962C8B-B14F-4D97-AF65-F5344CB8AC3E}">
        <p14:creationId xmlns:p14="http://schemas.microsoft.com/office/powerpoint/2010/main" val="35013188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Z-Scores and Z-Table</a:t>
                </a:r>
              </a:p>
              <a:p>
                <a:r>
                  <a:rPr lang="en-US" dirty="0"/>
                  <a:t>To gain insight about a specific value </a:t>
                </a:r>
                <a14:m>
                  <m:oMath xmlns:m="http://schemas.openxmlformats.org/officeDocument/2006/math">
                    <m:r>
                      <a:rPr lang="en-US" b="0" i="1" smtClean="0">
                        <a:latin typeface="Cambria Math" panose="02040503050406030204" pitchFamily="18" charset="0"/>
                      </a:rPr>
                      <m:t>𝑥</m:t>
                    </m:r>
                  </m:oMath>
                </a14:m>
                <a:r>
                  <a:rPr lang="en-US" dirty="0"/>
                  <a:t> in other normal populations, we </a:t>
                </a:r>
                <a:r>
                  <a:rPr lang="en-US" i="1" dirty="0"/>
                  <a:t>standardize</a:t>
                </a:r>
                <a:r>
                  <a:rPr lang="en-US" dirty="0"/>
                  <a:t> </a:t>
                </a:r>
                <a:br>
                  <a:rPr lang="en-US" dirty="0"/>
                </a:br>
                <a14:m>
                  <m:oMath xmlns:m="http://schemas.openxmlformats.org/officeDocument/2006/math">
                    <m:r>
                      <a:rPr lang="en-US" i="1">
                        <a:latin typeface="Cambria Math" panose="02040503050406030204" pitchFamily="18" charset="0"/>
                      </a:rPr>
                      <m:t>𝑥</m:t>
                    </m:r>
                  </m:oMath>
                </a14:m>
                <a:r>
                  <a:rPr lang="en-US" dirty="0"/>
                  <a:t> by calculating a z-score:</a:t>
                </a:r>
              </a:p>
              <a:p>
                <a:pPr marL="114300" indent="0">
                  <a:buNone/>
                </a:pPr>
                <a14:m>
                  <m:oMathPara xmlns:m="http://schemas.openxmlformats.org/officeDocument/2006/math">
                    <m:oMathParaPr>
                      <m:jc m:val="centerGroup"/>
                    </m:oMathParaPr>
                    <m:oMath xmlns:m="http://schemas.openxmlformats.org/officeDocument/2006/math">
                      <m:r>
                        <a:rPr lang="en-US" i="1">
                          <a:solidFill>
                            <a:srgbClr val="0070C0"/>
                          </a:solidFill>
                          <a:latin typeface="Cambria Math" panose="02040503050406030204" pitchFamily="18" charset="0"/>
                        </a:rPr>
                        <m:t>𝑧</m:t>
                      </m:r>
                      <m:r>
                        <a:rPr lang="en-US" i="1">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en-US" i="1">
                              <a:solidFill>
                                <a:srgbClr val="0070C0"/>
                              </a:solidFill>
                              <a:latin typeface="Cambria Math" panose="02040503050406030204" pitchFamily="18" charset="0"/>
                            </a:rPr>
                            <m:t>𝑥</m:t>
                          </m:r>
                          <m:r>
                            <a:rPr lang="en-US" i="1">
                              <a:solidFill>
                                <a:srgbClr val="0070C0"/>
                              </a:solidFill>
                              <a:latin typeface="Cambria Math" panose="02040503050406030204" pitchFamily="18" charset="0"/>
                            </a:rPr>
                            <m:t>−</m:t>
                          </m:r>
                          <m:r>
                            <a:rPr lang="en-US" i="1">
                              <a:solidFill>
                                <a:srgbClr val="0070C0"/>
                              </a:solidFill>
                              <a:latin typeface="Cambria Math" panose="02040503050406030204" pitchFamily="18" charset="0"/>
                              <a:ea typeface="Cambria Math" panose="02040503050406030204" pitchFamily="18" charset="0"/>
                            </a:rPr>
                            <m:t>𝜇</m:t>
                          </m:r>
                        </m:num>
                        <m:den>
                          <m:r>
                            <a:rPr lang="en-US" i="1">
                              <a:solidFill>
                                <a:srgbClr val="0070C0"/>
                              </a:solidFill>
                              <a:latin typeface="Cambria Math" panose="02040503050406030204" pitchFamily="18" charset="0"/>
                              <a:ea typeface="Cambria Math" panose="02040503050406030204" pitchFamily="18" charset="0"/>
                            </a:rPr>
                            <m:t>𝜎</m:t>
                          </m:r>
                        </m:den>
                      </m:f>
                    </m:oMath>
                  </m:oMathPara>
                </a14:m>
                <a:endParaRPr lang="en-US" dirty="0"/>
              </a:p>
              <a:p>
                <a:r>
                  <a:rPr lang="en-US" dirty="0"/>
                  <a:t>We can then determine </a:t>
                </a:r>
                <a14:m>
                  <m:oMath xmlns:m="http://schemas.openxmlformats.org/officeDocument/2006/math">
                    <m:r>
                      <a:rPr lang="en-US" i="1">
                        <a:latin typeface="Cambria Math" panose="02040503050406030204" pitchFamily="18" charset="0"/>
                      </a:rPr>
                      <m:t>𝑥</m:t>
                    </m:r>
                  </m:oMath>
                </a14:m>
                <a:r>
                  <a:rPr lang="en-US" dirty="0"/>
                  <a:t>’s </a:t>
                </a:r>
                <a:r>
                  <a:rPr lang="en-US" i="1" dirty="0"/>
                  <a:t>percentile</a:t>
                </a:r>
                <a:r>
                  <a:rPr lang="en-US" dirty="0"/>
                  <a:t> by looking at a z-table</a:t>
                </a:r>
              </a:p>
              <a:p>
                <a:endParaRPr lang="de-DE" dirty="0"/>
              </a:p>
            </p:txBody>
          </p:sp>
        </mc:Choice>
        <mc:Fallback xmlns="">
          <p:sp>
            <p:nvSpPr>
              <p:cNvPr id="3" name="Notes Placeholder 2"/>
              <p:cNvSpPr>
                <a:spLocks noGrp="1"/>
              </p:cNvSpPr>
              <p:nvPr>
                <p:ph type="body" idx="1"/>
              </p:nvPr>
            </p:nvSpPr>
            <p:spPr/>
            <p:txBody>
              <a:bodyPr/>
              <a:lstStyle/>
              <a:p>
                <a:r>
                  <a:rPr lang="en-US" dirty="0"/>
                  <a:t>Z-Scores and Z-Table</a:t>
                </a:r>
              </a:p>
              <a:p>
                <a:r>
                  <a:rPr lang="en-US" dirty="0"/>
                  <a:t>To gain insight about a specific value </a:t>
                </a:r>
                <a:r>
                  <a:rPr lang="en-US" b="0" i="0">
                    <a:latin typeface="Cambria Math" panose="02040503050406030204" pitchFamily="18" charset="0"/>
                  </a:rPr>
                  <a:t>𝑥</a:t>
                </a:r>
                <a:r>
                  <a:rPr lang="en-US" dirty="0"/>
                  <a:t> in other normal populations, we </a:t>
                </a:r>
                <a:r>
                  <a:rPr lang="en-US" i="1" dirty="0"/>
                  <a:t>standardize</a:t>
                </a:r>
                <a:r>
                  <a:rPr lang="en-US" dirty="0"/>
                  <a:t> </a:t>
                </a:r>
                <a:br>
                  <a:rPr lang="en-US" dirty="0"/>
                </a:br>
                <a:r>
                  <a:rPr lang="en-US" i="0">
                    <a:latin typeface="Cambria Math" panose="02040503050406030204" pitchFamily="18" charset="0"/>
                  </a:rPr>
                  <a:t>𝑥</a:t>
                </a:r>
                <a:r>
                  <a:rPr lang="en-US" dirty="0"/>
                  <a:t> by calculating a z-score:</a:t>
                </a:r>
              </a:p>
              <a:p>
                <a:pPr marL="114300" indent="0">
                  <a:buNone/>
                </a:pPr>
                <a:r>
                  <a:rPr lang="en-US" i="0">
                    <a:solidFill>
                      <a:srgbClr val="0070C0"/>
                    </a:solidFill>
                    <a:latin typeface="Cambria Math" panose="02040503050406030204" pitchFamily="18" charset="0"/>
                  </a:rPr>
                  <a:t>𝑧=(𝑥−</a:t>
                </a:r>
                <a:r>
                  <a:rPr lang="en-US" i="0">
                    <a:solidFill>
                      <a:srgbClr val="0070C0"/>
                    </a:solidFill>
                    <a:latin typeface="Cambria Math" panose="02040503050406030204" pitchFamily="18" charset="0"/>
                    <a:ea typeface="Cambria Math" panose="02040503050406030204" pitchFamily="18" charset="0"/>
                  </a:rPr>
                  <a:t>𝜇)/𝜎</a:t>
                </a:r>
                <a:endParaRPr lang="en-US" dirty="0"/>
              </a:p>
              <a:p>
                <a:r>
                  <a:rPr lang="en-US" dirty="0"/>
                  <a:t>We can then determine </a:t>
                </a:r>
                <a:r>
                  <a:rPr lang="en-US" i="0">
                    <a:latin typeface="Cambria Math" panose="02040503050406030204" pitchFamily="18" charset="0"/>
                  </a:rPr>
                  <a:t>𝑥</a:t>
                </a:r>
                <a:r>
                  <a:rPr lang="en-US" dirty="0"/>
                  <a:t>’s </a:t>
                </a:r>
                <a:r>
                  <a:rPr lang="en-US" i="1" dirty="0"/>
                  <a:t>percentile</a:t>
                </a:r>
                <a:r>
                  <a:rPr lang="en-US" dirty="0"/>
                  <a:t> by looking at a z-table</a:t>
                </a:r>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65</a:t>
            </a:fld>
            <a:endParaRPr lang="de-DE" dirty="0"/>
          </a:p>
        </p:txBody>
      </p:sp>
    </p:spTree>
    <p:extLst>
      <p:ext uri="{BB962C8B-B14F-4D97-AF65-F5344CB8AC3E}">
        <p14:creationId xmlns:p14="http://schemas.microsoft.com/office/powerpoint/2010/main" val="9027780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z-table of </a:t>
            </a:r>
            <a:r>
              <a:rPr lang="en-US" b="1" dirty="0">
                <a:solidFill>
                  <a:srgbClr val="0070C0"/>
                </a:solidFill>
              </a:rPr>
              <a:t>Standard Normal Probabilities </a:t>
            </a:r>
            <a:r>
              <a:rPr lang="en-US" dirty="0"/>
              <a:t>maps a particular z-score to the area under a normal distribution curve to the left of the score.</a:t>
            </a:r>
          </a:p>
          <a:p>
            <a:r>
              <a:rPr lang="en-US" dirty="0"/>
              <a:t>Since the total area under the curve is 1, probabilities are bounded by 0 and 1</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66</a:t>
            </a:fld>
            <a:endParaRPr lang="de-DE" dirty="0"/>
          </a:p>
        </p:txBody>
      </p:sp>
    </p:spTree>
    <p:extLst>
      <p:ext uri="{BB962C8B-B14F-4D97-AF65-F5344CB8AC3E}">
        <p14:creationId xmlns:p14="http://schemas.microsoft.com/office/powerpoint/2010/main" val="39663336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tables serve different purposes:</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67</a:t>
            </a:fld>
            <a:endParaRPr lang="de-DE" dirty="0"/>
          </a:p>
        </p:txBody>
      </p:sp>
    </p:spTree>
    <p:extLst>
      <p:ext uri="{BB962C8B-B14F-4D97-AF65-F5344CB8AC3E}">
        <p14:creationId xmlns:p14="http://schemas.microsoft.com/office/powerpoint/2010/main" val="5941115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marR="0" lvl="0" indent="0" algn="l" defTabSz="914400" rtl="0" eaLnBrk="1" fontAlgn="auto" latinLnBrk="0" hangingPunct="1">
              <a:lnSpc>
                <a:spcPct val="100000"/>
              </a:lnSpc>
              <a:spcBef>
                <a:spcPts val="1200"/>
              </a:spcBef>
              <a:spcAft>
                <a:spcPts val="0"/>
              </a:spcAft>
              <a:buClrTx/>
              <a:buSzTx/>
              <a:buFontTx/>
              <a:buNone/>
              <a:tabLst/>
              <a:defRPr/>
            </a:pPr>
            <a:r>
              <a:rPr lang="de-DE" dirty="0"/>
              <a:t>03 Wahrscheinlichkeit und Statistik Teil 3 Folie 68</a:t>
            </a: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288429-DBC7-41E6-8351-AAD75453BB66}"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de-DE"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22999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bereich</a:t>
            </a:r>
            <a:r>
              <a:rPr lang="en-US" dirty="0"/>
              <a:t> </a:t>
            </a:r>
          </a:p>
          <a:p>
            <a:endParaRPr lang="en-US" dirty="0"/>
          </a:p>
          <a:p>
            <a:r>
              <a:rPr lang="en-US" dirty="0" err="1"/>
              <a:t>cdf</a:t>
            </a:r>
            <a:r>
              <a:rPr lang="en-US" dirty="0"/>
              <a:t> stands for “cumulative distribution function”</a:t>
            </a:r>
          </a:p>
          <a:p>
            <a:r>
              <a:rPr lang="en-US" dirty="0"/>
              <a:t>ppf stands for “percent point function”</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69</a:t>
            </a:fld>
            <a:endParaRPr lang="de-DE" dirty="0"/>
          </a:p>
        </p:txBody>
      </p:sp>
    </p:spTree>
    <p:extLst>
      <p:ext uri="{BB962C8B-B14F-4D97-AF65-F5344CB8AC3E}">
        <p14:creationId xmlns:p14="http://schemas.microsoft.com/office/powerpoint/2010/main" val="136213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Six different outcomes each have the same (uniform) probability</a:t>
            </a:r>
          </a:p>
          <a:p>
            <a:endParaRPr lang="de-DE" dirty="0"/>
          </a:p>
          <a:p>
            <a:r>
              <a:rPr lang="de-DE" dirty="0"/>
              <a:t>Diskret nur 6 </a:t>
            </a:r>
            <a:r>
              <a:rPr lang="de-DE" dirty="0" err="1"/>
              <a:t>vairablen</a:t>
            </a:r>
            <a:endParaRPr lang="de-DE" dirty="0"/>
          </a:p>
          <a:p>
            <a:r>
              <a:rPr lang="de-DE" dirty="0"/>
              <a:t>Gleichverteilt da alle die gleiche </a:t>
            </a:r>
            <a:r>
              <a:rPr lang="de-DE" dirty="0" err="1"/>
              <a:t>wahrscheinlichkeit</a:t>
            </a:r>
            <a:r>
              <a:rPr lang="de-DE" dirty="0"/>
              <a:t> haben</a:t>
            </a:r>
          </a:p>
        </p:txBody>
      </p:sp>
      <p:sp>
        <p:nvSpPr>
          <p:cNvPr id="4" name="Slide Number Placeholder 3"/>
          <p:cNvSpPr>
            <a:spLocks noGrp="1"/>
          </p:cNvSpPr>
          <p:nvPr>
            <p:ph type="sldNum" sz="quarter" idx="10"/>
          </p:nvPr>
        </p:nvSpPr>
        <p:spPr/>
        <p:txBody>
          <a:bodyPr/>
          <a:lstStyle/>
          <a:p>
            <a:fld id="{C8288429-DBC7-41E6-8351-AAD75453BB66}" type="slidenum">
              <a:rPr lang="de-DE" smtClean="0"/>
              <a:t>7</a:t>
            </a:fld>
            <a:endParaRPr lang="de-DE" dirty="0"/>
          </a:p>
        </p:txBody>
      </p:sp>
    </p:spTree>
    <p:extLst>
      <p:ext uri="{BB962C8B-B14F-4D97-AF65-F5344CB8AC3E}">
        <p14:creationId xmlns:p14="http://schemas.microsoft.com/office/powerpoint/2010/main" val="33762802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company is looking to hire a new database administrator.</a:t>
            </a:r>
          </a:p>
          <a:p>
            <a:r>
              <a:rPr lang="en-US" dirty="0"/>
              <a:t>They give a standardized test to applicants to measure their technical knowledge.</a:t>
            </a:r>
          </a:p>
          <a:p>
            <a:r>
              <a:rPr lang="en-US" dirty="0"/>
              <a:t>Their first applicant, Amy, scores an 87</a:t>
            </a:r>
          </a:p>
          <a:p>
            <a:r>
              <a:rPr lang="en-US" dirty="0"/>
              <a:t>Based on her score, is Amy exceptionally qualified?</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70</a:t>
            </a:fld>
            <a:endParaRPr lang="de-DE" dirty="0"/>
          </a:p>
        </p:txBody>
      </p:sp>
    </p:spTree>
    <p:extLst>
      <p:ext uri="{BB962C8B-B14F-4D97-AF65-F5344CB8AC3E}">
        <p14:creationId xmlns:p14="http://schemas.microsoft.com/office/powerpoint/2010/main" val="32289897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decide how well an applicant scored, </a:t>
            </a:r>
            <a:br>
              <a:rPr lang="en-US" dirty="0"/>
            </a:br>
            <a:r>
              <a:rPr lang="en-US" dirty="0"/>
              <a:t>we need to understand the population.</a:t>
            </a:r>
          </a:p>
          <a:p>
            <a:r>
              <a:rPr lang="en-US" dirty="0"/>
              <a:t>Based on thousands of previous tests, </a:t>
            </a:r>
            <a:br>
              <a:rPr lang="en-US" dirty="0"/>
            </a:br>
            <a:r>
              <a:rPr lang="en-US" dirty="0"/>
              <a:t>we know that the mean score is </a:t>
            </a:r>
            <a:r>
              <a:rPr lang="en-US" b="1" dirty="0"/>
              <a:t>75</a:t>
            </a:r>
            <a:r>
              <a:rPr lang="en-US" dirty="0"/>
              <a:t> out of 100, with a standard deviation of </a:t>
            </a:r>
            <a:r>
              <a:rPr lang="en-US" b="1" dirty="0"/>
              <a:t>7</a:t>
            </a:r>
            <a:r>
              <a:rPr lang="en-US" dirty="0"/>
              <a:t> points.</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71</a:t>
            </a:fld>
            <a:endParaRPr lang="de-DE" dirty="0"/>
          </a:p>
        </p:txBody>
      </p:sp>
    </p:spTree>
    <p:extLst>
      <p:ext uri="{BB962C8B-B14F-4D97-AF65-F5344CB8AC3E}">
        <p14:creationId xmlns:p14="http://schemas.microsoft.com/office/powerpoint/2010/main" val="23554302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convert Amy’s score to a standardized z-score using the formula</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72</a:t>
            </a:fld>
            <a:endParaRPr lang="de-DE"/>
          </a:p>
        </p:txBody>
      </p:sp>
    </p:spTree>
    <p:extLst>
      <p:ext uri="{BB962C8B-B14F-4D97-AF65-F5344CB8AC3E}">
        <p14:creationId xmlns:p14="http://schemas.microsoft.com/office/powerpoint/2010/main" val="22726750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look up </a:t>
                </a:r>
                <a14:m>
                  <m:oMath xmlns:m="http://schemas.openxmlformats.org/officeDocument/2006/math">
                    <m:r>
                      <a:rPr lang="en-US" i="1">
                        <a:latin typeface="Cambria Math" panose="02040503050406030204" pitchFamily="18" charset="0"/>
                      </a:rPr>
                      <m:t>1.7143 </m:t>
                    </m:r>
                  </m:oMath>
                </a14:m>
                <a:r>
                  <a:rPr lang="en-US" dirty="0"/>
                  <a:t>on a z-table: </a:t>
                </a:r>
                <a:endParaRPr lang="en-US" b="0" i="1" dirty="0">
                  <a:latin typeface="Cambria Math" panose="02040503050406030204" pitchFamily="18" charset="0"/>
                </a:endParaRPr>
              </a:p>
              <a:p>
                <a:endParaRPr lang="de-DE" dirty="0"/>
              </a:p>
              <a:p>
                <a:r>
                  <a:rPr lang="de-DE" dirty="0"/>
                  <a:t>Perzentile und </a:t>
                </a:r>
                <a:r>
                  <a:rPr lang="de-DE" dirty="0" err="1"/>
                  <a:t>spaäter</a:t>
                </a:r>
                <a:r>
                  <a:rPr lang="de-DE" dirty="0"/>
                  <a:t> arbeiten dann damit als </a:t>
                </a:r>
                <a:r>
                  <a:rPr lang="de-DE" dirty="0" err="1"/>
                  <a:t>Probability</a:t>
                </a:r>
                <a:r>
                  <a:rPr lang="de-DE" dirty="0"/>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look up </a:t>
                </a:r>
                <a:r>
                  <a:rPr lang="en-US" i="0">
                    <a:latin typeface="Cambria Math" panose="02040503050406030204" pitchFamily="18" charset="0"/>
                  </a:rPr>
                  <a:t>1.7143 </a:t>
                </a:r>
                <a:r>
                  <a:rPr lang="en-US" dirty="0"/>
                  <a:t>on a z-table: </a:t>
                </a:r>
                <a:endParaRPr lang="en-US" b="0" i="1" dirty="0">
                  <a:latin typeface="Cambria Math" panose="02040503050406030204" pitchFamily="18" charset="0"/>
                </a:endParaRPr>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73</a:t>
            </a:fld>
            <a:endParaRPr lang="de-DE"/>
          </a:p>
        </p:txBody>
      </p:sp>
    </p:spTree>
    <p:extLst>
      <p:ext uri="{BB962C8B-B14F-4D97-AF65-F5344CB8AC3E}">
        <p14:creationId xmlns:p14="http://schemas.microsoft.com/office/powerpoint/2010/main" val="26580293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Critical values and P-values come up in Part 4 (Statistics) with Hypothesis Testing. </a:t>
                </a:r>
              </a:p>
              <a:p>
                <a:r>
                  <a:rPr lang="en-GB" dirty="0"/>
                  <a:t>###########</a:t>
                </a:r>
              </a:p>
              <a:p>
                <a14:m>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9</m:t>
                    </m:r>
                    <m:r>
                      <a:rPr lang="en-US" i="1">
                        <a:latin typeface="Cambria Math" panose="02040503050406030204" pitchFamily="18" charset="0"/>
                      </a:rPr>
                      <m:t>564</m:t>
                    </m:r>
                  </m:oMath>
                </a14:m>
                <a:r>
                  <a:rPr lang="en-US" dirty="0"/>
                  <a:t> represents </a:t>
                </a:r>
                <a:br>
                  <a:rPr lang="en-US" dirty="0"/>
                </a:br>
                <a:r>
                  <a:rPr lang="en-US" dirty="0"/>
                  <a:t>the area to the </a:t>
                </a:r>
                <a:br>
                  <a:rPr lang="en-US" dirty="0"/>
                </a:br>
                <a:r>
                  <a:rPr lang="en-US" dirty="0"/>
                  <a:t>left of Amy’s score</a:t>
                </a:r>
              </a:p>
              <a:p>
                <a:pPr>
                  <a:spcBef>
                    <a:spcPts val="1200"/>
                  </a:spcBef>
                </a:pPr>
                <a:r>
                  <a:rPr lang="en-US" dirty="0"/>
                  <a:t>This means that</a:t>
                </a:r>
                <a:br>
                  <a:rPr lang="en-US" dirty="0"/>
                </a:br>
                <a:r>
                  <a:rPr lang="en-US" dirty="0"/>
                  <a:t>Amy outscored</a:t>
                </a:r>
                <a:br>
                  <a:rPr lang="en-US" dirty="0"/>
                </a:br>
                <a:r>
                  <a:rPr lang="en-US" dirty="0"/>
                  <a:t>95.64% of others who took the same test.</a:t>
                </a:r>
              </a:p>
              <a:p>
                <a:endParaRPr lang="de-D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Critical values and P-values come up in Part 4 (Statistics) with Hypothesis Testing. </a:t>
                </a:r>
              </a:p>
              <a:p>
                <a:r>
                  <a:rPr lang="en-GB" dirty="0"/>
                  <a:t>###########</a:t>
                </a:r>
              </a:p>
              <a:p>
                <a:r>
                  <a:rPr lang="en-US" i="0">
                    <a:latin typeface="Cambria Math" panose="02040503050406030204" pitchFamily="18" charset="0"/>
                  </a:rPr>
                  <a:t>0.</a:t>
                </a:r>
                <a:r>
                  <a:rPr lang="en-US" b="0" i="0">
                    <a:latin typeface="Cambria Math" panose="02040503050406030204" pitchFamily="18" charset="0"/>
                  </a:rPr>
                  <a:t>9</a:t>
                </a:r>
                <a:r>
                  <a:rPr lang="en-US" i="0">
                    <a:latin typeface="Cambria Math" panose="02040503050406030204" pitchFamily="18" charset="0"/>
                  </a:rPr>
                  <a:t>564</a:t>
                </a:r>
                <a:r>
                  <a:rPr lang="en-US" dirty="0"/>
                  <a:t> represents </a:t>
                </a:r>
                <a:br>
                  <a:rPr lang="en-US" dirty="0"/>
                </a:br>
                <a:r>
                  <a:rPr lang="en-US" dirty="0"/>
                  <a:t>the area to the </a:t>
                </a:r>
                <a:br>
                  <a:rPr lang="en-US" dirty="0"/>
                </a:br>
                <a:r>
                  <a:rPr lang="en-US" dirty="0"/>
                  <a:t>left of Amy’s score</a:t>
                </a:r>
              </a:p>
              <a:p>
                <a:pPr>
                  <a:spcBef>
                    <a:spcPts val="1200"/>
                  </a:spcBef>
                </a:pPr>
                <a:r>
                  <a:rPr lang="en-US" dirty="0"/>
                  <a:t>This means that</a:t>
                </a:r>
                <a:br>
                  <a:rPr lang="en-US" dirty="0"/>
                </a:br>
                <a:r>
                  <a:rPr lang="en-US" dirty="0"/>
                  <a:t>Amy outscored</a:t>
                </a:r>
                <a:br>
                  <a:rPr lang="en-US" dirty="0"/>
                </a:br>
                <a:r>
                  <a:rPr lang="en-US" dirty="0"/>
                  <a:t>95.64% of others who took the same test.</a:t>
                </a:r>
              </a:p>
              <a:p>
                <a:endParaRPr lang="de-DE" dirty="0"/>
              </a:p>
            </p:txBody>
          </p:sp>
        </mc:Fallback>
      </mc:AlternateContent>
      <p:sp>
        <p:nvSpPr>
          <p:cNvPr id="4" name="Slide Number Placeholder 3"/>
          <p:cNvSpPr>
            <a:spLocks noGrp="1"/>
          </p:cNvSpPr>
          <p:nvPr>
            <p:ph type="sldNum" sz="quarter" idx="10"/>
          </p:nvPr>
        </p:nvSpPr>
        <p:spPr/>
        <p:txBody>
          <a:bodyPr/>
          <a:lstStyle/>
          <a:p>
            <a:fld id="{C8288429-DBC7-41E6-8351-AAD75453BB66}" type="slidenum">
              <a:rPr lang="de-DE" smtClean="0"/>
              <a:t>74</a:t>
            </a:fld>
            <a:endParaRPr lang="de-DE"/>
          </a:p>
        </p:txBody>
      </p:sp>
    </p:spTree>
    <p:extLst>
      <p:ext uri="{BB962C8B-B14F-4D97-AF65-F5344CB8AC3E}">
        <p14:creationId xmlns:p14="http://schemas.microsoft.com/office/powerpoint/2010/main" val="42225166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8288429-DBC7-41E6-8351-AAD75453BB66}" type="slidenum">
              <a:rPr lang="de-DE" smtClean="0"/>
              <a:t>75</a:t>
            </a:fld>
            <a:endParaRPr lang="de-DE"/>
          </a:p>
        </p:txBody>
      </p:sp>
    </p:spTree>
    <p:extLst>
      <p:ext uri="{BB962C8B-B14F-4D97-AF65-F5344CB8AC3E}">
        <p14:creationId xmlns:p14="http://schemas.microsoft.com/office/powerpoint/2010/main" val="2473346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C8288429-DBC7-41E6-8351-AAD75453BB66}" type="slidenum">
              <a:rPr lang="de-DE" smtClean="0"/>
              <a:t>8</a:t>
            </a:fld>
            <a:endParaRPr lang="de-DE"/>
          </a:p>
        </p:txBody>
      </p:sp>
    </p:spTree>
    <p:extLst>
      <p:ext uri="{BB962C8B-B14F-4D97-AF65-F5344CB8AC3E}">
        <p14:creationId xmlns:p14="http://schemas.microsoft.com/office/powerpoint/2010/main" val="4066899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solidFill>
                  <a:srgbClr val="0070C0"/>
                </a:solidFill>
              </a:rPr>
              <a:t>Binomial</a:t>
            </a:r>
            <a:r>
              <a:rPr lang="en-US" dirty="0"/>
              <a:t>” means there are two discrete, mutually exclusive outcomes of a trial.</a:t>
            </a:r>
          </a:p>
          <a:p>
            <a:pPr marL="2290763" indent="0">
              <a:buNone/>
            </a:pPr>
            <a:r>
              <a:rPr lang="en-US" dirty="0">
                <a:solidFill>
                  <a:srgbClr val="0070C0"/>
                </a:solidFill>
              </a:rPr>
              <a:t>heads </a:t>
            </a:r>
            <a:r>
              <a:rPr lang="en-US" dirty="0">
                <a:solidFill>
                  <a:schemeClr val="tx1"/>
                </a:solidFill>
              </a:rPr>
              <a:t>or</a:t>
            </a:r>
            <a:r>
              <a:rPr lang="en-US" dirty="0">
                <a:solidFill>
                  <a:srgbClr val="0070C0"/>
                </a:solidFill>
              </a:rPr>
              <a:t> tails</a:t>
            </a:r>
          </a:p>
          <a:p>
            <a:pPr marL="2911475" indent="0">
              <a:buNone/>
            </a:pPr>
            <a:r>
              <a:rPr lang="en-US" dirty="0">
                <a:solidFill>
                  <a:srgbClr val="0070C0"/>
                </a:solidFill>
              </a:rPr>
              <a:t>on </a:t>
            </a:r>
            <a:r>
              <a:rPr lang="en-US" dirty="0">
                <a:solidFill>
                  <a:schemeClr val="tx1"/>
                </a:solidFill>
              </a:rPr>
              <a:t>or</a:t>
            </a:r>
            <a:r>
              <a:rPr lang="en-US" dirty="0">
                <a:solidFill>
                  <a:srgbClr val="0070C0"/>
                </a:solidFill>
              </a:rPr>
              <a:t> off</a:t>
            </a:r>
          </a:p>
          <a:p>
            <a:pPr marL="2689225" indent="0">
              <a:buNone/>
            </a:pPr>
            <a:r>
              <a:rPr lang="en-US" dirty="0">
                <a:solidFill>
                  <a:srgbClr val="0070C0"/>
                </a:solidFill>
              </a:rPr>
              <a:t>sick </a:t>
            </a:r>
            <a:r>
              <a:rPr lang="en-US" dirty="0">
                <a:solidFill>
                  <a:schemeClr val="tx1"/>
                </a:solidFill>
              </a:rPr>
              <a:t>or</a:t>
            </a:r>
            <a:r>
              <a:rPr lang="en-US" dirty="0">
                <a:solidFill>
                  <a:srgbClr val="0070C0"/>
                </a:solidFill>
              </a:rPr>
              <a:t> healthy</a:t>
            </a:r>
          </a:p>
          <a:p>
            <a:pPr marL="1944688" indent="0">
              <a:spcBef>
                <a:spcPts val="1200"/>
              </a:spcBef>
              <a:buNone/>
            </a:pPr>
            <a:r>
              <a:rPr lang="en-US" b="1" i="1" dirty="0">
                <a:solidFill>
                  <a:srgbClr val="0070C0"/>
                </a:solidFill>
              </a:rPr>
              <a:t>success</a:t>
            </a:r>
            <a:r>
              <a:rPr lang="en-US" dirty="0">
                <a:solidFill>
                  <a:srgbClr val="0070C0"/>
                </a:solidFill>
              </a:rPr>
              <a:t> </a:t>
            </a:r>
            <a:r>
              <a:rPr lang="en-US" dirty="0">
                <a:solidFill>
                  <a:schemeClr val="tx1"/>
                </a:solidFill>
              </a:rPr>
              <a:t>or</a:t>
            </a:r>
            <a:r>
              <a:rPr lang="en-US" dirty="0">
                <a:solidFill>
                  <a:srgbClr val="0070C0"/>
                </a:solidFill>
              </a:rPr>
              <a:t> </a:t>
            </a:r>
            <a:r>
              <a:rPr lang="en-US" b="1" i="1" dirty="0">
                <a:solidFill>
                  <a:srgbClr val="0070C0"/>
                </a:solidFill>
              </a:rPr>
              <a:t>failure</a:t>
            </a:r>
          </a:p>
          <a:p>
            <a:endParaRPr lang="de-DE" dirty="0"/>
          </a:p>
        </p:txBody>
      </p:sp>
      <p:sp>
        <p:nvSpPr>
          <p:cNvPr id="4" name="Slide Number Placeholder 3"/>
          <p:cNvSpPr>
            <a:spLocks noGrp="1"/>
          </p:cNvSpPr>
          <p:nvPr>
            <p:ph type="sldNum" sz="quarter" idx="10"/>
          </p:nvPr>
        </p:nvSpPr>
        <p:spPr/>
        <p:txBody>
          <a:bodyPr/>
          <a:lstStyle/>
          <a:p>
            <a:fld id="{C8288429-DBC7-41E6-8351-AAD75453BB66}" type="slidenum">
              <a:rPr lang="de-DE" smtClean="0"/>
              <a:t>9</a:t>
            </a:fld>
            <a:endParaRPr lang="de-DE" dirty="0"/>
          </a:p>
        </p:txBody>
      </p:sp>
    </p:spTree>
    <p:extLst>
      <p:ext uri="{BB962C8B-B14F-4D97-AF65-F5344CB8AC3E}">
        <p14:creationId xmlns:p14="http://schemas.microsoft.com/office/powerpoint/2010/main" val="2063316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F3E9B907-F5DB-AF45-9069-D3E61FF0D936}"/>
              </a:ext>
            </a:extLst>
          </p:cNvPr>
          <p:cNvSpPr>
            <a:spLocks noGrp="1"/>
          </p:cNvSpPr>
          <p:nvPr>
            <p:ph type="ctrTitle" hasCustomPrompt="1"/>
          </p:nvPr>
        </p:nvSpPr>
        <p:spPr>
          <a:xfrm>
            <a:off x="1524000" y="1122363"/>
            <a:ext cx="9144000" cy="2387600"/>
          </a:xfrm>
        </p:spPr>
        <p:txBody>
          <a:bodyPr anchor="ctr">
            <a:noAutofit/>
          </a:bodyPr>
          <a:lstStyle>
            <a:lvl1pPr algn="ctr">
              <a:defRPr sz="6000"/>
            </a:lvl1pPr>
          </a:lstStyle>
          <a:p>
            <a:pPr fontAlgn="ctr"/>
            <a:r>
              <a:rPr lang="de-DE" dirty="0"/>
              <a:t>Überschrift</a:t>
            </a:r>
          </a:p>
        </p:txBody>
      </p:sp>
      <p:sp>
        <p:nvSpPr>
          <p:cNvPr id="8" name="Untertitel 2">
            <a:extLst>
              <a:ext uri="{FF2B5EF4-FFF2-40B4-BE49-F238E27FC236}">
                <a16:creationId xmlns:a16="http://schemas.microsoft.com/office/drawing/2014/main" id="{0C82167F-0766-6344-A20C-394CAEF7E473}"/>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400"/>
            </a:lvl1pPr>
          </a:lstStyle>
          <a:p>
            <a:r>
              <a:rPr lang="de-DE" dirty="0"/>
              <a:t>Unterschrift (Englische/Deutsche Beschreibung)</a:t>
            </a:r>
          </a:p>
        </p:txBody>
      </p:sp>
      <p:sp>
        <p:nvSpPr>
          <p:cNvPr id="9" name="Rechteck 8">
            <a:extLst>
              <a:ext uri="{FF2B5EF4-FFF2-40B4-BE49-F238E27FC236}">
                <a16:creationId xmlns:a16="http://schemas.microsoft.com/office/drawing/2014/main" id="{B68785BF-D9A1-7C4C-947F-E40078D683F6}"/>
              </a:ext>
            </a:extLst>
          </p:cNvPr>
          <p:cNvSpPr/>
          <p:nvPr userDrawn="1"/>
        </p:nvSpPr>
        <p:spPr>
          <a:xfrm>
            <a:off x="5964" y="6294474"/>
            <a:ext cx="12192000" cy="563526"/>
          </a:xfrm>
          <a:prstGeom prst="rect">
            <a:avLst/>
          </a:prstGeom>
          <a:solidFill>
            <a:srgbClr val="004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Footer Placeholder 2">
            <a:extLst>
              <a:ext uri="{FF2B5EF4-FFF2-40B4-BE49-F238E27FC236}">
                <a16:creationId xmlns:a16="http://schemas.microsoft.com/office/drawing/2014/main" id="{891E6B6B-B9F4-4717-AD28-D908C3CB31AA}"/>
              </a:ext>
            </a:extLst>
          </p:cNvPr>
          <p:cNvSpPr>
            <a:spLocks noGrp="1"/>
          </p:cNvSpPr>
          <p:nvPr>
            <p:ph type="ftr" sz="quarter" idx="11"/>
          </p:nvPr>
        </p:nvSpPr>
        <p:spPr>
          <a:xfrm>
            <a:off x="213360" y="6393674"/>
            <a:ext cx="6336000" cy="365125"/>
          </a:xfrm>
        </p:spPr>
        <p:txBody>
          <a:bodyPr/>
          <a:lstStyle>
            <a:lvl1pPr algn="l">
              <a:defRPr sz="1800">
                <a:solidFill>
                  <a:schemeClr val="bg1"/>
                </a:solidFill>
              </a:defRPr>
            </a:lvl1pPr>
          </a:lstStyle>
          <a:p>
            <a:endParaRPr lang="en-US" dirty="0"/>
          </a:p>
        </p:txBody>
      </p:sp>
      <p:sp>
        <p:nvSpPr>
          <p:cNvPr id="4" name="Slide Number Placeholder 3">
            <a:extLst>
              <a:ext uri="{FF2B5EF4-FFF2-40B4-BE49-F238E27FC236}">
                <a16:creationId xmlns:a16="http://schemas.microsoft.com/office/drawing/2014/main" id="{56414A0B-F45D-4CD4-B93C-D2D5B4875FB2}"/>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285310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1718FD-DF99-1D42-8F99-8E6234B6F55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4D89051F-EB40-6549-AFC4-6D7C4BED7B08}"/>
              </a:ext>
            </a:extLst>
          </p:cNvPr>
          <p:cNvSpPr>
            <a:spLocks noGrp="1"/>
          </p:cNvSpPr>
          <p:nvPr>
            <p:ph type="body" orient="vert" idx="1"/>
          </p:nvPr>
        </p:nvSpPr>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30D62EB3-E02A-C546-B157-F1230708A91B}"/>
              </a:ext>
            </a:extLst>
          </p:cNvPr>
          <p:cNvSpPr>
            <a:spLocks noGrp="1"/>
          </p:cNvSpPr>
          <p:nvPr>
            <p:ph type="dt" sz="half" idx="10"/>
          </p:nvPr>
        </p:nvSpPr>
        <p:spPr/>
        <p:txBody>
          <a:bodyPr/>
          <a:lstStyle/>
          <a:p>
            <a:fld id="{5E74375D-D67A-A143-9EF2-366721AD88B3}" type="datetimeFigureOut">
              <a:rPr lang="en-US" smtClean="0"/>
              <a:t>11/21/2018</a:t>
            </a:fld>
            <a:endParaRPr lang="en-US"/>
          </a:p>
        </p:txBody>
      </p:sp>
      <p:sp>
        <p:nvSpPr>
          <p:cNvPr id="5" name="Fußzeilenplatzhalter 4">
            <a:extLst>
              <a:ext uri="{FF2B5EF4-FFF2-40B4-BE49-F238E27FC236}">
                <a16:creationId xmlns:a16="http://schemas.microsoft.com/office/drawing/2014/main" id="{C1672F88-4A5A-5547-AA12-EA1140411B9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33A477A-6554-DA43-BD23-D6013A37EBA3}"/>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206671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F5FC309-2331-D940-B39F-E0368CEE5C3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9D3600DB-3A31-A74C-8BB4-906B532BFD3B}"/>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9191F25A-378A-924E-92FD-B762E42605BA}"/>
              </a:ext>
            </a:extLst>
          </p:cNvPr>
          <p:cNvSpPr>
            <a:spLocks noGrp="1"/>
          </p:cNvSpPr>
          <p:nvPr>
            <p:ph type="dt" sz="half" idx="10"/>
          </p:nvPr>
        </p:nvSpPr>
        <p:spPr/>
        <p:txBody>
          <a:bodyPr/>
          <a:lstStyle/>
          <a:p>
            <a:fld id="{5E74375D-D67A-A143-9EF2-366721AD88B3}" type="datetimeFigureOut">
              <a:rPr lang="en-US" smtClean="0"/>
              <a:t>11/21/2018</a:t>
            </a:fld>
            <a:endParaRPr lang="en-US"/>
          </a:p>
        </p:txBody>
      </p:sp>
      <p:sp>
        <p:nvSpPr>
          <p:cNvPr id="5" name="Fußzeilenplatzhalter 4">
            <a:extLst>
              <a:ext uri="{FF2B5EF4-FFF2-40B4-BE49-F238E27FC236}">
                <a16:creationId xmlns:a16="http://schemas.microsoft.com/office/drawing/2014/main" id="{48192DF7-CF13-E840-B36C-6D3D270336E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BD28DDC-F486-E640-AC88-C027E27F39C5}"/>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55729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FBE4E9D8-7F20-A249-B73D-BBAD601E7170}"/>
              </a:ext>
            </a:extLst>
          </p:cNvPr>
          <p:cNvSpPr>
            <a:spLocks noGrp="1"/>
          </p:cNvSpPr>
          <p:nvPr>
            <p:ph type="title" hasCustomPrompt="1"/>
          </p:nvPr>
        </p:nvSpPr>
        <p:spPr>
          <a:xfrm>
            <a:off x="838200" y="365125"/>
            <a:ext cx="10515600" cy="1325563"/>
          </a:xfrm>
        </p:spPr>
        <p:txBody>
          <a:bodyPr/>
          <a:lstStyle/>
          <a:p>
            <a:r>
              <a:rPr lang="de-DE" dirty="0"/>
              <a:t>Überschrift</a:t>
            </a:r>
          </a:p>
        </p:txBody>
      </p:sp>
      <p:sp>
        <p:nvSpPr>
          <p:cNvPr id="8" name="Inhaltsplatzhalter 2">
            <a:extLst>
              <a:ext uri="{FF2B5EF4-FFF2-40B4-BE49-F238E27FC236}">
                <a16:creationId xmlns:a16="http://schemas.microsoft.com/office/drawing/2014/main" id="{3EF56DEE-3509-7E4B-9FCB-892861F4DCA5}"/>
              </a:ext>
            </a:extLst>
          </p:cNvPr>
          <p:cNvSpPr>
            <a:spLocks noGrp="1"/>
          </p:cNvSpPr>
          <p:nvPr>
            <p:ph idx="1" hasCustomPrompt="1"/>
          </p:nvPr>
        </p:nvSpPr>
        <p:spPr>
          <a:xfrm>
            <a:off x="838200" y="1825625"/>
            <a:ext cx="10515600" cy="4351338"/>
          </a:xfrm>
        </p:spPr>
        <p:txBody>
          <a:bodyPr>
            <a:normAutofit/>
          </a:bodyPr>
          <a:lstStyle/>
          <a:p>
            <a:pPr>
              <a:lnSpc>
                <a:spcPct val="150000"/>
              </a:lnSpc>
              <a:spcBef>
                <a:spcPts val="0"/>
              </a:spcBef>
            </a:pPr>
            <a:r>
              <a:rPr lang="de-DE" dirty="0"/>
              <a:t>Text</a:t>
            </a:r>
          </a:p>
        </p:txBody>
      </p:sp>
      <p:sp>
        <p:nvSpPr>
          <p:cNvPr id="9" name="Rechteck 8">
            <a:extLst>
              <a:ext uri="{FF2B5EF4-FFF2-40B4-BE49-F238E27FC236}">
                <a16:creationId xmlns:a16="http://schemas.microsoft.com/office/drawing/2014/main" id="{DAF8CD22-82BE-A64C-B560-07541193ED81}"/>
              </a:ext>
            </a:extLst>
          </p:cNvPr>
          <p:cNvSpPr/>
          <p:nvPr userDrawn="1"/>
        </p:nvSpPr>
        <p:spPr>
          <a:xfrm>
            <a:off x="0" y="365125"/>
            <a:ext cx="205740" cy="1324800"/>
          </a:xfrm>
          <a:prstGeom prst="rect">
            <a:avLst/>
          </a:prstGeom>
          <a:solidFill>
            <a:srgbClr val="004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FFFCF3D2-D6BD-2A40-8003-7B369C9D1446}"/>
              </a:ext>
            </a:extLst>
          </p:cNvPr>
          <p:cNvSpPr/>
          <p:nvPr userDrawn="1"/>
        </p:nvSpPr>
        <p:spPr>
          <a:xfrm>
            <a:off x="0" y="6294474"/>
            <a:ext cx="12192000" cy="563526"/>
          </a:xfrm>
          <a:prstGeom prst="rect">
            <a:avLst/>
          </a:prstGeom>
          <a:solidFill>
            <a:srgbClr val="0044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95C2429E-ECD3-7E4F-974D-D2E76807731A}"/>
              </a:ext>
            </a:extLst>
          </p:cNvPr>
          <p:cNvSpPr txBox="1"/>
          <p:nvPr userDrawn="1"/>
        </p:nvSpPr>
        <p:spPr>
          <a:xfrm>
            <a:off x="-356839" y="5531005"/>
            <a:ext cx="184731" cy="369332"/>
          </a:xfrm>
          <a:prstGeom prst="rect">
            <a:avLst/>
          </a:prstGeom>
          <a:noFill/>
        </p:spPr>
        <p:txBody>
          <a:bodyPr wrap="none" rtlCol="0">
            <a:spAutoFit/>
          </a:bodyPr>
          <a:lstStyle/>
          <a:p>
            <a:endParaRPr lang="de-DE" dirty="0"/>
          </a:p>
        </p:txBody>
      </p:sp>
      <p:sp>
        <p:nvSpPr>
          <p:cNvPr id="12" name="Footer Placeholder 2">
            <a:extLst>
              <a:ext uri="{FF2B5EF4-FFF2-40B4-BE49-F238E27FC236}">
                <a16:creationId xmlns:a16="http://schemas.microsoft.com/office/drawing/2014/main" id="{86190334-8DA8-4E54-B9AA-61FA04AB1661}"/>
              </a:ext>
            </a:extLst>
          </p:cNvPr>
          <p:cNvSpPr>
            <a:spLocks noGrp="1"/>
          </p:cNvSpPr>
          <p:nvPr>
            <p:ph type="ftr" sz="quarter" idx="11"/>
          </p:nvPr>
        </p:nvSpPr>
        <p:spPr>
          <a:xfrm>
            <a:off x="213360" y="6393674"/>
            <a:ext cx="6336000" cy="365125"/>
          </a:xfrm>
        </p:spPr>
        <p:txBody>
          <a:bodyPr/>
          <a:lstStyle>
            <a:lvl1pPr algn="l">
              <a:defRPr sz="1800">
                <a:solidFill>
                  <a:schemeClr val="bg1"/>
                </a:solidFill>
              </a:defRPr>
            </a:lvl1pPr>
          </a:lstStyle>
          <a:p>
            <a:endParaRPr lang="en-US" dirty="0"/>
          </a:p>
        </p:txBody>
      </p:sp>
    </p:spTree>
    <p:extLst>
      <p:ext uri="{BB962C8B-B14F-4D97-AF65-F5344CB8AC3E}">
        <p14:creationId xmlns:p14="http://schemas.microsoft.com/office/powerpoint/2010/main" val="217254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CA04E3-4C88-3745-8067-0E7E02F1C4A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D5789CCD-67B9-E240-8577-54492A2CE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8B5A44D5-E3EC-0C41-B207-030B5D93F5AB}"/>
              </a:ext>
            </a:extLst>
          </p:cNvPr>
          <p:cNvSpPr>
            <a:spLocks noGrp="1"/>
          </p:cNvSpPr>
          <p:nvPr>
            <p:ph type="dt" sz="half" idx="10"/>
          </p:nvPr>
        </p:nvSpPr>
        <p:spPr/>
        <p:txBody>
          <a:bodyPr/>
          <a:lstStyle/>
          <a:p>
            <a:fld id="{5E74375D-D67A-A143-9EF2-366721AD88B3}" type="datetimeFigureOut">
              <a:rPr lang="en-US" smtClean="0"/>
              <a:t>11/21/2018</a:t>
            </a:fld>
            <a:endParaRPr lang="en-US"/>
          </a:p>
        </p:txBody>
      </p:sp>
      <p:sp>
        <p:nvSpPr>
          <p:cNvPr id="5" name="Fußzeilenplatzhalter 4">
            <a:extLst>
              <a:ext uri="{FF2B5EF4-FFF2-40B4-BE49-F238E27FC236}">
                <a16:creationId xmlns:a16="http://schemas.microsoft.com/office/drawing/2014/main" id="{EE87077B-B08A-C240-B6C7-2F5BA3DEB7A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57ED847-CDB3-1042-ADCF-381CB8C5BBCE}"/>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307685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8F1AE9-F147-6043-9874-2C3FE86B3BF0}"/>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5CE34043-09B5-914C-9BED-0839EDEDE756}"/>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2056E8A6-666E-4340-8D52-D663D942DEA9}"/>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C257C500-2CBA-4740-A4D5-58B259A4C9FE}"/>
              </a:ext>
            </a:extLst>
          </p:cNvPr>
          <p:cNvSpPr>
            <a:spLocks noGrp="1"/>
          </p:cNvSpPr>
          <p:nvPr>
            <p:ph type="dt" sz="half" idx="10"/>
          </p:nvPr>
        </p:nvSpPr>
        <p:spPr/>
        <p:txBody>
          <a:bodyPr/>
          <a:lstStyle/>
          <a:p>
            <a:fld id="{5E74375D-D67A-A143-9EF2-366721AD88B3}" type="datetimeFigureOut">
              <a:rPr lang="en-US" smtClean="0"/>
              <a:t>11/21/2018</a:t>
            </a:fld>
            <a:endParaRPr lang="en-US"/>
          </a:p>
        </p:txBody>
      </p:sp>
      <p:sp>
        <p:nvSpPr>
          <p:cNvPr id="6" name="Fußzeilenplatzhalter 5">
            <a:extLst>
              <a:ext uri="{FF2B5EF4-FFF2-40B4-BE49-F238E27FC236}">
                <a16:creationId xmlns:a16="http://schemas.microsoft.com/office/drawing/2014/main" id="{8B800CA0-D100-DE4D-B472-5303C049EB8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A4A1DD2-7E93-4644-AB0E-E43DF8E584FA}"/>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305577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FB022-D22B-8B40-9C08-4FC77FF37332}"/>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BB2C8F1-E55E-C74C-8807-10C88DCC5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16FD6FBC-48AF-2E43-AEFC-6FB99A419393}"/>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endParaRPr lang="en-US"/>
          </a:p>
        </p:txBody>
      </p:sp>
      <p:sp>
        <p:nvSpPr>
          <p:cNvPr id="5" name="Textplatzhalter 4">
            <a:extLst>
              <a:ext uri="{FF2B5EF4-FFF2-40B4-BE49-F238E27FC236}">
                <a16:creationId xmlns:a16="http://schemas.microsoft.com/office/drawing/2014/main" id="{4701982B-34B3-CB42-B421-EE68EB4DE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6" name="Inhaltsplatzhalter 5">
            <a:extLst>
              <a:ext uri="{FF2B5EF4-FFF2-40B4-BE49-F238E27FC236}">
                <a16:creationId xmlns:a16="http://schemas.microsoft.com/office/drawing/2014/main" id="{8347900C-AAAF-5548-9535-3AA994252C4C}"/>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endParaRPr lang="en-US"/>
          </a:p>
        </p:txBody>
      </p:sp>
      <p:sp>
        <p:nvSpPr>
          <p:cNvPr id="7" name="Datumsplatzhalter 6">
            <a:extLst>
              <a:ext uri="{FF2B5EF4-FFF2-40B4-BE49-F238E27FC236}">
                <a16:creationId xmlns:a16="http://schemas.microsoft.com/office/drawing/2014/main" id="{8661F464-FF15-3C4E-A611-E513D248DFA2}"/>
              </a:ext>
            </a:extLst>
          </p:cNvPr>
          <p:cNvSpPr>
            <a:spLocks noGrp="1"/>
          </p:cNvSpPr>
          <p:nvPr>
            <p:ph type="dt" sz="half" idx="10"/>
          </p:nvPr>
        </p:nvSpPr>
        <p:spPr/>
        <p:txBody>
          <a:bodyPr/>
          <a:lstStyle/>
          <a:p>
            <a:fld id="{5E74375D-D67A-A143-9EF2-366721AD88B3}" type="datetimeFigureOut">
              <a:rPr lang="en-US" smtClean="0"/>
              <a:t>11/21/2018</a:t>
            </a:fld>
            <a:endParaRPr lang="en-US"/>
          </a:p>
        </p:txBody>
      </p:sp>
      <p:sp>
        <p:nvSpPr>
          <p:cNvPr id="8" name="Fußzeilenplatzhalter 7">
            <a:extLst>
              <a:ext uri="{FF2B5EF4-FFF2-40B4-BE49-F238E27FC236}">
                <a16:creationId xmlns:a16="http://schemas.microsoft.com/office/drawing/2014/main" id="{E37FEE44-7864-C841-8339-691CDCA8E5A1}"/>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F14D764-0B06-8143-892D-3C2C79B5840A}"/>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72357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E9B34-15D4-7C46-8820-18786001D89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820D5793-4CF7-F840-8B7E-25542F417EE5}"/>
              </a:ext>
            </a:extLst>
          </p:cNvPr>
          <p:cNvSpPr>
            <a:spLocks noGrp="1"/>
          </p:cNvSpPr>
          <p:nvPr>
            <p:ph type="dt" sz="half" idx="10"/>
          </p:nvPr>
        </p:nvSpPr>
        <p:spPr/>
        <p:txBody>
          <a:bodyPr/>
          <a:lstStyle/>
          <a:p>
            <a:fld id="{5E74375D-D67A-A143-9EF2-366721AD88B3}" type="datetimeFigureOut">
              <a:rPr lang="en-US" smtClean="0"/>
              <a:t>11/21/2018</a:t>
            </a:fld>
            <a:endParaRPr lang="en-US"/>
          </a:p>
        </p:txBody>
      </p:sp>
      <p:sp>
        <p:nvSpPr>
          <p:cNvPr id="4" name="Fußzeilenplatzhalter 3">
            <a:extLst>
              <a:ext uri="{FF2B5EF4-FFF2-40B4-BE49-F238E27FC236}">
                <a16:creationId xmlns:a16="http://schemas.microsoft.com/office/drawing/2014/main" id="{07CBE62D-FE8C-CB46-9224-A2CE8021B9CE}"/>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400AABE9-6F3D-9B48-8062-EBE81C7BFD08}"/>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3564325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05C19C3-77E2-684F-97A5-A6DC8BB88342}"/>
              </a:ext>
            </a:extLst>
          </p:cNvPr>
          <p:cNvSpPr>
            <a:spLocks noGrp="1"/>
          </p:cNvSpPr>
          <p:nvPr>
            <p:ph type="dt" sz="half" idx="10"/>
          </p:nvPr>
        </p:nvSpPr>
        <p:spPr/>
        <p:txBody>
          <a:bodyPr/>
          <a:lstStyle/>
          <a:p>
            <a:fld id="{5E74375D-D67A-A143-9EF2-366721AD88B3}" type="datetimeFigureOut">
              <a:rPr lang="en-US" smtClean="0"/>
              <a:t>11/21/2018</a:t>
            </a:fld>
            <a:endParaRPr lang="en-US"/>
          </a:p>
        </p:txBody>
      </p:sp>
      <p:sp>
        <p:nvSpPr>
          <p:cNvPr id="3" name="Fußzeilenplatzhalter 2">
            <a:extLst>
              <a:ext uri="{FF2B5EF4-FFF2-40B4-BE49-F238E27FC236}">
                <a16:creationId xmlns:a16="http://schemas.microsoft.com/office/drawing/2014/main" id="{FBC0654E-2345-6044-B74A-65A01A64A22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40F735D9-9E87-FC47-B06A-AAC40902C754}"/>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418818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6FB87-A6FA-D14A-B250-39E41077C63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A4A44A2B-3584-1E4F-96FC-6BC2B5C9E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US"/>
          </a:p>
        </p:txBody>
      </p:sp>
      <p:sp>
        <p:nvSpPr>
          <p:cNvPr id="4" name="Textplatzhalter 3">
            <a:extLst>
              <a:ext uri="{FF2B5EF4-FFF2-40B4-BE49-F238E27FC236}">
                <a16:creationId xmlns:a16="http://schemas.microsoft.com/office/drawing/2014/main" id="{44044122-9724-8F41-A4DC-1041440E9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9254AFC1-8655-8E49-B770-2E8BC67D6E75}"/>
              </a:ext>
            </a:extLst>
          </p:cNvPr>
          <p:cNvSpPr>
            <a:spLocks noGrp="1"/>
          </p:cNvSpPr>
          <p:nvPr>
            <p:ph type="dt" sz="half" idx="10"/>
          </p:nvPr>
        </p:nvSpPr>
        <p:spPr/>
        <p:txBody>
          <a:bodyPr/>
          <a:lstStyle/>
          <a:p>
            <a:fld id="{5E74375D-D67A-A143-9EF2-366721AD88B3}" type="datetimeFigureOut">
              <a:rPr lang="en-US" smtClean="0"/>
              <a:t>11/21/2018</a:t>
            </a:fld>
            <a:endParaRPr lang="en-US"/>
          </a:p>
        </p:txBody>
      </p:sp>
      <p:sp>
        <p:nvSpPr>
          <p:cNvPr id="6" name="Fußzeilenplatzhalter 5">
            <a:extLst>
              <a:ext uri="{FF2B5EF4-FFF2-40B4-BE49-F238E27FC236}">
                <a16:creationId xmlns:a16="http://schemas.microsoft.com/office/drawing/2014/main" id="{4A094CAB-1347-0949-A4EA-510EE1EF334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1F8185D-F314-5E4A-9B26-DD0902F79CF6}"/>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50521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B90E2C-79A7-784A-A9AC-DA7F5E0066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7052AD98-838B-9446-94EC-C2437037B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9C546BF-21A3-6343-AC5C-3521038CD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11A281CD-56F6-674F-90DC-9E0671E8B0A3}"/>
              </a:ext>
            </a:extLst>
          </p:cNvPr>
          <p:cNvSpPr>
            <a:spLocks noGrp="1"/>
          </p:cNvSpPr>
          <p:nvPr>
            <p:ph type="dt" sz="half" idx="10"/>
          </p:nvPr>
        </p:nvSpPr>
        <p:spPr/>
        <p:txBody>
          <a:bodyPr/>
          <a:lstStyle/>
          <a:p>
            <a:fld id="{5E74375D-D67A-A143-9EF2-366721AD88B3}" type="datetimeFigureOut">
              <a:rPr lang="en-US" smtClean="0"/>
              <a:t>11/21/2018</a:t>
            </a:fld>
            <a:endParaRPr lang="en-US"/>
          </a:p>
        </p:txBody>
      </p:sp>
      <p:sp>
        <p:nvSpPr>
          <p:cNvPr id="6" name="Fußzeilenplatzhalter 5">
            <a:extLst>
              <a:ext uri="{FF2B5EF4-FFF2-40B4-BE49-F238E27FC236}">
                <a16:creationId xmlns:a16="http://schemas.microsoft.com/office/drawing/2014/main" id="{E0BF77E3-184B-834D-BB91-4165A6DCFE96}"/>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7F25DB72-8BDD-1C48-A4E9-ABCE22EF1C85}"/>
              </a:ext>
            </a:extLst>
          </p:cNvPr>
          <p:cNvSpPr>
            <a:spLocks noGrp="1"/>
          </p:cNvSpPr>
          <p:nvPr>
            <p:ph type="sldNum" sz="quarter" idx="12"/>
          </p:nvPr>
        </p:nvSpPr>
        <p:spPr/>
        <p:txBody>
          <a:bodyPr/>
          <a:lstStyle/>
          <a:p>
            <a:fld id="{74C89B11-DEE2-5842-92B0-4005DC6CBFC5}" type="slidenum">
              <a:rPr lang="en-US" smtClean="0"/>
              <a:t>‹Nr.›</a:t>
            </a:fld>
            <a:endParaRPr lang="en-US"/>
          </a:p>
        </p:txBody>
      </p:sp>
    </p:spTree>
    <p:extLst>
      <p:ext uri="{BB962C8B-B14F-4D97-AF65-F5344CB8AC3E}">
        <p14:creationId xmlns:p14="http://schemas.microsoft.com/office/powerpoint/2010/main" val="176250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383B9D-303D-984C-AA3A-A6B0A75904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BF49860C-6E7F-D94A-AEDE-1D731FBE29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C7846829-B16F-C342-834E-33FBE33D5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4375D-D67A-A143-9EF2-366721AD88B3}" type="datetimeFigureOut">
              <a:rPr lang="en-US" smtClean="0"/>
              <a:t>11/21/2018</a:t>
            </a:fld>
            <a:endParaRPr lang="en-US"/>
          </a:p>
        </p:txBody>
      </p:sp>
      <p:sp>
        <p:nvSpPr>
          <p:cNvPr id="5" name="Fußzeilenplatzhalter 4">
            <a:extLst>
              <a:ext uri="{FF2B5EF4-FFF2-40B4-BE49-F238E27FC236}">
                <a16:creationId xmlns:a16="http://schemas.microsoft.com/office/drawing/2014/main" id="{A6552B54-255B-4641-B7A0-ABE0A8C2CC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D7ED4653-2224-394E-A0A0-134D5E658B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89B11-DEE2-5842-92B0-4005DC6CBFC5}" type="slidenum">
              <a:rPr lang="en-US" smtClean="0"/>
              <a:t>‹Nr.›</a:t>
            </a:fld>
            <a:endParaRPr lang="en-US"/>
          </a:p>
        </p:txBody>
      </p:sp>
    </p:spTree>
    <p:extLst>
      <p:ext uri="{BB962C8B-B14F-4D97-AF65-F5344CB8AC3E}">
        <p14:creationId xmlns:p14="http://schemas.microsoft.com/office/powerpoint/2010/main" val="2471182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022903-CD70-F84B-A2D2-4EE6A77531EE}"/>
              </a:ext>
            </a:extLst>
          </p:cNvPr>
          <p:cNvSpPr>
            <a:spLocks noGrp="1"/>
          </p:cNvSpPr>
          <p:nvPr>
            <p:ph type="ctrTitle"/>
          </p:nvPr>
        </p:nvSpPr>
        <p:spPr>
          <a:xfrm>
            <a:off x="1524000" y="1122363"/>
            <a:ext cx="9144000" cy="2387600"/>
          </a:xfrm>
        </p:spPr>
        <p:txBody>
          <a:bodyPr/>
          <a:lstStyle/>
          <a:p>
            <a:r>
              <a:rPr lang="de-DE" dirty="0"/>
              <a:t>Teil 3: Verteilungen (</a:t>
            </a:r>
            <a:r>
              <a:rPr lang="de-DE" dirty="0" err="1"/>
              <a:t>Distributions</a:t>
            </a:r>
            <a:r>
              <a:rPr lang="de-DE" dirty="0"/>
              <a:t>)</a:t>
            </a:r>
          </a:p>
        </p:txBody>
      </p:sp>
      <p:sp>
        <p:nvSpPr>
          <p:cNvPr id="3" name="Untertitel 2">
            <a:extLst>
              <a:ext uri="{FF2B5EF4-FFF2-40B4-BE49-F238E27FC236}">
                <a16:creationId xmlns:a16="http://schemas.microsoft.com/office/drawing/2014/main" id="{091866D1-D153-DE47-A12E-B5BD28B9D97D}"/>
              </a:ext>
            </a:extLst>
          </p:cNvPr>
          <p:cNvSpPr>
            <a:spLocks noGrp="1"/>
          </p:cNvSpPr>
          <p:nvPr>
            <p:ph type="subTitle" idx="4294967295"/>
          </p:nvPr>
        </p:nvSpPr>
        <p:spPr>
          <a:xfrm>
            <a:off x="1524000" y="3602038"/>
            <a:ext cx="9144000" cy="1655762"/>
          </a:xfrm>
        </p:spPr>
        <p:txBody>
          <a:bodyPr/>
          <a:lstStyle/>
          <a:p>
            <a:endParaRPr lang="de-DE" noProof="0" dirty="0"/>
          </a:p>
        </p:txBody>
      </p:sp>
    </p:spTree>
    <p:extLst>
      <p:ext uri="{BB962C8B-B14F-4D97-AF65-F5344CB8AC3E}">
        <p14:creationId xmlns:p14="http://schemas.microsoft.com/office/powerpoint/2010/main" val="196006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8A21-386E-4006-8F42-28BF576C3C44}"/>
              </a:ext>
            </a:extLst>
          </p:cNvPr>
          <p:cNvSpPr>
            <a:spLocks noGrp="1"/>
          </p:cNvSpPr>
          <p:nvPr>
            <p:ph type="title"/>
          </p:nvPr>
        </p:nvSpPr>
        <p:spPr/>
        <p:txBody>
          <a:bodyPr/>
          <a:lstStyle/>
          <a:p>
            <a:r>
              <a:rPr lang="de-DE" noProof="0" dirty="0"/>
              <a:t>Bernoulli-Experiment</a:t>
            </a:r>
          </a:p>
        </p:txBody>
      </p:sp>
      <p:sp>
        <p:nvSpPr>
          <p:cNvPr id="3" name="Content Placeholder 2">
            <a:extLst>
              <a:ext uri="{FF2B5EF4-FFF2-40B4-BE49-F238E27FC236}">
                <a16:creationId xmlns:a16="http://schemas.microsoft.com/office/drawing/2014/main" id="{2965C5C4-848A-49D3-9B27-4EAC43BA10F4}"/>
              </a:ext>
            </a:extLst>
          </p:cNvPr>
          <p:cNvSpPr>
            <a:spLocks noGrp="1"/>
          </p:cNvSpPr>
          <p:nvPr>
            <p:ph idx="1"/>
          </p:nvPr>
        </p:nvSpPr>
        <p:spPr/>
        <p:txBody>
          <a:bodyPr/>
          <a:lstStyle/>
          <a:p>
            <a:r>
              <a:rPr lang="de-DE" noProof="0" dirty="0"/>
              <a:t>Ein </a:t>
            </a:r>
            <a:r>
              <a:rPr lang="de-DE" b="1" noProof="0" dirty="0"/>
              <a:t>Bernoulli-Experiment </a:t>
            </a:r>
            <a:r>
              <a:rPr lang="de-DE" noProof="0" dirty="0"/>
              <a:t>ist ein Zufallsexperiment mit genau </a:t>
            </a:r>
            <a:r>
              <a:rPr lang="de-DE" b="1" noProof="0" dirty="0"/>
              <a:t>zwei</a:t>
            </a:r>
            <a:r>
              <a:rPr lang="de-DE" noProof="0" dirty="0"/>
              <a:t> möglichen Versuchsausgängen: </a:t>
            </a:r>
            <a:r>
              <a:rPr lang="de-DE" i="1" noProof="0" dirty="0"/>
              <a:t>Erfolg</a:t>
            </a:r>
            <a:r>
              <a:rPr lang="de-DE" noProof="0" dirty="0"/>
              <a:t> oder </a:t>
            </a:r>
            <a:r>
              <a:rPr lang="de-DE" i="1" noProof="0" dirty="0"/>
              <a:t>Misserfolg</a:t>
            </a:r>
          </a:p>
          <a:p>
            <a:r>
              <a:rPr lang="de-DE" noProof="0" dirty="0"/>
              <a:t>Eine Reihe von Versuchen </a:t>
            </a:r>
            <a:r>
              <a:rPr lang="de-DE" i="1" noProof="0" dirty="0"/>
              <a:t>n </a:t>
            </a:r>
            <a:r>
              <a:rPr lang="de-DE" noProof="0" dirty="0"/>
              <a:t>wird so lange einer binären Verteilung folgen wie</a:t>
            </a:r>
          </a:p>
          <a:p>
            <a:pPr marL="0" indent="0">
              <a:buNone/>
            </a:pPr>
            <a:r>
              <a:rPr lang="de-DE" noProof="0" dirty="0"/>
              <a:t>	a) Die Erfolgswahrscheinlichkeit </a:t>
            </a:r>
            <a:r>
              <a:rPr lang="de-DE" i="1" noProof="0" dirty="0"/>
              <a:t>p</a:t>
            </a:r>
            <a:r>
              <a:rPr lang="de-DE" noProof="0" dirty="0"/>
              <a:t> konstant ist </a:t>
            </a:r>
          </a:p>
          <a:p>
            <a:pPr marL="0" indent="0">
              <a:buNone/>
            </a:pPr>
            <a:r>
              <a:rPr lang="de-DE" noProof="0" dirty="0"/>
              <a:t>	b) Die Versuche unabhängig voneinander sind </a:t>
            </a:r>
          </a:p>
        </p:txBody>
      </p:sp>
      <p:sp>
        <p:nvSpPr>
          <p:cNvPr id="4" name="Footer Placeholder 3">
            <a:extLst>
              <a:ext uri="{FF2B5EF4-FFF2-40B4-BE49-F238E27FC236}">
                <a16:creationId xmlns:a16="http://schemas.microsoft.com/office/drawing/2014/main" id="{206D0B3F-8E80-42A0-B499-2849CDE9DFE6}"/>
              </a:ext>
            </a:extLst>
          </p:cNvPr>
          <p:cNvSpPr>
            <a:spLocks noGrp="1"/>
          </p:cNvSpPr>
          <p:nvPr>
            <p:ph type="ftr" sz="quarter" idx="11"/>
          </p:nvPr>
        </p:nvSpPr>
        <p:spPr/>
        <p:txBody>
          <a:bodyPr/>
          <a:lstStyle/>
          <a:p>
            <a:r>
              <a:rPr lang="en-US" dirty="0"/>
              <a:t>Binominalverteilung</a:t>
            </a:r>
          </a:p>
        </p:txBody>
      </p:sp>
    </p:spTree>
    <p:extLst>
      <p:ext uri="{BB962C8B-B14F-4D97-AF65-F5344CB8AC3E}">
        <p14:creationId xmlns:p14="http://schemas.microsoft.com/office/powerpoint/2010/main" val="237547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6D48-A5FF-4F9E-B531-AC0E1BB8939B}"/>
              </a:ext>
            </a:extLst>
          </p:cNvPr>
          <p:cNvSpPr>
            <a:spLocks noGrp="1"/>
          </p:cNvSpPr>
          <p:nvPr>
            <p:ph type="title"/>
          </p:nvPr>
        </p:nvSpPr>
        <p:spPr/>
        <p:txBody>
          <a:bodyPr/>
          <a:lstStyle/>
          <a:p>
            <a:r>
              <a:rPr lang="de-DE" noProof="0" dirty="0"/>
              <a:t>Wahrscheinlichkeitsfunktion einer binominalen Zufallsvariablen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FD062E-2338-45E8-8334-1A5F1C6BC8D8}"/>
                  </a:ext>
                </a:extLst>
              </p:cNvPr>
              <p:cNvSpPr>
                <a:spLocks noGrp="1"/>
              </p:cNvSpPr>
              <p:nvPr>
                <p:ph idx="1"/>
              </p:nvPr>
            </p:nvSpPr>
            <p:spPr/>
            <p:txBody>
              <a:bodyPr/>
              <a:lstStyle/>
              <a:p>
                <a:r>
                  <a:rPr lang="de-DE" noProof="0" dirty="0"/>
                  <a:t>Gibt die Wahrscheinlichkeit an, </a:t>
                </a:r>
                <a:r>
                  <a:rPr lang="de-DE" i="1" noProof="0" dirty="0"/>
                  <a:t>x</a:t>
                </a:r>
                <a:r>
                  <a:rPr lang="de-DE" noProof="0" dirty="0"/>
                  <a:t> Erfolge in </a:t>
                </a:r>
                <a:r>
                  <a:rPr lang="de-DE" i="1" noProof="0" dirty="0"/>
                  <a:t>n</a:t>
                </a:r>
                <a:r>
                  <a:rPr lang="de-DE" noProof="0" dirty="0"/>
                  <a:t> Versuchen zu beobachten</a:t>
                </a:r>
              </a:p>
              <a:p>
                <a:r>
                  <a:rPr lang="de-DE" noProof="0" dirty="0"/>
                  <a:t>Die Erfolgswahrscheinlichkeit für einen einzigen Versuch ist mit </a:t>
                </a:r>
                <a:r>
                  <a:rPr lang="de-DE" i="1" noProof="0" dirty="0"/>
                  <a:t>p</a:t>
                </a:r>
                <a:r>
                  <a:rPr lang="de-DE" noProof="0" dirty="0"/>
                  <a:t> bezeichnet</a:t>
                </a:r>
              </a:p>
              <a:p>
                <a:r>
                  <a:rPr lang="de-DE" noProof="0" dirty="0"/>
                  <a:t>Die Wahrscheinlichkeit eines Erfolgs </a:t>
                </a:r>
                <a:r>
                  <a:rPr lang="de-DE" i="1" noProof="0" dirty="0"/>
                  <a:t>p</a:t>
                </a:r>
                <a:r>
                  <a:rPr lang="de-DE" noProof="0" dirty="0"/>
                  <a:t> verändert sich nicht von Versuch zu Versuch</a:t>
                </a:r>
              </a:p>
              <a:p>
                <a:pPr marL="0" indent="0">
                  <a:buNone/>
                </a:pPr>
                <a:endParaRPr lang="de-DE" noProof="0" dirty="0"/>
              </a:p>
              <a:p>
                <a:pPr marL="0" indent="0">
                  <a:buNone/>
                </a:pPr>
                <a:r>
                  <a:rPr lang="de-DE" noProof="0" dirty="0"/>
                  <a:t>		</a:t>
                </a:r>
                <a14:m>
                  <m:oMath xmlns:m="http://schemas.openxmlformats.org/officeDocument/2006/math">
                    <m:r>
                      <a:rPr lang="de-DE" sz="4000" i="1" noProof="0">
                        <a:solidFill>
                          <a:srgbClr val="0070C0"/>
                        </a:solidFill>
                        <a:latin typeface="Cambria Math" panose="02040503050406030204" pitchFamily="18" charset="0"/>
                      </a:rPr>
                      <m:t>𝑃</m:t>
                    </m:r>
                    <m:d>
                      <m:dPr>
                        <m:ctrlPr>
                          <a:rPr lang="de-DE" sz="4000" i="1" noProof="0">
                            <a:solidFill>
                              <a:srgbClr val="0070C0"/>
                            </a:solidFill>
                            <a:latin typeface="Cambria Math" panose="02040503050406030204" pitchFamily="18" charset="0"/>
                          </a:rPr>
                        </m:ctrlPr>
                      </m:dPr>
                      <m:e>
                        <m:r>
                          <a:rPr lang="de-DE" sz="4000" i="1" noProof="0">
                            <a:solidFill>
                              <a:srgbClr val="0070C0"/>
                            </a:solidFill>
                            <a:latin typeface="Cambria Math" panose="02040503050406030204" pitchFamily="18" charset="0"/>
                          </a:rPr>
                          <m:t>𝑥</m:t>
                        </m:r>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rPr>
                          <m:t>𝑛</m:t>
                        </m:r>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rPr>
                          <m:t>𝑝</m:t>
                        </m:r>
                      </m:e>
                    </m:d>
                    <m:r>
                      <a:rPr lang="de-DE" sz="4000" i="1" noProof="0">
                        <a:solidFill>
                          <a:srgbClr val="0070C0"/>
                        </a:solidFill>
                        <a:latin typeface="Cambria Math" panose="02040503050406030204" pitchFamily="18" charset="0"/>
                      </a:rPr>
                      <m:t>=</m:t>
                    </m:r>
                    <m:d>
                      <m:dPr>
                        <m:ctrlPr>
                          <a:rPr lang="de-DE" sz="4000" i="1" noProof="0">
                            <a:solidFill>
                              <a:srgbClr val="0070C0"/>
                            </a:solidFill>
                            <a:latin typeface="Cambria Math" panose="02040503050406030204" pitchFamily="18" charset="0"/>
                          </a:rPr>
                        </m:ctrlPr>
                      </m:dPr>
                      <m:e>
                        <m:m>
                          <m:mPr>
                            <m:mcs>
                              <m:mc>
                                <m:mcPr>
                                  <m:count m:val="1"/>
                                  <m:mcJc m:val="center"/>
                                </m:mcPr>
                              </m:mc>
                            </m:mcs>
                            <m:ctrlPr>
                              <a:rPr lang="de-DE" sz="4000" i="1" noProof="0">
                                <a:solidFill>
                                  <a:srgbClr val="0070C0"/>
                                </a:solidFill>
                                <a:latin typeface="Cambria Math" panose="02040503050406030204" pitchFamily="18" charset="0"/>
                              </a:rPr>
                            </m:ctrlPr>
                          </m:mPr>
                          <m:mr>
                            <m:e>
                              <m:r>
                                <m:rPr>
                                  <m:brk m:alnAt="7"/>
                                </m:rPr>
                                <a:rPr lang="de-DE" sz="4000" i="1" noProof="0">
                                  <a:solidFill>
                                    <a:srgbClr val="0070C0"/>
                                  </a:solidFill>
                                  <a:latin typeface="Cambria Math" panose="02040503050406030204" pitchFamily="18" charset="0"/>
                                </a:rPr>
                                <m:t>𝑛</m:t>
                              </m:r>
                            </m:e>
                          </m:mr>
                          <m:mr>
                            <m:e>
                              <m:r>
                                <a:rPr lang="de-DE" sz="4000" i="1" noProof="0">
                                  <a:solidFill>
                                    <a:srgbClr val="0070C0"/>
                                  </a:solidFill>
                                  <a:latin typeface="Cambria Math" panose="02040503050406030204" pitchFamily="18" charset="0"/>
                                </a:rPr>
                                <m:t>𝑥</m:t>
                              </m:r>
                            </m:e>
                          </m:mr>
                        </m:m>
                      </m:e>
                    </m:d>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rPr>
                          <m:t>𝑝</m:t>
                        </m:r>
                        <m:r>
                          <a:rPr lang="de-DE" sz="4000" i="1" noProof="0">
                            <a:solidFill>
                              <a:srgbClr val="0070C0"/>
                            </a:solidFill>
                            <a:latin typeface="Cambria Math" panose="02040503050406030204" pitchFamily="18" charset="0"/>
                          </a:rPr>
                          <m:t>)</m:t>
                        </m:r>
                      </m:e>
                      <m:sup>
                        <m:r>
                          <a:rPr lang="de-DE" sz="4000" i="1" noProof="0">
                            <a:solidFill>
                              <a:srgbClr val="0070C0"/>
                            </a:solidFill>
                            <a:latin typeface="Cambria Math" panose="02040503050406030204" pitchFamily="18" charset="0"/>
                          </a:rPr>
                          <m:t>𝑥</m:t>
                        </m:r>
                      </m:sup>
                    </m:sSup>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(1−</m:t>
                        </m:r>
                        <m:r>
                          <a:rPr lang="de-DE" sz="4000" i="1" noProof="0">
                            <a:solidFill>
                              <a:srgbClr val="0070C0"/>
                            </a:solidFill>
                            <a:latin typeface="Cambria Math" panose="02040503050406030204" pitchFamily="18" charset="0"/>
                          </a:rPr>
                          <m:t>𝑝</m:t>
                        </m:r>
                        <m:r>
                          <a:rPr lang="de-DE" sz="4000" i="1" noProof="0">
                            <a:solidFill>
                              <a:srgbClr val="0070C0"/>
                            </a:solidFill>
                            <a:latin typeface="Cambria Math" panose="02040503050406030204" pitchFamily="18" charset="0"/>
                          </a:rPr>
                          <m:t>)</m:t>
                        </m:r>
                      </m:e>
                      <m:sup>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rPr>
                          <m:t>𝑛</m:t>
                        </m:r>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rPr>
                          <m:t>𝑥</m:t>
                        </m:r>
                        <m:r>
                          <a:rPr lang="de-DE" sz="4000" i="1" noProof="0">
                            <a:solidFill>
                              <a:srgbClr val="0070C0"/>
                            </a:solidFill>
                            <a:latin typeface="Cambria Math" panose="02040503050406030204" pitchFamily="18" charset="0"/>
                          </a:rPr>
                          <m:t>)</m:t>
                        </m:r>
                      </m:sup>
                    </m:sSup>
                  </m:oMath>
                </a14:m>
                <a:endParaRPr lang="de-DE" sz="4000" noProof="0" dirty="0"/>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A8FD062E-2338-45E8-8334-1A5F1C6BC8D8}"/>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F53609F3-AA1A-4F51-8038-8DB39742301F}"/>
              </a:ext>
            </a:extLst>
          </p:cNvPr>
          <p:cNvSpPr>
            <a:spLocks noGrp="1"/>
          </p:cNvSpPr>
          <p:nvPr>
            <p:ph type="ftr" sz="quarter" idx="11"/>
          </p:nvPr>
        </p:nvSpPr>
        <p:spPr/>
        <p:txBody>
          <a:bodyPr/>
          <a:lstStyle/>
          <a:p>
            <a:r>
              <a:rPr lang="en-US" dirty="0"/>
              <a:t>Binominalverteilung</a:t>
            </a:r>
          </a:p>
        </p:txBody>
      </p:sp>
    </p:spTree>
    <p:extLst>
      <p:ext uri="{BB962C8B-B14F-4D97-AF65-F5344CB8AC3E}">
        <p14:creationId xmlns:p14="http://schemas.microsoft.com/office/powerpoint/2010/main" val="42987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Binominalverteilung</a:t>
            </a:r>
          </a:p>
        </p:txBody>
      </p:sp>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p:txBody>
          <a:bodyPr/>
          <a:lstStyle/>
          <a:p>
            <a:endParaRPr lang="de-DE" dirty="0"/>
          </a:p>
        </p:txBody>
      </p:sp>
      <p:pic>
        <p:nvPicPr>
          <p:cNvPr id="4" name="Picture 3">
            <a:extLst>
              <a:ext uri="{FF2B5EF4-FFF2-40B4-BE49-F238E27FC236}">
                <a16:creationId xmlns:a16="http://schemas.microsoft.com/office/drawing/2014/main" id="{7C8DAA78-FC38-4022-B52F-2F5E2AEB7046}"/>
              </a:ext>
            </a:extLst>
          </p:cNvPr>
          <p:cNvPicPr>
            <a:picLocks noChangeAspect="1"/>
          </p:cNvPicPr>
          <p:nvPr/>
        </p:nvPicPr>
        <p:blipFill>
          <a:blip r:embed="rId3"/>
          <a:stretch>
            <a:fillRect/>
          </a:stretch>
        </p:blipFill>
        <p:spPr>
          <a:xfrm>
            <a:off x="1618945" y="1627093"/>
            <a:ext cx="8660344" cy="4549870"/>
          </a:xfrm>
          <a:prstGeom prst="rect">
            <a:avLst/>
          </a:prstGeom>
          <a:ln w="28575">
            <a:solidFill>
              <a:schemeClr val="tx1"/>
            </a:solidFill>
          </a:ln>
        </p:spPr>
      </p:pic>
      <p:pic>
        <p:nvPicPr>
          <p:cNvPr id="5" name="Picture 4">
            <a:extLst>
              <a:ext uri="{FF2B5EF4-FFF2-40B4-BE49-F238E27FC236}">
                <a16:creationId xmlns:a16="http://schemas.microsoft.com/office/drawing/2014/main" id="{57249E83-5631-425A-B805-A30371FDD620}"/>
              </a:ext>
            </a:extLst>
          </p:cNvPr>
          <p:cNvPicPr>
            <a:picLocks noChangeAspect="1"/>
          </p:cNvPicPr>
          <p:nvPr/>
        </p:nvPicPr>
        <p:blipFill rotWithShape="1">
          <a:blip r:embed="rId4"/>
          <a:srcRect l="22686" t="23646" r="3010" b="28026"/>
          <a:stretch/>
        </p:blipFill>
        <p:spPr>
          <a:xfrm>
            <a:off x="7947048" y="1878009"/>
            <a:ext cx="2203025" cy="1074647"/>
          </a:xfrm>
          <a:prstGeom prst="rect">
            <a:avLst/>
          </a:prstGeom>
        </p:spPr>
      </p:pic>
      <p:sp>
        <p:nvSpPr>
          <p:cNvPr id="6" name="Footer Placeholder 5">
            <a:extLst>
              <a:ext uri="{FF2B5EF4-FFF2-40B4-BE49-F238E27FC236}">
                <a16:creationId xmlns:a16="http://schemas.microsoft.com/office/drawing/2014/main" id="{E24F5BB7-D932-45BA-9B80-04C408E9AF63}"/>
              </a:ext>
            </a:extLst>
          </p:cNvPr>
          <p:cNvSpPr>
            <a:spLocks noGrp="1"/>
          </p:cNvSpPr>
          <p:nvPr>
            <p:ph type="ftr" sz="quarter" idx="11"/>
          </p:nvPr>
        </p:nvSpPr>
        <p:spPr/>
        <p:txBody>
          <a:bodyPr/>
          <a:lstStyle/>
          <a:p>
            <a:r>
              <a:rPr lang="en-US" dirty="0"/>
              <a:t>Binominalverteilung</a:t>
            </a:r>
          </a:p>
        </p:txBody>
      </p:sp>
    </p:spTree>
    <p:extLst>
      <p:ext uri="{BB962C8B-B14F-4D97-AF65-F5344CB8AC3E}">
        <p14:creationId xmlns:p14="http://schemas.microsoft.com/office/powerpoint/2010/main" val="293877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F5DD-6C6A-40A8-AD83-312B5B61E3E7}"/>
              </a:ext>
            </a:extLst>
          </p:cNvPr>
          <p:cNvSpPr>
            <a:spLocks noGrp="1"/>
          </p:cNvSpPr>
          <p:nvPr>
            <p:ph type="title"/>
          </p:nvPr>
        </p:nvSpPr>
        <p:spPr/>
        <p:txBody>
          <a:bodyPr/>
          <a:lstStyle/>
          <a:p>
            <a:r>
              <a:rPr lang="de-DE" noProof="0" dirty="0"/>
              <a:t>Binominalverteilung</a:t>
            </a:r>
          </a:p>
        </p:txBody>
      </p:sp>
      <p:sp>
        <p:nvSpPr>
          <p:cNvPr id="3" name="Content Placeholder 2">
            <a:extLst>
              <a:ext uri="{FF2B5EF4-FFF2-40B4-BE49-F238E27FC236}">
                <a16:creationId xmlns:a16="http://schemas.microsoft.com/office/drawing/2014/main" id="{3C7CDFBA-430A-430C-BD59-CBD10931D7F0}"/>
              </a:ext>
            </a:extLst>
          </p:cNvPr>
          <p:cNvSpPr>
            <a:spLocks noGrp="1"/>
          </p:cNvSpPr>
          <p:nvPr>
            <p:ph idx="1"/>
          </p:nvPr>
        </p:nvSpPr>
        <p:spPr/>
        <p:txBody>
          <a:bodyPr/>
          <a:lstStyle/>
          <a:p>
            <a:endParaRPr lang="de-DE" dirty="0"/>
          </a:p>
        </p:txBody>
      </p:sp>
      <p:pic>
        <p:nvPicPr>
          <p:cNvPr id="6" name="Picture 5">
            <a:extLst>
              <a:ext uri="{FF2B5EF4-FFF2-40B4-BE49-F238E27FC236}">
                <a16:creationId xmlns:a16="http://schemas.microsoft.com/office/drawing/2014/main" id="{770DD148-ED7A-4029-AB70-03C1540301C0}"/>
              </a:ext>
            </a:extLst>
          </p:cNvPr>
          <p:cNvPicPr>
            <a:picLocks noChangeAspect="1"/>
          </p:cNvPicPr>
          <p:nvPr/>
        </p:nvPicPr>
        <p:blipFill>
          <a:blip r:embed="rId3"/>
          <a:stretch>
            <a:fillRect/>
          </a:stretch>
        </p:blipFill>
        <p:spPr>
          <a:xfrm>
            <a:off x="1543040" y="1549673"/>
            <a:ext cx="9015692" cy="4736558"/>
          </a:xfrm>
          <a:prstGeom prst="rect">
            <a:avLst/>
          </a:prstGeom>
          <a:ln w="28575">
            <a:solidFill>
              <a:schemeClr val="tx1"/>
            </a:solidFill>
          </a:ln>
        </p:spPr>
      </p:pic>
      <p:pic>
        <p:nvPicPr>
          <p:cNvPr id="7" name="Picture 6">
            <a:extLst>
              <a:ext uri="{FF2B5EF4-FFF2-40B4-BE49-F238E27FC236}">
                <a16:creationId xmlns:a16="http://schemas.microsoft.com/office/drawing/2014/main" id="{75BD15BD-7CB8-4B29-A098-5603A43C94D2}"/>
              </a:ext>
            </a:extLst>
          </p:cNvPr>
          <p:cNvPicPr>
            <a:picLocks noChangeAspect="1"/>
          </p:cNvPicPr>
          <p:nvPr/>
        </p:nvPicPr>
        <p:blipFill rotWithShape="1">
          <a:blip r:embed="rId4"/>
          <a:srcRect t="7010" r="5206"/>
          <a:stretch/>
        </p:blipFill>
        <p:spPr>
          <a:xfrm>
            <a:off x="7781026" y="1825625"/>
            <a:ext cx="2316101" cy="1701808"/>
          </a:xfrm>
          <a:prstGeom prst="rect">
            <a:avLst/>
          </a:prstGeom>
        </p:spPr>
      </p:pic>
      <p:sp>
        <p:nvSpPr>
          <p:cNvPr id="4" name="Footer Placeholder 3">
            <a:extLst>
              <a:ext uri="{FF2B5EF4-FFF2-40B4-BE49-F238E27FC236}">
                <a16:creationId xmlns:a16="http://schemas.microsoft.com/office/drawing/2014/main" id="{DF3408BE-32E1-42C9-A9B8-43C13EE8CB16}"/>
              </a:ext>
            </a:extLst>
          </p:cNvPr>
          <p:cNvSpPr>
            <a:spLocks noGrp="1"/>
          </p:cNvSpPr>
          <p:nvPr>
            <p:ph type="ftr" sz="quarter" idx="11"/>
          </p:nvPr>
        </p:nvSpPr>
        <p:spPr/>
        <p:txBody>
          <a:bodyPr/>
          <a:lstStyle/>
          <a:p>
            <a:r>
              <a:rPr lang="en-US" dirty="0"/>
              <a:t>Binominalverteilung</a:t>
            </a:r>
          </a:p>
        </p:txBody>
      </p:sp>
    </p:spTree>
    <p:extLst>
      <p:ext uri="{BB962C8B-B14F-4D97-AF65-F5344CB8AC3E}">
        <p14:creationId xmlns:p14="http://schemas.microsoft.com/office/powerpoint/2010/main" val="362400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E00F-9273-4D50-82E0-EDEB2D056870}"/>
              </a:ext>
            </a:extLst>
          </p:cNvPr>
          <p:cNvSpPr>
            <a:spLocks noGrp="1"/>
          </p:cNvSpPr>
          <p:nvPr>
            <p:ph type="title"/>
          </p:nvPr>
        </p:nvSpPr>
        <p:spPr/>
        <p:txBody>
          <a:bodyPr/>
          <a:lstStyle/>
          <a:p>
            <a:r>
              <a:rPr lang="de-DE" noProof="0" dirty="0"/>
              <a:t>Binominalverteilung Übung</a:t>
            </a:r>
          </a:p>
        </p:txBody>
      </p:sp>
      <p:sp>
        <p:nvSpPr>
          <p:cNvPr id="3" name="Content Placeholder 2">
            <a:extLst>
              <a:ext uri="{FF2B5EF4-FFF2-40B4-BE49-F238E27FC236}">
                <a16:creationId xmlns:a16="http://schemas.microsoft.com/office/drawing/2014/main" id="{122816A5-0F78-45E6-95BD-D23E7C407A21}"/>
              </a:ext>
            </a:extLst>
          </p:cNvPr>
          <p:cNvSpPr>
            <a:spLocks noGrp="1"/>
          </p:cNvSpPr>
          <p:nvPr>
            <p:ph idx="1"/>
          </p:nvPr>
        </p:nvSpPr>
        <p:spPr>
          <a:xfrm>
            <a:off x="838200" y="1825625"/>
            <a:ext cx="5004758" cy="4351338"/>
          </a:xfrm>
        </p:spPr>
        <p:txBody>
          <a:bodyPr/>
          <a:lstStyle/>
          <a:p>
            <a:r>
              <a:rPr lang="de-DE" noProof="0" dirty="0"/>
              <a:t>Wenn du einen Würfel 16 Mal würfelst, wie groß ist dann die Wahrscheinlichkeit, dass eine Fünf 3 Mal auftaucht?</a:t>
            </a:r>
          </a:p>
          <a:p>
            <a:r>
              <a:rPr lang="de-DE" noProof="0" dirty="0"/>
              <a:t>Basierend auf dem Diagramm, sollte diese bei knapp 0,25 liegen</a:t>
            </a:r>
          </a:p>
          <a:p>
            <a:r>
              <a:rPr lang="de-DE" noProof="0" dirty="0"/>
              <a:t>𝑥 = 3, 𝑛 = 16, 𝑝 = 1/6</a:t>
            </a:r>
          </a:p>
        </p:txBody>
      </p:sp>
      <p:grpSp>
        <p:nvGrpSpPr>
          <p:cNvPr id="4" name="Group 3">
            <a:extLst>
              <a:ext uri="{FF2B5EF4-FFF2-40B4-BE49-F238E27FC236}">
                <a16:creationId xmlns:a16="http://schemas.microsoft.com/office/drawing/2014/main" id="{ACEB4EAD-8E71-4B75-9003-CE67C2DC1011}"/>
              </a:ext>
            </a:extLst>
          </p:cNvPr>
          <p:cNvGrpSpPr/>
          <p:nvPr/>
        </p:nvGrpSpPr>
        <p:grpSpPr>
          <a:xfrm>
            <a:off x="6538823" y="1825625"/>
            <a:ext cx="4692769" cy="4161107"/>
            <a:chOff x="4957277" y="2267414"/>
            <a:chExt cx="3064166" cy="2633947"/>
          </a:xfrm>
        </p:grpSpPr>
        <p:pic>
          <p:nvPicPr>
            <p:cNvPr id="5" name="Picture 4">
              <a:extLst>
                <a:ext uri="{FF2B5EF4-FFF2-40B4-BE49-F238E27FC236}">
                  <a16:creationId xmlns:a16="http://schemas.microsoft.com/office/drawing/2014/main" id="{4DBFAD80-CB50-4E40-BD2B-026398C3BFB3}"/>
                </a:ext>
              </a:extLst>
            </p:cNvPr>
            <p:cNvPicPr>
              <a:picLocks noChangeAspect="1"/>
            </p:cNvPicPr>
            <p:nvPr/>
          </p:nvPicPr>
          <p:blipFill rotWithShape="1">
            <a:blip r:embed="rId3"/>
            <a:srcRect r="38882"/>
            <a:stretch/>
          </p:blipFill>
          <p:spPr>
            <a:xfrm>
              <a:off x="4957277" y="2267414"/>
              <a:ext cx="3064166" cy="2633947"/>
            </a:xfrm>
            <a:prstGeom prst="rect">
              <a:avLst/>
            </a:prstGeom>
            <a:ln w="28575">
              <a:solidFill>
                <a:schemeClr val="tx1"/>
              </a:solidFill>
            </a:ln>
          </p:spPr>
        </p:pic>
        <p:sp>
          <p:nvSpPr>
            <p:cNvPr id="6" name="Oval 5">
              <a:extLst>
                <a:ext uri="{FF2B5EF4-FFF2-40B4-BE49-F238E27FC236}">
                  <a16:creationId xmlns:a16="http://schemas.microsoft.com/office/drawing/2014/main" id="{321BC6D9-A860-492E-A19B-3A6D49FE2404}"/>
                </a:ext>
              </a:extLst>
            </p:cNvPr>
            <p:cNvSpPr/>
            <p:nvPr/>
          </p:nvSpPr>
          <p:spPr>
            <a:xfrm>
              <a:off x="6021659" y="2698594"/>
              <a:ext cx="319668" cy="1784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Footer Placeholder 6">
            <a:extLst>
              <a:ext uri="{FF2B5EF4-FFF2-40B4-BE49-F238E27FC236}">
                <a16:creationId xmlns:a16="http://schemas.microsoft.com/office/drawing/2014/main" id="{F9046AF4-1FF7-497D-BC59-4CEA22B213E4}"/>
              </a:ext>
            </a:extLst>
          </p:cNvPr>
          <p:cNvSpPr>
            <a:spLocks noGrp="1"/>
          </p:cNvSpPr>
          <p:nvPr>
            <p:ph type="ftr" sz="quarter" idx="11"/>
          </p:nvPr>
        </p:nvSpPr>
        <p:spPr/>
        <p:txBody>
          <a:bodyPr/>
          <a:lstStyle/>
          <a:p>
            <a:r>
              <a:rPr lang="en-US" dirty="0"/>
              <a:t>Binominalverteilung</a:t>
            </a:r>
          </a:p>
        </p:txBody>
      </p:sp>
    </p:spTree>
    <p:extLst>
      <p:ext uri="{BB962C8B-B14F-4D97-AF65-F5344CB8AC3E}">
        <p14:creationId xmlns:p14="http://schemas.microsoft.com/office/powerpoint/2010/main" val="216339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3C33-357F-4286-AF92-DD69AD9379B2}"/>
              </a:ext>
            </a:extLst>
          </p:cNvPr>
          <p:cNvSpPr>
            <a:spLocks noGrp="1"/>
          </p:cNvSpPr>
          <p:nvPr>
            <p:ph type="title"/>
          </p:nvPr>
        </p:nvSpPr>
        <p:spPr/>
        <p:txBody>
          <a:bodyPr/>
          <a:lstStyle/>
          <a:p>
            <a:r>
              <a:rPr lang="de-DE" noProof="0" dirty="0"/>
              <a:t>Binominalverteilung Übung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624E3F-EF49-4893-888B-74A18A76F7E3}"/>
                  </a:ext>
                </a:extLst>
              </p:cNvPr>
              <p:cNvSpPr>
                <a:spLocks noGrp="1"/>
              </p:cNvSpPr>
              <p:nvPr>
                <p:ph idx="1"/>
              </p:nvPr>
            </p:nvSpPr>
            <p:spPr>
              <a:xfrm>
                <a:off x="838200" y="1311215"/>
                <a:ext cx="10515600" cy="4865748"/>
              </a:xfrm>
            </p:spPr>
            <p:txBody>
              <a:bodyPr>
                <a:normAutofit fontScale="77500" lnSpcReduction="20000"/>
              </a:bodyPr>
              <a:lstStyle/>
              <a:p>
                <a:pPr marL="341313" indent="0">
                  <a:lnSpc>
                    <a:spcPct val="150000"/>
                  </a:lnSpc>
                  <a:buNone/>
                </a:pPr>
                <a14:m>
                  <m:oMathPara xmlns:m="http://schemas.openxmlformats.org/officeDocument/2006/math">
                    <m:oMathParaPr>
                      <m:jc m:val="left"/>
                    </m:oMathParaPr>
                    <m:oMath xmlns:m="http://schemas.openxmlformats.org/officeDocument/2006/math">
                      <m:r>
                        <a:rPr lang="de-DE" sz="3200" i="1" noProof="0" smtClean="0">
                          <a:solidFill>
                            <a:srgbClr val="0070C0"/>
                          </a:solidFill>
                          <a:latin typeface="Cambria Math" panose="02040503050406030204" pitchFamily="18" charset="0"/>
                        </a:rPr>
                        <m:t>𝑃</m:t>
                      </m:r>
                      <m:d>
                        <m:dPr>
                          <m:ctrlPr>
                            <a:rPr lang="de-DE" sz="3200" i="1" noProof="0">
                              <a:solidFill>
                                <a:srgbClr val="0070C0"/>
                              </a:solidFill>
                              <a:latin typeface="Cambria Math" panose="02040503050406030204" pitchFamily="18" charset="0"/>
                            </a:rPr>
                          </m:ctrlPr>
                        </m:dPr>
                        <m:e>
                          <m:r>
                            <a:rPr lang="de-DE" sz="3200" i="1" noProof="0">
                              <a:solidFill>
                                <a:srgbClr val="0070C0"/>
                              </a:solidFill>
                              <a:latin typeface="Cambria Math" panose="02040503050406030204" pitchFamily="18" charset="0"/>
                            </a:rPr>
                            <m:t>𝑥</m:t>
                          </m:r>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rPr>
                            <m:t>𝑛</m:t>
                          </m:r>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rPr>
                            <m:t>𝑝</m:t>
                          </m:r>
                        </m:e>
                      </m:d>
                      <m:r>
                        <a:rPr lang="de-DE" sz="3200" i="1" noProof="0">
                          <a:solidFill>
                            <a:srgbClr val="0070C0"/>
                          </a:solidFill>
                          <a:latin typeface="Cambria Math" panose="02040503050406030204" pitchFamily="18" charset="0"/>
                        </a:rPr>
                        <m:t>=</m:t>
                      </m:r>
                      <m:d>
                        <m:dPr>
                          <m:ctrlPr>
                            <a:rPr lang="de-DE" sz="3200" i="1" noProof="0">
                              <a:solidFill>
                                <a:srgbClr val="0070C0"/>
                              </a:solidFill>
                              <a:latin typeface="Cambria Math" panose="02040503050406030204" pitchFamily="18" charset="0"/>
                            </a:rPr>
                          </m:ctrlPr>
                        </m:dPr>
                        <m:e>
                          <m:m>
                            <m:mPr>
                              <m:mcs>
                                <m:mc>
                                  <m:mcPr>
                                    <m:count m:val="1"/>
                                    <m:mcJc m:val="center"/>
                                  </m:mcPr>
                                </m:mc>
                              </m:mcs>
                              <m:ctrlPr>
                                <a:rPr lang="de-DE" sz="3200" i="1" noProof="0">
                                  <a:solidFill>
                                    <a:srgbClr val="0070C0"/>
                                  </a:solidFill>
                                  <a:latin typeface="Cambria Math" panose="02040503050406030204" pitchFamily="18" charset="0"/>
                                </a:rPr>
                              </m:ctrlPr>
                            </m:mPr>
                            <m:mr>
                              <m:e>
                                <m:r>
                                  <m:rPr>
                                    <m:brk m:alnAt="7"/>
                                  </m:rPr>
                                  <a:rPr lang="de-DE" sz="3200" i="1" noProof="0">
                                    <a:solidFill>
                                      <a:srgbClr val="0070C0"/>
                                    </a:solidFill>
                                    <a:latin typeface="Cambria Math" panose="02040503050406030204" pitchFamily="18" charset="0"/>
                                  </a:rPr>
                                  <m:t>𝑛</m:t>
                                </m:r>
                              </m:e>
                            </m:mr>
                            <m:mr>
                              <m:e>
                                <m:r>
                                  <a:rPr lang="de-DE" sz="3200" i="1" noProof="0">
                                    <a:solidFill>
                                      <a:srgbClr val="0070C0"/>
                                    </a:solidFill>
                                    <a:latin typeface="Cambria Math" panose="02040503050406030204" pitchFamily="18" charset="0"/>
                                  </a:rPr>
                                  <m:t>𝑥</m:t>
                                </m:r>
                              </m:e>
                            </m:mr>
                          </m:m>
                        </m:e>
                      </m:d>
                      <m:sSup>
                        <m:sSupPr>
                          <m:ctrlPr>
                            <a:rPr lang="de-DE" sz="3200" i="1" noProof="0">
                              <a:solidFill>
                                <a:srgbClr val="0070C0"/>
                              </a:solidFill>
                              <a:latin typeface="Cambria Math" panose="02040503050406030204" pitchFamily="18" charset="0"/>
                            </a:rPr>
                          </m:ctrlPr>
                        </m:sSupPr>
                        <m:e>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rPr>
                            <m:t>𝑝</m:t>
                          </m:r>
                          <m:r>
                            <a:rPr lang="de-DE" sz="3200" i="1" noProof="0">
                              <a:solidFill>
                                <a:srgbClr val="0070C0"/>
                              </a:solidFill>
                              <a:latin typeface="Cambria Math" panose="02040503050406030204" pitchFamily="18" charset="0"/>
                            </a:rPr>
                            <m:t>)</m:t>
                          </m:r>
                        </m:e>
                        <m:sup>
                          <m:r>
                            <a:rPr lang="de-DE" sz="3200" i="1" noProof="0">
                              <a:solidFill>
                                <a:srgbClr val="0070C0"/>
                              </a:solidFill>
                              <a:latin typeface="Cambria Math" panose="02040503050406030204" pitchFamily="18" charset="0"/>
                            </a:rPr>
                            <m:t>𝑥</m:t>
                          </m:r>
                        </m:sup>
                      </m:sSup>
                      <m:sSup>
                        <m:sSupPr>
                          <m:ctrlPr>
                            <a:rPr lang="de-DE" sz="3200" i="1" noProof="0">
                              <a:solidFill>
                                <a:srgbClr val="0070C0"/>
                              </a:solidFill>
                              <a:latin typeface="Cambria Math" panose="02040503050406030204" pitchFamily="18" charset="0"/>
                            </a:rPr>
                          </m:ctrlPr>
                        </m:sSupPr>
                        <m:e>
                          <m:r>
                            <a:rPr lang="de-DE" sz="3200" i="1" noProof="0">
                              <a:solidFill>
                                <a:srgbClr val="0070C0"/>
                              </a:solidFill>
                              <a:latin typeface="Cambria Math" panose="02040503050406030204" pitchFamily="18" charset="0"/>
                            </a:rPr>
                            <m:t>(1−</m:t>
                          </m:r>
                          <m:r>
                            <a:rPr lang="de-DE" sz="3200" i="1" noProof="0">
                              <a:solidFill>
                                <a:srgbClr val="0070C0"/>
                              </a:solidFill>
                              <a:latin typeface="Cambria Math" panose="02040503050406030204" pitchFamily="18" charset="0"/>
                            </a:rPr>
                            <m:t>𝑝</m:t>
                          </m:r>
                          <m:r>
                            <a:rPr lang="de-DE" sz="3200" i="1" noProof="0">
                              <a:solidFill>
                                <a:srgbClr val="0070C0"/>
                              </a:solidFill>
                              <a:latin typeface="Cambria Math" panose="02040503050406030204" pitchFamily="18" charset="0"/>
                            </a:rPr>
                            <m:t>)</m:t>
                          </m:r>
                        </m:e>
                        <m:sup>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rPr>
                            <m:t>𝑛</m:t>
                          </m:r>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rPr>
                            <m:t>𝑥</m:t>
                          </m:r>
                          <m:r>
                            <a:rPr lang="de-DE" sz="3200" i="1" noProof="0">
                              <a:solidFill>
                                <a:srgbClr val="0070C0"/>
                              </a:solidFill>
                              <a:latin typeface="Cambria Math" panose="02040503050406030204" pitchFamily="18" charset="0"/>
                            </a:rPr>
                            <m:t>)</m:t>
                          </m:r>
                        </m:sup>
                      </m:sSup>
                    </m:oMath>
                  </m:oMathPara>
                </a14:m>
                <a:endParaRPr lang="de-DE" sz="3200" noProof="0" dirty="0"/>
              </a:p>
              <a:p>
                <a:pPr marL="1828800" indent="0">
                  <a:lnSpc>
                    <a:spcPct val="150000"/>
                  </a:lnSpc>
                  <a:buNone/>
                </a:pPr>
                <a14:m>
                  <m:oMathPara xmlns:m="http://schemas.openxmlformats.org/officeDocument/2006/math">
                    <m:oMathParaPr>
                      <m:jc m:val="centerGroup"/>
                    </m:oMathParaPr>
                    <m:oMath xmlns:m="http://schemas.openxmlformats.org/officeDocument/2006/math">
                      <m:r>
                        <a:rPr lang="de-DE" sz="3200" i="1" noProof="0">
                          <a:solidFill>
                            <a:srgbClr val="0070C0"/>
                          </a:solidFill>
                          <a:latin typeface="Cambria Math" panose="02040503050406030204" pitchFamily="18" charset="0"/>
                        </a:rPr>
                        <m:t>=</m:t>
                      </m:r>
                      <m:d>
                        <m:dPr>
                          <m:ctrlPr>
                            <a:rPr lang="de-DE" sz="3200" i="1" noProof="0">
                              <a:solidFill>
                                <a:srgbClr val="0070C0"/>
                              </a:solidFill>
                              <a:latin typeface="Cambria Math" panose="02040503050406030204" pitchFamily="18" charset="0"/>
                            </a:rPr>
                          </m:ctrlPr>
                        </m:dPr>
                        <m:e>
                          <m:f>
                            <m:fPr>
                              <m:ctrlPr>
                                <a:rPr lang="de-DE" sz="3200" i="1" noProof="0">
                                  <a:solidFill>
                                    <a:srgbClr val="0070C0"/>
                                  </a:solidFill>
                                  <a:latin typeface="Cambria Math" panose="02040503050406030204" pitchFamily="18" charset="0"/>
                                </a:rPr>
                              </m:ctrlPr>
                            </m:fPr>
                            <m:num>
                              <m:r>
                                <m:rPr>
                                  <m:brk m:alnAt="7"/>
                                </m:rPr>
                                <a:rPr lang="de-DE" sz="3200" i="1" noProof="0">
                                  <a:solidFill>
                                    <a:srgbClr val="0070C0"/>
                                  </a:solidFill>
                                  <a:latin typeface="Cambria Math" panose="02040503050406030204" pitchFamily="18" charset="0"/>
                                </a:rPr>
                                <m:t>𝑛</m:t>
                              </m:r>
                              <m:r>
                                <a:rPr lang="de-DE" sz="3200" i="1" noProof="0">
                                  <a:solidFill>
                                    <a:srgbClr val="0070C0"/>
                                  </a:solidFill>
                                  <a:latin typeface="Cambria Math" panose="02040503050406030204" pitchFamily="18" charset="0"/>
                                </a:rPr>
                                <m:t>!</m:t>
                              </m:r>
                            </m:num>
                            <m:den>
                              <m:r>
                                <a:rPr lang="de-DE" sz="3200" i="1" noProof="0">
                                  <a:solidFill>
                                    <a:srgbClr val="0070C0"/>
                                  </a:solidFill>
                                  <a:latin typeface="Cambria Math" panose="02040503050406030204" pitchFamily="18" charset="0"/>
                                </a:rPr>
                                <m:t>𝑥</m:t>
                              </m:r>
                              <m:r>
                                <a:rPr lang="de-DE" sz="3200" i="1" noProof="0">
                                  <a:solidFill>
                                    <a:srgbClr val="0070C0"/>
                                  </a:solidFill>
                                  <a:latin typeface="Cambria Math" panose="02040503050406030204" pitchFamily="18" charset="0"/>
                                </a:rPr>
                                <m:t>!</m:t>
                              </m:r>
                              <m:d>
                                <m:dPr>
                                  <m:ctrlPr>
                                    <a:rPr lang="de-DE" sz="3200" i="1" noProof="0">
                                      <a:solidFill>
                                        <a:srgbClr val="0070C0"/>
                                      </a:solidFill>
                                      <a:latin typeface="Cambria Math" panose="02040503050406030204" pitchFamily="18" charset="0"/>
                                    </a:rPr>
                                  </m:ctrlPr>
                                </m:dPr>
                                <m:e>
                                  <m:r>
                                    <a:rPr lang="de-DE" sz="3200" i="1" noProof="0">
                                      <a:solidFill>
                                        <a:srgbClr val="0070C0"/>
                                      </a:solidFill>
                                      <a:latin typeface="Cambria Math" panose="02040503050406030204" pitchFamily="18" charset="0"/>
                                    </a:rPr>
                                    <m:t>𝑛</m:t>
                                  </m:r>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rPr>
                                    <m:t>𝑥</m:t>
                                  </m:r>
                                </m:e>
                              </m:d>
                              <m:r>
                                <a:rPr lang="de-DE" sz="3200" i="1" noProof="0">
                                  <a:solidFill>
                                    <a:srgbClr val="0070C0"/>
                                  </a:solidFill>
                                  <a:latin typeface="Cambria Math" panose="02040503050406030204" pitchFamily="18" charset="0"/>
                                </a:rPr>
                                <m:t>!</m:t>
                              </m:r>
                            </m:den>
                          </m:f>
                        </m:e>
                      </m:d>
                      <m:sSup>
                        <m:sSupPr>
                          <m:ctrlPr>
                            <a:rPr lang="de-DE" sz="3200" i="1" noProof="0">
                              <a:solidFill>
                                <a:srgbClr val="0070C0"/>
                              </a:solidFill>
                              <a:latin typeface="Cambria Math" panose="02040503050406030204" pitchFamily="18" charset="0"/>
                            </a:rPr>
                          </m:ctrlPr>
                        </m:sSupPr>
                        <m:e>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rPr>
                            <m:t>𝑝</m:t>
                          </m:r>
                          <m:r>
                            <a:rPr lang="de-DE" sz="3200" i="1" noProof="0">
                              <a:solidFill>
                                <a:srgbClr val="0070C0"/>
                              </a:solidFill>
                              <a:latin typeface="Cambria Math" panose="02040503050406030204" pitchFamily="18" charset="0"/>
                            </a:rPr>
                            <m:t>)</m:t>
                          </m:r>
                        </m:e>
                        <m:sup>
                          <m:r>
                            <a:rPr lang="de-DE" sz="3200" i="1" noProof="0">
                              <a:solidFill>
                                <a:srgbClr val="0070C0"/>
                              </a:solidFill>
                              <a:latin typeface="Cambria Math" panose="02040503050406030204" pitchFamily="18" charset="0"/>
                            </a:rPr>
                            <m:t>𝑥</m:t>
                          </m:r>
                        </m:sup>
                      </m:sSup>
                      <m:sSup>
                        <m:sSupPr>
                          <m:ctrlPr>
                            <a:rPr lang="de-DE" sz="3200" i="1" noProof="0">
                              <a:solidFill>
                                <a:srgbClr val="0070C0"/>
                              </a:solidFill>
                              <a:latin typeface="Cambria Math" panose="02040503050406030204" pitchFamily="18" charset="0"/>
                            </a:rPr>
                          </m:ctrlPr>
                        </m:sSupPr>
                        <m:e>
                          <m:r>
                            <a:rPr lang="de-DE" sz="3200" i="1" noProof="0">
                              <a:solidFill>
                                <a:srgbClr val="0070C0"/>
                              </a:solidFill>
                              <a:latin typeface="Cambria Math" panose="02040503050406030204" pitchFamily="18" charset="0"/>
                            </a:rPr>
                            <m:t>(1−</m:t>
                          </m:r>
                          <m:r>
                            <a:rPr lang="de-DE" sz="3200" i="1" noProof="0">
                              <a:solidFill>
                                <a:srgbClr val="0070C0"/>
                              </a:solidFill>
                              <a:latin typeface="Cambria Math" panose="02040503050406030204" pitchFamily="18" charset="0"/>
                            </a:rPr>
                            <m:t>𝑝</m:t>
                          </m:r>
                          <m:r>
                            <a:rPr lang="de-DE" sz="3200" i="1" noProof="0">
                              <a:solidFill>
                                <a:srgbClr val="0070C0"/>
                              </a:solidFill>
                              <a:latin typeface="Cambria Math" panose="02040503050406030204" pitchFamily="18" charset="0"/>
                            </a:rPr>
                            <m:t>)</m:t>
                          </m:r>
                        </m:e>
                        <m:sup>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rPr>
                            <m:t>𝑛</m:t>
                          </m:r>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rPr>
                            <m:t>𝑥</m:t>
                          </m:r>
                          <m:r>
                            <a:rPr lang="de-DE" sz="3200" i="1" noProof="0">
                              <a:solidFill>
                                <a:srgbClr val="0070C0"/>
                              </a:solidFill>
                              <a:latin typeface="Cambria Math" panose="02040503050406030204" pitchFamily="18" charset="0"/>
                            </a:rPr>
                            <m:t>)</m:t>
                          </m:r>
                        </m:sup>
                      </m:sSup>
                    </m:oMath>
                  </m:oMathPara>
                </a14:m>
                <a:endParaRPr lang="de-DE" sz="3200" noProof="0" dirty="0"/>
              </a:p>
              <a:p>
                <a:pPr marL="1828800" indent="0">
                  <a:lnSpc>
                    <a:spcPct val="150000"/>
                  </a:lnSpc>
                  <a:buNone/>
                </a:pPr>
                <a14:m>
                  <m:oMathPara xmlns:m="http://schemas.openxmlformats.org/officeDocument/2006/math">
                    <m:oMathParaPr>
                      <m:jc m:val="centerGroup"/>
                    </m:oMathParaPr>
                    <m:oMath xmlns:m="http://schemas.openxmlformats.org/officeDocument/2006/math">
                      <m:r>
                        <a:rPr lang="de-DE" sz="3200" i="1" noProof="0">
                          <a:latin typeface="Cambria Math" panose="02040503050406030204" pitchFamily="18" charset="0"/>
                        </a:rPr>
                        <m:t>=</m:t>
                      </m:r>
                      <m:d>
                        <m:dPr>
                          <m:ctrlPr>
                            <a:rPr lang="de-DE" sz="3200" i="1" noProof="0">
                              <a:latin typeface="Cambria Math" panose="02040503050406030204" pitchFamily="18" charset="0"/>
                            </a:rPr>
                          </m:ctrlPr>
                        </m:dPr>
                        <m:e>
                          <m:f>
                            <m:fPr>
                              <m:ctrlPr>
                                <a:rPr lang="de-DE" sz="3200" i="1" noProof="0">
                                  <a:latin typeface="Cambria Math" panose="02040503050406030204" pitchFamily="18" charset="0"/>
                                </a:rPr>
                              </m:ctrlPr>
                            </m:fPr>
                            <m:num>
                              <m:r>
                                <a:rPr lang="de-DE" sz="3200" i="1" noProof="0">
                                  <a:latin typeface="Cambria Math" panose="02040503050406030204" pitchFamily="18" charset="0"/>
                                </a:rPr>
                                <m:t>16!</m:t>
                              </m:r>
                            </m:num>
                            <m:den>
                              <m:r>
                                <a:rPr lang="de-DE" sz="3200" i="1" noProof="0">
                                  <a:latin typeface="Cambria Math" panose="02040503050406030204" pitchFamily="18" charset="0"/>
                                </a:rPr>
                                <m:t>3!</m:t>
                              </m:r>
                              <m:d>
                                <m:dPr>
                                  <m:ctrlPr>
                                    <a:rPr lang="de-DE" sz="3200" i="1" noProof="0">
                                      <a:latin typeface="Cambria Math" panose="02040503050406030204" pitchFamily="18" charset="0"/>
                                    </a:rPr>
                                  </m:ctrlPr>
                                </m:dPr>
                                <m:e>
                                  <m:r>
                                    <a:rPr lang="de-DE" sz="3200" i="1" noProof="0">
                                      <a:latin typeface="Cambria Math" panose="02040503050406030204" pitchFamily="18" charset="0"/>
                                    </a:rPr>
                                    <m:t>13</m:t>
                                  </m:r>
                                </m:e>
                              </m:d>
                              <m:r>
                                <a:rPr lang="de-DE" sz="3200" i="1" noProof="0">
                                  <a:latin typeface="Cambria Math" panose="02040503050406030204" pitchFamily="18" charset="0"/>
                                </a:rPr>
                                <m:t>!</m:t>
                              </m:r>
                            </m:den>
                          </m:f>
                        </m:e>
                      </m:d>
                      <m:sSup>
                        <m:sSupPr>
                          <m:ctrlPr>
                            <a:rPr lang="de-DE" sz="3200" i="1" noProof="0">
                              <a:latin typeface="Cambria Math" panose="02040503050406030204" pitchFamily="18" charset="0"/>
                            </a:rPr>
                          </m:ctrlPr>
                        </m:sSupPr>
                        <m:e>
                          <m:r>
                            <a:rPr lang="de-DE" sz="3200" i="1" noProof="0">
                              <a:latin typeface="Cambria Math" panose="02040503050406030204" pitchFamily="18" charset="0"/>
                            </a:rPr>
                            <m:t>(1/6)</m:t>
                          </m:r>
                        </m:e>
                        <m:sup>
                          <m:r>
                            <a:rPr lang="de-DE" sz="3200" i="1" noProof="0">
                              <a:latin typeface="Cambria Math" panose="02040503050406030204" pitchFamily="18" charset="0"/>
                            </a:rPr>
                            <m:t>3</m:t>
                          </m:r>
                        </m:sup>
                      </m:sSup>
                      <m:sSup>
                        <m:sSupPr>
                          <m:ctrlPr>
                            <a:rPr lang="de-DE" sz="3200" i="1" noProof="0">
                              <a:latin typeface="Cambria Math" panose="02040503050406030204" pitchFamily="18" charset="0"/>
                            </a:rPr>
                          </m:ctrlPr>
                        </m:sSupPr>
                        <m:e>
                          <m:r>
                            <a:rPr lang="de-DE" sz="3200" i="1" noProof="0">
                              <a:latin typeface="Cambria Math" panose="02040503050406030204" pitchFamily="18" charset="0"/>
                            </a:rPr>
                            <m:t>(5/6)</m:t>
                          </m:r>
                        </m:e>
                        <m:sup>
                          <m:r>
                            <a:rPr lang="de-DE" sz="3200" i="1" noProof="0">
                              <a:latin typeface="Cambria Math" panose="02040503050406030204" pitchFamily="18" charset="0"/>
                            </a:rPr>
                            <m:t>(13)</m:t>
                          </m:r>
                        </m:sup>
                      </m:sSup>
                    </m:oMath>
                  </m:oMathPara>
                </a14:m>
                <a:endParaRPr lang="de-DE" sz="3200" noProof="0" dirty="0"/>
              </a:p>
              <a:p>
                <a:pPr marL="1828800" indent="0">
                  <a:lnSpc>
                    <a:spcPct val="150000"/>
                  </a:lnSpc>
                  <a:buNone/>
                </a:pPr>
                <a14:m>
                  <m:oMathPara xmlns:m="http://schemas.openxmlformats.org/officeDocument/2006/math">
                    <m:oMathParaPr>
                      <m:jc m:val="centerGroup"/>
                    </m:oMathParaPr>
                    <m:oMath xmlns:m="http://schemas.openxmlformats.org/officeDocument/2006/math">
                      <m:r>
                        <a:rPr lang="de-DE" sz="3200" i="1" noProof="0">
                          <a:latin typeface="Cambria Math" panose="02040503050406030204" pitchFamily="18" charset="0"/>
                        </a:rPr>
                        <m:t>=</m:t>
                      </m:r>
                      <m:d>
                        <m:dPr>
                          <m:ctrlPr>
                            <a:rPr lang="de-DE" sz="3200" i="1" noProof="0">
                              <a:latin typeface="Cambria Math" panose="02040503050406030204" pitchFamily="18" charset="0"/>
                            </a:rPr>
                          </m:ctrlPr>
                        </m:dPr>
                        <m:e>
                          <m:f>
                            <m:fPr>
                              <m:ctrlPr>
                                <a:rPr lang="de-DE" sz="3200" i="1" noProof="0">
                                  <a:latin typeface="Cambria Math" panose="02040503050406030204" pitchFamily="18" charset="0"/>
                                </a:rPr>
                              </m:ctrlPr>
                            </m:fPr>
                            <m:num>
                              <m:r>
                                <a:rPr lang="de-DE" sz="3200" i="1" noProof="0">
                                  <a:latin typeface="Cambria Math" panose="02040503050406030204" pitchFamily="18" charset="0"/>
                                </a:rPr>
                                <m:t>16</m:t>
                              </m:r>
                              <m:r>
                                <a:rPr lang="de-DE" sz="3200" i="1" noProof="0">
                                  <a:latin typeface="Cambria Math" panose="02040503050406030204" pitchFamily="18" charset="0"/>
                                  <a:ea typeface="Cambria Math" panose="02040503050406030204" pitchFamily="18" charset="0"/>
                                </a:rPr>
                                <m:t>∙15∙14</m:t>
                              </m:r>
                            </m:num>
                            <m:den>
                              <m:r>
                                <a:rPr lang="de-DE" sz="3200" i="1" noProof="0">
                                  <a:latin typeface="Cambria Math" panose="02040503050406030204" pitchFamily="18" charset="0"/>
                                </a:rPr>
                                <m:t>3</m:t>
                              </m:r>
                              <m:r>
                                <a:rPr lang="de-DE" sz="3200" i="1" noProof="0">
                                  <a:latin typeface="Cambria Math" panose="02040503050406030204" pitchFamily="18" charset="0"/>
                                  <a:ea typeface="Cambria Math" panose="02040503050406030204" pitchFamily="18" charset="0"/>
                                </a:rPr>
                                <m:t>∙2</m:t>
                              </m:r>
                            </m:den>
                          </m:f>
                        </m:e>
                      </m:d>
                      <m:d>
                        <m:dPr>
                          <m:ctrlPr>
                            <a:rPr lang="de-DE" sz="3200" i="1" noProof="0">
                              <a:latin typeface="Cambria Math" panose="02040503050406030204" pitchFamily="18" charset="0"/>
                            </a:rPr>
                          </m:ctrlPr>
                        </m:dPr>
                        <m:e>
                          <m:f>
                            <m:fPr>
                              <m:ctrlPr>
                                <a:rPr lang="de-DE" sz="3200" i="1" noProof="0">
                                  <a:latin typeface="Cambria Math" panose="02040503050406030204" pitchFamily="18" charset="0"/>
                                </a:rPr>
                              </m:ctrlPr>
                            </m:fPr>
                            <m:num>
                              <m:sSup>
                                <m:sSupPr>
                                  <m:ctrlPr>
                                    <a:rPr lang="de-DE" sz="3200" i="1" noProof="0">
                                      <a:latin typeface="Cambria Math" panose="02040503050406030204" pitchFamily="18" charset="0"/>
                                    </a:rPr>
                                  </m:ctrlPr>
                                </m:sSupPr>
                                <m:e>
                                  <m:r>
                                    <a:rPr lang="de-DE" sz="3200" i="1" noProof="0">
                                      <a:latin typeface="Cambria Math" panose="02040503050406030204" pitchFamily="18" charset="0"/>
                                    </a:rPr>
                                    <m:t>1</m:t>
                                  </m:r>
                                </m:e>
                                <m:sup>
                                  <m:r>
                                    <a:rPr lang="de-DE" sz="3200" i="1" noProof="0">
                                      <a:latin typeface="Cambria Math" panose="02040503050406030204" pitchFamily="18" charset="0"/>
                                    </a:rPr>
                                    <m:t>3</m:t>
                                  </m:r>
                                </m:sup>
                              </m:sSup>
                            </m:num>
                            <m:den>
                              <m:sSup>
                                <m:sSupPr>
                                  <m:ctrlPr>
                                    <a:rPr lang="de-DE" sz="3200" i="1" noProof="0">
                                      <a:latin typeface="Cambria Math" panose="02040503050406030204" pitchFamily="18" charset="0"/>
                                    </a:rPr>
                                  </m:ctrlPr>
                                </m:sSupPr>
                                <m:e>
                                  <m:r>
                                    <a:rPr lang="de-DE" sz="3200" i="1" noProof="0">
                                      <a:latin typeface="Cambria Math" panose="02040503050406030204" pitchFamily="18" charset="0"/>
                                    </a:rPr>
                                    <m:t>6</m:t>
                                  </m:r>
                                </m:e>
                                <m:sup>
                                  <m:r>
                                    <a:rPr lang="de-DE" sz="3200" i="1" noProof="0">
                                      <a:latin typeface="Cambria Math" panose="02040503050406030204" pitchFamily="18" charset="0"/>
                                    </a:rPr>
                                    <m:t>3</m:t>
                                  </m:r>
                                </m:sup>
                              </m:sSup>
                            </m:den>
                          </m:f>
                        </m:e>
                      </m:d>
                      <m:d>
                        <m:dPr>
                          <m:ctrlPr>
                            <a:rPr lang="de-DE" sz="3200" i="1" noProof="0">
                              <a:latin typeface="Cambria Math" panose="02040503050406030204" pitchFamily="18" charset="0"/>
                            </a:rPr>
                          </m:ctrlPr>
                        </m:dPr>
                        <m:e>
                          <m:f>
                            <m:fPr>
                              <m:ctrlPr>
                                <a:rPr lang="de-DE" sz="3200" i="1" noProof="0">
                                  <a:latin typeface="Cambria Math" panose="02040503050406030204" pitchFamily="18" charset="0"/>
                                </a:rPr>
                              </m:ctrlPr>
                            </m:fPr>
                            <m:num>
                              <m:sSup>
                                <m:sSupPr>
                                  <m:ctrlPr>
                                    <a:rPr lang="de-DE" sz="3200" i="1" noProof="0">
                                      <a:latin typeface="Cambria Math" panose="02040503050406030204" pitchFamily="18" charset="0"/>
                                      <a:ea typeface="Cambria Math" panose="02040503050406030204" pitchFamily="18" charset="0"/>
                                    </a:rPr>
                                  </m:ctrlPr>
                                </m:sSupPr>
                                <m:e>
                                  <m:r>
                                    <a:rPr lang="de-DE" sz="3200" i="1" noProof="0">
                                      <a:latin typeface="Cambria Math" panose="02040503050406030204" pitchFamily="18" charset="0"/>
                                      <a:ea typeface="Cambria Math" panose="02040503050406030204" pitchFamily="18" charset="0"/>
                                    </a:rPr>
                                    <m:t>5</m:t>
                                  </m:r>
                                </m:e>
                                <m:sup>
                                  <m:r>
                                    <a:rPr lang="de-DE" sz="3200" i="1" noProof="0">
                                      <a:latin typeface="Cambria Math" panose="02040503050406030204" pitchFamily="18" charset="0"/>
                                      <a:ea typeface="Cambria Math" panose="02040503050406030204" pitchFamily="18" charset="0"/>
                                    </a:rPr>
                                    <m:t>13</m:t>
                                  </m:r>
                                </m:sup>
                              </m:sSup>
                            </m:num>
                            <m:den>
                              <m:sSup>
                                <m:sSupPr>
                                  <m:ctrlPr>
                                    <a:rPr lang="de-DE" sz="3200" i="1" noProof="0">
                                      <a:latin typeface="Cambria Math" panose="02040503050406030204" pitchFamily="18" charset="0"/>
                                      <a:ea typeface="Cambria Math" panose="02040503050406030204" pitchFamily="18" charset="0"/>
                                    </a:rPr>
                                  </m:ctrlPr>
                                </m:sSupPr>
                                <m:e>
                                  <m:r>
                                    <a:rPr lang="de-DE" sz="3200" i="1" noProof="0">
                                      <a:latin typeface="Cambria Math" panose="02040503050406030204" pitchFamily="18" charset="0"/>
                                      <a:ea typeface="Cambria Math" panose="02040503050406030204" pitchFamily="18" charset="0"/>
                                    </a:rPr>
                                    <m:t>6</m:t>
                                  </m:r>
                                </m:e>
                                <m:sup>
                                  <m:r>
                                    <a:rPr lang="de-DE" sz="3200" i="1" noProof="0">
                                      <a:latin typeface="Cambria Math" panose="02040503050406030204" pitchFamily="18" charset="0"/>
                                      <a:ea typeface="Cambria Math" panose="02040503050406030204" pitchFamily="18" charset="0"/>
                                    </a:rPr>
                                    <m:t>13</m:t>
                                  </m:r>
                                </m:sup>
                              </m:sSup>
                            </m:den>
                          </m:f>
                        </m:e>
                      </m:d>
                      <m:r>
                        <a:rPr lang="de-DE" sz="3200" noProof="0">
                          <a:latin typeface="Cambria Math" panose="02040503050406030204" pitchFamily="18" charset="0"/>
                        </a:rPr>
                        <m:t>=0.242</m:t>
                      </m:r>
                    </m:oMath>
                  </m:oMathPara>
                </a14:m>
                <a:endParaRPr lang="de-DE" sz="3200" noProof="0" dirty="0"/>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EB624E3F-EF49-4893-888B-74A18A76F7E3}"/>
                  </a:ext>
                </a:extLst>
              </p:cNvPr>
              <p:cNvSpPr>
                <a:spLocks noGrp="1" noRot="1" noChangeAspect="1" noMove="1" noResize="1" noEditPoints="1" noAdjustHandles="1" noChangeArrowheads="1" noChangeShapeType="1" noTextEdit="1"/>
              </p:cNvSpPr>
              <p:nvPr>
                <p:ph idx="1"/>
              </p:nvPr>
            </p:nvSpPr>
            <p:spPr>
              <a:xfrm>
                <a:off x="838200" y="1311215"/>
                <a:ext cx="10515600" cy="4865748"/>
              </a:xfrm>
              <a:blipFill>
                <a:blip r:embed="rId3"/>
                <a:stretch>
                  <a:fillRect/>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B9BAFB1A-9D64-437D-84E8-80DA8AB9697B}"/>
              </a:ext>
            </a:extLst>
          </p:cNvPr>
          <p:cNvSpPr>
            <a:spLocks noGrp="1"/>
          </p:cNvSpPr>
          <p:nvPr>
            <p:ph type="ftr" sz="quarter" idx="11"/>
          </p:nvPr>
        </p:nvSpPr>
        <p:spPr/>
        <p:txBody>
          <a:bodyPr/>
          <a:lstStyle/>
          <a:p>
            <a:r>
              <a:rPr lang="en-US" dirty="0"/>
              <a:t>Binominalverteilung</a:t>
            </a:r>
          </a:p>
        </p:txBody>
      </p:sp>
    </p:spTree>
    <p:extLst>
      <p:ext uri="{BB962C8B-B14F-4D97-AF65-F5344CB8AC3E}">
        <p14:creationId xmlns:p14="http://schemas.microsoft.com/office/powerpoint/2010/main" val="410114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4E25-6C46-4CAC-929F-59CE400CE413}"/>
              </a:ext>
            </a:extLst>
          </p:cNvPr>
          <p:cNvSpPr>
            <a:spLocks noGrp="1"/>
          </p:cNvSpPr>
          <p:nvPr>
            <p:ph type="title"/>
          </p:nvPr>
        </p:nvSpPr>
        <p:spPr/>
        <p:txBody>
          <a:bodyPr/>
          <a:lstStyle/>
          <a:p>
            <a:r>
              <a:rPr lang="de-DE" noProof="0" dirty="0"/>
              <a:t>In Excel…</a:t>
            </a:r>
          </a:p>
        </p:txBody>
      </p:sp>
      <p:sp>
        <p:nvSpPr>
          <p:cNvPr id="3" name="Content Placeholder 2">
            <a:extLst>
              <a:ext uri="{FF2B5EF4-FFF2-40B4-BE49-F238E27FC236}">
                <a16:creationId xmlns:a16="http://schemas.microsoft.com/office/drawing/2014/main" id="{0C06D809-7B92-4D6A-9170-7E8E3EB9960D}"/>
              </a:ext>
            </a:extLst>
          </p:cNvPr>
          <p:cNvSpPr>
            <a:spLocks noGrp="1"/>
          </p:cNvSpPr>
          <p:nvPr>
            <p:ph idx="1"/>
          </p:nvPr>
        </p:nvSpPr>
        <p:spPr/>
        <p:txBody>
          <a:bodyPr/>
          <a:lstStyle/>
          <a:p>
            <a:r>
              <a:rPr lang="de-DE" noProof="0" dirty="0"/>
              <a:t>Wenn du einen Würfel 16 Mal würfelst, wie groß ist dann die Wahrscheinlichkeit, dass eine Fünf 3 Mal auftaucht?</a:t>
            </a:r>
          </a:p>
          <a:p>
            <a:endParaRPr lang="de-DE" noProof="0" dirty="0"/>
          </a:p>
          <a:p>
            <a:pPr marL="461963" indent="0">
              <a:spcBef>
                <a:spcPts val="600"/>
              </a:spcBef>
              <a:buNone/>
            </a:pPr>
            <a:r>
              <a:rPr lang="de-DE" b="1" dirty="0"/>
              <a:t>   </a:t>
            </a:r>
            <a:r>
              <a:rPr lang="de-DE" b="1" noProof="0" dirty="0"/>
              <a:t>=BINOMDIST(3,16,1/6,FALSE)</a:t>
            </a:r>
            <a:endParaRPr lang="de-DE" noProof="0" dirty="0"/>
          </a:p>
          <a:p>
            <a:pPr marL="461963" indent="0">
              <a:spcBef>
                <a:spcPts val="600"/>
              </a:spcBef>
              <a:buNone/>
            </a:pPr>
            <a:r>
              <a:rPr lang="de-DE" b="1" i="1" noProof="0" dirty="0">
                <a:solidFill>
                  <a:schemeClr val="bg2">
                    <a:lumMod val="75000"/>
                  </a:schemeClr>
                </a:solidFill>
              </a:rPr>
              <a:t>	</a:t>
            </a:r>
            <a:r>
              <a:rPr lang="de-DE" b="1" i="1" dirty="0">
                <a:solidFill>
                  <a:schemeClr val="bg2">
                    <a:lumMod val="75000"/>
                  </a:schemeClr>
                </a:solidFill>
              </a:rPr>
              <a:t>gibt</a:t>
            </a:r>
            <a:r>
              <a:rPr lang="de-DE" b="1" noProof="0" dirty="0">
                <a:solidFill>
                  <a:schemeClr val="bg2">
                    <a:lumMod val="75000"/>
                  </a:schemeClr>
                </a:solidFill>
              </a:rPr>
              <a:t> 0.242313760337131 zurück</a:t>
            </a:r>
          </a:p>
          <a:p>
            <a:pPr marL="0" indent="0">
              <a:buNone/>
            </a:pPr>
            <a:endParaRPr lang="de-DE" noProof="0" dirty="0"/>
          </a:p>
          <a:p>
            <a:pPr marL="0" indent="0">
              <a:buNone/>
            </a:pPr>
            <a:r>
              <a:rPr lang="de-DE" noProof="0" dirty="0"/>
              <a:t>        (Deut</a:t>
            </a:r>
            <a:r>
              <a:rPr lang="de-DE" dirty="0" err="1"/>
              <a:t>sch</a:t>
            </a:r>
            <a:r>
              <a:rPr lang="de-DE" dirty="0"/>
              <a:t>: </a:t>
            </a:r>
            <a:r>
              <a:rPr lang="de-DE" b="1" dirty="0"/>
              <a:t>=BINOMVERT(3,16,1/6,FALSE))</a:t>
            </a:r>
            <a:endParaRPr lang="de-DE" noProof="0" dirty="0"/>
          </a:p>
          <a:p>
            <a:pPr marL="0" indent="0">
              <a:buNone/>
            </a:pPr>
            <a:endParaRPr lang="de-DE" noProof="0" dirty="0"/>
          </a:p>
        </p:txBody>
      </p:sp>
      <p:sp>
        <p:nvSpPr>
          <p:cNvPr id="4" name="Footer Placeholder 3">
            <a:extLst>
              <a:ext uri="{FF2B5EF4-FFF2-40B4-BE49-F238E27FC236}">
                <a16:creationId xmlns:a16="http://schemas.microsoft.com/office/drawing/2014/main" id="{D4583676-E043-4CCA-AD56-792F5AB0846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Binominalverteilung</a:t>
            </a:r>
          </a:p>
        </p:txBody>
      </p:sp>
    </p:spTree>
    <p:extLst>
      <p:ext uri="{BB962C8B-B14F-4D97-AF65-F5344CB8AC3E}">
        <p14:creationId xmlns:p14="http://schemas.microsoft.com/office/powerpoint/2010/main" val="2943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4E25-6C46-4CAC-929F-59CE400CE413}"/>
              </a:ext>
            </a:extLst>
          </p:cNvPr>
          <p:cNvSpPr>
            <a:spLocks noGrp="1"/>
          </p:cNvSpPr>
          <p:nvPr>
            <p:ph type="title"/>
          </p:nvPr>
        </p:nvSpPr>
        <p:spPr/>
        <p:txBody>
          <a:bodyPr/>
          <a:lstStyle/>
          <a:p>
            <a:r>
              <a:rPr lang="de-DE" noProof="0" dirty="0"/>
              <a:t>In Python…</a:t>
            </a:r>
          </a:p>
        </p:txBody>
      </p:sp>
      <p:sp>
        <p:nvSpPr>
          <p:cNvPr id="3" name="Content Placeholder 2">
            <a:extLst>
              <a:ext uri="{FF2B5EF4-FFF2-40B4-BE49-F238E27FC236}">
                <a16:creationId xmlns:a16="http://schemas.microsoft.com/office/drawing/2014/main" id="{0C06D809-7B92-4D6A-9170-7E8E3EB9960D}"/>
              </a:ext>
            </a:extLst>
          </p:cNvPr>
          <p:cNvSpPr>
            <a:spLocks noGrp="1"/>
          </p:cNvSpPr>
          <p:nvPr>
            <p:ph idx="1"/>
          </p:nvPr>
        </p:nvSpPr>
        <p:spPr/>
        <p:txBody>
          <a:bodyPr/>
          <a:lstStyle/>
          <a:p>
            <a:r>
              <a:rPr lang="de-DE" noProof="0" dirty="0"/>
              <a:t>Wenn du einen Würfel 16 Mal würfelst, wie groß ist dann die Wahrscheinlichkeit, dass eine Fünf 3 Mal auftaucht?</a:t>
            </a:r>
          </a:p>
          <a:p>
            <a:pPr marL="0" indent="0">
              <a:buNone/>
            </a:pPr>
            <a:endParaRPr lang="de-DE" noProof="0" dirty="0"/>
          </a:p>
        </p:txBody>
      </p:sp>
      <p:sp>
        <p:nvSpPr>
          <p:cNvPr id="4" name="Text Placeholder 2">
            <a:extLst>
              <a:ext uri="{FF2B5EF4-FFF2-40B4-BE49-F238E27FC236}">
                <a16:creationId xmlns:a16="http://schemas.microsoft.com/office/drawing/2014/main" id="{E1EE3020-2E29-4AC4-9782-07D649A0F807}"/>
              </a:ext>
            </a:extLst>
          </p:cNvPr>
          <p:cNvSpPr txBox="1">
            <a:spLocks/>
          </p:cNvSpPr>
          <p:nvPr/>
        </p:nvSpPr>
        <p:spPr>
          <a:xfrm>
            <a:off x="1188878" y="3156127"/>
            <a:ext cx="7986868" cy="1690334"/>
          </a:xfrm>
          <a:prstGeom prst="rect">
            <a:avLst/>
          </a:prstGeom>
          <a:noFill/>
          <a:ln w="19050">
            <a:solidFill>
              <a:schemeClr val="bg2"/>
            </a:solid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2800" b="0" i="0" u="none" strike="noStrike" cap="none">
                <a:solidFill>
                  <a:schemeClr val="dk2"/>
                </a:solidFill>
                <a:latin typeface="Montserrat" panose="02000505000000020004" pitchFamily="2" charset="0"/>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a:solidFill>
                  <a:srgbClr val="A50021"/>
                </a:solidFill>
                <a:latin typeface="Lucida Console" panose="020B0609040504020204" pitchFamily="49" charset="0"/>
              </a:rPr>
              <a:t>&gt;&gt;&gt;</a:t>
            </a:r>
            <a:r>
              <a:rPr lang="en-US" dirty="0">
                <a:latin typeface="Lucida Console" panose="020B0609040504020204" pitchFamily="49" charset="0"/>
              </a:rPr>
              <a:t> from scipy.stats import binom</a:t>
            </a:r>
          </a:p>
          <a:p>
            <a:pPr marL="114300" indent="0">
              <a:buNone/>
            </a:pPr>
            <a:r>
              <a:rPr lang="pl-PL" dirty="0">
                <a:solidFill>
                  <a:srgbClr val="C00000"/>
                </a:solidFill>
                <a:latin typeface="Lucida Console" panose="020B0609040504020204" pitchFamily="49" charset="0"/>
              </a:rPr>
              <a:t>&gt;&gt;&gt;</a:t>
            </a:r>
            <a:r>
              <a:rPr lang="pl-PL" dirty="0">
                <a:latin typeface="Lucida Console" panose="020B0609040504020204" pitchFamily="49" charset="0"/>
              </a:rPr>
              <a:t> </a:t>
            </a:r>
            <a:r>
              <a:rPr lang="en-US" dirty="0">
                <a:latin typeface="Lucida Console" panose="020B0609040504020204" pitchFamily="49" charset="0"/>
              </a:rPr>
              <a:t>binom</a:t>
            </a:r>
            <a:r>
              <a:rPr lang="pl-PL" dirty="0">
                <a:latin typeface="Lucida Console" panose="020B0609040504020204" pitchFamily="49" charset="0"/>
              </a:rPr>
              <a:t>.pmf(</a:t>
            </a:r>
            <a:r>
              <a:rPr lang="en-US" dirty="0">
                <a:latin typeface="Lucida Console" panose="020B0609040504020204" pitchFamily="49" charset="0"/>
              </a:rPr>
              <a:t>3</a:t>
            </a:r>
            <a:r>
              <a:rPr lang="pl-PL" dirty="0">
                <a:latin typeface="Lucida Console" panose="020B0609040504020204" pitchFamily="49" charset="0"/>
              </a:rPr>
              <a:t>,</a:t>
            </a:r>
            <a:r>
              <a:rPr lang="en-US" dirty="0">
                <a:latin typeface="Lucida Console" panose="020B0609040504020204" pitchFamily="49" charset="0"/>
              </a:rPr>
              <a:t>16,1/6</a:t>
            </a:r>
            <a:r>
              <a:rPr lang="pl-PL" dirty="0">
                <a:latin typeface="Lucida Console" panose="020B0609040504020204" pitchFamily="49" charset="0"/>
              </a:rPr>
              <a:t>)</a:t>
            </a:r>
            <a:endParaRPr lang="en-US" dirty="0">
              <a:latin typeface="Lucida Console" panose="020B0609040504020204" pitchFamily="49" charset="0"/>
            </a:endParaRPr>
          </a:p>
          <a:p>
            <a:pPr marL="114300" indent="0">
              <a:buNone/>
            </a:pPr>
            <a:r>
              <a:rPr lang="en-US" dirty="0">
                <a:solidFill>
                  <a:srgbClr val="0070C0"/>
                </a:solidFill>
                <a:latin typeface="Lucida Console" panose="020B0609040504020204" pitchFamily="49" charset="0"/>
              </a:rPr>
              <a:t>0.24231376033713251</a:t>
            </a:r>
          </a:p>
        </p:txBody>
      </p:sp>
      <p:sp>
        <p:nvSpPr>
          <p:cNvPr id="5" name="Footer Placeholder 4">
            <a:extLst>
              <a:ext uri="{FF2B5EF4-FFF2-40B4-BE49-F238E27FC236}">
                <a16:creationId xmlns:a16="http://schemas.microsoft.com/office/drawing/2014/main" id="{7D77E396-88AD-4454-A1C2-1F29AA152D2C}"/>
              </a:ext>
            </a:extLst>
          </p:cNvPr>
          <p:cNvSpPr>
            <a:spLocks noGrp="1"/>
          </p:cNvSpPr>
          <p:nvPr>
            <p:ph type="ftr" sz="quarter" idx="11"/>
          </p:nvPr>
        </p:nvSpPr>
        <p:spPr/>
        <p:txBody>
          <a:bodyPr/>
          <a:lstStyle/>
          <a:p>
            <a:r>
              <a:rPr lang="en-US" dirty="0"/>
              <a:t>Binominalverteilung</a:t>
            </a:r>
          </a:p>
        </p:txBody>
      </p:sp>
    </p:spTree>
    <p:extLst>
      <p:ext uri="{BB962C8B-B14F-4D97-AF65-F5344CB8AC3E}">
        <p14:creationId xmlns:p14="http://schemas.microsoft.com/office/powerpoint/2010/main" val="92292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98A7-1C38-41D6-AE60-212007B72BC9}"/>
              </a:ext>
            </a:extLst>
          </p:cNvPr>
          <p:cNvSpPr>
            <a:spLocks noGrp="1"/>
          </p:cNvSpPr>
          <p:nvPr>
            <p:ph type="ctrTitle"/>
          </p:nvPr>
        </p:nvSpPr>
        <p:spPr/>
        <p:txBody>
          <a:bodyPr/>
          <a:lstStyle/>
          <a:p>
            <a:r>
              <a:rPr lang="de-DE" noProof="0" dirty="0"/>
              <a:t>Poisson-Verteilung</a:t>
            </a:r>
          </a:p>
        </p:txBody>
      </p:sp>
      <p:sp>
        <p:nvSpPr>
          <p:cNvPr id="3" name="Subtitle 2">
            <a:extLst>
              <a:ext uri="{FF2B5EF4-FFF2-40B4-BE49-F238E27FC236}">
                <a16:creationId xmlns:a16="http://schemas.microsoft.com/office/drawing/2014/main" id="{65FC8F52-B448-45FF-81DA-BC6E459C34FD}"/>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10324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D781-6C0D-44F5-A3BD-E684EB985953}"/>
              </a:ext>
            </a:extLst>
          </p:cNvPr>
          <p:cNvSpPr>
            <a:spLocks noGrp="1"/>
          </p:cNvSpPr>
          <p:nvPr>
            <p:ph type="title"/>
          </p:nvPr>
        </p:nvSpPr>
        <p:spPr/>
        <p:txBody>
          <a:bodyPr/>
          <a:lstStyle/>
          <a:p>
            <a:r>
              <a:rPr lang="de-DE" noProof="0" dirty="0"/>
              <a:t>Poisson-Verteilung</a:t>
            </a:r>
          </a:p>
        </p:txBody>
      </p:sp>
      <p:sp>
        <p:nvSpPr>
          <p:cNvPr id="3" name="Content Placeholder 2">
            <a:extLst>
              <a:ext uri="{FF2B5EF4-FFF2-40B4-BE49-F238E27FC236}">
                <a16:creationId xmlns:a16="http://schemas.microsoft.com/office/drawing/2014/main" id="{1B00DFD5-0EF5-433F-A646-BB944622A305}"/>
              </a:ext>
            </a:extLst>
          </p:cNvPr>
          <p:cNvSpPr>
            <a:spLocks noGrp="1"/>
          </p:cNvSpPr>
          <p:nvPr>
            <p:ph idx="1"/>
          </p:nvPr>
        </p:nvSpPr>
        <p:spPr/>
        <p:txBody>
          <a:bodyPr/>
          <a:lstStyle/>
          <a:p>
            <a:r>
              <a:rPr lang="de-DE" noProof="0" dirty="0"/>
              <a:t>Eine Binomialverteilung berücksichtigt die Anzahl der Erfolge aus </a:t>
            </a:r>
            <a:r>
              <a:rPr lang="de-DE" i="1" noProof="0" dirty="0"/>
              <a:t>n</a:t>
            </a:r>
            <a:r>
              <a:rPr lang="de-DE" noProof="0" dirty="0"/>
              <a:t> Versuchen</a:t>
            </a:r>
          </a:p>
          <a:p>
            <a:r>
              <a:rPr lang="de-DE" noProof="0" dirty="0"/>
              <a:t>Eine </a:t>
            </a:r>
            <a:r>
              <a:rPr lang="de-DE" b="1" noProof="0" dirty="0"/>
              <a:t>Poisson-Verteilung</a:t>
            </a:r>
            <a:r>
              <a:rPr lang="de-DE" noProof="0" dirty="0"/>
              <a:t> berücksichtigt die Anzahl der Erfolge </a:t>
            </a:r>
            <a:r>
              <a:rPr lang="de-DE" b="1" i="1" noProof="0" dirty="0"/>
              <a:t>pro Zeiteinheit* </a:t>
            </a:r>
            <a:r>
              <a:rPr lang="de-DE" noProof="0" dirty="0"/>
              <a:t>im Verlauf mehrerer Ereignisse.</a:t>
            </a:r>
          </a:p>
          <a:p>
            <a:endParaRPr lang="de-DE" noProof="0" dirty="0"/>
          </a:p>
          <a:p>
            <a:endParaRPr lang="de-DE" noProof="0" dirty="0"/>
          </a:p>
          <a:p>
            <a:endParaRPr lang="de-DE" noProof="0" dirty="0"/>
          </a:p>
          <a:p>
            <a:pPr marL="0" indent="0">
              <a:buNone/>
            </a:pPr>
            <a:r>
              <a:rPr lang="de-DE" noProof="0" dirty="0"/>
              <a:t>* oder irgendeines anderen Intervalls, z.B. </a:t>
            </a:r>
            <a:r>
              <a:rPr lang="de-DE" b="1" noProof="0" dirty="0"/>
              <a:t>Entfernung</a:t>
            </a:r>
          </a:p>
        </p:txBody>
      </p:sp>
      <p:sp>
        <p:nvSpPr>
          <p:cNvPr id="4" name="Footer Placeholder 3">
            <a:extLst>
              <a:ext uri="{FF2B5EF4-FFF2-40B4-BE49-F238E27FC236}">
                <a16:creationId xmlns:a16="http://schemas.microsoft.com/office/drawing/2014/main" id="{B48E280A-6444-4A04-9277-0B8EB1F4D9E7}"/>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398096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37F2C-897E-C141-859A-162EE9630138}"/>
              </a:ext>
            </a:extLst>
          </p:cNvPr>
          <p:cNvSpPr>
            <a:spLocks noGrp="1"/>
          </p:cNvSpPr>
          <p:nvPr>
            <p:ph type="title"/>
          </p:nvPr>
        </p:nvSpPr>
        <p:spPr/>
        <p:txBody>
          <a:bodyPr/>
          <a:lstStyle/>
          <a:p>
            <a:r>
              <a:rPr lang="de-DE" noProof="0" dirty="0"/>
              <a:t>Verteilungen</a:t>
            </a:r>
          </a:p>
        </p:txBody>
      </p:sp>
      <p:sp>
        <p:nvSpPr>
          <p:cNvPr id="3" name="Inhaltsplatzhalter 2">
            <a:extLst>
              <a:ext uri="{FF2B5EF4-FFF2-40B4-BE49-F238E27FC236}">
                <a16:creationId xmlns:a16="http://schemas.microsoft.com/office/drawing/2014/main" id="{D2E3CBDB-8A10-2548-800D-ECC643ED6957}"/>
              </a:ext>
            </a:extLst>
          </p:cNvPr>
          <p:cNvSpPr>
            <a:spLocks noGrp="1"/>
          </p:cNvSpPr>
          <p:nvPr>
            <p:ph idx="1"/>
          </p:nvPr>
        </p:nvSpPr>
        <p:spPr/>
        <p:txBody>
          <a:bodyPr/>
          <a:lstStyle/>
          <a:p>
            <a:r>
              <a:rPr lang="de-DE" noProof="0" dirty="0"/>
              <a:t>Eine Verteilung beschreibt alle wahrscheinlichen Ergebnisse einer </a:t>
            </a:r>
            <a:r>
              <a:rPr lang="de-DE" b="1" noProof="0" dirty="0"/>
              <a:t>Variablen</a:t>
            </a:r>
            <a:r>
              <a:rPr lang="de-DE" noProof="0" dirty="0"/>
              <a:t>.</a:t>
            </a:r>
          </a:p>
          <a:p>
            <a:r>
              <a:rPr lang="de-DE" noProof="0" dirty="0"/>
              <a:t>In einer </a:t>
            </a:r>
            <a:r>
              <a:rPr lang="de-DE" b="1" noProof="0" dirty="0"/>
              <a:t>diskreten</a:t>
            </a:r>
            <a:r>
              <a:rPr lang="de-DE" noProof="0" dirty="0"/>
              <a:t> Verteilung muss die Summe aller einzelnen Wahrscheinlichkeiten gleich 1 sein</a:t>
            </a:r>
          </a:p>
          <a:p>
            <a:r>
              <a:rPr lang="de-DE" noProof="0" dirty="0"/>
              <a:t>In einer </a:t>
            </a:r>
            <a:r>
              <a:rPr lang="de-DE" b="1" noProof="0" dirty="0"/>
              <a:t>kontinuierlichen</a:t>
            </a:r>
            <a:r>
              <a:rPr lang="de-DE" noProof="0" dirty="0"/>
              <a:t> Verteilung ist die Fläche unter der Wahrscheinlichkeitskurve gleich 1</a:t>
            </a:r>
          </a:p>
        </p:txBody>
      </p:sp>
    </p:spTree>
    <p:extLst>
      <p:ext uri="{BB962C8B-B14F-4D97-AF65-F5344CB8AC3E}">
        <p14:creationId xmlns:p14="http://schemas.microsoft.com/office/powerpoint/2010/main" val="344459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DFF9-D5B8-4C82-8415-CDD0F392A5DB}"/>
              </a:ext>
            </a:extLst>
          </p:cNvPr>
          <p:cNvSpPr>
            <a:spLocks noGrp="1"/>
          </p:cNvSpPr>
          <p:nvPr>
            <p:ph type="title"/>
          </p:nvPr>
        </p:nvSpPr>
        <p:spPr/>
        <p:txBody>
          <a:bodyPr/>
          <a:lstStyle/>
          <a:p>
            <a:r>
              <a:rPr lang="de-DE" noProof="0" dirty="0"/>
              <a:t>Poisson-Verteilung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45DFA4-AFE9-42ED-AC9A-92DE87E684B7}"/>
                  </a:ext>
                </a:extLst>
              </p:cNvPr>
              <p:cNvSpPr>
                <a:spLocks noGrp="1"/>
              </p:cNvSpPr>
              <p:nvPr>
                <p:ph idx="1"/>
              </p:nvPr>
            </p:nvSpPr>
            <p:spPr/>
            <p:txBody>
              <a:bodyPr/>
              <a:lstStyle/>
              <a:p>
                <a:r>
                  <a:rPr lang="de-DE" noProof="0" dirty="0"/>
                  <a:t>Die Berechnung der Poisson-Wahrscheinlichkeitsfunktion beginnt mit einem Erwartungswert:</a:t>
                </a:r>
              </a:p>
              <a:p>
                <a:pPr marL="0" indent="0">
                  <a:buNone/>
                </a:pPr>
                <a:r>
                  <a:rPr lang="de-DE" noProof="0" dirty="0"/>
                  <a:t>					</a:t>
                </a:r>
                <a:r>
                  <a:rPr lang="de-DE" sz="4000" noProof="0" dirty="0">
                    <a:solidFill>
                      <a:schemeClr val="accent1"/>
                    </a:solidFill>
                  </a:rPr>
                  <a:t>𝐸 (𝑋) = μ</a:t>
                </a:r>
              </a:p>
              <a:p>
                <a:pPr marL="0" indent="0">
                  <a:buNone/>
                </a:pPr>
                <a:endParaRPr lang="de-DE" noProof="0" dirty="0"/>
              </a:p>
              <a:p>
                <a:r>
                  <a:rPr lang="de-DE" noProof="0" dirty="0"/>
                  <a:t>Dieser wird dann "Lambda" zugewiesen</a:t>
                </a:r>
              </a:p>
              <a:p>
                <a:endParaRPr lang="de-DE" noProof="0" dirty="0"/>
              </a:p>
              <a:p>
                <a:pPr marL="0" indent="0">
                  <a:buNone/>
                </a:pPr>
                <a:r>
                  <a:rPr lang="de-DE" noProof="0" dirty="0"/>
                  <a:t>			</a:t>
                </a:r>
                <a14:m>
                  <m:oMath xmlns:m="http://schemas.openxmlformats.org/officeDocument/2006/math">
                    <m:r>
                      <a:rPr lang="de-DE" sz="4000" i="1" noProof="0">
                        <a:solidFill>
                          <a:srgbClr val="0070C0"/>
                        </a:solidFill>
                        <a:latin typeface="Cambria Math" panose="02040503050406030204" pitchFamily="18" charset="0"/>
                        <a:ea typeface="Cambria Math" panose="02040503050406030204" pitchFamily="18" charset="0"/>
                      </a:rPr>
                      <m:t>𝜆</m:t>
                    </m:r>
                    <m:r>
                      <a:rPr lang="de-DE" sz="4000" i="1" noProof="0">
                        <a:solidFill>
                          <a:srgbClr val="0070C0"/>
                        </a:solidFill>
                        <a:latin typeface="Cambria Math" panose="02040503050406030204" pitchFamily="18" charset="0"/>
                        <a:ea typeface="Cambria Math" panose="02040503050406030204" pitchFamily="18" charset="0"/>
                      </a:rPr>
                      <m:t>=</m:t>
                    </m:r>
                    <m:f>
                      <m:fPr>
                        <m:ctrlPr>
                          <a:rPr lang="de-DE" sz="4000" i="1" noProof="0">
                            <a:solidFill>
                              <a:srgbClr val="0070C0"/>
                            </a:solidFill>
                            <a:latin typeface="Cambria Math" panose="02040503050406030204" pitchFamily="18" charset="0"/>
                          </a:rPr>
                        </m:ctrlPr>
                      </m:fPr>
                      <m:num>
                        <m:r>
                          <a:rPr lang="de-DE" sz="4000" i="1" noProof="0">
                            <a:solidFill>
                              <a:srgbClr val="0070C0"/>
                            </a:solidFill>
                            <a:latin typeface="Cambria Math" panose="02040503050406030204" pitchFamily="18" charset="0"/>
                          </a:rPr>
                          <m:t># </m:t>
                        </m:r>
                        <m:r>
                          <a:rPr lang="de-DE" sz="4000" i="1" noProof="0">
                            <a:solidFill>
                              <a:srgbClr val="0070C0"/>
                            </a:solidFill>
                            <a:latin typeface="Cambria Math" panose="02040503050406030204" pitchFamily="18" charset="0"/>
                          </a:rPr>
                          <m:t>𝑜𝑐𝑐𝑢𝑟𝑟𝑒𝑛𝑐𝑒𝑠</m:t>
                        </m:r>
                      </m:num>
                      <m:den>
                        <m:r>
                          <a:rPr lang="de-DE" sz="4000" i="1" noProof="0">
                            <a:solidFill>
                              <a:srgbClr val="0070C0"/>
                            </a:solidFill>
                            <a:latin typeface="Cambria Math" panose="02040503050406030204" pitchFamily="18" charset="0"/>
                          </a:rPr>
                          <m:t>𝑖𝑛𝑡𝑒𝑟𝑣𝑎𝑙</m:t>
                        </m:r>
                      </m:den>
                    </m:f>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𝜇</m:t>
                    </m:r>
                  </m:oMath>
                </a14:m>
                <a:endParaRPr lang="de-DE" sz="4000" noProof="0" dirty="0">
                  <a:solidFill>
                    <a:srgbClr val="0070C0"/>
                  </a:solidFill>
                </a:endParaRPr>
              </a:p>
              <a:p>
                <a:pPr marL="0" indent="0">
                  <a:buNone/>
                </a:pPr>
                <a:endParaRPr lang="de-DE" sz="4000" noProof="0" dirty="0">
                  <a:solidFill>
                    <a:schemeClr val="accent1"/>
                  </a:solidFill>
                </a:endParaRPr>
              </a:p>
            </p:txBody>
          </p:sp>
        </mc:Choice>
        <mc:Fallback xmlns="">
          <p:sp>
            <p:nvSpPr>
              <p:cNvPr id="3" name="Content Placeholder 2">
                <a:extLst>
                  <a:ext uri="{FF2B5EF4-FFF2-40B4-BE49-F238E27FC236}">
                    <a16:creationId xmlns:a16="http://schemas.microsoft.com/office/drawing/2014/main" id="{FD45DFA4-AFE9-42ED-AC9A-92DE87E684B7}"/>
                  </a:ext>
                </a:extLst>
              </p:cNvPr>
              <p:cNvSpPr>
                <a:spLocks noGrp="1" noRot="1" noChangeAspect="1" noMove="1" noResize="1" noEditPoints="1" noAdjustHandles="1" noChangeArrowheads="1" noChangeShapeType="1" noTextEdit="1"/>
              </p:cNvSpPr>
              <p:nvPr>
                <p:ph idx="1"/>
              </p:nvPr>
            </p:nvSpPr>
            <p:spPr>
              <a:blipFill>
                <a:blip r:embed="rId3"/>
                <a:stretch>
                  <a:fillRect l="-1043" t="-2241" r="-754"/>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F409EF4B-19D6-4028-897A-A76BD302E456}"/>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332107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22" presetClass="entr" presetSubtype="8" fill="hold" nodeType="with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22" presetClass="entr" presetSubtype="8" fill="hold" nodeType="withEffect">
                                  <p:stCondLst>
                                    <p:cond delay="50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F606-A43B-4BDD-95B5-C08FCD4B4F85}"/>
              </a:ext>
            </a:extLst>
          </p:cNvPr>
          <p:cNvSpPr>
            <a:spLocks noGrp="1"/>
          </p:cNvSpPr>
          <p:nvPr>
            <p:ph type="title"/>
          </p:nvPr>
        </p:nvSpPr>
        <p:spPr/>
        <p:txBody>
          <a:bodyPr/>
          <a:lstStyle/>
          <a:p>
            <a:r>
              <a:rPr lang="de-DE" noProof="0" dirty="0"/>
              <a:t>Poisson-Verteilung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109E73-BE9F-4FDB-A2F3-2B6A572AF7F4}"/>
                  </a:ext>
                </a:extLst>
              </p:cNvPr>
              <p:cNvSpPr>
                <a:spLocks noGrp="1"/>
              </p:cNvSpPr>
              <p:nvPr>
                <p:ph idx="1"/>
              </p:nvPr>
            </p:nvSpPr>
            <p:spPr/>
            <p:txBody>
              <a:bodyPr/>
              <a:lstStyle/>
              <a:p>
                <a:r>
                  <a:rPr lang="de-DE" noProof="0" dirty="0"/>
                  <a:t>Die Gleichung der Poisson-Verteilung lautet:</a:t>
                </a:r>
              </a:p>
              <a:p>
                <a:pPr marL="0" indent="0">
                  <a:buNone/>
                </a:pPr>
                <a:endParaRPr lang="de-DE" noProof="0" dirty="0"/>
              </a:p>
              <a:p>
                <a:pPr marL="0" indent="0">
                  <a:buNone/>
                </a:pPr>
                <a:r>
                  <a:rPr lang="de-DE" noProof="0" dirty="0"/>
                  <a:t>			</a:t>
                </a:r>
                <a:r>
                  <a:rPr lang="de-DE" sz="4000" noProof="0" dirty="0">
                    <a:solidFill>
                      <a:srgbClr val="0070C0"/>
                    </a:solidFill>
                  </a:rPr>
                  <a:t> </a:t>
                </a:r>
                <a14:m>
                  <m:oMath xmlns:m="http://schemas.openxmlformats.org/officeDocument/2006/math">
                    <m:r>
                      <a:rPr lang="de-DE" sz="4000" i="1" noProof="0">
                        <a:solidFill>
                          <a:srgbClr val="0070C0"/>
                        </a:solidFill>
                        <a:latin typeface="Cambria Math" panose="02040503050406030204" pitchFamily="18" charset="0"/>
                      </a:rPr>
                      <m:t>𝑃</m:t>
                    </m:r>
                    <m:d>
                      <m:dPr>
                        <m:ctrlPr>
                          <a:rPr lang="de-DE" sz="4000" i="1" noProof="0">
                            <a:solidFill>
                              <a:srgbClr val="0070C0"/>
                            </a:solidFill>
                            <a:latin typeface="Cambria Math" panose="02040503050406030204" pitchFamily="18" charset="0"/>
                          </a:rPr>
                        </m:ctrlPr>
                      </m:dPr>
                      <m:e>
                        <m:r>
                          <a:rPr lang="de-DE" sz="4000" i="1" noProof="0">
                            <a:solidFill>
                              <a:srgbClr val="0070C0"/>
                            </a:solidFill>
                            <a:latin typeface="Cambria Math" panose="02040503050406030204" pitchFamily="18" charset="0"/>
                          </a:rPr>
                          <m:t>𝑥</m:t>
                        </m:r>
                      </m:e>
                    </m:d>
                    <m:r>
                      <a:rPr lang="de-DE" sz="4000" i="1" noProof="0">
                        <a:solidFill>
                          <a:srgbClr val="0070C0"/>
                        </a:solidFill>
                        <a:latin typeface="Cambria Math" panose="02040503050406030204" pitchFamily="18" charset="0"/>
                      </a:rPr>
                      <m:t>=</m:t>
                    </m:r>
                    <m:f>
                      <m:fPr>
                        <m:ctrlPr>
                          <a:rPr lang="de-DE" sz="4000" i="1" noProof="0">
                            <a:solidFill>
                              <a:srgbClr val="0070C0"/>
                            </a:solidFill>
                            <a:latin typeface="Cambria Math" panose="02040503050406030204" pitchFamily="18" charset="0"/>
                          </a:rPr>
                        </m:ctrlPr>
                      </m:fPr>
                      <m:num>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ea typeface="Cambria Math" panose="02040503050406030204" pitchFamily="18" charset="0"/>
                              </a:rPr>
                              <m:t>𝜆</m:t>
                            </m:r>
                          </m:e>
                          <m:sup>
                            <m:r>
                              <a:rPr lang="de-DE" sz="4000" i="1" noProof="0">
                                <a:solidFill>
                                  <a:srgbClr val="0070C0"/>
                                </a:solidFill>
                                <a:latin typeface="Cambria Math" panose="02040503050406030204" pitchFamily="18" charset="0"/>
                              </a:rPr>
                              <m:t>𝑥</m:t>
                            </m:r>
                          </m:sup>
                        </m:sSup>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𝑒</m:t>
                            </m:r>
                          </m:e>
                          <m:sup>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𝜆</m:t>
                            </m:r>
                          </m:sup>
                        </m:sSup>
                      </m:num>
                      <m:den>
                        <m:r>
                          <a:rPr lang="de-DE" sz="4000" i="1" noProof="0">
                            <a:solidFill>
                              <a:srgbClr val="0070C0"/>
                            </a:solidFill>
                            <a:latin typeface="Cambria Math" panose="02040503050406030204" pitchFamily="18" charset="0"/>
                          </a:rPr>
                          <m:t>𝑥</m:t>
                        </m:r>
                        <m:r>
                          <a:rPr lang="de-DE" sz="4000" i="1" noProof="0">
                            <a:solidFill>
                              <a:srgbClr val="0070C0"/>
                            </a:solidFill>
                            <a:latin typeface="Cambria Math" panose="02040503050406030204" pitchFamily="18" charset="0"/>
                          </a:rPr>
                          <m:t>!</m:t>
                        </m:r>
                      </m:den>
                    </m:f>
                  </m:oMath>
                </a14:m>
                <a:endParaRPr lang="de-DE" sz="4000" noProof="0" dirty="0"/>
              </a:p>
              <a:p>
                <a:pPr marL="0" indent="0">
                  <a:buNone/>
                </a:pPr>
                <a:endParaRPr lang="de-DE" noProof="0" dirty="0"/>
              </a:p>
              <a:p>
                <a:pPr marL="0" indent="0">
                  <a:buNone/>
                </a:pPr>
                <a:r>
                  <a:rPr lang="de-DE" noProof="0" dirty="0"/>
                  <a:t>		bei </a:t>
                </a:r>
                <a:r>
                  <a:rPr lang="de-DE" sz="4000" i="1" noProof="0" dirty="0">
                    <a:solidFill>
                      <a:schemeClr val="accent1"/>
                    </a:solidFill>
                  </a:rPr>
                  <a:t>e</a:t>
                </a:r>
                <a:r>
                  <a:rPr lang="de-DE" noProof="0" dirty="0"/>
                  <a:t> = Eulersche Zahl = 2,71828…</a:t>
                </a:r>
              </a:p>
            </p:txBody>
          </p:sp>
        </mc:Choice>
        <mc:Fallback xmlns="">
          <p:sp>
            <p:nvSpPr>
              <p:cNvPr id="3" name="Content Placeholder 2">
                <a:extLst>
                  <a:ext uri="{FF2B5EF4-FFF2-40B4-BE49-F238E27FC236}">
                    <a16:creationId xmlns:a16="http://schemas.microsoft.com/office/drawing/2014/main" id="{31109E73-BE9F-4FDB-A2F3-2B6A572AF7F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BA4A09F6-67BA-4D35-B290-C3DD62BFEF16}"/>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100730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C7F3-D7E9-4EA5-BDAC-BBB406EE90B1}"/>
              </a:ext>
            </a:extLst>
          </p:cNvPr>
          <p:cNvSpPr>
            <a:spLocks noGrp="1"/>
          </p:cNvSpPr>
          <p:nvPr>
            <p:ph type="title"/>
          </p:nvPr>
        </p:nvSpPr>
        <p:spPr/>
        <p:txBody>
          <a:bodyPr/>
          <a:lstStyle/>
          <a:p>
            <a:r>
              <a:rPr lang="de-DE" noProof="0" dirty="0"/>
              <a:t>Poisson-Verteilung</a:t>
            </a:r>
          </a:p>
        </p:txBody>
      </p:sp>
      <p:sp>
        <p:nvSpPr>
          <p:cNvPr id="3" name="Content Placeholder 2">
            <a:extLst>
              <a:ext uri="{FF2B5EF4-FFF2-40B4-BE49-F238E27FC236}">
                <a16:creationId xmlns:a16="http://schemas.microsoft.com/office/drawing/2014/main" id="{8E3EDF57-590D-4CAC-93DE-8A6806B3E1AA}"/>
              </a:ext>
            </a:extLst>
          </p:cNvPr>
          <p:cNvSpPr>
            <a:spLocks noGrp="1"/>
          </p:cNvSpPr>
          <p:nvPr>
            <p:ph idx="1"/>
          </p:nvPr>
        </p:nvSpPr>
        <p:spPr/>
        <p:txBody>
          <a:bodyPr/>
          <a:lstStyle/>
          <a:p>
            <a:endParaRPr lang="de-DE" dirty="0"/>
          </a:p>
        </p:txBody>
      </p:sp>
      <p:pic>
        <p:nvPicPr>
          <p:cNvPr id="4" name="Picture 3">
            <a:extLst>
              <a:ext uri="{FF2B5EF4-FFF2-40B4-BE49-F238E27FC236}">
                <a16:creationId xmlns:a16="http://schemas.microsoft.com/office/drawing/2014/main" id="{164A9FB0-7CA8-44EE-AD80-99A5DFAAE47C}"/>
              </a:ext>
            </a:extLst>
          </p:cNvPr>
          <p:cNvPicPr>
            <a:picLocks noChangeAspect="1"/>
          </p:cNvPicPr>
          <p:nvPr/>
        </p:nvPicPr>
        <p:blipFill>
          <a:blip r:embed="rId3"/>
          <a:stretch>
            <a:fillRect/>
          </a:stretch>
        </p:blipFill>
        <p:spPr>
          <a:xfrm>
            <a:off x="1648538" y="1549673"/>
            <a:ext cx="8894923" cy="4673110"/>
          </a:xfrm>
          <a:prstGeom prst="rect">
            <a:avLst/>
          </a:prstGeom>
          <a:ln w="28575">
            <a:solidFill>
              <a:schemeClr val="tx1"/>
            </a:solidFill>
          </a:ln>
        </p:spPr>
      </p:pic>
      <p:sp>
        <p:nvSpPr>
          <p:cNvPr id="5" name="Footer Placeholder 4">
            <a:extLst>
              <a:ext uri="{FF2B5EF4-FFF2-40B4-BE49-F238E27FC236}">
                <a16:creationId xmlns:a16="http://schemas.microsoft.com/office/drawing/2014/main" id="{21A5B714-A5B2-4FCB-956F-AC64A1450645}"/>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333037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41AC-7A37-4641-A348-451D7559283A}"/>
              </a:ext>
            </a:extLst>
          </p:cNvPr>
          <p:cNvSpPr>
            <a:spLocks noGrp="1"/>
          </p:cNvSpPr>
          <p:nvPr>
            <p:ph type="title"/>
          </p:nvPr>
        </p:nvSpPr>
        <p:spPr/>
        <p:txBody>
          <a:bodyPr/>
          <a:lstStyle/>
          <a:p>
            <a:r>
              <a:rPr lang="de-DE" noProof="0" dirty="0"/>
              <a:t>Poisson-Verteilung Übung #1</a:t>
            </a:r>
          </a:p>
        </p:txBody>
      </p:sp>
      <p:sp>
        <p:nvSpPr>
          <p:cNvPr id="3" name="Content Placeholder 2">
            <a:extLst>
              <a:ext uri="{FF2B5EF4-FFF2-40B4-BE49-F238E27FC236}">
                <a16:creationId xmlns:a16="http://schemas.microsoft.com/office/drawing/2014/main" id="{2F6504B7-1B3B-4349-A7B4-111295AE976D}"/>
              </a:ext>
            </a:extLst>
          </p:cNvPr>
          <p:cNvSpPr>
            <a:spLocks noGrp="1"/>
          </p:cNvSpPr>
          <p:nvPr>
            <p:ph idx="1"/>
          </p:nvPr>
        </p:nvSpPr>
        <p:spPr>
          <a:xfrm>
            <a:off x="838200" y="1825625"/>
            <a:ext cx="6960079" cy="4351338"/>
          </a:xfrm>
        </p:spPr>
        <p:txBody>
          <a:bodyPr/>
          <a:lstStyle/>
          <a:p>
            <a:r>
              <a:rPr lang="de-DE" noProof="0" dirty="0"/>
              <a:t>Ein Lager erhält normalerweise am Freitag zwischen 16 Uhr und 17 Uhr 8 Lieferungen.</a:t>
            </a:r>
          </a:p>
          <a:p>
            <a:r>
              <a:rPr lang="de-DE" noProof="0" dirty="0"/>
              <a:t>Wie hoch ist die Wahrscheinlichkeit, dass an diesem Freitag </a:t>
            </a:r>
            <a:r>
              <a:rPr lang="de-DE" b="1" noProof="0" dirty="0"/>
              <a:t>nur 4 Lieferungen </a:t>
            </a:r>
            <a:r>
              <a:rPr lang="de-DE" noProof="0" dirty="0"/>
              <a:t>zwischen 16 und 17 Uhr ankommen?</a:t>
            </a:r>
          </a:p>
        </p:txBody>
      </p:sp>
      <p:pic>
        <p:nvPicPr>
          <p:cNvPr id="4" name="Picture 3">
            <a:extLst>
              <a:ext uri="{FF2B5EF4-FFF2-40B4-BE49-F238E27FC236}">
                <a16:creationId xmlns:a16="http://schemas.microsoft.com/office/drawing/2014/main" id="{32D5005B-033C-43A1-9DD4-988319923C54}"/>
              </a:ext>
            </a:extLst>
          </p:cNvPr>
          <p:cNvPicPr>
            <a:picLocks noChangeAspect="1"/>
          </p:cNvPicPr>
          <p:nvPr/>
        </p:nvPicPr>
        <p:blipFill>
          <a:blip r:embed="rId3"/>
          <a:stretch>
            <a:fillRect/>
          </a:stretch>
        </p:blipFill>
        <p:spPr>
          <a:xfrm>
            <a:off x="7983950" y="2829464"/>
            <a:ext cx="3744880" cy="3239982"/>
          </a:xfrm>
          <a:prstGeom prst="rect">
            <a:avLst/>
          </a:prstGeom>
        </p:spPr>
      </p:pic>
      <p:sp>
        <p:nvSpPr>
          <p:cNvPr id="5" name="Footer Placeholder 4">
            <a:extLst>
              <a:ext uri="{FF2B5EF4-FFF2-40B4-BE49-F238E27FC236}">
                <a16:creationId xmlns:a16="http://schemas.microsoft.com/office/drawing/2014/main" id="{310D7625-6E62-45DB-8313-710EF4228E77}"/>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409546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781E-4FAF-4872-92BD-1758B9DB73CA}"/>
              </a:ext>
            </a:extLst>
          </p:cNvPr>
          <p:cNvSpPr>
            <a:spLocks noGrp="1"/>
          </p:cNvSpPr>
          <p:nvPr>
            <p:ph type="title"/>
          </p:nvPr>
        </p:nvSpPr>
        <p:spPr/>
        <p:txBody>
          <a:bodyPr/>
          <a:lstStyle/>
          <a:p>
            <a:r>
              <a:rPr lang="de-DE" noProof="0" dirty="0"/>
              <a:t>Poisson-Verteilung Übung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08971-F786-473A-A339-311A184C07D5}"/>
                  </a:ext>
                </a:extLst>
              </p:cNvPr>
              <p:cNvSpPr>
                <a:spLocks noGrp="1"/>
              </p:cNvSpPr>
              <p:nvPr>
                <p:ph idx="1"/>
              </p:nvPr>
            </p:nvSpPr>
            <p:spPr/>
            <p:txBody>
              <a:bodyPr>
                <a:normAutofit/>
              </a:bodyPr>
              <a:lstStyle/>
              <a:p>
                <a:pPr marL="114300" indent="0">
                  <a:buNone/>
                </a:pPr>
                <a:r>
                  <a:rPr lang="de-DE" sz="3600" noProof="0" dirty="0">
                    <a:solidFill>
                      <a:schemeClr val="tx1"/>
                    </a:solidFill>
                  </a:rPr>
                  <a:t>				</a:t>
                </a:r>
                <a14:m>
                  <m:oMath xmlns:m="http://schemas.openxmlformats.org/officeDocument/2006/math">
                    <m:r>
                      <a:rPr lang="de-DE" sz="3600" i="1" noProof="0" smtClean="0">
                        <a:solidFill>
                          <a:schemeClr val="tx1">
                            <a:lumMod val="50000"/>
                            <a:lumOff val="50000"/>
                          </a:schemeClr>
                        </a:solidFill>
                        <a:latin typeface="Cambria Math" panose="02040503050406030204" pitchFamily="18" charset="0"/>
                      </a:rPr>
                      <m:t>𝑥</m:t>
                    </m:r>
                    <m:r>
                      <a:rPr lang="de-DE" sz="3600" i="1" noProof="0" smtClean="0">
                        <a:solidFill>
                          <a:schemeClr val="tx1">
                            <a:lumMod val="50000"/>
                            <a:lumOff val="50000"/>
                          </a:schemeClr>
                        </a:solidFill>
                        <a:latin typeface="Cambria Math" panose="02040503050406030204" pitchFamily="18" charset="0"/>
                      </a:rPr>
                      <m:t>=4   </m:t>
                    </m:r>
                    <m:r>
                      <a:rPr lang="de-DE" sz="3600" i="1" noProof="0">
                        <a:solidFill>
                          <a:schemeClr val="tx1">
                            <a:lumMod val="50000"/>
                            <a:lumOff val="50000"/>
                          </a:schemeClr>
                        </a:solidFill>
                        <a:latin typeface="Cambria Math" panose="02040503050406030204" pitchFamily="18" charset="0"/>
                        <a:ea typeface="Cambria Math" panose="02040503050406030204" pitchFamily="18" charset="0"/>
                      </a:rPr>
                      <m:t>𝜆</m:t>
                    </m:r>
                    <m:r>
                      <a:rPr lang="de-DE" sz="3600" i="1" noProof="0">
                        <a:solidFill>
                          <a:schemeClr val="tx1">
                            <a:lumMod val="50000"/>
                            <a:lumOff val="50000"/>
                          </a:schemeClr>
                        </a:solidFill>
                        <a:latin typeface="Cambria Math" panose="02040503050406030204" pitchFamily="18" charset="0"/>
                        <a:ea typeface="Cambria Math" panose="02040503050406030204" pitchFamily="18" charset="0"/>
                      </a:rPr>
                      <m:t>=8</m:t>
                    </m:r>
                  </m:oMath>
                </a14:m>
                <a:endParaRPr lang="de-DE" sz="3600" i="1" noProof="0" dirty="0">
                  <a:solidFill>
                    <a:schemeClr val="tx1">
                      <a:lumMod val="50000"/>
                      <a:lumOff val="50000"/>
                    </a:schemeClr>
                  </a:solidFill>
                  <a:latin typeface="Cambria Math" panose="02040503050406030204" pitchFamily="18" charset="0"/>
                  <a:ea typeface="Cambria Math" panose="02040503050406030204" pitchFamily="18" charset="0"/>
                </a:endParaRPr>
              </a:p>
              <a:p>
                <a:pPr marL="1311275" indent="0">
                  <a:lnSpc>
                    <a:spcPct val="150000"/>
                  </a:lnSpc>
                  <a:spcBef>
                    <a:spcPts val="1200"/>
                  </a:spcBef>
                  <a:buNone/>
                </a:pPr>
                <a:r>
                  <a:rPr lang="de-DE" sz="3600" noProof="0" dirty="0">
                    <a:solidFill>
                      <a:srgbClr val="0070C0"/>
                    </a:solidFill>
                  </a:rPr>
                  <a:t>    </a:t>
                </a:r>
                <a14:m>
                  <m:oMath xmlns:m="http://schemas.openxmlformats.org/officeDocument/2006/math">
                    <m:r>
                      <a:rPr lang="de-DE" sz="3600" i="1" noProof="0">
                        <a:solidFill>
                          <a:srgbClr val="0070C0"/>
                        </a:solidFill>
                        <a:latin typeface="Cambria Math" panose="02040503050406030204" pitchFamily="18" charset="0"/>
                      </a:rPr>
                      <m:t>𝑃</m:t>
                    </m:r>
                    <m:d>
                      <m:dPr>
                        <m:ctrlPr>
                          <a:rPr lang="de-DE" sz="3600" i="1" noProof="0">
                            <a:solidFill>
                              <a:srgbClr val="0070C0"/>
                            </a:solidFill>
                            <a:latin typeface="Cambria Math" panose="02040503050406030204" pitchFamily="18" charset="0"/>
                          </a:rPr>
                        </m:ctrlPr>
                      </m:dPr>
                      <m:e>
                        <m:r>
                          <a:rPr lang="de-DE" sz="3600" i="1" noProof="0">
                            <a:solidFill>
                              <a:srgbClr val="0070C0"/>
                            </a:solidFill>
                            <a:latin typeface="Cambria Math" panose="02040503050406030204" pitchFamily="18" charset="0"/>
                          </a:rPr>
                          <m:t>𝑥</m:t>
                        </m:r>
                      </m:e>
                    </m:d>
                    <m:r>
                      <a:rPr lang="de-DE" sz="3600" i="1" noProof="0">
                        <a:solidFill>
                          <a:srgbClr val="0070C0"/>
                        </a:solidFill>
                        <a:latin typeface="Cambria Math" panose="02040503050406030204" pitchFamily="18" charset="0"/>
                      </a:rPr>
                      <m:t>=</m:t>
                    </m:r>
                    <m:f>
                      <m:fPr>
                        <m:ctrlPr>
                          <a:rPr lang="de-DE" sz="3600" i="1" noProof="0">
                            <a:solidFill>
                              <a:srgbClr val="0070C0"/>
                            </a:solidFill>
                            <a:latin typeface="Cambria Math" panose="02040503050406030204" pitchFamily="18" charset="0"/>
                          </a:rPr>
                        </m:ctrlPr>
                      </m:fPr>
                      <m:num>
                        <m:sSup>
                          <m:sSupPr>
                            <m:ctrlPr>
                              <a:rPr lang="de-DE" sz="3600" i="1" noProof="0">
                                <a:solidFill>
                                  <a:srgbClr val="0070C0"/>
                                </a:solidFill>
                                <a:latin typeface="Cambria Math" panose="02040503050406030204" pitchFamily="18" charset="0"/>
                              </a:rPr>
                            </m:ctrlPr>
                          </m:sSupPr>
                          <m:e>
                            <m:r>
                              <a:rPr lang="de-DE" sz="3600" i="1" noProof="0">
                                <a:solidFill>
                                  <a:srgbClr val="0070C0"/>
                                </a:solidFill>
                                <a:latin typeface="Cambria Math" panose="02040503050406030204" pitchFamily="18" charset="0"/>
                                <a:ea typeface="Cambria Math" panose="02040503050406030204" pitchFamily="18" charset="0"/>
                              </a:rPr>
                              <m:t>𝜆</m:t>
                            </m:r>
                          </m:e>
                          <m:sup>
                            <m:r>
                              <a:rPr lang="de-DE" sz="3600" i="1" noProof="0">
                                <a:solidFill>
                                  <a:srgbClr val="0070C0"/>
                                </a:solidFill>
                                <a:latin typeface="Cambria Math" panose="02040503050406030204" pitchFamily="18" charset="0"/>
                              </a:rPr>
                              <m:t>𝑥</m:t>
                            </m:r>
                          </m:sup>
                        </m:sSup>
                        <m:sSup>
                          <m:sSupPr>
                            <m:ctrlPr>
                              <a:rPr lang="de-DE" sz="3600" i="1" noProof="0">
                                <a:solidFill>
                                  <a:srgbClr val="0070C0"/>
                                </a:solidFill>
                                <a:latin typeface="Cambria Math" panose="02040503050406030204" pitchFamily="18" charset="0"/>
                              </a:rPr>
                            </m:ctrlPr>
                          </m:sSupPr>
                          <m:e>
                            <m:r>
                              <a:rPr lang="de-DE" sz="3600" i="1" noProof="0">
                                <a:solidFill>
                                  <a:srgbClr val="0070C0"/>
                                </a:solidFill>
                                <a:latin typeface="Cambria Math" panose="02040503050406030204" pitchFamily="18" charset="0"/>
                              </a:rPr>
                              <m:t>𝑒</m:t>
                            </m:r>
                          </m:e>
                          <m:sup>
                            <m:r>
                              <a:rPr lang="de-DE" sz="3600" i="1" noProof="0">
                                <a:solidFill>
                                  <a:srgbClr val="0070C0"/>
                                </a:solidFill>
                                <a:latin typeface="Cambria Math" panose="02040503050406030204" pitchFamily="18" charset="0"/>
                              </a:rPr>
                              <m:t>−</m:t>
                            </m:r>
                            <m:r>
                              <a:rPr lang="de-DE" sz="3600" i="1" noProof="0">
                                <a:solidFill>
                                  <a:srgbClr val="0070C0"/>
                                </a:solidFill>
                                <a:latin typeface="Cambria Math" panose="02040503050406030204" pitchFamily="18" charset="0"/>
                                <a:ea typeface="Cambria Math" panose="02040503050406030204" pitchFamily="18" charset="0"/>
                              </a:rPr>
                              <m:t>𝜆</m:t>
                            </m:r>
                          </m:sup>
                        </m:sSup>
                      </m:num>
                      <m:den>
                        <m:r>
                          <a:rPr lang="de-DE" sz="3600" i="1" noProof="0">
                            <a:solidFill>
                              <a:srgbClr val="0070C0"/>
                            </a:solidFill>
                            <a:latin typeface="Cambria Math" panose="02040503050406030204" pitchFamily="18" charset="0"/>
                          </a:rPr>
                          <m:t>𝑥</m:t>
                        </m:r>
                        <m:r>
                          <a:rPr lang="de-DE" sz="3600" i="1" noProof="0">
                            <a:solidFill>
                              <a:srgbClr val="0070C0"/>
                            </a:solidFill>
                            <a:latin typeface="Cambria Math" panose="02040503050406030204" pitchFamily="18" charset="0"/>
                          </a:rPr>
                          <m:t>!</m:t>
                        </m:r>
                      </m:den>
                    </m:f>
                    <m:r>
                      <a:rPr lang="de-DE" sz="3600" i="1" noProof="0">
                        <a:latin typeface="Cambria Math" panose="02040503050406030204" pitchFamily="18" charset="0"/>
                      </a:rPr>
                      <m:t>=</m:t>
                    </m:r>
                    <m:f>
                      <m:fPr>
                        <m:ctrlPr>
                          <a:rPr lang="de-DE" sz="3600" i="1" noProof="0">
                            <a:latin typeface="Cambria Math" panose="02040503050406030204" pitchFamily="18" charset="0"/>
                          </a:rPr>
                        </m:ctrlPr>
                      </m:fPr>
                      <m:num>
                        <m:sSup>
                          <m:sSupPr>
                            <m:ctrlPr>
                              <a:rPr lang="de-DE" sz="3600" i="1" noProof="0">
                                <a:latin typeface="Cambria Math" panose="02040503050406030204" pitchFamily="18" charset="0"/>
                              </a:rPr>
                            </m:ctrlPr>
                          </m:sSupPr>
                          <m:e>
                            <m:r>
                              <a:rPr lang="de-DE" sz="3600" i="1" noProof="0">
                                <a:latin typeface="Cambria Math" panose="02040503050406030204" pitchFamily="18" charset="0"/>
                              </a:rPr>
                              <m:t>8</m:t>
                            </m:r>
                          </m:e>
                          <m:sup>
                            <m:r>
                              <a:rPr lang="de-DE" sz="3600" i="1" noProof="0">
                                <a:latin typeface="Cambria Math" panose="02040503050406030204" pitchFamily="18" charset="0"/>
                              </a:rPr>
                              <m:t>4</m:t>
                            </m:r>
                          </m:sup>
                        </m:sSup>
                        <m:r>
                          <a:rPr lang="de-DE" sz="3600" i="1" noProof="0">
                            <a:latin typeface="Cambria Math" panose="02040503050406030204" pitchFamily="18" charset="0"/>
                            <a:ea typeface="Cambria Math" panose="02040503050406030204" pitchFamily="18" charset="0"/>
                          </a:rPr>
                          <m:t>∙</m:t>
                        </m:r>
                        <m:sSup>
                          <m:sSupPr>
                            <m:ctrlPr>
                              <a:rPr lang="de-DE" sz="3600" i="1" noProof="0">
                                <a:latin typeface="Cambria Math" panose="02040503050406030204" pitchFamily="18" charset="0"/>
                                <a:ea typeface="Cambria Math" panose="02040503050406030204" pitchFamily="18" charset="0"/>
                              </a:rPr>
                            </m:ctrlPr>
                          </m:sSupPr>
                          <m:e>
                            <m:r>
                              <a:rPr lang="de-DE" sz="3600" i="1" noProof="0">
                                <a:latin typeface="Cambria Math" panose="02040503050406030204" pitchFamily="18" charset="0"/>
                              </a:rPr>
                              <m:t>2.71828</m:t>
                            </m:r>
                          </m:e>
                          <m:sup>
                            <m:r>
                              <a:rPr lang="de-DE" sz="3600" i="1" noProof="0">
                                <a:latin typeface="Cambria Math" panose="02040503050406030204" pitchFamily="18" charset="0"/>
                                <a:ea typeface="Cambria Math" panose="02040503050406030204" pitchFamily="18" charset="0"/>
                              </a:rPr>
                              <m:t>−8</m:t>
                            </m:r>
                          </m:sup>
                        </m:sSup>
                      </m:num>
                      <m:den>
                        <m:r>
                          <a:rPr lang="de-DE" sz="3600" i="1" noProof="0">
                            <a:latin typeface="Cambria Math" panose="02040503050406030204" pitchFamily="18" charset="0"/>
                          </a:rPr>
                          <m:t>4!</m:t>
                        </m:r>
                      </m:den>
                    </m:f>
                  </m:oMath>
                </a14:m>
                <a:endParaRPr lang="de-DE" sz="3600" noProof="0" dirty="0"/>
              </a:p>
              <a:p>
                <a:pPr marL="1311275" indent="0">
                  <a:lnSpc>
                    <a:spcPct val="150000"/>
                  </a:lnSpc>
                  <a:spcBef>
                    <a:spcPts val="1200"/>
                  </a:spcBef>
                  <a:buNone/>
                </a:pPr>
                <a:r>
                  <a:rPr lang="de-DE" sz="3600" noProof="0" dirty="0"/>
                  <a:t>			       </a:t>
                </a:r>
                <a14:m>
                  <m:oMath xmlns:m="http://schemas.openxmlformats.org/officeDocument/2006/math">
                    <m:r>
                      <a:rPr lang="de-DE" sz="3600" i="1" noProof="0">
                        <a:latin typeface="Cambria Math" panose="02040503050406030204" pitchFamily="18" charset="0"/>
                      </a:rPr>
                      <m:t>=</m:t>
                    </m:r>
                    <m:f>
                      <m:fPr>
                        <m:ctrlPr>
                          <a:rPr lang="de-DE" sz="3600" i="1" noProof="0">
                            <a:latin typeface="Cambria Math" panose="02040503050406030204" pitchFamily="18" charset="0"/>
                          </a:rPr>
                        </m:ctrlPr>
                      </m:fPr>
                      <m:num>
                        <m:r>
                          <a:rPr lang="de-DE" sz="3600" i="1" noProof="0">
                            <a:latin typeface="Cambria Math" panose="02040503050406030204" pitchFamily="18" charset="0"/>
                          </a:rPr>
                          <m:t>4096</m:t>
                        </m:r>
                        <m:r>
                          <a:rPr lang="de-DE" sz="3600" i="1" noProof="0">
                            <a:latin typeface="Cambria Math" panose="02040503050406030204" pitchFamily="18" charset="0"/>
                            <a:ea typeface="Cambria Math" panose="02040503050406030204" pitchFamily="18" charset="0"/>
                          </a:rPr>
                          <m:t>∙</m:t>
                        </m:r>
                        <m:d>
                          <m:dPr>
                            <m:ctrlPr>
                              <a:rPr lang="de-DE" sz="3600" i="1" noProof="0">
                                <a:latin typeface="Cambria Math" panose="02040503050406030204" pitchFamily="18" charset="0"/>
                                <a:ea typeface="Cambria Math" panose="02040503050406030204" pitchFamily="18" charset="0"/>
                              </a:rPr>
                            </m:ctrlPr>
                          </m:dPr>
                          <m:e>
                            <m:f>
                              <m:fPr>
                                <m:ctrlPr>
                                  <a:rPr lang="de-DE" sz="3600" i="1" noProof="0">
                                    <a:latin typeface="Cambria Math" panose="02040503050406030204" pitchFamily="18" charset="0"/>
                                    <a:ea typeface="Cambria Math" panose="02040503050406030204" pitchFamily="18" charset="0"/>
                                  </a:rPr>
                                </m:ctrlPr>
                              </m:fPr>
                              <m:num>
                                <m:r>
                                  <a:rPr lang="de-DE" sz="3600" i="1" noProof="0">
                                    <a:latin typeface="Cambria Math" panose="02040503050406030204" pitchFamily="18" charset="0"/>
                                    <a:ea typeface="Cambria Math" panose="02040503050406030204" pitchFamily="18" charset="0"/>
                                  </a:rPr>
                                  <m:t>1</m:t>
                                </m:r>
                              </m:num>
                              <m:den>
                                <m:r>
                                  <a:rPr lang="de-DE" sz="3600" i="1" noProof="0">
                                    <a:latin typeface="Cambria Math" panose="02040503050406030204" pitchFamily="18" charset="0"/>
                                    <a:ea typeface="Cambria Math" panose="02040503050406030204" pitchFamily="18" charset="0"/>
                                  </a:rPr>
                                  <m:t>2980.96</m:t>
                                </m:r>
                              </m:den>
                            </m:f>
                          </m:e>
                        </m:d>
                      </m:num>
                      <m:den>
                        <m:r>
                          <a:rPr lang="de-DE" sz="3600" i="1" noProof="0">
                            <a:latin typeface="Cambria Math" panose="02040503050406030204" pitchFamily="18" charset="0"/>
                          </a:rPr>
                          <m:t>24</m:t>
                        </m:r>
                      </m:den>
                    </m:f>
                    <m:r>
                      <a:rPr lang="de-DE" sz="3600" i="1" noProof="0">
                        <a:latin typeface="Cambria Math" panose="02040503050406030204" pitchFamily="18" charset="0"/>
                      </a:rPr>
                      <m:t>=</m:t>
                    </m:r>
                    <m:r>
                      <a:rPr lang="de-DE" sz="3600" b="1" i="1" noProof="0">
                        <a:latin typeface="Cambria Math" panose="02040503050406030204" pitchFamily="18" charset="0"/>
                      </a:rPr>
                      <m:t>𝟎</m:t>
                    </m:r>
                    <m:r>
                      <a:rPr lang="de-DE" sz="3600" b="1" i="1" noProof="0">
                        <a:latin typeface="Cambria Math" panose="02040503050406030204" pitchFamily="18" charset="0"/>
                      </a:rPr>
                      <m:t>.</m:t>
                    </m:r>
                    <m:r>
                      <a:rPr lang="de-DE" sz="3600" b="1" i="1" noProof="0">
                        <a:latin typeface="Cambria Math" panose="02040503050406030204" pitchFamily="18" charset="0"/>
                      </a:rPr>
                      <m:t>𝟎𝟓𝟕𝟐</m:t>
                    </m:r>
                  </m:oMath>
                </a14:m>
                <a:endParaRPr lang="de-DE" sz="3600" b="1" noProof="0" dirty="0"/>
              </a:p>
            </p:txBody>
          </p:sp>
        </mc:Choice>
        <mc:Fallback xmlns="">
          <p:sp>
            <p:nvSpPr>
              <p:cNvPr id="3" name="Content Placeholder 2">
                <a:extLst>
                  <a:ext uri="{FF2B5EF4-FFF2-40B4-BE49-F238E27FC236}">
                    <a16:creationId xmlns:a16="http://schemas.microsoft.com/office/drawing/2014/main" id="{6C508971-F786-473A-A339-311A184C07D5}"/>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1C5D0252-B5F7-4175-B687-C974A6887715}"/>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37749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894E-3C7B-4A83-974D-E99E1465C7A3}"/>
              </a:ext>
            </a:extLst>
          </p:cNvPr>
          <p:cNvSpPr>
            <a:spLocks noGrp="1"/>
          </p:cNvSpPr>
          <p:nvPr>
            <p:ph type="title"/>
          </p:nvPr>
        </p:nvSpPr>
        <p:spPr/>
        <p:txBody>
          <a:bodyPr/>
          <a:lstStyle/>
          <a:p>
            <a:r>
              <a:rPr lang="de-DE" noProof="0" dirty="0"/>
              <a:t>Poisson-Verteilung Übung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86CBAA-0358-4416-9981-9293BA25C96A}"/>
                  </a:ext>
                </a:extLst>
              </p:cNvPr>
              <p:cNvSpPr>
                <a:spLocks noGrp="1"/>
              </p:cNvSpPr>
              <p:nvPr>
                <p:ph idx="1"/>
              </p:nvPr>
            </p:nvSpPr>
            <p:spPr/>
            <p:txBody>
              <a:bodyPr/>
              <a:lstStyle/>
              <a:p>
                <a:pPr marL="0" indent="0">
                  <a:buNone/>
                </a:pPr>
                <a:r>
                  <a:rPr lang="de-DE" noProof="0" dirty="0"/>
                  <a:t>	</a:t>
                </a:r>
                <a:r>
                  <a:rPr lang="de-DE" sz="4000" noProof="0" dirty="0"/>
                  <a:t>	</a:t>
                </a:r>
                <a14:m>
                  <m:oMath xmlns:m="http://schemas.openxmlformats.org/officeDocument/2006/math">
                    <m:r>
                      <a:rPr lang="de-DE" sz="4000" i="1" noProof="0">
                        <a:latin typeface="Cambria Math" panose="02040503050406030204" pitchFamily="18" charset="0"/>
                      </a:rPr>
                      <m:t>=</m:t>
                    </m:r>
                    <m:f>
                      <m:fPr>
                        <m:ctrlPr>
                          <a:rPr lang="de-DE" sz="4000" i="1" noProof="0">
                            <a:latin typeface="Cambria Math" panose="02040503050406030204" pitchFamily="18" charset="0"/>
                          </a:rPr>
                        </m:ctrlPr>
                      </m:fPr>
                      <m:num>
                        <m:r>
                          <a:rPr lang="de-DE" sz="4000" i="1" noProof="0">
                            <a:latin typeface="Cambria Math" panose="02040503050406030204" pitchFamily="18" charset="0"/>
                          </a:rPr>
                          <m:t>4096</m:t>
                        </m:r>
                        <m:r>
                          <a:rPr lang="de-DE" sz="4000" i="1" noProof="0">
                            <a:latin typeface="Cambria Math" panose="02040503050406030204" pitchFamily="18" charset="0"/>
                            <a:ea typeface="Cambria Math" panose="02040503050406030204" pitchFamily="18" charset="0"/>
                          </a:rPr>
                          <m:t>∙</m:t>
                        </m:r>
                        <m:d>
                          <m:dPr>
                            <m:ctrlPr>
                              <a:rPr lang="de-DE" sz="4000" i="1" noProof="0">
                                <a:latin typeface="Cambria Math" panose="02040503050406030204" pitchFamily="18" charset="0"/>
                                <a:ea typeface="Cambria Math" panose="02040503050406030204" pitchFamily="18" charset="0"/>
                              </a:rPr>
                            </m:ctrlPr>
                          </m:dPr>
                          <m:e>
                            <m:f>
                              <m:fPr>
                                <m:ctrlPr>
                                  <a:rPr lang="de-DE" sz="4000" i="1" noProof="0">
                                    <a:latin typeface="Cambria Math" panose="02040503050406030204" pitchFamily="18" charset="0"/>
                                    <a:ea typeface="Cambria Math" panose="02040503050406030204" pitchFamily="18" charset="0"/>
                                  </a:rPr>
                                </m:ctrlPr>
                              </m:fPr>
                              <m:num>
                                <m:r>
                                  <a:rPr lang="de-DE" sz="4000" i="1" noProof="0">
                                    <a:latin typeface="Cambria Math" panose="02040503050406030204" pitchFamily="18" charset="0"/>
                                    <a:ea typeface="Cambria Math" panose="02040503050406030204" pitchFamily="18" charset="0"/>
                                  </a:rPr>
                                  <m:t>1</m:t>
                                </m:r>
                              </m:num>
                              <m:den>
                                <m:r>
                                  <a:rPr lang="de-DE" sz="4000" i="1" noProof="0">
                                    <a:latin typeface="Cambria Math" panose="02040503050406030204" pitchFamily="18" charset="0"/>
                                    <a:ea typeface="Cambria Math" panose="02040503050406030204" pitchFamily="18" charset="0"/>
                                  </a:rPr>
                                  <m:t>2980.96</m:t>
                                </m:r>
                              </m:den>
                            </m:f>
                          </m:e>
                        </m:d>
                      </m:num>
                      <m:den>
                        <m:r>
                          <a:rPr lang="de-DE" sz="4000" i="1" noProof="0">
                            <a:latin typeface="Cambria Math" panose="02040503050406030204" pitchFamily="18" charset="0"/>
                          </a:rPr>
                          <m:t>24</m:t>
                        </m:r>
                      </m:den>
                    </m:f>
                    <m:r>
                      <a:rPr lang="de-DE" sz="4000" i="1" noProof="0">
                        <a:latin typeface="Cambria Math" panose="02040503050406030204" pitchFamily="18" charset="0"/>
                      </a:rPr>
                      <m:t>=</m:t>
                    </m:r>
                    <m:r>
                      <a:rPr lang="de-DE" sz="4000" b="1" i="1" noProof="0">
                        <a:latin typeface="Cambria Math" panose="02040503050406030204" pitchFamily="18" charset="0"/>
                      </a:rPr>
                      <m:t>𝟎</m:t>
                    </m:r>
                    <m:r>
                      <a:rPr lang="de-DE" sz="4000" b="1" i="1" noProof="0">
                        <a:latin typeface="Cambria Math" panose="02040503050406030204" pitchFamily="18" charset="0"/>
                      </a:rPr>
                      <m:t>.</m:t>
                    </m:r>
                    <m:r>
                      <a:rPr lang="de-DE" sz="4000" b="1" i="1" noProof="0">
                        <a:latin typeface="Cambria Math" panose="02040503050406030204" pitchFamily="18" charset="0"/>
                      </a:rPr>
                      <m:t>𝟎𝟓𝟕𝟐</m:t>
                    </m:r>
                  </m:oMath>
                </a14:m>
                <a:endParaRPr lang="de-DE" sz="4000" b="1" noProof="0" dirty="0"/>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A886CBAA-0358-4416-9981-9293BA25C96A}"/>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de-DE">
                    <a:noFill/>
                  </a:rPr>
                  <a:t> </a:t>
                </a:r>
              </a:p>
            </p:txBody>
          </p:sp>
        </mc:Fallback>
      </mc:AlternateContent>
      <p:grpSp>
        <p:nvGrpSpPr>
          <p:cNvPr id="4" name="Group 3">
            <a:extLst>
              <a:ext uri="{FF2B5EF4-FFF2-40B4-BE49-F238E27FC236}">
                <a16:creationId xmlns:a16="http://schemas.microsoft.com/office/drawing/2014/main" id="{C8F9F25E-B1FC-4CC7-905D-06948A2C1501}"/>
              </a:ext>
            </a:extLst>
          </p:cNvPr>
          <p:cNvGrpSpPr/>
          <p:nvPr/>
        </p:nvGrpSpPr>
        <p:grpSpPr>
          <a:xfrm>
            <a:off x="5779699" y="2909803"/>
            <a:ext cx="6001848" cy="3267159"/>
            <a:chOff x="3803877" y="2392219"/>
            <a:chExt cx="4992929" cy="2623126"/>
          </a:xfrm>
        </p:grpSpPr>
        <p:pic>
          <p:nvPicPr>
            <p:cNvPr id="5" name="Picture 4">
              <a:extLst>
                <a:ext uri="{FF2B5EF4-FFF2-40B4-BE49-F238E27FC236}">
                  <a16:creationId xmlns:a16="http://schemas.microsoft.com/office/drawing/2014/main" id="{46E921B3-8BAD-46E4-A712-FFD5ABD3AAD6}"/>
                </a:ext>
              </a:extLst>
            </p:cNvPr>
            <p:cNvPicPr>
              <a:picLocks noChangeAspect="1"/>
            </p:cNvPicPr>
            <p:nvPr/>
          </p:nvPicPr>
          <p:blipFill>
            <a:blip r:embed="rId4"/>
            <a:stretch>
              <a:fillRect/>
            </a:stretch>
          </p:blipFill>
          <p:spPr>
            <a:xfrm>
              <a:off x="3803877" y="2392219"/>
              <a:ext cx="4992929" cy="2623126"/>
            </a:xfrm>
            <a:prstGeom prst="rect">
              <a:avLst/>
            </a:prstGeom>
            <a:ln w="28575">
              <a:solidFill>
                <a:schemeClr val="tx1"/>
              </a:solidFill>
            </a:ln>
          </p:spPr>
        </p:pic>
        <p:sp>
          <p:nvSpPr>
            <p:cNvPr id="6" name="Oval 5">
              <a:extLst>
                <a:ext uri="{FF2B5EF4-FFF2-40B4-BE49-F238E27FC236}">
                  <a16:creationId xmlns:a16="http://schemas.microsoft.com/office/drawing/2014/main" id="{7C3AC695-DEAD-48ED-B911-0FF75ECDC1E1}"/>
                </a:ext>
              </a:extLst>
            </p:cNvPr>
            <p:cNvSpPr/>
            <p:nvPr/>
          </p:nvSpPr>
          <p:spPr>
            <a:xfrm>
              <a:off x="4913745" y="3703782"/>
              <a:ext cx="379743" cy="203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F54EE02-491D-448E-9783-BDB0A3199CF0}"/>
              </a:ext>
            </a:extLst>
          </p:cNvPr>
          <p:cNvSpPr txBox="1"/>
          <p:nvPr/>
        </p:nvSpPr>
        <p:spPr>
          <a:xfrm>
            <a:off x="838200" y="3748250"/>
            <a:ext cx="3595777" cy="954107"/>
          </a:xfrm>
          <a:prstGeom prst="rect">
            <a:avLst/>
          </a:prstGeom>
          <a:noFill/>
        </p:spPr>
        <p:txBody>
          <a:bodyPr wrap="square" rtlCol="0">
            <a:spAutoFit/>
          </a:bodyPr>
          <a:lstStyle/>
          <a:p>
            <a:r>
              <a:rPr lang="de-DE" sz="2800" dirty="0">
                <a:latin typeface="Montserrat" panose="02000505000000020004" pitchFamily="2" charset="0"/>
              </a:rPr>
              <a:t>Das passt zu unserem Diagramm!</a:t>
            </a:r>
          </a:p>
        </p:txBody>
      </p:sp>
      <p:sp>
        <p:nvSpPr>
          <p:cNvPr id="8" name="Footer Placeholder 7">
            <a:extLst>
              <a:ext uri="{FF2B5EF4-FFF2-40B4-BE49-F238E27FC236}">
                <a16:creationId xmlns:a16="http://schemas.microsoft.com/office/drawing/2014/main" id="{4CF06D88-7866-4720-8727-8A6675289935}"/>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16097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F2ED-ED61-44A8-9746-F7FEA6098CDE}"/>
              </a:ext>
            </a:extLst>
          </p:cNvPr>
          <p:cNvSpPr>
            <a:spLocks noGrp="1"/>
          </p:cNvSpPr>
          <p:nvPr>
            <p:ph type="title"/>
          </p:nvPr>
        </p:nvSpPr>
        <p:spPr/>
        <p:txBody>
          <a:bodyPr/>
          <a:lstStyle/>
          <a:p>
            <a:r>
              <a:rPr lang="de-DE" noProof="0" dirty="0"/>
              <a:t>Poisson-Verteilung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BD8814-A947-490B-98E0-56A1F3476DDA}"/>
                  </a:ext>
                </a:extLst>
              </p:cNvPr>
              <p:cNvSpPr>
                <a:spLocks noGrp="1"/>
              </p:cNvSpPr>
              <p:nvPr>
                <p:ph idx="1"/>
              </p:nvPr>
            </p:nvSpPr>
            <p:spPr/>
            <p:txBody>
              <a:bodyPr>
                <a:normAutofit/>
              </a:bodyPr>
              <a:lstStyle/>
              <a:p>
                <a:r>
                  <a:rPr lang="de-DE" noProof="0" dirty="0"/>
                  <a:t>Die </a:t>
                </a:r>
                <a:r>
                  <a:rPr lang="de-DE" b="1" noProof="0" dirty="0"/>
                  <a:t>kumulative Verteilungsfunktion </a:t>
                </a:r>
                <a:r>
                  <a:rPr lang="de-DE" noProof="0" dirty="0"/>
                  <a:t>ist einfach die Summe aller diskreten Wahrscheinlichkeiten</a:t>
                </a:r>
              </a:p>
              <a:p>
                <a:r>
                  <a:rPr lang="de-DE" noProof="0" dirty="0"/>
                  <a:t>Die Wahrscheinlichkeit, </a:t>
                </a:r>
                <a:r>
                  <a:rPr lang="de-DE" b="1" i="1" noProof="0" dirty="0"/>
                  <a:t>weniger als 4 </a:t>
                </a:r>
                <a:r>
                  <a:rPr lang="de-DE" noProof="0" dirty="0"/>
                  <a:t>Ereignisse in einer Poisson-Verteilung zu sehen, ist:</a:t>
                </a:r>
              </a:p>
              <a:p>
                <a:pPr marL="803275" indent="0">
                  <a:buNone/>
                </a:pPr>
                <a:r>
                  <a:rPr lang="de-DE" sz="4000" noProof="0" dirty="0"/>
                  <a:t>	</a:t>
                </a:r>
                <a14:m>
                  <m:oMath xmlns:m="http://schemas.openxmlformats.org/officeDocument/2006/math">
                    <m:r>
                      <a:rPr lang="de-DE" sz="4000" i="1" noProof="0">
                        <a:solidFill>
                          <a:srgbClr val="0070C0"/>
                        </a:solidFill>
                        <a:latin typeface="Cambria Math" panose="02040503050406030204" pitchFamily="18" charset="0"/>
                      </a:rPr>
                      <m:t>𝑃</m:t>
                    </m:r>
                    <m:d>
                      <m:dPr>
                        <m:ctrlPr>
                          <a:rPr lang="de-DE" sz="4000" i="1" noProof="0">
                            <a:solidFill>
                              <a:srgbClr val="0070C0"/>
                            </a:solidFill>
                            <a:latin typeface="Cambria Math" panose="02040503050406030204" pitchFamily="18" charset="0"/>
                          </a:rPr>
                        </m:ctrlPr>
                      </m:dPr>
                      <m:e>
                        <m:r>
                          <a:rPr lang="de-DE" sz="4000" i="1" noProof="0">
                            <a:solidFill>
                              <a:srgbClr val="0070C0"/>
                            </a:solidFill>
                            <a:latin typeface="Cambria Math" panose="02040503050406030204" pitchFamily="18" charset="0"/>
                          </a:rPr>
                          <m:t>𝑋</m:t>
                        </m:r>
                        <m:r>
                          <a:rPr lang="de-DE" sz="4000" i="1" noProof="0">
                            <a:solidFill>
                              <a:srgbClr val="0070C0"/>
                            </a:solidFill>
                            <a:latin typeface="Cambria Math" panose="02040503050406030204" pitchFamily="18" charset="0"/>
                          </a:rPr>
                          <m:t>:</m:t>
                        </m:r>
                        <m:r>
                          <a:rPr lang="de-DE" sz="4000" i="1" spc="-500" noProof="0">
                            <a:solidFill>
                              <a:srgbClr val="0070C0"/>
                            </a:solidFill>
                            <a:latin typeface="Cambria Math" panose="02040503050406030204" pitchFamily="18" charset="0"/>
                          </a:rPr>
                          <m:t>𝑥</m:t>
                        </m:r>
                        <m:r>
                          <a:rPr lang="de-DE" sz="4000" i="1" spc="-500" noProof="0">
                            <a:solidFill>
                              <a:srgbClr val="0070C0"/>
                            </a:solidFill>
                            <a:latin typeface="Cambria Math" panose="02040503050406030204" pitchFamily="18" charset="0"/>
                          </a:rPr>
                          <m:t>&lt;4</m:t>
                        </m:r>
                      </m:e>
                    </m:d>
                    <m:r>
                      <a:rPr lang="de-DE" sz="4000" i="1" noProof="0">
                        <a:solidFill>
                          <a:srgbClr val="0070C0"/>
                        </a:solidFill>
                        <a:latin typeface="Cambria Math" panose="02040503050406030204" pitchFamily="18" charset="0"/>
                      </a:rPr>
                      <m:t>=</m:t>
                    </m:r>
                    <m:nary>
                      <m:naryPr>
                        <m:chr m:val="∑"/>
                        <m:limLoc m:val="subSup"/>
                        <m:ctrlPr>
                          <a:rPr lang="de-DE" sz="4000" i="1" noProof="0">
                            <a:solidFill>
                              <a:srgbClr val="0070C0"/>
                            </a:solidFill>
                            <a:latin typeface="Cambria Math" panose="02040503050406030204" pitchFamily="18" charset="0"/>
                          </a:rPr>
                        </m:ctrlPr>
                      </m:naryPr>
                      <m:sub>
                        <m:r>
                          <m:rPr>
                            <m:brk m:alnAt="25"/>
                          </m:rPr>
                          <a:rPr lang="de-DE" sz="4000" i="1" noProof="0">
                            <a:solidFill>
                              <a:srgbClr val="0070C0"/>
                            </a:solidFill>
                            <a:latin typeface="Cambria Math" panose="02040503050406030204" pitchFamily="18" charset="0"/>
                          </a:rPr>
                          <m:t>𝑖</m:t>
                        </m:r>
                        <m:r>
                          <a:rPr lang="de-DE" sz="4000" i="1" noProof="0">
                            <a:solidFill>
                              <a:srgbClr val="0070C0"/>
                            </a:solidFill>
                            <a:latin typeface="Cambria Math" panose="02040503050406030204" pitchFamily="18" charset="0"/>
                          </a:rPr>
                          <m:t>=0</m:t>
                        </m:r>
                      </m:sub>
                      <m:sup>
                        <m:r>
                          <a:rPr lang="de-DE" sz="4000" i="1" noProof="0">
                            <a:solidFill>
                              <a:srgbClr val="0070C0"/>
                            </a:solidFill>
                            <a:latin typeface="Cambria Math" panose="02040503050406030204" pitchFamily="18" charset="0"/>
                          </a:rPr>
                          <m:t>3</m:t>
                        </m:r>
                      </m:sup>
                      <m:e>
                        <m:f>
                          <m:fPr>
                            <m:ctrlPr>
                              <a:rPr lang="de-DE" sz="4000" i="1" noProof="0">
                                <a:solidFill>
                                  <a:srgbClr val="0070C0"/>
                                </a:solidFill>
                                <a:latin typeface="Cambria Math" panose="02040503050406030204" pitchFamily="18" charset="0"/>
                              </a:rPr>
                            </m:ctrlPr>
                          </m:fPr>
                          <m:num>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ea typeface="Cambria Math" panose="02040503050406030204" pitchFamily="18" charset="0"/>
                                  </a:rPr>
                                  <m:t>𝜆</m:t>
                                </m:r>
                              </m:e>
                              <m:sup>
                                <m:r>
                                  <a:rPr lang="de-DE" sz="4000" i="1" noProof="0">
                                    <a:solidFill>
                                      <a:srgbClr val="0070C0"/>
                                    </a:solidFill>
                                    <a:latin typeface="Cambria Math" panose="02040503050406030204" pitchFamily="18" charset="0"/>
                                    <a:ea typeface="Cambria Math" panose="02040503050406030204" pitchFamily="18" charset="0"/>
                                  </a:rPr>
                                  <m:t>𝑖</m:t>
                                </m:r>
                              </m:sup>
                            </m:sSup>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𝑒</m:t>
                                </m:r>
                              </m:e>
                              <m:sup>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𝜆</m:t>
                                </m:r>
                              </m:sup>
                            </m:sSup>
                          </m:num>
                          <m:den>
                            <m:r>
                              <a:rPr lang="de-DE" sz="4000" i="1" noProof="0">
                                <a:solidFill>
                                  <a:srgbClr val="0070C0"/>
                                </a:solidFill>
                                <a:latin typeface="Cambria Math" panose="02040503050406030204" pitchFamily="18" charset="0"/>
                              </a:rPr>
                              <m:t>𝑖</m:t>
                            </m:r>
                            <m:r>
                              <a:rPr lang="de-DE" sz="4000" i="1" noProof="0">
                                <a:solidFill>
                                  <a:srgbClr val="0070C0"/>
                                </a:solidFill>
                                <a:latin typeface="Cambria Math" panose="02040503050406030204" pitchFamily="18" charset="0"/>
                              </a:rPr>
                              <m:t>!</m:t>
                            </m:r>
                          </m:den>
                        </m:f>
                      </m:e>
                    </m:nary>
                  </m:oMath>
                </a14:m>
                <a:endParaRPr lang="de-DE" sz="4000" noProof="0" dirty="0">
                  <a:solidFill>
                    <a:srgbClr val="0070C0"/>
                  </a:solidFill>
                </a:endParaRPr>
              </a:p>
              <a:p>
                <a:pPr marL="2566988" indent="0" algn="ctr">
                  <a:buNone/>
                </a:pPr>
                <a:r>
                  <a:rPr lang="de-DE" sz="4000" noProof="0" dirty="0">
                    <a:solidFill>
                      <a:srgbClr val="0070C0"/>
                    </a:solidFill>
                  </a:rPr>
                  <a:t>	  </a:t>
                </a:r>
                <a14:m>
                  <m:oMath xmlns:m="http://schemas.openxmlformats.org/officeDocument/2006/math">
                    <m:r>
                      <a:rPr lang="de-DE" sz="4000" i="1" noProof="0">
                        <a:solidFill>
                          <a:srgbClr val="0070C0"/>
                        </a:solidFill>
                        <a:latin typeface="Cambria Math" panose="02040503050406030204" pitchFamily="18" charset="0"/>
                      </a:rPr>
                      <m:t>=</m:t>
                    </m:r>
                    <m:f>
                      <m:fPr>
                        <m:ctrlPr>
                          <a:rPr lang="de-DE" sz="4000" i="1" noProof="0">
                            <a:solidFill>
                              <a:srgbClr val="0070C0"/>
                            </a:solidFill>
                            <a:latin typeface="Cambria Math" panose="02040503050406030204" pitchFamily="18" charset="0"/>
                          </a:rPr>
                        </m:ctrlPr>
                      </m:fPr>
                      <m:num>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ea typeface="Cambria Math" panose="02040503050406030204" pitchFamily="18" charset="0"/>
                              </a:rPr>
                              <m:t>𝜆</m:t>
                            </m:r>
                          </m:e>
                          <m:sup>
                            <m:r>
                              <a:rPr lang="de-DE" sz="4000" i="1" noProof="0">
                                <a:solidFill>
                                  <a:srgbClr val="0070C0"/>
                                </a:solidFill>
                                <a:latin typeface="Cambria Math" panose="02040503050406030204" pitchFamily="18" charset="0"/>
                                <a:ea typeface="Cambria Math" panose="02040503050406030204" pitchFamily="18" charset="0"/>
                              </a:rPr>
                              <m:t>0</m:t>
                            </m:r>
                          </m:sup>
                        </m:sSup>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𝑒</m:t>
                            </m:r>
                          </m:e>
                          <m:sup>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𝜆</m:t>
                            </m:r>
                          </m:sup>
                        </m:sSup>
                      </m:num>
                      <m:den>
                        <m:r>
                          <a:rPr lang="de-DE" sz="4000" i="1" noProof="0">
                            <a:solidFill>
                              <a:srgbClr val="0070C0"/>
                            </a:solidFill>
                            <a:latin typeface="Cambria Math" panose="02040503050406030204" pitchFamily="18" charset="0"/>
                          </a:rPr>
                          <m:t>0!</m:t>
                        </m:r>
                      </m:den>
                    </m:f>
                    <m:r>
                      <a:rPr lang="de-DE" sz="4000" i="1" noProof="0">
                        <a:solidFill>
                          <a:srgbClr val="0070C0"/>
                        </a:solidFill>
                        <a:latin typeface="Cambria Math" panose="02040503050406030204" pitchFamily="18" charset="0"/>
                      </a:rPr>
                      <m:t>+</m:t>
                    </m:r>
                    <m:f>
                      <m:fPr>
                        <m:ctrlPr>
                          <a:rPr lang="de-DE" sz="4000" i="1" noProof="0">
                            <a:solidFill>
                              <a:srgbClr val="0070C0"/>
                            </a:solidFill>
                            <a:latin typeface="Cambria Math" panose="02040503050406030204" pitchFamily="18" charset="0"/>
                          </a:rPr>
                        </m:ctrlPr>
                      </m:fPr>
                      <m:num>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ea typeface="Cambria Math" panose="02040503050406030204" pitchFamily="18" charset="0"/>
                              </a:rPr>
                              <m:t>𝜆</m:t>
                            </m:r>
                          </m:e>
                          <m:sup>
                            <m:r>
                              <a:rPr lang="de-DE" sz="4000" i="1" noProof="0">
                                <a:solidFill>
                                  <a:srgbClr val="0070C0"/>
                                </a:solidFill>
                                <a:latin typeface="Cambria Math" panose="02040503050406030204" pitchFamily="18" charset="0"/>
                                <a:ea typeface="Cambria Math" panose="02040503050406030204" pitchFamily="18" charset="0"/>
                              </a:rPr>
                              <m:t>1</m:t>
                            </m:r>
                          </m:sup>
                        </m:sSup>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𝑒</m:t>
                            </m:r>
                          </m:e>
                          <m:sup>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𝜆</m:t>
                            </m:r>
                          </m:sup>
                        </m:sSup>
                      </m:num>
                      <m:den>
                        <m:r>
                          <a:rPr lang="de-DE" sz="4000" i="1" noProof="0">
                            <a:solidFill>
                              <a:srgbClr val="0070C0"/>
                            </a:solidFill>
                            <a:latin typeface="Cambria Math" panose="02040503050406030204" pitchFamily="18" charset="0"/>
                          </a:rPr>
                          <m:t>1!</m:t>
                        </m:r>
                      </m:den>
                    </m:f>
                    <m:r>
                      <a:rPr lang="de-DE" sz="4000" i="1" noProof="0">
                        <a:solidFill>
                          <a:srgbClr val="0070C0"/>
                        </a:solidFill>
                        <a:latin typeface="Cambria Math" panose="02040503050406030204" pitchFamily="18" charset="0"/>
                      </a:rPr>
                      <m:t>+</m:t>
                    </m:r>
                    <m:f>
                      <m:fPr>
                        <m:ctrlPr>
                          <a:rPr lang="de-DE" sz="4000" i="1" noProof="0">
                            <a:solidFill>
                              <a:srgbClr val="0070C0"/>
                            </a:solidFill>
                            <a:latin typeface="Cambria Math" panose="02040503050406030204" pitchFamily="18" charset="0"/>
                          </a:rPr>
                        </m:ctrlPr>
                      </m:fPr>
                      <m:num>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ea typeface="Cambria Math" panose="02040503050406030204" pitchFamily="18" charset="0"/>
                              </a:rPr>
                              <m:t>𝜆</m:t>
                            </m:r>
                          </m:e>
                          <m:sup>
                            <m:r>
                              <a:rPr lang="de-DE" sz="4000" i="1" noProof="0">
                                <a:solidFill>
                                  <a:srgbClr val="0070C0"/>
                                </a:solidFill>
                                <a:latin typeface="Cambria Math" panose="02040503050406030204" pitchFamily="18" charset="0"/>
                                <a:ea typeface="Cambria Math" panose="02040503050406030204" pitchFamily="18" charset="0"/>
                              </a:rPr>
                              <m:t>2</m:t>
                            </m:r>
                          </m:sup>
                        </m:sSup>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𝑒</m:t>
                            </m:r>
                          </m:e>
                          <m:sup>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𝜆</m:t>
                            </m:r>
                          </m:sup>
                        </m:sSup>
                      </m:num>
                      <m:den>
                        <m:r>
                          <a:rPr lang="de-DE" sz="4000" i="1" noProof="0">
                            <a:solidFill>
                              <a:srgbClr val="0070C0"/>
                            </a:solidFill>
                            <a:latin typeface="Cambria Math" panose="02040503050406030204" pitchFamily="18" charset="0"/>
                          </a:rPr>
                          <m:t>2!</m:t>
                        </m:r>
                      </m:den>
                    </m:f>
                    <m:r>
                      <a:rPr lang="de-DE" sz="4000" i="1" noProof="0">
                        <a:solidFill>
                          <a:srgbClr val="0070C0"/>
                        </a:solidFill>
                        <a:latin typeface="Cambria Math" panose="02040503050406030204" pitchFamily="18" charset="0"/>
                      </a:rPr>
                      <m:t>+</m:t>
                    </m:r>
                    <m:f>
                      <m:fPr>
                        <m:ctrlPr>
                          <a:rPr lang="de-DE" sz="4000" i="1" noProof="0">
                            <a:solidFill>
                              <a:srgbClr val="0070C0"/>
                            </a:solidFill>
                            <a:latin typeface="Cambria Math" panose="02040503050406030204" pitchFamily="18" charset="0"/>
                          </a:rPr>
                        </m:ctrlPr>
                      </m:fPr>
                      <m:num>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ea typeface="Cambria Math" panose="02040503050406030204" pitchFamily="18" charset="0"/>
                              </a:rPr>
                              <m:t>𝜆</m:t>
                            </m:r>
                          </m:e>
                          <m:sup>
                            <m:r>
                              <a:rPr lang="de-DE" sz="4000" i="1" noProof="0">
                                <a:solidFill>
                                  <a:srgbClr val="0070C0"/>
                                </a:solidFill>
                                <a:latin typeface="Cambria Math" panose="02040503050406030204" pitchFamily="18" charset="0"/>
                                <a:ea typeface="Cambria Math" panose="02040503050406030204" pitchFamily="18" charset="0"/>
                              </a:rPr>
                              <m:t>3</m:t>
                            </m:r>
                          </m:sup>
                        </m:sSup>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𝑒</m:t>
                            </m:r>
                          </m:e>
                          <m:sup>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𝜆</m:t>
                            </m:r>
                          </m:sup>
                        </m:sSup>
                      </m:num>
                      <m:den>
                        <m:r>
                          <a:rPr lang="de-DE" sz="4000" i="1" noProof="0">
                            <a:solidFill>
                              <a:srgbClr val="0070C0"/>
                            </a:solidFill>
                            <a:latin typeface="Cambria Math" panose="02040503050406030204" pitchFamily="18" charset="0"/>
                          </a:rPr>
                          <m:t>3!</m:t>
                        </m:r>
                      </m:den>
                    </m:f>
                  </m:oMath>
                </a14:m>
                <a:endParaRPr lang="de-DE" noProof="0" dirty="0">
                  <a:solidFill>
                    <a:srgbClr val="0070C0"/>
                  </a:solidFill>
                </a:endParaRPr>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A9BD8814-A947-490B-98E0-56A1F3476DDA}"/>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CF040E19-7AAA-43D7-B74C-B352036ED220}"/>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136555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CC95-A8B3-42A6-9D45-4FDF09D1AF70}"/>
              </a:ext>
            </a:extLst>
          </p:cNvPr>
          <p:cNvSpPr>
            <a:spLocks noGrp="1"/>
          </p:cNvSpPr>
          <p:nvPr>
            <p:ph type="title"/>
          </p:nvPr>
        </p:nvSpPr>
        <p:spPr/>
        <p:txBody>
          <a:bodyPr/>
          <a:lstStyle/>
          <a:p>
            <a:r>
              <a:rPr lang="de-DE" noProof="0" dirty="0"/>
              <a:t>Poisson-Verteilung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9F1F6B-0366-4573-A4F5-9261923AFDBE}"/>
                  </a:ext>
                </a:extLst>
              </p:cNvPr>
              <p:cNvSpPr>
                <a:spLocks noGrp="1"/>
              </p:cNvSpPr>
              <p:nvPr>
                <p:ph idx="1"/>
              </p:nvPr>
            </p:nvSpPr>
            <p:spPr/>
            <p:txBody>
              <a:bodyPr/>
              <a:lstStyle/>
              <a:p>
                <a:r>
                  <a:rPr lang="de-DE" noProof="0" dirty="0"/>
                  <a:t>Denke daran, dass die Summe aller Möglichkeiten gleich 1 ist</a:t>
                </a:r>
              </a:p>
              <a:p>
                <a:r>
                  <a:rPr lang="de-DE" noProof="0" dirty="0"/>
                  <a:t>Die Wahrscheinlichkeit, </a:t>
                </a:r>
                <a:r>
                  <a:rPr lang="de-DE" b="1" noProof="0" dirty="0"/>
                  <a:t>mindestens</a:t>
                </a:r>
                <a:r>
                  <a:rPr lang="de-DE" noProof="0" dirty="0"/>
                  <a:t> 1 Ereignis zu erhalten, ist 1 minus die Wahrscheinlichkeit, keine zu erhalten:</a:t>
                </a:r>
              </a:p>
              <a:p>
                <a:endParaRPr lang="de-DE" noProof="0" dirty="0"/>
              </a:p>
              <a:p>
                <a:pPr marL="803275" indent="0">
                  <a:lnSpc>
                    <a:spcPct val="114000"/>
                  </a:lnSpc>
                  <a:spcBef>
                    <a:spcPts val="600"/>
                  </a:spcBef>
                  <a:buNone/>
                </a:pPr>
                <a:r>
                  <a:rPr lang="de-DE" noProof="0" dirty="0"/>
                  <a:t>		</a:t>
                </a:r>
                <a:r>
                  <a:rPr lang="de-DE" sz="4000" noProof="0" dirty="0">
                    <a:solidFill>
                      <a:srgbClr val="0070C0"/>
                    </a:solidFill>
                  </a:rPr>
                  <a:t> </a:t>
                </a:r>
                <a14:m>
                  <m:oMath xmlns:m="http://schemas.openxmlformats.org/officeDocument/2006/math">
                    <m:r>
                      <a:rPr lang="de-DE" sz="4000" i="1" noProof="0">
                        <a:solidFill>
                          <a:srgbClr val="0070C0"/>
                        </a:solidFill>
                        <a:latin typeface="Cambria Math" panose="02040503050406030204" pitchFamily="18" charset="0"/>
                      </a:rPr>
                      <m:t>𝑃</m:t>
                    </m:r>
                    <m:d>
                      <m:dPr>
                        <m:ctrlPr>
                          <a:rPr lang="de-DE" sz="4000" i="1" noProof="0">
                            <a:solidFill>
                              <a:srgbClr val="0070C0"/>
                            </a:solidFill>
                            <a:latin typeface="Cambria Math" panose="02040503050406030204" pitchFamily="18" charset="0"/>
                          </a:rPr>
                        </m:ctrlPr>
                      </m:dPr>
                      <m:e>
                        <m:r>
                          <a:rPr lang="de-DE" sz="4000" i="1" noProof="0">
                            <a:solidFill>
                              <a:srgbClr val="0070C0"/>
                            </a:solidFill>
                            <a:latin typeface="Cambria Math" panose="02040503050406030204" pitchFamily="18" charset="0"/>
                          </a:rPr>
                          <m:t>𝑋</m:t>
                        </m:r>
                        <m:r>
                          <a:rPr lang="de-DE" sz="4000" i="1" noProof="0">
                            <a:solidFill>
                              <a:srgbClr val="0070C0"/>
                            </a:solidFill>
                            <a:latin typeface="Cambria Math" panose="02040503050406030204" pitchFamily="18" charset="0"/>
                          </a:rPr>
                          <m:t>:</m:t>
                        </m:r>
                        <m:r>
                          <a:rPr lang="de-DE" sz="4000" i="1" spc="-500" noProof="0">
                            <a:solidFill>
                              <a:srgbClr val="0070C0"/>
                            </a:solidFill>
                            <a:latin typeface="Cambria Math" panose="02040503050406030204" pitchFamily="18" charset="0"/>
                          </a:rPr>
                          <m:t>𝑥</m:t>
                        </m:r>
                        <m:r>
                          <a:rPr lang="de-DE" sz="4000" i="1" spc="-500" noProof="0">
                            <a:solidFill>
                              <a:srgbClr val="0070C0"/>
                            </a:solidFill>
                            <a:latin typeface="Cambria Math" panose="02040503050406030204" pitchFamily="18" charset="0"/>
                            <a:ea typeface="Cambria Math" panose="02040503050406030204" pitchFamily="18" charset="0"/>
                          </a:rPr>
                          <m:t>≥</m:t>
                        </m:r>
                        <m:r>
                          <a:rPr lang="de-DE" sz="4000" i="1" spc="-500" noProof="0">
                            <a:solidFill>
                              <a:srgbClr val="0070C0"/>
                            </a:solidFill>
                            <a:latin typeface="Cambria Math" panose="02040503050406030204" pitchFamily="18" charset="0"/>
                          </a:rPr>
                          <m:t>1</m:t>
                        </m:r>
                      </m:e>
                    </m:d>
                    <m:r>
                      <a:rPr lang="de-DE" sz="4000" i="1" noProof="0">
                        <a:solidFill>
                          <a:srgbClr val="0070C0"/>
                        </a:solidFill>
                        <a:latin typeface="Cambria Math" panose="02040503050406030204" pitchFamily="18" charset="0"/>
                      </a:rPr>
                      <m:t>=1−</m:t>
                    </m:r>
                    <m:r>
                      <a:rPr lang="de-DE" sz="4000" i="1" noProof="0">
                        <a:solidFill>
                          <a:srgbClr val="0070C0"/>
                        </a:solidFill>
                        <a:latin typeface="Cambria Math" panose="02040503050406030204" pitchFamily="18" charset="0"/>
                      </a:rPr>
                      <m:t>𝑃</m:t>
                    </m:r>
                    <m:d>
                      <m:dPr>
                        <m:ctrlPr>
                          <a:rPr lang="de-DE" sz="4000" i="1" noProof="0">
                            <a:solidFill>
                              <a:srgbClr val="0070C0"/>
                            </a:solidFill>
                            <a:latin typeface="Cambria Math" panose="02040503050406030204" pitchFamily="18" charset="0"/>
                          </a:rPr>
                        </m:ctrlPr>
                      </m:dPr>
                      <m:e>
                        <m:r>
                          <a:rPr lang="de-DE" sz="4000" i="1" noProof="0">
                            <a:solidFill>
                              <a:srgbClr val="0070C0"/>
                            </a:solidFill>
                            <a:latin typeface="Cambria Math" panose="02040503050406030204" pitchFamily="18" charset="0"/>
                          </a:rPr>
                          <m:t>𝑋</m:t>
                        </m:r>
                        <m:r>
                          <a:rPr lang="de-DE" sz="4000" i="1" noProof="0">
                            <a:solidFill>
                              <a:srgbClr val="0070C0"/>
                            </a:solidFill>
                            <a:latin typeface="Cambria Math" panose="02040503050406030204" pitchFamily="18" charset="0"/>
                          </a:rPr>
                          <m:t>:</m:t>
                        </m:r>
                        <m:r>
                          <a:rPr lang="de-DE" sz="4000" i="1" spc="-500" noProof="0">
                            <a:solidFill>
                              <a:srgbClr val="0070C0"/>
                            </a:solidFill>
                            <a:latin typeface="Cambria Math" panose="02040503050406030204" pitchFamily="18" charset="0"/>
                          </a:rPr>
                          <m:t>𝑥</m:t>
                        </m:r>
                        <m:r>
                          <a:rPr lang="de-DE" sz="4000" i="1" spc="-500" noProof="0">
                            <a:solidFill>
                              <a:srgbClr val="0070C0"/>
                            </a:solidFill>
                            <a:latin typeface="Cambria Math" panose="02040503050406030204" pitchFamily="18" charset="0"/>
                          </a:rPr>
                          <m:t>=0</m:t>
                        </m:r>
                      </m:e>
                    </m:d>
                  </m:oMath>
                </a14:m>
                <a:endParaRPr lang="de-DE" sz="4000" i="1" noProof="0" dirty="0">
                  <a:solidFill>
                    <a:srgbClr val="0070C0"/>
                  </a:solidFill>
                  <a:latin typeface="Cambria Math" panose="02040503050406030204" pitchFamily="18" charset="0"/>
                </a:endParaRPr>
              </a:p>
              <a:p>
                <a:pPr marL="2513013" indent="0">
                  <a:lnSpc>
                    <a:spcPct val="114000"/>
                  </a:lnSpc>
                  <a:buNone/>
                </a:pPr>
                <a:r>
                  <a:rPr lang="de-DE" sz="4000" noProof="0" dirty="0">
                    <a:solidFill>
                      <a:srgbClr val="0070C0"/>
                    </a:solidFill>
                  </a:rPr>
                  <a:t>		       </a:t>
                </a:r>
                <a14:m>
                  <m:oMath xmlns:m="http://schemas.openxmlformats.org/officeDocument/2006/math">
                    <m:r>
                      <a:rPr lang="de-DE" sz="4000" i="1" noProof="0">
                        <a:solidFill>
                          <a:srgbClr val="0070C0"/>
                        </a:solidFill>
                        <a:latin typeface="Cambria Math" panose="02040503050406030204" pitchFamily="18" charset="0"/>
                      </a:rPr>
                      <m:t>=1−</m:t>
                    </m:r>
                    <m:f>
                      <m:fPr>
                        <m:ctrlPr>
                          <a:rPr lang="de-DE" sz="4000" i="1" noProof="0">
                            <a:solidFill>
                              <a:srgbClr val="0070C0"/>
                            </a:solidFill>
                            <a:latin typeface="Cambria Math" panose="02040503050406030204" pitchFamily="18" charset="0"/>
                          </a:rPr>
                        </m:ctrlPr>
                      </m:fPr>
                      <m:num>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ea typeface="Cambria Math" panose="02040503050406030204" pitchFamily="18" charset="0"/>
                              </a:rPr>
                              <m:t>𝜆</m:t>
                            </m:r>
                          </m:e>
                          <m:sup>
                            <m:r>
                              <a:rPr lang="de-DE" sz="4000" i="1" noProof="0">
                                <a:solidFill>
                                  <a:srgbClr val="0070C0"/>
                                </a:solidFill>
                                <a:latin typeface="Cambria Math" panose="02040503050406030204" pitchFamily="18" charset="0"/>
                                <a:ea typeface="Cambria Math" panose="02040503050406030204" pitchFamily="18" charset="0"/>
                              </a:rPr>
                              <m:t>0</m:t>
                            </m:r>
                          </m:sup>
                        </m:sSup>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𝑒</m:t>
                            </m:r>
                          </m:e>
                          <m:sup>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𝜆</m:t>
                            </m:r>
                          </m:sup>
                        </m:sSup>
                      </m:num>
                      <m:den>
                        <m:r>
                          <a:rPr lang="de-DE" sz="4000" i="1" noProof="0">
                            <a:solidFill>
                              <a:srgbClr val="0070C0"/>
                            </a:solidFill>
                            <a:latin typeface="Cambria Math" panose="02040503050406030204" pitchFamily="18" charset="0"/>
                          </a:rPr>
                          <m:t>0!</m:t>
                        </m:r>
                      </m:den>
                    </m:f>
                    <m:r>
                      <a:rPr lang="de-DE" sz="4000" i="1" noProof="0">
                        <a:solidFill>
                          <a:srgbClr val="0070C0"/>
                        </a:solidFill>
                        <a:latin typeface="Cambria Math" panose="02040503050406030204" pitchFamily="18" charset="0"/>
                      </a:rPr>
                      <m:t>=1−</m:t>
                    </m:r>
                  </m:oMath>
                </a14:m>
                <a:r>
                  <a:rPr lang="de-DE" sz="4000" noProof="0" dirty="0">
                    <a:solidFill>
                      <a:srgbClr val="0070C0"/>
                    </a:solidFill>
                  </a:rPr>
                  <a:t> </a:t>
                </a:r>
                <a14:m>
                  <m:oMath xmlns:m="http://schemas.openxmlformats.org/officeDocument/2006/math">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𝑒</m:t>
                        </m:r>
                      </m:e>
                      <m:sup>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𝜆</m:t>
                        </m:r>
                      </m:sup>
                    </m:sSup>
                  </m:oMath>
                </a14:m>
                <a:endParaRPr lang="de-DE" sz="4000" noProof="0" dirty="0"/>
              </a:p>
            </p:txBody>
          </p:sp>
        </mc:Choice>
        <mc:Fallback xmlns="">
          <p:sp>
            <p:nvSpPr>
              <p:cNvPr id="3" name="Content Placeholder 2">
                <a:extLst>
                  <a:ext uri="{FF2B5EF4-FFF2-40B4-BE49-F238E27FC236}">
                    <a16:creationId xmlns:a16="http://schemas.microsoft.com/office/drawing/2014/main" id="{4D9F1F6B-0366-4573-A4F5-9261923AFDBE}"/>
                  </a:ext>
                </a:extLst>
              </p:cNvPr>
              <p:cNvSpPr>
                <a:spLocks noGrp="1" noRot="1" noChangeAspect="1" noMove="1" noResize="1" noEditPoints="1" noAdjustHandles="1" noChangeArrowheads="1" noChangeShapeType="1" noTextEdit="1"/>
              </p:cNvSpPr>
              <p:nvPr>
                <p:ph idx="1"/>
              </p:nvPr>
            </p:nvSpPr>
            <p:spPr>
              <a:blipFill>
                <a:blip r:embed="rId3"/>
                <a:stretch>
                  <a:fillRect l="-1043" t="-2241" r="-1507"/>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9EE47196-134C-4E77-828B-ABCCC0D6995A}"/>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168697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A197-EA07-42FB-9E3F-6180DECCB876}"/>
              </a:ext>
            </a:extLst>
          </p:cNvPr>
          <p:cNvSpPr>
            <a:spLocks noGrp="1"/>
          </p:cNvSpPr>
          <p:nvPr>
            <p:ph type="title"/>
          </p:nvPr>
        </p:nvSpPr>
        <p:spPr/>
        <p:txBody>
          <a:bodyPr/>
          <a:lstStyle/>
          <a:p>
            <a:r>
              <a:rPr lang="de-DE" noProof="0" dirty="0"/>
              <a:t>Poisson-Verteilung Übung #2</a:t>
            </a:r>
          </a:p>
        </p:txBody>
      </p:sp>
      <p:sp>
        <p:nvSpPr>
          <p:cNvPr id="3" name="Content Placeholder 2">
            <a:extLst>
              <a:ext uri="{FF2B5EF4-FFF2-40B4-BE49-F238E27FC236}">
                <a16:creationId xmlns:a16="http://schemas.microsoft.com/office/drawing/2014/main" id="{272BFE0A-B1E5-4CA5-BB1A-A368C95671C5}"/>
              </a:ext>
            </a:extLst>
          </p:cNvPr>
          <p:cNvSpPr>
            <a:spLocks noGrp="1"/>
          </p:cNvSpPr>
          <p:nvPr>
            <p:ph idx="1"/>
          </p:nvPr>
        </p:nvSpPr>
        <p:spPr>
          <a:xfrm>
            <a:off x="838200" y="1825625"/>
            <a:ext cx="6563264" cy="4351338"/>
          </a:xfrm>
        </p:spPr>
        <p:txBody>
          <a:bodyPr/>
          <a:lstStyle/>
          <a:p>
            <a:r>
              <a:rPr lang="de-DE" noProof="0" dirty="0"/>
              <a:t>Ein Lager erhält normalerweise am Freitag zwischen 16 und 17 Uhr 8 Lieferungen.</a:t>
            </a:r>
          </a:p>
          <a:p>
            <a:r>
              <a:rPr lang="de-DE" noProof="0" dirty="0"/>
              <a:t>Wie groß ist die Wahrscheinlichkeit, dass </a:t>
            </a:r>
            <a:r>
              <a:rPr lang="de-DE" b="1" noProof="0" dirty="0"/>
              <a:t>weniger als 3 </a:t>
            </a:r>
            <a:r>
              <a:rPr lang="de-DE" noProof="0" dirty="0"/>
              <a:t>an diesem Freitag zwischen 16 und 17 Uhr ankommen?</a:t>
            </a:r>
          </a:p>
        </p:txBody>
      </p:sp>
      <p:pic>
        <p:nvPicPr>
          <p:cNvPr id="4" name="Picture 3">
            <a:extLst>
              <a:ext uri="{FF2B5EF4-FFF2-40B4-BE49-F238E27FC236}">
                <a16:creationId xmlns:a16="http://schemas.microsoft.com/office/drawing/2014/main" id="{668D67B0-D194-4B54-85C2-7B793FDFFA47}"/>
              </a:ext>
            </a:extLst>
          </p:cNvPr>
          <p:cNvPicPr>
            <a:picLocks noChangeAspect="1"/>
          </p:cNvPicPr>
          <p:nvPr/>
        </p:nvPicPr>
        <p:blipFill>
          <a:blip r:embed="rId3"/>
          <a:stretch>
            <a:fillRect/>
          </a:stretch>
        </p:blipFill>
        <p:spPr>
          <a:xfrm>
            <a:off x="7983950" y="2829464"/>
            <a:ext cx="3744880" cy="3239982"/>
          </a:xfrm>
          <a:prstGeom prst="rect">
            <a:avLst/>
          </a:prstGeom>
        </p:spPr>
      </p:pic>
      <p:sp>
        <p:nvSpPr>
          <p:cNvPr id="5" name="Footer Placeholder 4">
            <a:extLst>
              <a:ext uri="{FF2B5EF4-FFF2-40B4-BE49-F238E27FC236}">
                <a16:creationId xmlns:a16="http://schemas.microsoft.com/office/drawing/2014/main" id="{6C84E05B-485C-4CD1-B3CD-4B30ABBEEF1C}"/>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196264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26B6-9802-4FA0-BCB9-1F383BFCAA87}"/>
              </a:ext>
            </a:extLst>
          </p:cNvPr>
          <p:cNvSpPr>
            <a:spLocks noGrp="1"/>
          </p:cNvSpPr>
          <p:nvPr>
            <p:ph type="title"/>
          </p:nvPr>
        </p:nvSpPr>
        <p:spPr/>
        <p:txBody>
          <a:bodyPr/>
          <a:lstStyle/>
          <a:p>
            <a:r>
              <a:rPr lang="de-DE" noProof="0" dirty="0"/>
              <a:t>Poisson-Verteilung Übung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33CC26-28FA-44CE-9063-FAF1D65A4825}"/>
                  </a:ext>
                </a:extLst>
              </p:cNvPr>
              <p:cNvSpPr>
                <a:spLocks noGrp="1"/>
              </p:cNvSpPr>
              <p:nvPr>
                <p:ph idx="1"/>
              </p:nvPr>
            </p:nvSpPr>
            <p:spPr>
              <a:xfrm>
                <a:off x="838200" y="1362974"/>
                <a:ext cx="10515600" cy="5129901"/>
              </a:xfrm>
            </p:spPr>
            <p:txBody>
              <a:bodyPr>
                <a:normAutofit fontScale="92500"/>
              </a:bodyPr>
              <a:lstStyle/>
              <a:p>
                <a:pPr marL="461963" indent="0">
                  <a:lnSpc>
                    <a:spcPct val="150000"/>
                  </a:lnSpc>
                  <a:buNone/>
                </a:pPr>
                <a14:m>
                  <m:oMathPara xmlns:m="http://schemas.openxmlformats.org/officeDocument/2006/math">
                    <m:oMathParaPr>
                      <m:jc m:val="left"/>
                    </m:oMathParaPr>
                    <m:oMath xmlns:m="http://schemas.openxmlformats.org/officeDocument/2006/math">
                      <m:r>
                        <a:rPr lang="de-DE" i="1" noProof="0" smtClean="0">
                          <a:solidFill>
                            <a:srgbClr val="0070C0"/>
                          </a:solidFill>
                          <a:latin typeface="Cambria Math" panose="02040503050406030204" pitchFamily="18" charset="0"/>
                        </a:rPr>
                        <m:t>𝑃</m:t>
                      </m:r>
                      <m:d>
                        <m:dPr>
                          <m:ctrlPr>
                            <a:rPr lang="de-DE" i="1" noProof="0">
                              <a:solidFill>
                                <a:srgbClr val="0070C0"/>
                              </a:solidFill>
                              <a:latin typeface="Cambria Math" panose="02040503050406030204" pitchFamily="18" charset="0"/>
                            </a:rPr>
                          </m:ctrlPr>
                        </m:dPr>
                        <m:e>
                          <m:r>
                            <a:rPr lang="de-DE" i="1" noProof="0">
                              <a:solidFill>
                                <a:srgbClr val="0070C0"/>
                              </a:solidFill>
                              <a:latin typeface="Cambria Math" panose="02040503050406030204" pitchFamily="18" charset="0"/>
                            </a:rPr>
                            <m:t>𝑋</m:t>
                          </m:r>
                          <m:r>
                            <a:rPr lang="de-DE" i="1" noProof="0">
                              <a:solidFill>
                                <a:srgbClr val="0070C0"/>
                              </a:solidFill>
                              <a:latin typeface="Cambria Math" panose="02040503050406030204" pitchFamily="18" charset="0"/>
                            </a:rPr>
                            <m:t>:</m:t>
                          </m:r>
                          <m:r>
                            <a:rPr lang="de-DE" i="1" spc="-500" noProof="0">
                              <a:solidFill>
                                <a:srgbClr val="0070C0"/>
                              </a:solidFill>
                              <a:latin typeface="Cambria Math" panose="02040503050406030204" pitchFamily="18" charset="0"/>
                            </a:rPr>
                            <m:t>𝑥</m:t>
                          </m:r>
                          <m:r>
                            <a:rPr lang="de-DE" i="1" spc="-500" noProof="0">
                              <a:solidFill>
                                <a:srgbClr val="0070C0"/>
                              </a:solidFill>
                              <a:latin typeface="Cambria Math" panose="02040503050406030204" pitchFamily="18" charset="0"/>
                            </a:rPr>
                            <m:t>&lt;3</m:t>
                          </m:r>
                        </m:e>
                      </m:d>
                      <m:r>
                        <a:rPr lang="de-DE" i="1" noProof="0">
                          <a:solidFill>
                            <a:srgbClr val="0070C0"/>
                          </a:solidFill>
                          <a:latin typeface="Cambria Math" panose="02040503050406030204" pitchFamily="18" charset="0"/>
                        </a:rPr>
                        <m:t>=</m:t>
                      </m:r>
                      <m:nary>
                        <m:naryPr>
                          <m:chr m:val="∑"/>
                          <m:limLoc m:val="subSup"/>
                          <m:ctrlPr>
                            <a:rPr lang="de-DE" i="1" noProof="0">
                              <a:solidFill>
                                <a:srgbClr val="0070C0"/>
                              </a:solidFill>
                              <a:latin typeface="Cambria Math" panose="02040503050406030204" pitchFamily="18" charset="0"/>
                            </a:rPr>
                          </m:ctrlPr>
                        </m:naryPr>
                        <m:sub>
                          <m:r>
                            <m:rPr>
                              <m:brk m:alnAt="25"/>
                            </m:rPr>
                            <a:rPr lang="de-DE" i="1" noProof="0">
                              <a:solidFill>
                                <a:srgbClr val="0070C0"/>
                              </a:solidFill>
                              <a:latin typeface="Cambria Math" panose="02040503050406030204" pitchFamily="18" charset="0"/>
                            </a:rPr>
                            <m:t>𝑖</m:t>
                          </m:r>
                          <m:r>
                            <a:rPr lang="de-DE" i="1" noProof="0">
                              <a:solidFill>
                                <a:srgbClr val="0070C0"/>
                              </a:solidFill>
                              <a:latin typeface="Cambria Math" panose="02040503050406030204" pitchFamily="18" charset="0"/>
                            </a:rPr>
                            <m:t>=0</m:t>
                          </m:r>
                        </m:sub>
                        <m:sup>
                          <m:r>
                            <a:rPr lang="de-DE" i="1" noProof="0">
                              <a:solidFill>
                                <a:srgbClr val="0070C0"/>
                              </a:solidFill>
                              <a:latin typeface="Cambria Math" panose="02040503050406030204" pitchFamily="18" charset="0"/>
                            </a:rPr>
                            <m:t>2</m:t>
                          </m:r>
                        </m:sup>
                        <m:e>
                          <m:f>
                            <m:fPr>
                              <m:ctrlPr>
                                <a:rPr lang="de-DE" i="1" noProof="0">
                                  <a:solidFill>
                                    <a:srgbClr val="0070C0"/>
                                  </a:solidFill>
                                  <a:latin typeface="Cambria Math" panose="02040503050406030204" pitchFamily="18" charset="0"/>
                                </a:rPr>
                              </m:ctrlPr>
                            </m:fPr>
                            <m:num>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ea typeface="Cambria Math" panose="02040503050406030204" pitchFamily="18" charset="0"/>
                                    </a:rPr>
                                    <m:t>𝜆</m:t>
                                  </m:r>
                                </m:e>
                                <m:sup>
                                  <m:r>
                                    <a:rPr lang="de-DE" i="1" noProof="0">
                                      <a:solidFill>
                                        <a:srgbClr val="0070C0"/>
                                      </a:solidFill>
                                      <a:latin typeface="Cambria Math" panose="02040503050406030204" pitchFamily="18" charset="0"/>
                                      <a:ea typeface="Cambria Math" panose="02040503050406030204" pitchFamily="18" charset="0"/>
                                    </a:rPr>
                                    <m:t>𝑖</m:t>
                                  </m:r>
                                </m:sup>
                              </m:sSup>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rPr>
                                    <m:t>𝑒</m:t>
                                  </m:r>
                                </m:e>
                                <m:sup>
                                  <m:r>
                                    <a:rPr lang="de-DE" i="1" noProof="0">
                                      <a:solidFill>
                                        <a:srgbClr val="0070C0"/>
                                      </a:solidFill>
                                      <a:latin typeface="Cambria Math" panose="02040503050406030204" pitchFamily="18" charset="0"/>
                                    </a:rPr>
                                    <m:t>−</m:t>
                                  </m:r>
                                  <m:r>
                                    <a:rPr lang="de-DE" i="1" noProof="0">
                                      <a:solidFill>
                                        <a:srgbClr val="0070C0"/>
                                      </a:solidFill>
                                      <a:latin typeface="Cambria Math" panose="02040503050406030204" pitchFamily="18" charset="0"/>
                                      <a:ea typeface="Cambria Math" panose="02040503050406030204" pitchFamily="18" charset="0"/>
                                    </a:rPr>
                                    <m:t>𝜆</m:t>
                                  </m:r>
                                </m:sup>
                              </m:sSup>
                            </m:num>
                            <m:den>
                              <m:r>
                                <a:rPr lang="de-DE" i="1" noProof="0">
                                  <a:solidFill>
                                    <a:srgbClr val="0070C0"/>
                                  </a:solidFill>
                                  <a:latin typeface="Cambria Math" panose="02040503050406030204" pitchFamily="18" charset="0"/>
                                </a:rPr>
                                <m:t>𝑖</m:t>
                              </m:r>
                              <m:r>
                                <a:rPr lang="de-DE" i="1" noProof="0">
                                  <a:solidFill>
                                    <a:srgbClr val="0070C0"/>
                                  </a:solidFill>
                                  <a:latin typeface="Cambria Math" panose="02040503050406030204" pitchFamily="18" charset="0"/>
                                </a:rPr>
                                <m:t>!</m:t>
                              </m:r>
                            </m:den>
                          </m:f>
                        </m:e>
                      </m:nary>
                      <m:r>
                        <a:rPr lang="de-DE" i="1" noProof="0">
                          <a:solidFill>
                            <a:srgbClr val="0070C0"/>
                          </a:solidFill>
                          <a:latin typeface="Cambria Math" panose="02040503050406030204" pitchFamily="18" charset="0"/>
                        </a:rPr>
                        <m:t>=</m:t>
                      </m:r>
                      <m:f>
                        <m:fPr>
                          <m:ctrlPr>
                            <a:rPr lang="de-DE" i="1" noProof="0">
                              <a:solidFill>
                                <a:srgbClr val="0070C0"/>
                              </a:solidFill>
                              <a:latin typeface="Cambria Math" panose="02040503050406030204" pitchFamily="18" charset="0"/>
                            </a:rPr>
                          </m:ctrlPr>
                        </m:fPr>
                        <m:num>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ea typeface="Cambria Math" panose="02040503050406030204" pitchFamily="18" charset="0"/>
                                </a:rPr>
                                <m:t>𝜆</m:t>
                              </m:r>
                            </m:e>
                            <m:sup>
                              <m:r>
                                <a:rPr lang="de-DE" i="1" noProof="0">
                                  <a:solidFill>
                                    <a:srgbClr val="0070C0"/>
                                  </a:solidFill>
                                  <a:latin typeface="Cambria Math" panose="02040503050406030204" pitchFamily="18" charset="0"/>
                                  <a:ea typeface="Cambria Math" panose="02040503050406030204" pitchFamily="18" charset="0"/>
                                </a:rPr>
                                <m:t>0</m:t>
                              </m:r>
                            </m:sup>
                          </m:sSup>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rPr>
                                <m:t>𝑒</m:t>
                              </m:r>
                            </m:e>
                            <m:sup>
                              <m:r>
                                <a:rPr lang="de-DE" i="1" noProof="0">
                                  <a:solidFill>
                                    <a:srgbClr val="0070C0"/>
                                  </a:solidFill>
                                  <a:latin typeface="Cambria Math" panose="02040503050406030204" pitchFamily="18" charset="0"/>
                                </a:rPr>
                                <m:t>−</m:t>
                              </m:r>
                              <m:r>
                                <a:rPr lang="de-DE" i="1" noProof="0">
                                  <a:solidFill>
                                    <a:srgbClr val="0070C0"/>
                                  </a:solidFill>
                                  <a:latin typeface="Cambria Math" panose="02040503050406030204" pitchFamily="18" charset="0"/>
                                  <a:ea typeface="Cambria Math" panose="02040503050406030204" pitchFamily="18" charset="0"/>
                                </a:rPr>
                                <m:t>𝜆</m:t>
                              </m:r>
                            </m:sup>
                          </m:sSup>
                        </m:num>
                        <m:den>
                          <m:r>
                            <a:rPr lang="de-DE" i="1" noProof="0">
                              <a:solidFill>
                                <a:srgbClr val="0070C0"/>
                              </a:solidFill>
                              <a:latin typeface="Cambria Math" panose="02040503050406030204" pitchFamily="18" charset="0"/>
                            </a:rPr>
                            <m:t>0!</m:t>
                          </m:r>
                        </m:den>
                      </m:f>
                      <m:r>
                        <a:rPr lang="de-DE" i="1" noProof="0">
                          <a:solidFill>
                            <a:srgbClr val="0070C0"/>
                          </a:solidFill>
                          <a:latin typeface="Cambria Math" panose="02040503050406030204" pitchFamily="18" charset="0"/>
                        </a:rPr>
                        <m:t>+</m:t>
                      </m:r>
                      <m:f>
                        <m:fPr>
                          <m:ctrlPr>
                            <a:rPr lang="de-DE" i="1" noProof="0">
                              <a:solidFill>
                                <a:srgbClr val="0070C0"/>
                              </a:solidFill>
                              <a:latin typeface="Cambria Math" panose="02040503050406030204" pitchFamily="18" charset="0"/>
                            </a:rPr>
                          </m:ctrlPr>
                        </m:fPr>
                        <m:num>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ea typeface="Cambria Math" panose="02040503050406030204" pitchFamily="18" charset="0"/>
                                </a:rPr>
                                <m:t>𝜆</m:t>
                              </m:r>
                            </m:e>
                            <m:sup>
                              <m:r>
                                <a:rPr lang="de-DE" i="1" noProof="0">
                                  <a:solidFill>
                                    <a:srgbClr val="0070C0"/>
                                  </a:solidFill>
                                  <a:latin typeface="Cambria Math" panose="02040503050406030204" pitchFamily="18" charset="0"/>
                                  <a:ea typeface="Cambria Math" panose="02040503050406030204" pitchFamily="18" charset="0"/>
                                </a:rPr>
                                <m:t>1</m:t>
                              </m:r>
                            </m:sup>
                          </m:sSup>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rPr>
                                <m:t>𝑒</m:t>
                              </m:r>
                            </m:e>
                            <m:sup>
                              <m:r>
                                <a:rPr lang="de-DE" i="1" noProof="0">
                                  <a:solidFill>
                                    <a:srgbClr val="0070C0"/>
                                  </a:solidFill>
                                  <a:latin typeface="Cambria Math" panose="02040503050406030204" pitchFamily="18" charset="0"/>
                                </a:rPr>
                                <m:t>−</m:t>
                              </m:r>
                              <m:r>
                                <a:rPr lang="de-DE" i="1" noProof="0">
                                  <a:solidFill>
                                    <a:srgbClr val="0070C0"/>
                                  </a:solidFill>
                                  <a:latin typeface="Cambria Math" panose="02040503050406030204" pitchFamily="18" charset="0"/>
                                  <a:ea typeface="Cambria Math" panose="02040503050406030204" pitchFamily="18" charset="0"/>
                                </a:rPr>
                                <m:t>𝜆</m:t>
                              </m:r>
                            </m:sup>
                          </m:sSup>
                        </m:num>
                        <m:den>
                          <m:r>
                            <a:rPr lang="de-DE" i="1" noProof="0">
                              <a:solidFill>
                                <a:srgbClr val="0070C0"/>
                              </a:solidFill>
                              <a:latin typeface="Cambria Math" panose="02040503050406030204" pitchFamily="18" charset="0"/>
                            </a:rPr>
                            <m:t>1!</m:t>
                          </m:r>
                        </m:den>
                      </m:f>
                      <m:r>
                        <a:rPr lang="de-DE" i="1" noProof="0">
                          <a:solidFill>
                            <a:srgbClr val="0070C0"/>
                          </a:solidFill>
                          <a:latin typeface="Cambria Math" panose="02040503050406030204" pitchFamily="18" charset="0"/>
                        </a:rPr>
                        <m:t>+</m:t>
                      </m:r>
                      <m:f>
                        <m:fPr>
                          <m:ctrlPr>
                            <a:rPr lang="de-DE" i="1" noProof="0">
                              <a:solidFill>
                                <a:srgbClr val="0070C0"/>
                              </a:solidFill>
                              <a:latin typeface="Cambria Math" panose="02040503050406030204" pitchFamily="18" charset="0"/>
                            </a:rPr>
                          </m:ctrlPr>
                        </m:fPr>
                        <m:num>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ea typeface="Cambria Math" panose="02040503050406030204" pitchFamily="18" charset="0"/>
                                </a:rPr>
                                <m:t>𝜆</m:t>
                              </m:r>
                            </m:e>
                            <m:sup>
                              <m:r>
                                <a:rPr lang="de-DE" i="1" noProof="0">
                                  <a:solidFill>
                                    <a:srgbClr val="0070C0"/>
                                  </a:solidFill>
                                  <a:latin typeface="Cambria Math" panose="02040503050406030204" pitchFamily="18" charset="0"/>
                                  <a:ea typeface="Cambria Math" panose="02040503050406030204" pitchFamily="18" charset="0"/>
                                </a:rPr>
                                <m:t>2</m:t>
                              </m:r>
                            </m:sup>
                          </m:sSup>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rPr>
                                <m:t>𝑒</m:t>
                              </m:r>
                            </m:e>
                            <m:sup>
                              <m:r>
                                <a:rPr lang="de-DE" i="1" noProof="0">
                                  <a:solidFill>
                                    <a:srgbClr val="0070C0"/>
                                  </a:solidFill>
                                  <a:latin typeface="Cambria Math" panose="02040503050406030204" pitchFamily="18" charset="0"/>
                                </a:rPr>
                                <m:t>−</m:t>
                              </m:r>
                              <m:r>
                                <a:rPr lang="de-DE" i="1" noProof="0">
                                  <a:solidFill>
                                    <a:srgbClr val="0070C0"/>
                                  </a:solidFill>
                                  <a:latin typeface="Cambria Math" panose="02040503050406030204" pitchFamily="18" charset="0"/>
                                  <a:ea typeface="Cambria Math" panose="02040503050406030204" pitchFamily="18" charset="0"/>
                                </a:rPr>
                                <m:t>𝜆</m:t>
                              </m:r>
                            </m:sup>
                          </m:sSup>
                        </m:num>
                        <m:den>
                          <m:r>
                            <a:rPr lang="de-DE" i="1" noProof="0">
                              <a:solidFill>
                                <a:srgbClr val="0070C0"/>
                              </a:solidFill>
                              <a:latin typeface="Cambria Math" panose="02040503050406030204" pitchFamily="18" charset="0"/>
                            </a:rPr>
                            <m:t>2!</m:t>
                          </m:r>
                        </m:den>
                      </m:f>
                    </m:oMath>
                  </m:oMathPara>
                </a14:m>
                <a:endParaRPr lang="de-DE" i="1" noProof="0" dirty="0">
                  <a:solidFill>
                    <a:srgbClr val="0070C0"/>
                  </a:solidFill>
                  <a:latin typeface="Cambria Math" panose="02040503050406030204" pitchFamily="18" charset="0"/>
                </a:endParaRPr>
              </a:p>
              <a:p>
                <a:pPr marL="461963" indent="0" algn="ctr">
                  <a:lnSpc>
                    <a:spcPct val="150000"/>
                  </a:lnSpc>
                  <a:buNone/>
                </a:pPr>
                <a14:m>
                  <m:oMathPara xmlns:m="http://schemas.openxmlformats.org/officeDocument/2006/math">
                    <m:oMathParaPr>
                      <m:jc m:val="left"/>
                    </m:oMathParaPr>
                    <m:oMath xmlns:m="http://schemas.openxmlformats.org/officeDocument/2006/math">
                      <m:r>
                        <a:rPr lang="de-DE" i="1" noProof="0">
                          <a:latin typeface="Cambria Math" panose="02040503050406030204" pitchFamily="18" charset="0"/>
                        </a:rPr>
                        <m:t>=</m:t>
                      </m:r>
                      <m:f>
                        <m:fPr>
                          <m:ctrlPr>
                            <a:rPr lang="de-DE" i="1" noProof="0">
                              <a:latin typeface="Cambria Math" panose="02040503050406030204" pitchFamily="18" charset="0"/>
                            </a:rPr>
                          </m:ctrlPr>
                        </m:fPr>
                        <m:num>
                          <m:sSup>
                            <m:sSupPr>
                              <m:ctrlPr>
                                <a:rPr lang="de-DE" i="1" noProof="0">
                                  <a:latin typeface="Cambria Math" panose="02040503050406030204" pitchFamily="18" charset="0"/>
                                </a:rPr>
                              </m:ctrlPr>
                            </m:sSupPr>
                            <m:e>
                              <m:r>
                                <a:rPr lang="de-DE" i="1" noProof="0">
                                  <a:latin typeface="Cambria Math" panose="02040503050406030204" pitchFamily="18" charset="0"/>
                                </a:rPr>
                                <m:t>8</m:t>
                              </m:r>
                            </m:e>
                            <m:sup>
                              <m:r>
                                <a:rPr lang="de-DE" i="1" noProof="0">
                                  <a:latin typeface="Cambria Math" panose="02040503050406030204" pitchFamily="18" charset="0"/>
                                </a:rPr>
                                <m:t>0</m:t>
                              </m:r>
                            </m:sup>
                          </m:sSup>
                          <m:r>
                            <a:rPr lang="de-DE" i="1" noProof="0">
                              <a:latin typeface="Cambria Math" panose="02040503050406030204" pitchFamily="18" charset="0"/>
                              <a:ea typeface="Cambria Math" panose="02040503050406030204" pitchFamily="18" charset="0"/>
                            </a:rPr>
                            <m:t>∙</m:t>
                          </m:r>
                          <m:sSup>
                            <m:sSupPr>
                              <m:ctrlPr>
                                <a:rPr lang="de-DE" i="1" noProof="0">
                                  <a:latin typeface="Cambria Math" panose="02040503050406030204" pitchFamily="18" charset="0"/>
                                  <a:ea typeface="Cambria Math" panose="02040503050406030204" pitchFamily="18" charset="0"/>
                                </a:rPr>
                              </m:ctrlPr>
                            </m:sSupPr>
                            <m:e>
                              <m:r>
                                <a:rPr lang="de-DE" i="1" noProof="0">
                                  <a:latin typeface="Cambria Math" panose="02040503050406030204" pitchFamily="18" charset="0"/>
                                </a:rPr>
                                <m:t>2.71828</m:t>
                              </m:r>
                            </m:e>
                            <m:sup>
                              <m:r>
                                <a:rPr lang="de-DE" i="1" noProof="0">
                                  <a:latin typeface="Cambria Math" panose="02040503050406030204" pitchFamily="18" charset="0"/>
                                  <a:ea typeface="Cambria Math" panose="02040503050406030204" pitchFamily="18" charset="0"/>
                                </a:rPr>
                                <m:t>−8</m:t>
                              </m:r>
                            </m:sup>
                          </m:sSup>
                        </m:num>
                        <m:den>
                          <m:r>
                            <a:rPr lang="de-DE" i="1" noProof="0">
                              <a:latin typeface="Cambria Math" panose="02040503050406030204" pitchFamily="18" charset="0"/>
                            </a:rPr>
                            <m:t>0!</m:t>
                          </m:r>
                        </m:den>
                      </m:f>
                      <m:r>
                        <a:rPr lang="de-DE" i="1" noProof="0">
                          <a:latin typeface="Cambria Math" panose="02040503050406030204" pitchFamily="18" charset="0"/>
                        </a:rPr>
                        <m:t>+</m:t>
                      </m:r>
                      <m:f>
                        <m:fPr>
                          <m:ctrlPr>
                            <a:rPr lang="de-DE" i="1" noProof="0">
                              <a:latin typeface="Cambria Math" panose="02040503050406030204" pitchFamily="18" charset="0"/>
                            </a:rPr>
                          </m:ctrlPr>
                        </m:fPr>
                        <m:num>
                          <m:sSup>
                            <m:sSupPr>
                              <m:ctrlPr>
                                <a:rPr lang="de-DE" i="1" noProof="0">
                                  <a:latin typeface="Cambria Math" panose="02040503050406030204" pitchFamily="18" charset="0"/>
                                </a:rPr>
                              </m:ctrlPr>
                            </m:sSupPr>
                            <m:e>
                              <m:r>
                                <a:rPr lang="de-DE" i="1" noProof="0">
                                  <a:latin typeface="Cambria Math" panose="02040503050406030204" pitchFamily="18" charset="0"/>
                                </a:rPr>
                                <m:t>8</m:t>
                              </m:r>
                            </m:e>
                            <m:sup>
                              <m:r>
                                <a:rPr lang="de-DE" i="1" noProof="0">
                                  <a:latin typeface="Cambria Math" panose="02040503050406030204" pitchFamily="18" charset="0"/>
                                </a:rPr>
                                <m:t>1</m:t>
                              </m:r>
                            </m:sup>
                          </m:sSup>
                          <m:r>
                            <a:rPr lang="de-DE" i="1" noProof="0">
                              <a:latin typeface="Cambria Math" panose="02040503050406030204" pitchFamily="18" charset="0"/>
                              <a:ea typeface="Cambria Math" panose="02040503050406030204" pitchFamily="18" charset="0"/>
                            </a:rPr>
                            <m:t>∙</m:t>
                          </m:r>
                          <m:sSup>
                            <m:sSupPr>
                              <m:ctrlPr>
                                <a:rPr lang="de-DE" i="1" noProof="0">
                                  <a:latin typeface="Cambria Math" panose="02040503050406030204" pitchFamily="18" charset="0"/>
                                  <a:ea typeface="Cambria Math" panose="02040503050406030204" pitchFamily="18" charset="0"/>
                                </a:rPr>
                              </m:ctrlPr>
                            </m:sSupPr>
                            <m:e>
                              <m:r>
                                <a:rPr lang="de-DE" i="1" noProof="0">
                                  <a:latin typeface="Cambria Math" panose="02040503050406030204" pitchFamily="18" charset="0"/>
                                </a:rPr>
                                <m:t>2.71828</m:t>
                              </m:r>
                            </m:e>
                            <m:sup>
                              <m:r>
                                <a:rPr lang="de-DE" i="1" noProof="0">
                                  <a:latin typeface="Cambria Math" panose="02040503050406030204" pitchFamily="18" charset="0"/>
                                  <a:ea typeface="Cambria Math" panose="02040503050406030204" pitchFamily="18" charset="0"/>
                                </a:rPr>
                                <m:t>−8</m:t>
                              </m:r>
                            </m:sup>
                          </m:sSup>
                        </m:num>
                        <m:den>
                          <m:r>
                            <a:rPr lang="de-DE" i="1" noProof="0">
                              <a:latin typeface="Cambria Math" panose="02040503050406030204" pitchFamily="18" charset="0"/>
                            </a:rPr>
                            <m:t>1!</m:t>
                          </m:r>
                        </m:den>
                      </m:f>
                      <m:r>
                        <a:rPr lang="de-DE" i="1" noProof="0">
                          <a:latin typeface="Cambria Math" panose="02040503050406030204" pitchFamily="18" charset="0"/>
                        </a:rPr>
                        <m:t>+</m:t>
                      </m:r>
                      <m:f>
                        <m:fPr>
                          <m:ctrlPr>
                            <a:rPr lang="de-DE" i="1" noProof="0">
                              <a:latin typeface="Cambria Math" panose="02040503050406030204" pitchFamily="18" charset="0"/>
                            </a:rPr>
                          </m:ctrlPr>
                        </m:fPr>
                        <m:num>
                          <m:sSup>
                            <m:sSupPr>
                              <m:ctrlPr>
                                <a:rPr lang="de-DE" i="1" noProof="0">
                                  <a:latin typeface="Cambria Math" panose="02040503050406030204" pitchFamily="18" charset="0"/>
                                </a:rPr>
                              </m:ctrlPr>
                            </m:sSupPr>
                            <m:e>
                              <m:r>
                                <a:rPr lang="de-DE" i="1" noProof="0">
                                  <a:latin typeface="Cambria Math" panose="02040503050406030204" pitchFamily="18" charset="0"/>
                                </a:rPr>
                                <m:t>8</m:t>
                              </m:r>
                            </m:e>
                            <m:sup>
                              <m:r>
                                <a:rPr lang="de-DE" i="1" noProof="0">
                                  <a:latin typeface="Cambria Math" panose="02040503050406030204" pitchFamily="18" charset="0"/>
                                </a:rPr>
                                <m:t>2</m:t>
                              </m:r>
                            </m:sup>
                          </m:sSup>
                          <m:r>
                            <a:rPr lang="de-DE" i="1" noProof="0">
                              <a:latin typeface="Cambria Math" panose="02040503050406030204" pitchFamily="18" charset="0"/>
                              <a:ea typeface="Cambria Math" panose="02040503050406030204" pitchFamily="18" charset="0"/>
                            </a:rPr>
                            <m:t>∙</m:t>
                          </m:r>
                          <m:sSup>
                            <m:sSupPr>
                              <m:ctrlPr>
                                <a:rPr lang="de-DE" i="1" noProof="0">
                                  <a:latin typeface="Cambria Math" panose="02040503050406030204" pitchFamily="18" charset="0"/>
                                  <a:ea typeface="Cambria Math" panose="02040503050406030204" pitchFamily="18" charset="0"/>
                                </a:rPr>
                              </m:ctrlPr>
                            </m:sSupPr>
                            <m:e>
                              <m:r>
                                <a:rPr lang="de-DE" i="1" noProof="0">
                                  <a:latin typeface="Cambria Math" panose="02040503050406030204" pitchFamily="18" charset="0"/>
                                </a:rPr>
                                <m:t>2.71828</m:t>
                              </m:r>
                            </m:e>
                            <m:sup>
                              <m:r>
                                <a:rPr lang="de-DE" i="1" noProof="0">
                                  <a:latin typeface="Cambria Math" panose="02040503050406030204" pitchFamily="18" charset="0"/>
                                  <a:ea typeface="Cambria Math" panose="02040503050406030204" pitchFamily="18" charset="0"/>
                                </a:rPr>
                                <m:t>−8</m:t>
                              </m:r>
                            </m:sup>
                          </m:sSup>
                        </m:num>
                        <m:den>
                          <m:r>
                            <a:rPr lang="de-DE" i="1" noProof="0">
                              <a:latin typeface="Cambria Math" panose="02040503050406030204" pitchFamily="18" charset="0"/>
                            </a:rPr>
                            <m:t>2!</m:t>
                          </m:r>
                        </m:den>
                      </m:f>
                    </m:oMath>
                  </m:oMathPara>
                </a14:m>
                <a:endParaRPr lang="de-DE" noProof="0" dirty="0">
                  <a:solidFill>
                    <a:srgbClr val="0070C0"/>
                  </a:solidFill>
                </a:endParaRPr>
              </a:p>
              <a:p>
                <a:pPr marL="461963" indent="0">
                  <a:lnSpc>
                    <a:spcPct val="150000"/>
                  </a:lnSpc>
                  <a:buNone/>
                </a:pPr>
                <a14:m>
                  <m:oMathPara xmlns:m="http://schemas.openxmlformats.org/officeDocument/2006/math">
                    <m:oMathParaPr>
                      <m:jc m:val="centerGroup"/>
                    </m:oMathParaPr>
                    <m:oMath xmlns:m="http://schemas.openxmlformats.org/officeDocument/2006/math">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1</m:t>
                          </m:r>
                          <m:r>
                            <a:rPr lang="de-DE" i="1" noProof="0">
                              <a:latin typeface="Cambria Math" panose="02040503050406030204" pitchFamily="18" charset="0"/>
                              <a:ea typeface="Cambria Math" panose="02040503050406030204" pitchFamily="18" charset="0"/>
                            </a:rPr>
                            <m:t>∙</m:t>
                          </m:r>
                          <m:d>
                            <m:dPr>
                              <m:ctrlPr>
                                <a:rPr lang="de-DE" i="1" noProof="0">
                                  <a:latin typeface="Cambria Math" panose="02040503050406030204" pitchFamily="18" charset="0"/>
                                  <a:ea typeface="Cambria Math" panose="02040503050406030204" pitchFamily="18" charset="0"/>
                                </a:rPr>
                              </m:ctrlPr>
                            </m:dPr>
                            <m:e>
                              <m:f>
                                <m:fPr>
                                  <m:ctrlPr>
                                    <a:rPr lang="de-DE" i="1" noProof="0">
                                      <a:latin typeface="Cambria Math" panose="02040503050406030204" pitchFamily="18" charset="0"/>
                                      <a:ea typeface="Cambria Math" panose="02040503050406030204" pitchFamily="18" charset="0"/>
                                    </a:rPr>
                                  </m:ctrlPr>
                                </m:fPr>
                                <m:num>
                                  <m:r>
                                    <a:rPr lang="de-DE" i="1" noProof="0">
                                      <a:latin typeface="Cambria Math" panose="02040503050406030204" pitchFamily="18" charset="0"/>
                                      <a:ea typeface="Cambria Math" panose="02040503050406030204" pitchFamily="18" charset="0"/>
                                    </a:rPr>
                                    <m:t>1</m:t>
                                  </m:r>
                                </m:num>
                                <m:den>
                                  <m:r>
                                    <a:rPr lang="de-DE" i="1" noProof="0">
                                      <a:latin typeface="Cambria Math" panose="02040503050406030204" pitchFamily="18" charset="0"/>
                                      <a:ea typeface="Cambria Math" panose="02040503050406030204" pitchFamily="18" charset="0"/>
                                    </a:rPr>
                                    <m:t>2980.96</m:t>
                                  </m:r>
                                </m:den>
                              </m:f>
                            </m:e>
                          </m:d>
                        </m:num>
                        <m:den>
                          <m:r>
                            <a:rPr lang="de-DE" i="1" noProof="0">
                              <a:latin typeface="Cambria Math" panose="02040503050406030204" pitchFamily="18" charset="0"/>
                            </a:rPr>
                            <m:t>1</m:t>
                          </m:r>
                        </m:den>
                      </m:f>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8</m:t>
                          </m:r>
                          <m:r>
                            <a:rPr lang="de-DE" i="1" noProof="0">
                              <a:latin typeface="Cambria Math" panose="02040503050406030204" pitchFamily="18" charset="0"/>
                              <a:ea typeface="Cambria Math" panose="02040503050406030204" pitchFamily="18" charset="0"/>
                            </a:rPr>
                            <m:t>∙</m:t>
                          </m:r>
                          <m:d>
                            <m:dPr>
                              <m:ctrlPr>
                                <a:rPr lang="de-DE" i="1" noProof="0">
                                  <a:latin typeface="Cambria Math" panose="02040503050406030204" pitchFamily="18" charset="0"/>
                                  <a:ea typeface="Cambria Math" panose="02040503050406030204" pitchFamily="18" charset="0"/>
                                </a:rPr>
                              </m:ctrlPr>
                            </m:dPr>
                            <m:e>
                              <m:f>
                                <m:fPr>
                                  <m:ctrlPr>
                                    <a:rPr lang="de-DE" i="1" noProof="0">
                                      <a:latin typeface="Cambria Math" panose="02040503050406030204" pitchFamily="18" charset="0"/>
                                      <a:ea typeface="Cambria Math" panose="02040503050406030204" pitchFamily="18" charset="0"/>
                                    </a:rPr>
                                  </m:ctrlPr>
                                </m:fPr>
                                <m:num>
                                  <m:r>
                                    <a:rPr lang="de-DE" i="1" noProof="0">
                                      <a:latin typeface="Cambria Math" panose="02040503050406030204" pitchFamily="18" charset="0"/>
                                      <a:ea typeface="Cambria Math" panose="02040503050406030204" pitchFamily="18" charset="0"/>
                                    </a:rPr>
                                    <m:t>1</m:t>
                                  </m:r>
                                </m:num>
                                <m:den>
                                  <m:r>
                                    <a:rPr lang="de-DE" i="1" noProof="0">
                                      <a:latin typeface="Cambria Math" panose="02040503050406030204" pitchFamily="18" charset="0"/>
                                      <a:ea typeface="Cambria Math" panose="02040503050406030204" pitchFamily="18" charset="0"/>
                                    </a:rPr>
                                    <m:t>2980.96</m:t>
                                  </m:r>
                                </m:den>
                              </m:f>
                            </m:e>
                          </m:d>
                        </m:num>
                        <m:den>
                          <m:r>
                            <a:rPr lang="de-DE" i="1" noProof="0">
                              <a:latin typeface="Cambria Math" panose="02040503050406030204" pitchFamily="18" charset="0"/>
                            </a:rPr>
                            <m:t>1</m:t>
                          </m:r>
                        </m:den>
                      </m:f>
                      <m:r>
                        <a:rPr lang="de-DE" i="1" noProof="0">
                          <a:latin typeface="Cambria Math" panose="02040503050406030204" pitchFamily="18" charset="0"/>
                        </a:rPr>
                        <m:t>+</m:t>
                      </m:r>
                      <m:f>
                        <m:fPr>
                          <m:ctrlPr>
                            <a:rPr lang="de-DE" i="1" noProof="0">
                              <a:latin typeface="Cambria Math" panose="02040503050406030204" pitchFamily="18" charset="0"/>
                            </a:rPr>
                          </m:ctrlPr>
                        </m:fPr>
                        <m:num>
                          <m:r>
                            <a:rPr lang="de-DE" i="1" noProof="0">
                              <a:latin typeface="Cambria Math" panose="02040503050406030204" pitchFamily="18" charset="0"/>
                            </a:rPr>
                            <m:t>64</m:t>
                          </m:r>
                          <m:r>
                            <a:rPr lang="de-DE" i="1" noProof="0">
                              <a:latin typeface="Cambria Math" panose="02040503050406030204" pitchFamily="18" charset="0"/>
                              <a:ea typeface="Cambria Math" panose="02040503050406030204" pitchFamily="18" charset="0"/>
                            </a:rPr>
                            <m:t>∙</m:t>
                          </m:r>
                          <m:d>
                            <m:dPr>
                              <m:ctrlPr>
                                <a:rPr lang="de-DE" i="1" noProof="0">
                                  <a:latin typeface="Cambria Math" panose="02040503050406030204" pitchFamily="18" charset="0"/>
                                  <a:ea typeface="Cambria Math" panose="02040503050406030204" pitchFamily="18" charset="0"/>
                                </a:rPr>
                              </m:ctrlPr>
                            </m:dPr>
                            <m:e>
                              <m:f>
                                <m:fPr>
                                  <m:ctrlPr>
                                    <a:rPr lang="de-DE" i="1" noProof="0">
                                      <a:latin typeface="Cambria Math" panose="02040503050406030204" pitchFamily="18" charset="0"/>
                                      <a:ea typeface="Cambria Math" panose="02040503050406030204" pitchFamily="18" charset="0"/>
                                    </a:rPr>
                                  </m:ctrlPr>
                                </m:fPr>
                                <m:num>
                                  <m:r>
                                    <a:rPr lang="de-DE" i="1" noProof="0">
                                      <a:latin typeface="Cambria Math" panose="02040503050406030204" pitchFamily="18" charset="0"/>
                                      <a:ea typeface="Cambria Math" panose="02040503050406030204" pitchFamily="18" charset="0"/>
                                    </a:rPr>
                                    <m:t>1</m:t>
                                  </m:r>
                                </m:num>
                                <m:den>
                                  <m:r>
                                    <a:rPr lang="de-DE" i="1" noProof="0">
                                      <a:latin typeface="Cambria Math" panose="02040503050406030204" pitchFamily="18" charset="0"/>
                                      <a:ea typeface="Cambria Math" panose="02040503050406030204" pitchFamily="18" charset="0"/>
                                    </a:rPr>
                                    <m:t>2980.96</m:t>
                                  </m:r>
                                </m:den>
                              </m:f>
                            </m:e>
                          </m:d>
                        </m:num>
                        <m:den>
                          <m:r>
                            <a:rPr lang="de-DE" i="1" noProof="0">
                              <a:latin typeface="Cambria Math" panose="02040503050406030204" pitchFamily="18" charset="0"/>
                            </a:rPr>
                            <m:t>2</m:t>
                          </m:r>
                        </m:den>
                      </m:f>
                    </m:oMath>
                  </m:oMathPara>
                </a14:m>
                <a:endParaRPr lang="de-DE" noProof="0" dirty="0">
                  <a:solidFill>
                    <a:srgbClr val="0070C0"/>
                  </a:solidFill>
                </a:endParaRPr>
              </a:p>
              <a:p>
                <a:pPr marL="114300" indent="0">
                  <a:lnSpc>
                    <a:spcPct val="150000"/>
                  </a:lnSpc>
                  <a:buNone/>
                </a:pPr>
                <a14:m>
                  <m:oMathPara xmlns:m="http://schemas.openxmlformats.org/officeDocument/2006/math">
                    <m:oMathParaPr>
                      <m:jc m:val="centerGroup"/>
                    </m:oMathParaPr>
                    <m:oMath xmlns:m="http://schemas.openxmlformats.org/officeDocument/2006/math">
                      <m:r>
                        <a:rPr lang="de-DE" i="1" noProof="0">
                          <a:latin typeface="Cambria Math" panose="02040503050406030204" pitchFamily="18" charset="0"/>
                        </a:rPr>
                        <m:t>=</m:t>
                      </m:r>
                      <m:r>
                        <a:rPr lang="de-DE" b="1" i="1" noProof="0">
                          <a:latin typeface="Cambria Math" panose="02040503050406030204" pitchFamily="18" charset="0"/>
                        </a:rPr>
                        <m:t>𝟎</m:t>
                      </m:r>
                      <m:r>
                        <a:rPr lang="de-DE" b="1" i="1" noProof="0">
                          <a:latin typeface="Cambria Math" panose="02040503050406030204" pitchFamily="18" charset="0"/>
                        </a:rPr>
                        <m:t>.</m:t>
                      </m:r>
                      <m:r>
                        <a:rPr lang="de-DE" b="1" i="1" noProof="0">
                          <a:latin typeface="Cambria Math" panose="02040503050406030204" pitchFamily="18" charset="0"/>
                        </a:rPr>
                        <m:t>𝟎𝟏𝟑𝟕</m:t>
                      </m:r>
                    </m:oMath>
                  </m:oMathPara>
                </a14:m>
                <a:endParaRPr lang="de-DE" b="1" noProof="0" dirty="0"/>
              </a:p>
              <a:p>
                <a:endParaRPr lang="de-DE" noProof="0" dirty="0"/>
              </a:p>
            </p:txBody>
          </p:sp>
        </mc:Choice>
        <mc:Fallback>
          <p:sp>
            <p:nvSpPr>
              <p:cNvPr id="3" name="Content Placeholder 2">
                <a:extLst>
                  <a:ext uri="{FF2B5EF4-FFF2-40B4-BE49-F238E27FC236}">
                    <a16:creationId xmlns:a16="http://schemas.microsoft.com/office/drawing/2014/main" id="{8833CC26-28FA-44CE-9063-FAF1D65A4825}"/>
                  </a:ext>
                </a:extLst>
              </p:cNvPr>
              <p:cNvSpPr>
                <a:spLocks noGrp="1" noRot="1" noChangeAspect="1" noMove="1" noResize="1" noEditPoints="1" noAdjustHandles="1" noChangeArrowheads="1" noChangeShapeType="1" noTextEdit="1"/>
              </p:cNvSpPr>
              <p:nvPr>
                <p:ph idx="1"/>
              </p:nvPr>
            </p:nvSpPr>
            <p:spPr>
              <a:xfrm>
                <a:off x="838200" y="1362974"/>
                <a:ext cx="10515600" cy="5129901"/>
              </a:xfrm>
              <a:blipFill>
                <a:blip r:embed="rId3"/>
                <a:stretch>
                  <a:fillRect/>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333A3EC9-286E-41DD-9DFA-D36616A1925E}"/>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327489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E578-B050-4099-A83D-4096240BE29A}"/>
              </a:ext>
            </a:extLst>
          </p:cNvPr>
          <p:cNvSpPr>
            <a:spLocks noGrp="1"/>
          </p:cNvSpPr>
          <p:nvPr>
            <p:ph type="ctrTitle"/>
          </p:nvPr>
        </p:nvSpPr>
        <p:spPr/>
        <p:txBody>
          <a:bodyPr/>
          <a:lstStyle/>
          <a:p>
            <a:r>
              <a:rPr lang="de-DE" noProof="0" dirty="0"/>
              <a:t>Diskrete Wahrscheinlichkeits-verteilung</a:t>
            </a:r>
          </a:p>
        </p:txBody>
      </p:sp>
      <p:sp>
        <p:nvSpPr>
          <p:cNvPr id="3" name="Subtitle 2">
            <a:extLst>
              <a:ext uri="{FF2B5EF4-FFF2-40B4-BE49-F238E27FC236}">
                <a16:creationId xmlns:a16="http://schemas.microsoft.com/office/drawing/2014/main" id="{37C00A16-F104-4B53-9FD7-8C9C5E0A2C27}"/>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22198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2E07-A459-4808-8BA6-EEFADA20766F}"/>
              </a:ext>
            </a:extLst>
          </p:cNvPr>
          <p:cNvSpPr>
            <a:spLocks noGrp="1"/>
          </p:cNvSpPr>
          <p:nvPr>
            <p:ph type="title"/>
          </p:nvPr>
        </p:nvSpPr>
        <p:spPr/>
        <p:txBody>
          <a:bodyPr/>
          <a:lstStyle/>
          <a:p>
            <a:r>
              <a:rPr lang="de-DE" noProof="0" dirty="0"/>
              <a:t>Poisson-Verteilung - Teilintervalle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FB379-FC6E-4146-B789-163C93033290}"/>
                  </a:ext>
                </a:extLst>
              </p:cNvPr>
              <p:cNvSpPr>
                <a:spLocks noGrp="1"/>
              </p:cNvSpPr>
              <p:nvPr>
                <p:ph idx="1"/>
              </p:nvPr>
            </p:nvSpPr>
            <p:spPr/>
            <p:txBody>
              <a:bodyPr/>
              <a:lstStyle/>
              <a:p>
                <a:r>
                  <a:rPr lang="de-DE" noProof="0" dirty="0"/>
                  <a:t>Die Poisson-Verteilung geht davon aus, dass die Erfolgswahrscheinlichkeit während eines kleinen Zeitintervalls </a:t>
                </a:r>
                <a:r>
                  <a:rPr lang="de-DE" b="1" noProof="0" dirty="0"/>
                  <a:t>proportional</a:t>
                </a:r>
                <a:r>
                  <a:rPr lang="de-DE" noProof="0" dirty="0"/>
                  <a:t> zur gesamten Länge des Intervalls ist.</a:t>
                </a:r>
              </a:p>
              <a:p>
                <a:r>
                  <a:rPr lang="de-DE" noProof="0" dirty="0"/>
                  <a:t>Wenn du denn Erwartungswert </a:t>
                </a:r>
                <a:r>
                  <a:rPr lang="de-DE" i="1" noProof="0" dirty="0"/>
                  <a:t>λ</a:t>
                </a:r>
                <a:r>
                  <a:rPr lang="de-DE" noProof="0" dirty="0"/>
                  <a:t> über eine Stunde kennst, ist der Erwartungswert für eine Minute dieser Stunde:</a:t>
                </a:r>
              </a:p>
              <a:p>
                <a:endParaRPr lang="de-DE" noProof="0" dirty="0"/>
              </a:p>
              <a:p>
                <a:pPr marL="0" indent="0">
                  <a:buNone/>
                </a:pPr>
                <a:r>
                  <a:rPr lang="de-DE" noProof="0" dirty="0"/>
                  <a:t>			</a:t>
                </a:r>
                <a:r>
                  <a:rPr lang="de-DE" noProof="0" dirty="0">
                    <a:solidFill>
                      <a:schemeClr val="bg2"/>
                    </a:solidFill>
                    <a:ea typeface="Cambria Math" panose="02040503050406030204" pitchFamily="18" charset="0"/>
                  </a:rPr>
                  <a:t> </a:t>
                </a:r>
                <a14:m>
                  <m:oMath xmlns:m="http://schemas.openxmlformats.org/officeDocument/2006/math">
                    <m:sSub>
                      <m:sSubPr>
                        <m:ctrlPr>
                          <a:rPr lang="de-DE" sz="4000" i="1" noProof="0" smtClean="0">
                            <a:solidFill>
                              <a:schemeClr val="tx1"/>
                            </a:solidFill>
                            <a:latin typeface="Cambria Math" panose="02040503050406030204" pitchFamily="18" charset="0"/>
                            <a:ea typeface="Cambria Math" panose="02040503050406030204" pitchFamily="18" charset="0"/>
                          </a:rPr>
                        </m:ctrlPr>
                      </m:sSubPr>
                      <m:e>
                        <m:r>
                          <a:rPr lang="de-DE" sz="4000" i="1" noProof="0">
                            <a:solidFill>
                              <a:schemeClr val="tx1"/>
                            </a:solidFill>
                            <a:latin typeface="Cambria Math" panose="02040503050406030204" pitchFamily="18" charset="0"/>
                            <a:ea typeface="Cambria Math" panose="02040503050406030204" pitchFamily="18" charset="0"/>
                          </a:rPr>
                          <m:t>𝜆</m:t>
                        </m:r>
                      </m:e>
                      <m:sub>
                        <m:r>
                          <a:rPr lang="de-DE" sz="4000" i="1" noProof="0">
                            <a:solidFill>
                              <a:schemeClr val="tx1"/>
                            </a:solidFill>
                            <a:latin typeface="Cambria Math" panose="02040503050406030204" pitchFamily="18" charset="0"/>
                            <a:ea typeface="Cambria Math" panose="02040503050406030204" pitchFamily="18" charset="0"/>
                          </a:rPr>
                          <m:t>𝑚𝑖𝑛𝑢𝑡𝑒</m:t>
                        </m:r>
                      </m:sub>
                    </m:sSub>
                    <m:r>
                      <a:rPr lang="de-DE" sz="4000" i="1" noProof="0">
                        <a:solidFill>
                          <a:schemeClr val="tx1"/>
                        </a:solidFill>
                        <a:latin typeface="Cambria Math" panose="02040503050406030204" pitchFamily="18" charset="0"/>
                        <a:ea typeface="Cambria Math" panose="02040503050406030204" pitchFamily="18" charset="0"/>
                      </a:rPr>
                      <m:t>=</m:t>
                    </m:r>
                    <m:f>
                      <m:fPr>
                        <m:ctrlPr>
                          <a:rPr lang="de-DE" sz="4000" i="1" noProof="0">
                            <a:solidFill>
                              <a:schemeClr val="tx1"/>
                            </a:solidFill>
                            <a:latin typeface="Cambria Math" panose="02040503050406030204" pitchFamily="18" charset="0"/>
                          </a:rPr>
                        </m:ctrlPr>
                      </m:fPr>
                      <m:num>
                        <m:sSub>
                          <m:sSubPr>
                            <m:ctrlPr>
                              <a:rPr lang="de-DE" sz="4000" i="1" noProof="0">
                                <a:solidFill>
                                  <a:schemeClr val="tx1"/>
                                </a:solidFill>
                                <a:latin typeface="Cambria Math" panose="02040503050406030204" pitchFamily="18" charset="0"/>
                                <a:ea typeface="Cambria Math" panose="02040503050406030204" pitchFamily="18" charset="0"/>
                              </a:rPr>
                            </m:ctrlPr>
                          </m:sSubPr>
                          <m:e>
                            <m:r>
                              <a:rPr lang="de-DE" sz="4000" i="1" noProof="0">
                                <a:solidFill>
                                  <a:schemeClr val="tx1"/>
                                </a:solidFill>
                                <a:latin typeface="Cambria Math" panose="02040503050406030204" pitchFamily="18" charset="0"/>
                                <a:ea typeface="Cambria Math" panose="02040503050406030204" pitchFamily="18" charset="0"/>
                              </a:rPr>
                              <m:t>𝜆</m:t>
                            </m:r>
                          </m:e>
                          <m:sub>
                            <m:r>
                              <a:rPr lang="de-DE" sz="4000" i="1" noProof="0">
                                <a:solidFill>
                                  <a:schemeClr val="tx1"/>
                                </a:solidFill>
                                <a:latin typeface="Cambria Math" panose="02040503050406030204" pitchFamily="18" charset="0"/>
                                <a:ea typeface="Cambria Math" panose="02040503050406030204" pitchFamily="18" charset="0"/>
                              </a:rPr>
                              <m:t>h𝑜𝑢𝑟</m:t>
                            </m:r>
                          </m:sub>
                        </m:sSub>
                      </m:num>
                      <m:den>
                        <m:r>
                          <a:rPr lang="de-DE" sz="4000" i="1" noProof="0">
                            <a:solidFill>
                              <a:schemeClr val="tx1"/>
                            </a:solidFill>
                            <a:latin typeface="Cambria Math" panose="02040503050406030204" pitchFamily="18" charset="0"/>
                          </a:rPr>
                          <m:t>60</m:t>
                        </m:r>
                      </m:den>
                    </m:f>
                  </m:oMath>
                </a14:m>
                <a:endParaRPr lang="de-DE" sz="4000" noProof="0" dirty="0"/>
              </a:p>
            </p:txBody>
          </p:sp>
        </mc:Choice>
        <mc:Fallback xmlns="">
          <p:sp>
            <p:nvSpPr>
              <p:cNvPr id="3" name="Content Placeholder 2">
                <a:extLst>
                  <a:ext uri="{FF2B5EF4-FFF2-40B4-BE49-F238E27FC236}">
                    <a16:creationId xmlns:a16="http://schemas.microsoft.com/office/drawing/2014/main" id="{CF1FB379-FC6E-4146-B789-163C93033290}"/>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AEAE113B-6791-4FB6-BEA7-85AF8ED39F7F}"/>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245482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E388-FE73-442D-8F3E-2403B7905E3B}"/>
              </a:ext>
            </a:extLst>
          </p:cNvPr>
          <p:cNvSpPr>
            <a:spLocks noGrp="1"/>
          </p:cNvSpPr>
          <p:nvPr>
            <p:ph type="title"/>
          </p:nvPr>
        </p:nvSpPr>
        <p:spPr/>
        <p:txBody>
          <a:bodyPr/>
          <a:lstStyle/>
          <a:p>
            <a:r>
              <a:rPr lang="de-DE" noProof="0" dirty="0"/>
              <a:t>Poisson-Verteilung Übung #3</a:t>
            </a:r>
          </a:p>
        </p:txBody>
      </p:sp>
      <p:sp>
        <p:nvSpPr>
          <p:cNvPr id="3" name="Content Placeholder 2">
            <a:extLst>
              <a:ext uri="{FF2B5EF4-FFF2-40B4-BE49-F238E27FC236}">
                <a16:creationId xmlns:a16="http://schemas.microsoft.com/office/drawing/2014/main" id="{9A1E6EC4-890F-48F0-AB2C-BFF2ED4E76C6}"/>
              </a:ext>
            </a:extLst>
          </p:cNvPr>
          <p:cNvSpPr>
            <a:spLocks noGrp="1"/>
          </p:cNvSpPr>
          <p:nvPr>
            <p:ph idx="1"/>
          </p:nvPr>
        </p:nvSpPr>
        <p:spPr>
          <a:xfrm>
            <a:off x="838200" y="1825625"/>
            <a:ext cx="6442494" cy="4351338"/>
          </a:xfrm>
        </p:spPr>
        <p:txBody>
          <a:bodyPr/>
          <a:lstStyle/>
          <a:p>
            <a:r>
              <a:rPr lang="de-DE" noProof="0" dirty="0"/>
              <a:t>Ein Lager erhält normalerweise am Freitag zwischen 16 und 17 Uhr 8 Lieferungen.</a:t>
            </a:r>
          </a:p>
          <a:p>
            <a:r>
              <a:rPr lang="de-DE" noProof="0" dirty="0"/>
              <a:t>Wie hoch ist die Wahrscheinlichkeit, dass an diesem Freitag </a:t>
            </a:r>
            <a:r>
              <a:rPr lang="de-DE" b="1" noProof="0" dirty="0"/>
              <a:t>zwischen 16:00 und 16:05</a:t>
            </a:r>
            <a:r>
              <a:rPr lang="de-DE" noProof="0" dirty="0"/>
              <a:t> keine Lieferungen ankommen?</a:t>
            </a:r>
          </a:p>
        </p:txBody>
      </p:sp>
      <p:pic>
        <p:nvPicPr>
          <p:cNvPr id="4" name="Picture 3">
            <a:extLst>
              <a:ext uri="{FF2B5EF4-FFF2-40B4-BE49-F238E27FC236}">
                <a16:creationId xmlns:a16="http://schemas.microsoft.com/office/drawing/2014/main" id="{808A3331-4DB5-4987-B8AC-5A0239CE7D05}"/>
              </a:ext>
            </a:extLst>
          </p:cNvPr>
          <p:cNvPicPr>
            <a:picLocks noChangeAspect="1"/>
          </p:cNvPicPr>
          <p:nvPr/>
        </p:nvPicPr>
        <p:blipFill>
          <a:blip r:embed="rId3"/>
          <a:stretch>
            <a:fillRect/>
          </a:stretch>
        </p:blipFill>
        <p:spPr>
          <a:xfrm>
            <a:off x="7983950" y="2829464"/>
            <a:ext cx="3744880" cy="3239982"/>
          </a:xfrm>
          <a:prstGeom prst="rect">
            <a:avLst/>
          </a:prstGeom>
        </p:spPr>
      </p:pic>
      <p:sp>
        <p:nvSpPr>
          <p:cNvPr id="5" name="Footer Placeholder 4">
            <a:extLst>
              <a:ext uri="{FF2B5EF4-FFF2-40B4-BE49-F238E27FC236}">
                <a16:creationId xmlns:a16="http://schemas.microsoft.com/office/drawing/2014/main" id="{08C4E8FA-14AB-400E-8506-C33BECF490A9}"/>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358227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9165-95CC-4260-A633-35E913B2B025}"/>
              </a:ext>
            </a:extLst>
          </p:cNvPr>
          <p:cNvSpPr>
            <a:spLocks noGrp="1"/>
          </p:cNvSpPr>
          <p:nvPr>
            <p:ph type="title"/>
          </p:nvPr>
        </p:nvSpPr>
        <p:spPr/>
        <p:txBody>
          <a:bodyPr/>
          <a:lstStyle/>
          <a:p>
            <a:r>
              <a:rPr lang="de-DE" noProof="0" dirty="0"/>
              <a:t>Poisson-Verteilung Übung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A0A379-1B1F-433E-995B-FB5BA4519E0E}"/>
                  </a:ext>
                </a:extLst>
              </p:cNvPr>
              <p:cNvSpPr>
                <a:spLocks noGrp="1"/>
              </p:cNvSpPr>
              <p:nvPr>
                <p:ph idx="1"/>
              </p:nvPr>
            </p:nvSpPr>
            <p:spPr/>
            <p:txBody>
              <a:bodyPr>
                <a:noAutofit/>
              </a:bodyPr>
              <a:lstStyle/>
              <a:p>
                <a:pPr marL="114300" indent="0">
                  <a:buNone/>
                </a:pPr>
                <a14:m>
                  <m:oMathPara xmlns:m="http://schemas.openxmlformats.org/officeDocument/2006/math">
                    <m:oMathParaPr>
                      <m:jc m:val="centerGroup"/>
                    </m:oMathParaPr>
                    <m:oMath xmlns:m="http://schemas.openxmlformats.org/officeDocument/2006/math">
                      <m:r>
                        <a:rPr lang="de-DE" sz="3200" i="1" noProof="0" smtClean="0">
                          <a:solidFill>
                            <a:schemeClr val="bg2">
                              <a:lumMod val="75000"/>
                            </a:schemeClr>
                          </a:solidFill>
                          <a:latin typeface="Cambria Math" panose="02040503050406030204" pitchFamily="18" charset="0"/>
                        </a:rPr>
                        <m:t>𝑥</m:t>
                      </m:r>
                      <m:r>
                        <a:rPr lang="de-DE" sz="3200" i="1" noProof="0" smtClean="0">
                          <a:solidFill>
                            <a:schemeClr val="bg2">
                              <a:lumMod val="75000"/>
                            </a:schemeClr>
                          </a:solidFill>
                          <a:latin typeface="Cambria Math" panose="02040503050406030204" pitchFamily="18" charset="0"/>
                        </a:rPr>
                        <m:t>=0   </m:t>
                      </m:r>
                      <m:sSub>
                        <m:sSubPr>
                          <m:ctrlPr>
                            <a:rPr lang="de-DE" sz="3200" i="1" noProof="0">
                              <a:solidFill>
                                <a:schemeClr val="bg2">
                                  <a:lumMod val="75000"/>
                                </a:schemeClr>
                              </a:solidFill>
                              <a:latin typeface="Cambria Math" panose="02040503050406030204" pitchFamily="18" charset="0"/>
                              <a:ea typeface="Cambria Math" panose="02040503050406030204" pitchFamily="18" charset="0"/>
                            </a:rPr>
                          </m:ctrlPr>
                        </m:sSubPr>
                        <m:e>
                          <m:r>
                            <a:rPr lang="de-DE" sz="3200" i="1" noProof="0">
                              <a:solidFill>
                                <a:schemeClr val="bg2">
                                  <a:lumMod val="75000"/>
                                </a:schemeClr>
                              </a:solidFill>
                              <a:latin typeface="Cambria Math" panose="02040503050406030204" pitchFamily="18" charset="0"/>
                              <a:ea typeface="Cambria Math" panose="02040503050406030204" pitchFamily="18" charset="0"/>
                            </a:rPr>
                            <m:t>𝜆</m:t>
                          </m:r>
                        </m:e>
                        <m:sub>
                          <m:r>
                            <a:rPr lang="de-DE" sz="3200" i="1" noProof="0">
                              <a:solidFill>
                                <a:schemeClr val="bg2">
                                  <a:lumMod val="75000"/>
                                </a:schemeClr>
                              </a:solidFill>
                              <a:latin typeface="Cambria Math" panose="02040503050406030204" pitchFamily="18" charset="0"/>
                              <a:ea typeface="Cambria Math" panose="02040503050406030204" pitchFamily="18" charset="0"/>
                            </a:rPr>
                            <m:t>1 </m:t>
                          </m:r>
                          <m:r>
                            <a:rPr lang="de-DE" sz="3200" i="1" noProof="0">
                              <a:solidFill>
                                <a:schemeClr val="bg2">
                                  <a:lumMod val="75000"/>
                                </a:schemeClr>
                              </a:solidFill>
                              <a:latin typeface="Cambria Math" panose="02040503050406030204" pitchFamily="18" charset="0"/>
                              <a:ea typeface="Cambria Math" panose="02040503050406030204" pitchFamily="18" charset="0"/>
                            </a:rPr>
                            <m:t>h𝑜𝑢𝑟</m:t>
                          </m:r>
                        </m:sub>
                      </m:sSub>
                      <m:r>
                        <a:rPr lang="de-DE" sz="3200" i="1" noProof="0">
                          <a:solidFill>
                            <a:schemeClr val="bg2">
                              <a:lumMod val="75000"/>
                            </a:schemeClr>
                          </a:solidFill>
                          <a:latin typeface="Cambria Math" panose="02040503050406030204" pitchFamily="18" charset="0"/>
                          <a:ea typeface="Cambria Math" panose="02040503050406030204" pitchFamily="18" charset="0"/>
                        </a:rPr>
                        <m:t>=8</m:t>
                      </m:r>
                    </m:oMath>
                  </m:oMathPara>
                </a14:m>
                <a:endParaRPr lang="de-DE" sz="3200" i="1" noProof="0" dirty="0">
                  <a:solidFill>
                    <a:schemeClr val="bg2">
                      <a:lumMod val="75000"/>
                    </a:schemeClr>
                  </a:solidFill>
                  <a:latin typeface="Cambria Math" panose="02040503050406030204" pitchFamily="18" charset="0"/>
                  <a:ea typeface="Cambria Math" panose="02040503050406030204" pitchFamily="18" charset="0"/>
                </a:endParaRPr>
              </a:p>
              <a:p>
                <a:pPr marL="1144588" indent="0">
                  <a:lnSpc>
                    <a:spcPct val="150000"/>
                  </a:lnSpc>
                  <a:spcBef>
                    <a:spcPts val="1200"/>
                  </a:spcBef>
                  <a:buNone/>
                </a:pPr>
                <a14:m>
                  <m:oMathPara xmlns:m="http://schemas.openxmlformats.org/officeDocument/2006/math">
                    <m:oMathParaPr>
                      <m:jc m:val="left"/>
                    </m:oMathParaPr>
                    <m:oMath xmlns:m="http://schemas.openxmlformats.org/officeDocument/2006/math">
                      <m:sSub>
                        <m:sSubPr>
                          <m:ctrlPr>
                            <a:rPr lang="de-DE" sz="3200" i="1" noProof="0">
                              <a:solidFill>
                                <a:srgbClr val="0070C0"/>
                              </a:solidFill>
                              <a:latin typeface="Cambria Math" panose="02040503050406030204" pitchFamily="18" charset="0"/>
                              <a:ea typeface="Cambria Math" panose="02040503050406030204" pitchFamily="18" charset="0"/>
                            </a:rPr>
                          </m:ctrlPr>
                        </m:sSubPr>
                        <m:e>
                          <m:r>
                            <a:rPr lang="de-DE" sz="3200" i="1" noProof="0">
                              <a:solidFill>
                                <a:srgbClr val="0070C0"/>
                              </a:solidFill>
                              <a:latin typeface="Cambria Math" panose="02040503050406030204" pitchFamily="18" charset="0"/>
                              <a:ea typeface="Cambria Math" panose="02040503050406030204" pitchFamily="18" charset="0"/>
                            </a:rPr>
                            <m:t>𝜆</m:t>
                          </m:r>
                        </m:e>
                        <m:sub>
                          <m:r>
                            <a:rPr lang="de-DE" sz="3200" i="1" noProof="0">
                              <a:solidFill>
                                <a:srgbClr val="0070C0"/>
                              </a:solidFill>
                              <a:latin typeface="Cambria Math" panose="02040503050406030204" pitchFamily="18" charset="0"/>
                              <a:ea typeface="Cambria Math" panose="02040503050406030204" pitchFamily="18" charset="0"/>
                            </a:rPr>
                            <m:t>5 </m:t>
                          </m:r>
                          <m:r>
                            <a:rPr lang="de-DE" sz="3200" i="1" noProof="0">
                              <a:solidFill>
                                <a:srgbClr val="0070C0"/>
                              </a:solidFill>
                              <a:latin typeface="Cambria Math" panose="02040503050406030204" pitchFamily="18" charset="0"/>
                              <a:ea typeface="Cambria Math" panose="02040503050406030204" pitchFamily="18" charset="0"/>
                            </a:rPr>
                            <m:t>𝑚𝑖𝑛𝑢𝑡𝑒𝑠</m:t>
                          </m:r>
                        </m:sub>
                      </m:sSub>
                      <m:r>
                        <a:rPr lang="de-DE" sz="3200" i="1" noProof="0">
                          <a:solidFill>
                            <a:srgbClr val="0070C0"/>
                          </a:solidFill>
                          <a:latin typeface="Cambria Math" panose="02040503050406030204" pitchFamily="18" charset="0"/>
                        </a:rPr>
                        <m:t>=</m:t>
                      </m:r>
                      <m:f>
                        <m:fPr>
                          <m:ctrlPr>
                            <a:rPr lang="de-DE" sz="3200" i="1" noProof="0">
                              <a:solidFill>
                                <a:srgbClr val="0070C0"/>
                              </a:solidFill>
                              <a:latin typeface="Cambria Math" panose="02040503050406030204" pitchFamily="18" charset="0"/>
                            </a:rPr>
                          </m:ctrlPr>
                        </m:fPr>
                        <m:num>
                          <m:sSub>
                            <m:sSubPr>
                              <m:ctrlPr>
                                <a:rPr lang="de-DE" sz="3200" i="1" noProof="0">
                                  <a:solidFill>
                                    <a:srgbClr val="0070C0"/>
                                  </a:solidFill>
                                  <a:latin typeface="Cambria Math" panose="02040503050406030204" pitchFamily="18" charset="0"/>
                                  <a:ea typeface="Cambria Math" panose="02040503050406030204" pitchFamily="18" charset="0"/>
                                </a:rPr>
                              </m:ctrlPr>
                            </m:sSubPr>
                            <m:e>
                              <m:r>
                                <a:rPr lang="de-DE" sz="3200" i="1" noProof="0">
                                  <a:solidFill>
                                    <a:srgbClr val="0070C0"/>
                                  </a:solidFill>
                                  <a:latin typeface="Cambria Math" panose="02040503050406030204" pitchFamily="18" charset="0"/>
                                  <a:ea typeface="Cambria Math" panose="02040503050406030204" pitchFamily="18" charset="0"/>
                                </a:rPr>
                                <m:t>𝜆</m:t>
                              </m:r>
                            </m:e>
                            <m:sub>
                              <m:r>
                                <a:rPr lang="de-DE" sz="3200" i="1" noProof="0">
                                  <a:solidFill>
                                    <a:srgbClr val="0070C0"/>
                                  </a:solidFill>
                                  <a:latin typeface="Cambria Math" panose="02040503050406030204" pitchFamily="18" charset="0"/>
                                  <a:ea typeface="Cambria Math" panose="02040503050406030204" pitchFamily="18" charset="0"/>
                                </a:rPr>
                                <m:t>1 </m:t>
                              </m:r>
                              <m:r>
                                <a:rPr lang="de-DE" sz="3200" i="1" noProof="0">
                                  <a:solidFill>
                                    <a:srgbClr val="0070C0"/>
                                  </a:solidFill>
                                  <a:latin typeface="Cambria Math" panose="02040503050406030204" pitchFamily="18" charset="0"/>
                                  <a:ea typeface="Cambria Math" panose="02040503050406030204" pitchFamily="18" charset="0"/>
                                </a:rPr>
                                <m:t>h𝑜𝑢𝑟</m:t>
                              </m:r>
                            </m:sub>
                          </m:sSub>
                        </m:num>
                        <m:den>
                          <m:r>
                            <a:rPr lang="de-DE" sz="3200" i="1" noProof="0">
                              <a:solidFill>
                                <a:srgbClr val="0070C0"/>
                              </a:solidFill>
                              <a:latin typeface="Cambria Math" panose="02040503050406030204" pitchFamily="18" charset="0"/>
                              <a:ea typeface="Cambria Math" panose="02040503050406030204" pitchFamily="18" charset="0"/>
                            </a:rPr>
                            <m:t>60/5</m:t>
                          </m:r>
                        </m:den>
                      </m:f>
                      <m:r>
                        <a:rPr lang="de-DE" sz="3200" i="1" noProof="0">
                          <a:latin typeface="Cambria Math" panose="02040503050406030204" pitchFamily="18" charset="0"/>
                        </a:rPr>
                        <m:t>=</m:t>
                      </m:r>
                      <m:f>
                        <m:fPr>
                          <m:ctrlPr>
                            <a:rPr lang="de-DE" sz="3200" i="1" noProof="0">
                              <a:latin typeface="Cambria Math" panose="02040503050406030204" pitchFamily="18" charset="0"/>
                            </a:rPr>
                          </m:ctrlPr>
                        </m:fPr>
                        <m:num>
                          <m:r>
                            <a:rPr lang="de-DE" sz="3200" i="1" noProof="0">
                              <a:latin typeface="Cambria Math" panose="02040503050406030204" pitchFamily="18" charset="0"/>
                            </a:rPr>
                            <m:t>8</m:t>
                          </m:r>
                        </m:num>
                        <m:den>
                          <m:r>
                            <a:rPr lang="de-DE" sz="3200" i="1" noProof="0">
                              <a:latin typeface="Cambria Math" panose="02040503050406030204" pitchFamily="18" charset="0"/>
                            </a:rPr>
                            <m:t>12</m:t>
                          </m:r>
                        </m:den>
                      </m:f>
                      <m:r>
                        <a:rPr lang="de-DE" sz="3200" i="1" noProof="0">
                          <a:latin typeface="Cambria Math" panose="02040503050406030204" pitchFamily="18" charset="0"/>
                        </a:rPr>
                        <m:t>=0.6667</m:t>
                      </m:r>
                    </m:oMath>
                  </m:oMathPara>
                </a14:m>
                <a:endParaRPr lang="de-DE" sz="3200" i="1" noProof="0" dirty="0">
                  <a:solidFill>
                    <a:srgbClr val="0070C0"/>
                  </a:solidFill>
                  <a:latin typeface="Cambria Math" panose="02040503050406030204" pitchFamily="18" charset="0"/>
                </a:endParaRPr>
              </a:p>
              <a:p>
                <a:pPr marL="1144588" indent="0">
                  <a:lnSpc>
                    <a:spcPct val="150000"/>
                  </a:lnSpc>
                  <a:spcBef>
                    <a:spcPts val="1200"/>
                  </a:spcBef>
                  <a:buNone/>
                </a:pPr>
                <a14:m>
                  <m:oMathPara xmlns:m="http://schemas.openxmlformats.org/officeDocument/2006/math">
                    <m:oMathParaPr>
                      <m:jc m:val="left"/>
                    </m:oMathParaPr>
                    <m:oMath xmlns:m="http://schemas.openxmlformats.org/officeDocument/2006/math">
                      <m:r>
                        <a:rPr lang="de-DE" sz="3200" i="1" noProof="0">
                          <a:solidFill>
                            <a:srgbClr val="0070C0"/>
                          </a:solidFill>
                          <a:latin typeface="Cambria Math" panose="02040503050406030204" pitchFamily="18" charset="0"/>
                        </a:rPr>
                        <m:t>𝑃</m:t>
                      </m:r>
                      <m:d>
                        <m:dPr>
                          <m:ctrlPr>
                            <a:rPr lang="de-DE" sz="3200" i="1" noProof="0">
                              <a:solidFill>
                                <a:srgbClr val="0070C0"/>
                              </a:solidFill>
                              <a:latin typeface="Cambria Math" panose="02040503050406030204" pitchFamily="18" charset="0"/>
                            </a:rPr>
                          </m:ctrlPr>
                        </m:dPr>
                        <m:e>
                          <m:r>
                            <a:rPr lang="de-DE" sz="3200" i="1" noProof="0">
                              <a:solidFill>
                                <a:srgbClr val="0070C0"/>
                              </a:solidFill>
                              <a:latin typeface="Cambria Math" panose="02040503050406030204" pitchFamily="18" charset="0"/>
                            </a:rPr>
                            <m:t>𝑥</m:t>
                          </m:r>
                        </m:e>
                      </m:d>
                      <m:r>
                        <a:rPr lang="de-DE" sz="3200" i="1" noProof="0">
                          <a:solidFill>
                            <a:srgbClr val="0070C0"/>
                          </a:solidFill>
                          <a:latin typeface="Cambria Math" panose="02040503050406030204" pitchFamily="18" charset="0"/>
                        </a:rPr>
                        <m:t>=</m:t>
                      </m:r>
                      <m:f>
                        <m:fPr>
                          <m:ctrlPr>
                            <a:rPr lang="de-DE" sz="3200" i="1" noProof="0">
                              <a:solidFill>
                                <a:srgbClr val="0070C0"/>
                              </a:solidFill>
                              <a:latin typeface="Cambria Math" panose="02040503050406030204" pitchFamily="18" charset="0"/>
                            </a:rPr>
                          </m:ctrlPr>
                        </m:fPr>
                        <m:num>
                          <m:sSup>
                            <m:sSupPr>
                              <m:ctrlPr>
                                <a:rPr lang="de-DE" sz="3200" i="1" noProof="0">
                                  <a:solidFill>
                                    <a:srgbClr val="0070C0"/>
                                  </a:solidFill>
                                  <a:latin typeface="Cambria Math" panose="02040503050406030204" pitchFamily="18" charset="0"/>
                                </a:rPr>
                              </m:ctrlPr>
                            </m:sSupPr>
                            <m:e>
                              <m:r>
                                <a:rPr lang="de-DE" sz="3200" i="1" noProof="0">
                                  <a:solidFill>
                                    <a:srgbClr val="0070C0"/>
                                  </a:solidFill>
                                  <a:latin typeface="Cambria Math" panose="02040503050406030204" pitchFamily="18" charset="0"/>
                                  <a:ea typeface="Cambria Math" panose="02040503050406030204" pitchFamily="18" charset="0"/>
                                </a:rPr>
                                <m:t>𝜆</m:t>
                              </m:r>
                            </m:e>
                            <m:sup>
                              <m:r>
                                <a:rPr lang="de-DE" sz="3200" i="1" noProof="0">
                                  <a:solidFill>
                                    <a:srgbClr val="0070C0"/>
                                  </a:solidFill>
                                  <a:latin typeface="Cambria Math" panose="02040503050406030204" pitchFamily="18" charset="0"/>
                                </a:rPr>
                                <m:t>𝑥</m:t>
                              </m:r>
                            </m:sup>
                          </m:sSup>
                          <m:sSup>
                            <m:sSupPr>
                              <m:ctrlPr>
                                <a:rPr lang="de-DE" sz="3200" i="1" noProof="0">
                                  <a:solidFill>
                                    <a:srgbClr val="0070C0"/>
                                  </a:solidFill>
                                  <a:latin typeface="Cambria Math" panose="02040503050406030204" pitchFamily="18" charset="0"/>
                                </a:rPr>
                              </m:ctrlPr>
                            </m:sSupPr>
                            <m:e>
                              <m:r>
                                <a:rPr lang="de-DE" sz="3200" i="1" noProof="0">
                                  <a:solidFill>
                                    <a:srgbClr val="0070C0"/>
                                  </a:solidFill>
                                  <a:latin typeface="Cambria Math" panose="02040503050406030204" pitchFamily="18" charset="0"/>
                                </a:rPr>
                                <m:t>𝑒</m:t>
                              </m:r>
                            </m:e>
                            <m:sup>
                              <m:r>
                                <a:rPr lang="de-DE" sz="3200" i="1" noProof="0">
                                  <a:solidFill>
                                    <a:srgbClr val="0070C0"/>
                                  </a:solidFill>
                                  <a:latin typeface="Cambria Math" panose="02040503050406030204" pitchFamily="18" charset="0"/>
                                </a:rPr>
                                <m:t>−</m:t>
                              </m:r>
                              <m:r>
                                <a:rPr lang="de-DE" sz="3200" i="1" noProof="0">
                                  <a:solidFill>
                                    <a:srgbClr val="0070C0"/>
                                  </a:solidFill>
                                  <a:latin typeface="Cambria Math" panose="02040503050406030204" pitchFamily="18" charset="0"/>
                                  <a:ea typeface="Cambria Math" panose="02040503050406030204" pitchFamily="18" charset="0"/>
                                </a:rPr>
                                <m:t>𝜆</m:t>
                              </m:r>
                            </m:sup>
                          </m:sSup>
                        </m:num>
                        <m:den>
                          <m:r>
                            <a:rPr lang="de-DE" sz="3200" i="1" noProof="0">
                              <a:solidFill>
                                <a:srgbClr val="0070C0"/>
                              </a:solidFill>
                              <a:latin typeface="Cambria Math" panose="02040503050406030204" pitchFamily="18" charset="0"/>
                            </a:rPr>
                            <m:t>𝑥</m:t>
                          </m:r>
                          <m:r>
                            <a:rPr lang="de-DE" sz="3200" i="1" noProof="0">
                              <a:solidFill>
                                <a:srgbClr val="0070C0"/>
                              </a:solidFill>
                              <a:latin typeface="Cambria Math" panose="02040503050406030204" pitchFamily="18" charset="0"/>
                            </a:rPr>
                            <m:t>!</m:t>
                          </m:r>
                        </m:den>
                      </m:f>
                      <m:r>
                        <a:rPr lang="de-DE" sz="3200" i="1" noProof="0">
                          <a:latin typeface="Cambria Math" panose="02040503050406030204" pitchFamily="18" charset="0"/>
                        </a:rPr>
                        <m:t>=</m:t>
                      </m:r>
                      <m:f>
                        <m:fPr>
                          <m:ctrlPr>
                            <a:rPr lang="de-DE" sz="3200" i="1" noProof="0">
                              <a:latin typeface="Cambria Math" panose="02040503050406030204" pitchFamily="18" charset="0"/>
                            </a:rPr>
                          </m:ctrlPr>
                        </m:fPr>
                        <m:num>
                          <m:sSup>
                            <m:sSupPr>
                              <m:ctrlPr>
                                <a:rPr lang="de-DE" sz="3200" i="1" noProof="0">
                                  <a:latin typeface="Cambria Math" panose="02040503050406030204" pitchFamily="18" charset="0"/>
                                </a:rPr>
                              </m:ctrlPr>
                            </m:sSupPr>
                            <m:e>
                              <m:r>
                                <a:rPr lang="de-DE" sz="3200" i="1" noProof="0">
                                  <a:latin typeface="Cambria Math" panose="02040503050406030204" pitchFamily="18" charset="0"/>
                                </a:rPr>
                                <m:t>0.67</m:t>
                              </m:r>
                            </m:e>
                            <m:sup>
                              <m:r>
                                <a:rPr lang="de-DE" sz="3200" i="1" noProof="0">
                                  <a:latin typeface="Cambria Math" panose="02040503050406030204" pitchFamily="18" charset="0"/>
                                </a:rPr>
                                <m:t>0</m:t>
                              </m:r>
                            </m:sup>
                          </m:sSup>
                          <m:r>
                            <a:rPr lang="de-DE" sz="3200" i="1" noProof="0">
                              <a:latin typeface="Cambria Math" panose="02040503050406030204" pitchFamily="18" charset="0"/>
                              <a:ea typeface="Cambria Math" panose="02040503050406030204" pitchFamily="18" charset="0"/>
                            </a:rPr>
                            <m:t>∙</m:t>
                          </m:r>
                          <m:sSup>
                            <m:sSupPr>
                              <m:ctrlPr>
                                <a:rPr lang="de-DE" sz="3200" i="1" noProof="0">
                                  <a:latin typeface="Cambria Math" panose="02040503050406030204" pitchFamily="18" charset="0"/>
                                  <a:ea typeface="Cambria Math" panose="02040503050406030204" pitchFamily="18" charset="0"/>
                                </a:rPr>
                              </m:ctrlPr>
                            </m:sSupPr>
                            <m:e>
                              <m:r>
                                <a:rPr lang="de-DE" sz="3200" i="1" noProof="0">
                                  <a:latin typeface="Cambria Math" panose="02040503050406030204" pitchFamily="18" charset="0"/>
                                </a:rPr>
                                <m:t>2.71828</m:t>
                              </m:r>
                            </m:e>
                            <m:sup>
                              <m:r>
                                <a:rPr lang="de-DE" sz="3200" i="1" noProof="0">
                                  <a:latin typeface="Cambria Math" panose="02040503050406030204" pitchFamily="18" charset="0"/>
                                  <a:ea typeface="Cambria Math" panose="02040503050406030204" pitchFamily="18" charset="0"/>
                                </a:rPr>
                                <m:t>−0.6667</m:t>
                              </m:r>
                            </m:sup>
                          </m:sSup>
                        </m:num>
                        <m:den>
                          <m:r>
                            <a:rPr lang="de-DE" sz="3200" i="1" noProof="0">
                              <a:latin typeface="Cambria Math" panose="02040503050406030204" pitchFamily="18" charset="0"/>
                            </a:rPr>
                            <m:t>0!</m:t>
                          </m:r>
                        </m:den>
                      </m:f>
                    </m:oMath>
                  </m:oMathPara>
                </a14:m>
                <a:endParaRPr lang="de-DE" sz="3200" noProof="0" dirty="0">
                  <a:solidFill>
                    <a:srgbClr val="0070C0"/>
                  </a:solidFill>
                </a:endParaRPr>
              </a:p>
              <a:p>
                <a:pPr marL="3375025" indent="0">
                  <a:buNone/>
                </a:pPr>
                <a:r>
                  <a:rPr lang="de-DE" sz="3200" noProof="0" dirty="0"/>
                  <a:t>	</a:t>
                </a:r>
                <a14:m>
                  <m:oMath xmlns:m="http://schemas.openxmlformats.org/officeDocument/2006/math">
                    <m:r>
                      <a:rPr lang="de-DE" sz="3200" b="1" i="1" noProof="0">
                        <a:latin typeface="Cambria Math" panose="02040503050406030204" pitchFamily="18" charset="0"/>
                      </a:rPr>
                      <m:t>=</m:t>
                    </m:r>
                    <m:r>
                      <a:rPr lang="de-DE" sz="3200" b="1" i="1" noProof="0">
                        <a:latin typeface="Cambria Math" panose="02040503050406030204" pitchFamily="18" charset="0"/>
                      </a:rPr>
                      <m:t>𝟎</m:t>
                    </m:r>
                    <m:r>
                      <a:rPr lang="de-DE" sz="3200" b="1" i="1" noProof="0">
                        <a:latin typeface="Cambria Math" panose="02040503050406030204" pitchFamily="18" charset="0"/>
                      </a:rPr>
                      <m:t>.</m:t>
                    </m:r>
                    <m:r>
                      <a:rPr lang="de-DE" sz="3200" b="1" i="1" noProof="0">
                        <a:latin typeface="Cambria Math" panose="02040503050406030204" pitchFamily="18" charset="0"/>
                      </a:rPr>
                      <m:t>𝟓𝟏𝟑𝟒</m:t>
                    </m:r>
                  </m:oMath>
                </a14:m>
                <a:endParaRPr lang="de-DE" sz="3200" b="1" noProof="0" dirty="0"/>
              </a:p>
            </p:txBody>
          </p:sp>
        </mc:Choice>
        <mc:Fallback xmlns="">
          <p:sp>
            <p:nvSpPr>
              <p:cNvPr id="3" name="Content Placeholder 2">
                <a:extLst>
                  <a:ext uri="{FF2B5EF4-FFF2-40B4-BE49-F238E27FC236}">
                    <a16:creationId xmlns:a16="http://schemas.microsoft.com/office/drawing/2014/main" id="{BBA0A379-1B1F-433E-995B-FB5BA4519E0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A6694235-3F22-4392-B084-DA6DF1EFFFFE}"/>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184296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3116-E1E1-414A-BA86-3EF36806A363}"/>
              </a:ext>
            </a:extLst>
          </p:cNvPr>
          <p:cNvSpPr>
            <a:spLocks noGrp="1"/>
          </p:cNvSpPr>
          <p:nvPr>
            <p:ph type="title"/>
          </p:nvPr>
        </p:nvSpPr>
        <p:spPr>
          <a:xfrm>
            <a:off x="838200" y="327547"/>
            <a:ext cx="10515600" cy="1325563"/>
          </a:xfrm>
        </p:spPr>
        <p:txBody>
          <a:bodyPr/>
          <a:lstStyle/>
          <a:p>
            <a:r>
              <a:rPr lang="de-DE" noProof="0" dirty="0"/>
              <a:t>In Excel…</a:t>
            </a:r>
          </a:p>
        </p:txBody>
      </p:sp>
      <p:sp>
        <p:nvSpPr>
          <p:cNvPr id="3" name="Content Placeholder 2">
            <a:extLst>
              <a:ext uri="{FF2B5EF4-FFF2-40B4-BE49-F238E27FC236}">
                <a16:creationId xmlns:a16="http://schemas.microsoft.com/office/drawing/2014/main" id="{B835A906-9062-402C-BC83-7BB541897C48}"/>
              </a:ext>
            </a:extLst>
          </p:cNvPr>
          <p:cNvSpPr>
            <a:spLocks noGrp="1"/>
          </p:cNvSpPr>
          <p:nvPr>
            <p:ph idx="1"/>
          </p:nvPr>
        </p:nvSpPr>
        <p:spPr>
          <a:xfrm>
            <a:off x="838200" y="1788047"/>
            <a:ext cx="10515600" cy="4351338"/>
          </a:xfrm>
        </p:spPr>
        <p:txBody>
          <a:bodyPr/>
          <a:lstStyle/>
          <a:p>
            <a:pPr marL="0" indent="0">
              <a:buNone/>
            </a:pPr>
            <a:r>
              <a:rPr lang="de-DE" noProof="0" dirty="0"/>
              <a:t>1.	Wie hoch ist die Wahrscheinlichkeit, dass an diesem Freitag </a:t>
            </a:r>
            <a:r>
              <a:rPr lang="de-DE" b="1" noProof="0" dirty="0"/>
              <a:t>nur 4 	Lieferungen </a:t>
            </a:r>
            <a:r>
              <a:rPr lang="de-DE" noProof="0" dirty="0"/>
              <a:t>zwischen 16 und 17 Uhr ankommen?</a:t>
            </a:r>
          </a:p>
          <a:p>
            <a:pPr marL="0" indent="0">
              <a:buNone/>
            </a:pPr>
            <a:r>
              <a:rPr lang="de-DE" noProof="0" dirty="0"/>
              <a:t>	</a:t>
            </a:r>
            <a:r>
              <a:rPr lang="de-DE" b="1" noProof="0" dirty="0"/>
              <a:t>=POISSON.DIST(4,8,FALSE) </a:t>
            </a:r>
            <a:r>
              <a:rPr lang="de-DE" i="1" noProof="0" dirty="0"/>
              <a:t>gibt</a:t>
            </a:r>
            <a:r>
              <a:rPr lang="de-DE" b="1" noProof="0" dirty="0"/>
              <a:t> 0.057252 </a:t>
            </a:r>
            <a:r>
              <a:rPr lang="de-DE" i="1" noProof="0" dirty="0"/>
              <a:t>zurück</a:t>
            </a:r>
            <a:endParaRPr lang="de-DE" b="1" i="1" noProof="0" dirty="0"/>
          </a:p>
          <a:p>
            <a:pPr marL="0" indent="0">
              <a:buNone/>
            </a:pPr>
            <a:r>
              <a:rPr lang="de-DE" b="1" dirty="0"/>
              <a:t>	</a:t>
            </a:r>
            <a:r>
              <a:rPr lang="de-DE" dirty="0"/>
              <a:t>(Deutsch: </a:t>
            </a:r>
            <a:r>
              <a:rPr lang="de-DE" b="1" dirty="0"/>
              <a:t>=POISSON.VERT(4,8,FALSE)</a:t>
            </a:r>
            <a:r>
              <a:rPr lang="de-DE" dirty="0"/>
              <a:t>)</a:t>
            </a:r>
            <a:endParaRPr lang="de-DE" b="1" noProof="0" dirty="0"/>
          </a:p>
          <a:p>
            <a:pPr marL="514350" indent="-514350">
              <a:buFont typeface="+mj-lt"/>
              <a:buAutoNum type="arabicPeriod"/>
            </a:pPr>
            <a:endParaRPr lang="de-DE" noProof="0" dirty="0"/>
          </a:p>
          <a:p>
            <a:pPr marL="0" indent="0">
              <a:buNone/>
            </a:pPr>
            <a:r>
              <a:rPr lang="de-DE" noProof="0" dirty="0"/>
              <a:t>2.	Wie groß ist die Wahrscheinlichkeit, dass </a:t>
            </a:r>
            <a:r>
              <a:rPr lang="de-DE" b="1" noProof="0" dirty="0"/>
              <a:t>weniger als 3 </a:t>
            </a:r>
            <a:r>
              <a:rPr lang="de-DE" noProof="0" dirty="0"/>
              <a:t>an 	diesem Freitag zwischen 16 und 17 Uhr ankommen?</a:t>
            </a:r>
          </a:p>
          <a:p>
            <a:pPr marL="0" indent="0">
              <a:buNone/>
            </a:pPr>
            <a:r>
              <a:rPr lang="de-DE" noProof="0" dirty="0"/>
              <a:t>	</a:t>
            </a:r>
            <a:r>
              <a:rPr lang="de-DE" b="1" noProof="0" dirty="0"/>
              <a:t>=POISSON.DIST(2,8,TRUE) </a:t>
            </a:r>
            <a:r>
              <a:rPr lang="de-DE" i="1" dirty="0"/>
              <a:t>gibt</a:t>
            </a:r>
            <a:r>
              <a:rPr lang="de-DE" b="1" noProof="0" dirty="0"/>
              <a:t> 0.013754 </a:t>
            </a:r>
            <a:r>
              <a:rPr lang="de-DE" i="1" noProof="0" dirty="0"/>
              <a:t>zurück</a:t>
            </a:r>
            <a:r>
              <a:rPr lang="de-DE" b="1" noProof="0" dirty="0"/>
              <a:t>	</a:t>
            </a:r>
          </a:p>
          <a:p>
            <a:pPr marL="0" indent="0">
              <a:buNone/>
            </a:pPr>
            <a:r>
              <a:rPr lang="de-DE" b="1" dirty="0"/>
              <a:t>	</a:t>
            </a:r>
            <a:r>
              <a:rPr lang="de-DE" dirty="0"/>
              <a:t>(Deutsch: </a:t>
            </a:r>
            <a:r>
              <a:rPr lang="de-DE" b="1" dirty="0"/>
              <a:t>=POISSON.VERT(2,8,TRUE)</a:t>
            </a:r>
            <a:r>
              <a:rPr lang="de-DE" dirty="0"/>
              <a:t>)</a:t>
            </a:r>
            <a:endParaRPr lang="de-DE" b="1" dirty="0"/>
          </a:p>
          <a:p>
            <a:pPr marL="0" indent="0">
              <a:buNone/>
            </a:pPr>
            <a:endParaRPr lang="de-DE" b="1" noProof="0" dirty="0"/>
          </a:p>
          <a:p>
            <a:pPr marL="0" indent="0">
              <a:buNone/>
            </a:pPr>
            <a:endParaRPr lang="de-DE" noProof="0" dirty="0"/>
          </a:p>
          <a:p>
            <a:endParaRPr lang="de-DE" noProof="0" dirty="0"/>
          </a:p>
        </p:txBody>
      </p:sp>
      <p:sp>
        <p:nvSpPr>
          <p:cNvPr id="4" name="Footer Placeholder 3">
            <a:extLst>
              <a:ext uri="{FF2B5EF4-FFF2-40B4-BE49-F238E27FC236}">
                <a16:creationId xmlns:a16="http://schemas.microsoft.com/office/drawing/2014/main" id="{0A6B34F7-0943-4C03-8A13-BB99124231C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Poisson-Verteilung</a:t>
            </a:r>
          </a:p>
        </p:txBody>
      </p:sp>
    </p:spTree>
    <p:extLst>
      <p:ext uri="{BB962C8B-B14F-4D97-AF65-F5344CB8AC3E}">
        <p14:creationId xmlns:p14="http://schemas.microsoft.com/office/powerpoint/2010/main" val="2457777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3116-E1E1-414A-BA86-3EF36806A363}"/>
              </a:ext>
            </a:extLst>
          </p:cNvPr>
          <p:cNvSpPr>
            <a:spLocks noGrp="1"/>
          </p:cNvSpPr>
          <p:nvPr>
            <p:ph type="title"/>
          </p:nvPr>
        </p:nvSpPr>
        <p:spPr/>
        <p:txBody>
          <a:bodyPr/>
          <a:lstStyle/>
          <a:p>
            <a:r>
              <a:rPr lang="de-DE" noProof="0" dirty="0"/>
              <a:t>In Excel…</a:t>
            </a:r>
          </a:p>
        </p:txBody>
      </p:sp>
      <p:sp>
        <p:nvSpPr>
          <p:cNvPr id="3" name="Content Placeholder 2">
            <a:extLst>
              <a:ext uri="{FF2B5EF4-FFF2-40B4-BE49-F238E27FC236}">
                <a16:creationId xmlns:a16="http://schemas.microsoft.com/office/drawing/2014/main" id="{B835A906-9062-402C-BC83-7BB541897C48}"/>
              </a:ext>
            </a:extLst>
          </p:cNvPr>
          <p:cNvSpPr>
            <a:spLocks noGrp="1"/>
          </p:cNvSpPr>
          <p:nvPr>
            <p:ph idx="1"/>
          </p:nvPr>
        </p:nvSpPr>
        <p:spPr/>
        <p:txBody>
          <a:bodyPr/>
          <a:lstStyle/>
          <a:p>
            <a:pPr marL="0" indent="0">
              <a:buNone/>
            </a:pPr>
            <a:r>
              <a:rPr lang="de-DE" noProof="0" dirty="0"/>
              <a:t>3.	Wie hoch ist die Wahrscheinlichkeit, dass an diesem Freitag 	</a:t>
            </a:r>
            <a:r>
              <a:rPr lang="de-DE" b="1" noProof="0" dirty="0"/>
              <a:t>zwischen 16:00 und 16:05</a:t>
            </a:r>
            <a:r>
              <a:rPr lang="de-DE" noProof="0" dirty="0"/>
              <a:t> keine Lieferungen ankommen?</a:t>
            </a:r>
          </a:p>
          <a:p>
            <a:pPr marL="0" indent="0">
              <a:buNone/>
            </a:pPr>
            <a:r>
              <a:rPr lang="de-DE" noProof="0" dirty="0"/>
              <a:t>	</a:t>
            </a:r>
            <a:r>
              <a:rPr lang="de-DE" b="1" noProof="0" dirty="0"/>
              <a:t>=POISSON.DIST(0,8/12,FALSE) </a:t>
            </a:r>
            <a:r>
              <a:rPr lang="de-DE" i="1" dirty="0"/>
              <a:t>gibt</a:t>
            </a:r>
            <a:r>
              <a:rPr lang="de-DE" b="1" noProof="0" dirty="0"/>
              <a:t> 0.513417 </a:t>
            </a:r>
            <a:r>
              <a:rPr lang="de-DE" i="1" noProof="0" dirty="0"/>
              <a:t>zurück</a:t>
            </a:r>
            <a:endParaRPr lang="de-DE" b="1" noProof="0" dirty="0"/>
          </a:p>
          <a:p>
            <a:pPr marL="0" indent="0">
              <a:buNone/>
            </a:pPr>
            <a:r>
              <a:rPr lang="de-DE" b="1" dirty="0"/>
              <a:t>	</a:t>
            </a:r>
            <a:r>
              <a:rPr lang="de-DE" dirty="0"/>
              <a:t>(Deutsch: </a:t>
            </a:r>
            <a:r>
              <a:rPr lang="de-DE" b="1" dirty="0"/>
              <a:t>=POISSON.VERT(0,8/12,FALSE)</a:t>
            </a:r>
            <a:r>
              <a:rPr lang="de-DE" dirty="0"/>
              <a:t>)</a:t>
            </a:r>
            <a:endParaRPr lang="de-DE" b="1" dirty="0"/>
          </a:p>
          <a:p>
            <a:pPr marL="0" indent="0">
              <a:buNone/>
            </a:pPr>
            <a:endParaRPr lang="de-DE" b="1" noProof="0" dirty="0"/>
          </a:p>
          <a:p>
            <a:pPr marL="0" indent="0">
              <a:buNone/>
            </a:pPr>
            <a:endParaRPr lang="de-DE" noProof="0" dirty="0"/>
          </a:p>
        </p:txBody>
      </p:sp>
      <p:sp>
        <p:nvSpPr>
          <p:cNvPr id="4" name="Footer Placeholder 3">
            <a:extLst>
              <a:ext uri="{FF2B5EF4-FFF2-40B4-BE49-F238E27FC236}">
                <a16:creationId xmlns:a16="http://schemas.microsoft.com/office/drawing/2014/main" id="{D527AD20-18D7-45E0-8FB3-3F2741C7CAF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Poisson-Verteilung</a:t>
            </a:r>
          </a:p>
        </p:txBody>
      </p:sp>
    </p:spTree>
    <p:extLst>
      <p:ext uri="{BB962C8B-B14F-4D97-AF65-F5344CB8AC3E}">
        <p14:creationId xmlns:p14="http://schemas.microsoft.com/office/powerpoint/2010/main" val="3349188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3116-E1E1-414A-BA86-3EF36806A363}"/>
              </a:ext>
            </a:extLst>
          </p:cNvPr>
          <p:cNvSpPr>
            <a:spLocks noGrp="1"/>
          </p:cNvSpPr>
          <p:nvPr>
            <p:ph type="title"/>
          </p:nvPr>
        </p:nvSpPr>
        <p:spPr/>
        <p:txBody>
          <a:bodyPr/>
          <a:lstStyle/>
          <a:p>
            <a:r>
              <a:rPr lang="de-DE" noProof="0" dirty="0"/>
              <a:t>In Python…</a:t>
            </a:r>
          </a:p>
        </p:txBody>
      </p:sp>
      <p:sp>
        <p:nvSpPr>
          <p:cNvPr id="3" name="Content Placeholder 2">
            <a:extLst>
              <a:ext uri="{FF2B5EF4-FFF2-40B4-BE49-F238E27FC236}">
                <a16:creationId xmlns:a16="http://schemas.microsoft.com/office/drawing/2014/main" id="{B835A906-9062-402C-BC83-7BB541897C48}"/>
              </a:ext>
            </a:extLst>
          </p:cNvPr>
          <p:cNvSpPr>
            <a:spLocks noGrp="1"/>
          </p:cNvSpPr>
          <p:nvPr>
            <p:ph idx="1"/>
          </p:nvPr>
        </p:nvSpPr>
        <p:spPr/>
        <p:txBody>
          <a:bodyPr/>
          <a:lstStyle/>
          <a:p>
            <a:pPr marL="0" indent="0">
              <a:buNone/>
            </a:pPr>
            <a:r>
              <a:rPr lang="de-DE" noProof="0" dirty="0"/>
              <a:t>1.	Wie hoch ist die Wahrscheinlichkeit, dass an diesem Freitag </a:t>
            </a:r>
            <a:r>
              <a:rPr lang="de-DE" b="1" noProof="0" dirty="0"/>
              <a:t>nur 4 	Lieferungen </a:t>
            </a:r>
            <a:r>
              <a:rPr lang="de-DE" noProof="0" dirty="0"/>
              <a:t>zwischen 16 und 17 Uhr ankommen?</a:t>
            </a:r>
          </a:p>
          <a:p>
            <a:pPr marL="0" indent="0">
              <a:buNone/>
            </a:pPr>
            <a:r>
              <a:rPr lang="de-DE" noProof="0" dirty="0"/>
              <a:t>	</a:t>
            </a:r>
          </a:p>
          <a:p>
            <a:endParaRPr lang="de-DE" noProof="0" dirty="0"/>
          </a:p>
        </p:txBody>
      </p:sp>
      <p:sp>
        <p:nvSpPr>
          <p:cNvPr id="4" name="Text Placeholder 2">
            <a:extLst>
              <a:ext uri="{FF2B5EF4-FFF2-40B4-BE49-F238E27FC236}">
                <a16:creationId xmlns:a16="http://schemas.microsoft.com/office/drawing/2014/main" id="{754BBF9C-3023-42DB-A279-87DE2D1B343C}"/>
              </a:ext>
            </a:extLst>
          </p:cNvPr>
          <p:cNvSpPr txBox="1">
            <a:spLocks/>
          </p:cNvSpPr>
          <p:nvPr/>
        </p:nvSpPr>
        <p:spPr>
          <a:xfrm>
            <a:off x="2102566" y="3560149"/>
            <a:ext cx="7986868" cy="1690334"/>
          </a:xfrm>
          <a:prstGeom prst="rect">
            <a:avLst/>
          </a:prstGeom>
          <a:noFill/>
          <a:ln w="19050">
            <a:solidFill>
              <a:schemeClr val="bg2"/>
            </a:solid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2800" b="0" i="0" u="none" strike="noStrike" cap="none">
                <a:solidFill>
                  <a:schemeClr val="dk2"/>
                </a:solidFill>
                <a:latin typeface="Montserrat" panose="02000505000000020004" pitchFamily="2" charset="0"/>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a:solidFill>
                  <a:srgbClr val="A50021"/>
                </a:solidFill>
                <a:latin typeface="Lucida Console" panose="020B0609040504020204" pitchFamily="49" charset="0"/>
              </a:rPr>
              <a:t>&gt;&gt;&gt;</a:t>
            </a:r>
            <a:r>
              <a:rPr lang="en-US" dirty="0">
                <a:latin typeface="Lucida Console" panose="020B0609040504020204" pitchFamily="49" charset="0"/>
              </a:rPr>
              <a:t> from scipy.stats import poisson</a:t>
            </a:r>
          </a:p>
          <a:p>
            <a:pPr marL="114300" indent="0">
              <a:buNone/>
            </a:pPr>
            <a:r>
              <a:rPr lang="pl-PL" dirty="0">
                <a:solidFill>
                  <a:srgbClr val="C00000"/>
                </a:solidFill>
                <a:latin typeface="Lucida Console" panose="020B0609040504020204" pitchFamily="49" charset="0"/>
              </a:rPr>
              <a:t>&gt;&gt;&gt;</a:t>
            </a:r>
            <a:r>
              <a:rPr lang="pl-PL" dirty="0">
                <a:latin typeface="Lucida Console" panose="020B0609040504020204" pitchFamily="49" charset="0"/>
              </a:rPr>
              <a:t> poisson.pmf(4,8)</a:t>
            </a:r>
          </a:p>
          <a:p>
            <a:pPr marL="114300" indent="0">
              <a:buNone/>
            </a:pPr>
            <a:r>
              <a:rPr lang="en-US" dirty="0">
                <a:solidFill>
                  <a:srgbClr val="0070C0"/>
                </a:solidFill>
                <a:latin typeface="Lucida Console" panose="020B0609040504020204" pitchFamily="49" charset="0"/>
              </a:rPr>
              <a:t>0.057252288495362</a:t>
            </a:r>
          </a:p>
        </p:txBody>
      </p:sp>
      <p:sp>
        <p:nvSpPr>
          <p:cNvPr id="5" name="Footer Placeholder 4">
            <a:extLst>
              <a:ext uri="{FF2B5EF4-FFF2-40B4-BE49-F238E27FC236}">
                <a16:creationId xmlns:a16="http://schemas.microsoft.com/office/drawing/2014/main" id="{331C1C00-52A6-4E5F-BDDE-033BA461B53F}"/>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170264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3116-E1E1-414A-BA86-3EF36806A363}"/>
              </a:ext>
            </a:extLst>
          </p:cNvPr>
          <p:cNvSpPr>
            <a:spLocks noGrp="1"/>
          </p:cNvSpPr>
          <p:nvPr>
            <p:ph type="title"/>
          </p:nvPr>
        </p:nvSpPr>
        <p:spPr/>
        <p:txBody>
          <a:bodyPr/>
          <a:lstStyle/>
          <a:p>
            <a:r>
              <a:rPr lang="de-DE" noProof="0" dirty="0"/>
              <a:t>In Python…</a:t>
            </a:r>
          </a:p>
        </p:txBody>
      </p:sp>
      <p:sp>
        <p:nvSpPr>
          <p:cNvPr id="3" name="Content Placeholder 2">
            <a:extLst>
              <a:ext uri="{FF2B5EF4-FFF2-40B4-BE49-F238E27FC236}">
                <a16:creationId xmlns:a16="http://schemas.microsoft.com/office/drawing/2014/main" id="{B835A906-9062-402C-BC83-7BB541897C48}"/>
              </a:ext>
            </a:extLst>
          </p:cNvPr>
          <p:cNvSpPr>
            <a:spLocks noGrp="1"/>
          </p:cNvSpPr>
          <p:nvPr>
            <p:ph idx="1"/>
          </p:nvPr>
        </p:nvSpPr>
        <p:spPr/>
        <p:txBody>
          <a:bodyPr/>
          <a:lstStyle/>
          <a:p>
            <a:pPr marL="0" indent="0">
              <a:buNone/>
            </a:pPr>
            <a:r>
              <a:rPr lang="de-DE" noProof="0" dirty="0"/>
              <a:t>2.	Wie groß ist die Wahrscheinlichkeit, dass </a:t>
            </a:r>
            <a:r>
              <a:rPr lang="de-DE" b="1" noProof="0" dirty="0"/>
              <a:t>weniger als 3 </a:t>
            </a:r>
            <a:r>
              <a:rPr lang="de-DE" noProof="0" dirty="0"/>
              <a:t>an 	diesem Freitag zwischen 16 und 17 Uhr ankommen?</a:t>
            </a:r>
          </a:p>
          <a:p>
            <a:pPr marL="0" indent="0">
              <a:buNone/>
            </a:pPr>
            <a:r>
              <a:rPr lang="de-DE" noProof="0" dirty="0"/>
              <a:t>	</a:t>
            </a:r>
          </a:p>
        </p:txBody>
      </p:sp>
      <p:sp>
        <p:nvSpPr>
          <p:cNvPr id="4" name="Text Placeholder 2">
            <a:extLst>
              <a:ext uri="{FF2B5EF4-FFF2-40B4-BE49-F238E27FC236}">
                <a16:creationId xmlns:a16="http://schemas.microsoft.com/office/drawing/2014/main" id="{656B33F4-5124-4290-ADFE-45B5AB13DEC8}"/>
              </a:ext>
            </a:extLst>
          </p:cNvPr>
          <p:cNvSpPr txBox="1">
            <a:spLocks/>
          </p:cNvSpPr>
          <p:nvPr/>
        </p:nvSpPr>
        <p:spPr>
          <a:xfrm>
            <a:off x="1792727" y="3429000"/>
            <a:ext cx="7986868" cy="1690334"/>
          </a:xfrm>
          <a:prstGeom prst="rect">
            <a:avLst/>
          </a:prstGeom>
          <a:noFill/>
          <a:ln w="19050">
            <a:solidFill>
              <a:schemeClr val="bg2"/>
            </a:solid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2800" b="0" i="0" u="none" strike="noStrike" cap="none">
                <a:solidFill>
                  <a:schemeClr val="dk2"/>
                </a:solidFill>
                <a:latin typeface="Montserrat" panose="02000505000000020004" pitchFamily="2" charset="0"/>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a:solidFill>
                  <a:srgbClr val="A50021"/>
                </a:solidFill>
                <a:latin typeface="Lucida Console" panose="020B0609040504020204" pitchFamily="49" charset="0"/>
              </a:rPr>
              <a:t>&gt;&gt;&gt;</a:t>
            </a:r>
            <a:r>
              <a:rPr lang="en-US" dirty="0">
                <a:latin typeface="Lucida Console" panose="020B0609040504020204" pitchFamily="49" charset="0"/>
              </a:rPr>
              <a:t> from scipy.stats import poisson</a:t>
            </a:r>
          </a:p>
          <a:p>
            <a:pPr marL="114300" indent="0">
              <a:buNone/>
            </a:pPr>
            <a:r>
              <a:rPr lang="pl-PL" dirty="0">
                <a:solidFill>
                  <a:srgbClr val="C00000"/>
                </a:solidFill>
                <a:latin typeface="Lucida Console" panose="020B0609040504020204" pitchFamily="49" charset="0"/>
              </a:rPr>
              <a:t>&gt;&gt;&gt;</a:t>
            </a:r>
            <a:r>
              <a:rPr lang="pl-PL" dirty="0">
                <a:latin typeface="Lucida Console" panose="020B0609040504020204" pitchFamily="49" charset="0"/>
              </a:rPr>
              <a:t> poisson.</a:t>
            </a:r>
            <a:r>
              <a:rPr lang="en-US" dirty="0">
                <a:latin typeface="Lucida Console" panose="020B0609040504020204" pitchFamily="49" charset="0"/>
              </a:rPr>
              <a:t>cd</a:t>
            </a:r>
            <a:r>
              <a:rPr lang="pl-PL" dirty="0">
                <a:latin typeface="Lucida Console" panose="020B0609040504020204" pitchFamily="49" charset="0"/>
              </a:rPr>
              <a:t>f(</a:t>
            </a:r>
            <a:r>
              <a:rPr lang="en-US" dirty="0">
                <a:latin typeface="Lucida Console" panose="020B0609040504020204" pitchFamily="49" charset="0"/>
              </a:rPr>
              <a:t>2</a:t>
            </a:r>
            <a:r>
              <a:rPr lang="pl-PL" dirty="0">
                <a:latin typeface="Lucida Console" panose="020B0609040504020204" pitchFamily="49" charset="0"/>
              </a:rPr>
              <a:t>,8)</a:t>
            </a:r>
          </a:p>
          <a:p>
            <a:pPr marL="114300" indent="0">
              <a:buNone/>
            </a:pPr>
            <a:r>
              <a:rPr lang="en-US" dirty="0">
                <a:solidFill>
                  <a:srgbClr val="0070C0"/>
                </a:solidFill>
                <a:latin typeface="Lucida Console" panose="020B0609040504020204" pitchFamily="49" charset="0"/>
              </a:rPr>
              <a:t>0.013753967744002971</a:t>
            </a:r>
          </a:p>
          <a:p>
            <a:pPr marL="114300" indent="0">
              <a:buNone/>
            </a:pPr>
            <a:endParaRPr lang="en-US" dirty="0">
              <a:solidFill>
                <a:srgbClr val="0070C0"/>
              </a:solidFill>
              <a:latin typeface="Lucida Console" panose="020B0609040504020204" pitchFamily="49" charset="0"/>
            </a:endParaRPr>
          </a:p>
        </p:txBody>
      </p:sp>
      <p:sp>
        <p:nvSpPr>
          <p:cNvPr id="5" name="Footer Placeholder 4">
            <a:extLst>
              <a:ext uri="{FF2B5EF4-FFF2-40B4-BE49-F238E27FC236}">
                <a16:creationId xmlns:a16="http://schemas.microsoft.com/office/drawing/2014/main" id="{0E0F57D5-4CC4-4C3E-A0E9-855E40940F02}"/>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167649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3116-E1E1-414A-BA86-3EF36806A363}"/>
              </a:ext>
            </a:extLst>
          </p:cNvPr>
          <p:cNvSpPr>
            <a:spLocks noGrp="1"/>
          </p:cNvSpPr>
          <p:nvPr>
            <p:ph type="title"/>
          </p:nvPr>
        </p:nvSpPr>
        <p:spPr/>
        <p:txBody>
          <a:bodyPr/>
          <a:lstStyle/>
          <a:p>
            <a:r>
              <a:rPr lang="de-DE" noProof="0" dirty="0"/>
              <a:t>In Python…</a:t>
            </a:r>
          </a:p>
        </p:txBody>
      </p:sp>
      <p:sp>
        <p:nvSpPr>
          <p:cNvPr id="3" name="Content Placeholder 2">
            <a:extLst>
              <a:ext uri="{FF2B5EF4-FFF2-40B4-BE49-F238E27FC236}">
                <a16:creationId xmlns:a16="http://schemas.microsoft.com/office/drawing/2014/main" id="{B835A906-9062-402C-BC83-7BB541897C48}"/>
              </a:ext>
            </a:extLst>
          </p:cNvPr>
          <p:cNvSpPr>
            <a:spLocks noGrp="1"/>
          </p:cNvSpPr>
          <p:nvPr>
            <p:ph idx="1"/>
          </p:nvPr>
        </p:nvSpPr>
        <p:spPr/>
        <p:txBody>
          <a:bodyPr/>
          <a:lstStyle/>
          <a:p>
            <a:pPr marL="0" indent="0">
              <a:buNone/>
            </a:pPr>
            <a:r>
              <a:rPr lang="de-DE" noProof="0" dirty="0"/>
              <a:t>3.	Wie hoch ist die Wahrscheinlichkeit, dass an diesem Freitag 	</a:t>
            </a:r>
            <a:r>
              <a:rPr lang="de-DE" b="1" noProof="0" dirty="0"/>
              <a:t>zwischen 16:00 und 16:05</a:t>
            </a:r>
            <a:r>
              <a:rPr lang="de-DE" noProof="0" dirty="0"/>
              <a:t> keine Lieferungen ankommen?</a:t>
            </a:r>
          </a:p>
          <a:p>
            <a:pPr marL="0" indent="0">
              <a:buNone/>
            </a:pPr>
            <a:r>
              <a:rPr lang="de-DE" noProof="0" dirty="0"/>
              <a:t>	</a:t>
            </a:r>
          </a:p>
        </p:txBody>
      </p:sp>
      <p:sp>
        <p:nvSpPr>
          <p:cNvPr id="4" name="Text Placeholder 2">
            <a:extLst>
              <a:ext uri="{FF2B5EF4-FFF2-40B4-BE49-F238E27FC236}">
                <a16:creationId xmlns:a16="http://schemas.microsoft.com/office/drawing/2014/main" id="{93653C74-B845-4805-8323-72B50EA6EA6C}"/>
              </a:ext>
            </a:extLst>
          </p:cNvPr>
          <p:cNvSpPr txBox="1">
            <a:spLocks/>
          </p:cNvSpPr>
          <p:nvPr/>
        </p:nvSpPr>
        <p:spPr>
          <a:xfrm>
            <a:off x="2102566" y="3429000"/>
            <a:ext cx="7986868" cy="1690334"/>
          </a:xfrm>
          <a:prstGeom prst="rect">
            <a:avLst/>
          </a:prstGeom>
          <a:noFill/>
          <a:ln w="19050">
            <a:solidFill>
              <a:schemeClr val="bg2"/>
            </a:solid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2800" b="0" i="0" u="none" strike="noStrike" cap="none">
                <a:solidFill>
                  <a:schemeClr val="dk2"/>
                </a:solidFill>
                <a:latin typeface="Montserrat" panose="02000505000000020004" pitchFamily="2" charset="0"/>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a:solidFill>
                  <a:srgbClr val="A50021"/>
                </a:solidFill>
                <a:latin typeface="Lucida Console" panose="020B0609040504020204" pitchFamily="49" charset="0"/>
              </a:rPr>
              <a:t>&gt;&gt;&gt;</a:t>
            </a:r>
            <a:r>
              <a:rPr lang="en-US" dirty="0">
                <a:latin typeface="Lucida Console" panose="020B0609040504020204" pitchFamily="49" charset="0"/>
              </a:rPr>
              <a:t> from scipy.stats import poisson</a:t>
            </a:r>
          </a:p>
          <a:p>
            <a:pPr marL="114300" indent="0">
              <a:buNone/>
            </a:pPr>
            <a:r>
              <a:rPr lang="pl-PL" dirty="0">
                <a:solidFill>
                  <a:srgbClr val="C00000"/>
                </a:solidFill>
                <a:latin typeface="Lucida Console" panose="020B0609040504020204" pitchFamily="49" charset="0"/>
              </a:rPr>
              <a:t>&gt;&gt;&gt;</a:t>
            </a:r>
            <a:r>
              <a:rPr lang="pl-PL" dirty="0">
                <a:latin typeface="Lucida Console" panose="020B0609040504020204" pitchFamily="49" charset="0"/>
              </a:rPr>
              <a:t> poisson.</a:t>
            </a:r>
            <a:r>
              <a:rPr lang="en-US" dirty="0">
                <a:latin typeface="Lucida Console" panose="020B0609040504020204" pitchFamily="49" charset="0"/>
              </a:rPr>
              <a:t>pm</a:t>
            </a:r>
            <a:r>
              <a:rPr lang="pl-PL" dirty="0">
                <a:latin typeface="Lucida Console" panose="020B0609040504020204" pitchFamily="49" charset="0"/>
              </a:rPr>
              <a:t>f(</a:t>
            </a:r>
            <a:r>
              <a:rPr lang="en-US" dirty="0">
                <a:latin typeface="Lucida Console" panose="020B0609040504020204" pitchFamily="49" charset="0"/>
              </a:rPr>
              <a:t>0</a:t>
            </a:r>
            <a:r>
              <a:rPr lang="pl-PL" dirty="0">
                <a:latin typeface="Lucida Console" panose="020B0609040504020204" pitchFamily="49" charset="0"/>
              </a:rPr>
              <a:t>,8</a:t>
            </a:r>
            <a:r>
              <a:rPr lang="en-US" dirty="0">
                <a:latin typeface="Lucida Console" panose="020B0609040504020204" pitchFamily="49" charset="0"/>
              </a:rPr>
              <a:t>/12</a:t>
            </a:r>
            <a:r>
              <a:rPr lang="pl-PL" dirty="0">
                <a:latin typeface="Lucida Console" panose="020B0609040504020204" pitchFamily="49" charset="0"/>
              </a:rPr>
              <a:t>)</a:t>
            </a:r>
          </a:p>
          <a:p>
            <a:pPr marL="114300" indent="0">
              <a:buNone/>
            </a:pPr>
            <a:r>
              <a:rPr lang="en-US" dirty="0">
                <a:solidFill>
                  <a:srgbClr val="0070C0"/>
                </a:solidFill>
                <a:latin typeface="Lucida Console" panose="020B0609040504020204" pitchFamily="49" charset="0"/>
              </a:rPr>
              <a:t>0.51341711903259202</a:t>
            </a:r>
          </a:p>
          <a:p>
            <a:pPr marL="114300" indent="0">
              <a:buNone/>
            </a:pPr>
            <a:endParaRPr lang="en-US" dirty="0">
              <a:solidFill>
                <a:srgbClr val="0070C0"/>
              </a:solidFill>
              <a:latin typeface="Lucida Console" panose="020B0609040504020204" pitchFamily="49" charset="0"/>
            </a:endParaRPr>
          </a:p>
        </p:txBody>
      </p:sp>
      <p:sp>
        <p:nvSpPr>
          <p:cNvPr id="5" name="Footer Placeholder 4">
            <a:extLst>
              <a:ext uri="{FF2B5EF4-FFF2-40B4-BE49-F238E27FC236}">
                <a16:creationId xmlns:a16="http://schemas.microsoft.com/office/drawing/2014/main" id="{B0927B7B-C70A-42C0-9F7A-F2EC947521A9}"/>
              </a:ext>
            </a:extLst>
          </p:cNvPr>
          <p:cNvSpPr>
            <a:spLocks noGrp="1"/>
          </p:cNvSpPr>
          <p:nvPr>
            <p:ph type="ftr" sz="quarter" idx="11"/>
          </p:nvPr>
        </p:nvSpPr>
        <p:spPr/>
        <p:txBody>
          <a:bodyPr/>
          <a:lstStyle/>
          <a:p>
            <a:r>
              <a:rPr lang="en-US" dirty="0"/>
              <a:t>Poisson-Verteilung</a:t>
            </a:r>
          </a:p>
        </p:txBody>
      </p:sp>
    </p:spTree>
    <p:extLst>
      <p:ext uri="{BB962C8B-B14F-4D97-AF65-F5344CB8AC3E}">
        <p14:creationId xmlns:p14="http://schemas.microsoft.com/office/powerpoint/2010/main" val="83810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C9CE-827E-49EB-919B-66A05AA3D226}"/>
              </a:ext>
            </a:extLst>
          </p:cNvPr>
          <p:cNvSpPr>
            <a:spLocks noGrp="1"/>
          </p:cNvSpPr>
          <p:nvPr>
            <p:ph type="ctrTitle"/>
          </p:nvPr>
        </p:nvSpPr>
        <p:spPr/>
        <p:txBody>
          <a:bodyPr/>
          <a:lstStyle/>
          <a:p>
            <a:r>
              <a:rPr lang="de-DE" noProof="0" dirty="0"/>
              <a:t>Kontinuierliche Wahrscheinlichkeits-verteilung</a:t>
            </a:r>
          </a:p>
        </p:txBody>
      </p:sp>
      <p:sp>
        <p:nvSpPr>
          <p:cNvPr id="3" name="Subtitle 2">
            <a:extLst>
              <a:ext uri="{FF2B5EF4-FFF2-40B4-BE49-F238E27FC236}">
                <a16:creationId xmlns:a16="http://schemas.microsoft.com/office/drawing/2014/main" id="{548F43F8-91D6-4359-BAE3-8DC04687B436}"/>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423387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D749-DE4E-4E8A-9A7C-034BADF58AC6}"/>
              </a:ext>
            </a:extLst>
          </p:cNvPr>
          <p:cNvSpPr>
            <a:spLocks noGrp="1"/>
          </p:cNvSpPr>
          <p:nvPr>
            <p:ph type="title"/>
          </p:nvPr>
        </p:nvSpPr>
        <p:spPr/>
        <p:txBody>
          <a:bodyPr/>
          <a:lstStyle/>
          <a:p>
            <a:r>
              <a:rPr lang="de-DE" noProof="0" dirty="0"/>
              <a:t>Kontinuierliche Wahrscheinlichkeitsverteilung</a:t>
            </a:r>
          </a:p>
        </p:txBody>
      </p:sp>
      <p:sp>
        <p:nvSpPr>
          <p:cNvPr id="3" name="Content Placeholder 2">
            <a:extLst>
              <a:ext uri="{FF2B5EF4-FFF2-40B4-BE49-F238E27FC236}">
                <a16:creationId xmlns:a16="http://schemas.microsoft.com/office/drawing/2014/main" id="{776F236F-E3DE-4BF7-B81C-5988F07F44AF}"/>
              </a:ext>
            </a:extLst>
          </p:cNvPr>
          <p:cNvSpPr>
            <a:spLocks noGrp="1"/>
          </p:cNvSpPr>
          <p:nvPr>
            <p:ph idx="1"/>
          </p:nvPr>
        </p:nvSpPr>
        <p:spPr/>
        <p:txBody>
          <a:bodyPr/>
          <a:lstStyle/>
          <a:p>
            <a:r>
              <a:rPr lang="de-DE" noProof="0" dirty="0"/>
              <a:t>Kontinuierliche Wahrscheinlichkeitsverteilungen werden auch </a:t>
            </a:r>
            <a:r>
              <a:rPr lang="de-DE" b="1" noProof="0" dirty="0"/>
              <a:t>Wahrscheinlichkeitsdichtefunktionen</a:t>
            </a:r>
            <a:r>
              <a:rPr lang="de-DE" noProof="0" dirty="0"/>
              <a:t> (en.:</a:t>
            </a:r>
            <a:r>
              <a:rPr lang="de-DE" i="1" dirty="0" err="1"/>
              <a:t>probability</a:t>
            </a:r>
            <a:r>
              <a:rPr lang="de-DE" i="1" dirty="0"/>
              <a:t> </a:t>
            </a:r>
            <a:r>
              <a:rPr lang="de-DE" i="1" dirty="0" err="1"/>
              <a:t>density</a:t>
            </a:r>
            <a:r>
              <a:rPr lang="de-DE" i="1" dirty="0"/>
              <a:t> </a:t>
            </a:r>
            <a:r>
              <a:rPr lang="de-DE" i="1" dirty="0" err="1"/>
              <a:t>function</a:t>
            </a:r>
            <a:r>
              <a:rPr lang="de-DE" i="1" dirty="0"/>
              <a:t> PDF</a:t>
            </a:r>
            <a:r>
              <a:rPr lang="de-DE" dirty="0"/>
              <a:t>) </a:t>
            </a:r>
            <a:r>
              <a:rPr lang="de-DE" noProof="0" dirty="0"/>
              <a:t>genannt:</a:t>
            </a:r>
          </a:p>
          <a:p>
            <a:endParaRPr lang="de-DE" noProof="0" dirty="0"/>
          </a:p>
          <a:p>
            <a:pPr marL="0" indent="0">
              <a:buNone/>
            </a:pPr>
            <a:r>
              <a:rPr lang="de-DE" noProof="0" dirty="0"/>
              <a:t>		</a:t>
            </a:r>
            <a:r>
              <a:rPr lang="de-DE" sz="4000" noProof="0" dirty="0">
                <a:solidFill>
                  <a:schemeClr val="accent1"/>
                </a:solidFill>
              </a:rPr>
              <a:t>Normalverteilung</a:t>
            </a:r>
          </a:p>
          <a:p>
            <a:pPr marL="0" indent="0">
              <a:buNone/>
            </a:pPr>
            <a:r>
              <a:rPr lang="de-DE" sz="4000" noProof="0" dirty="0">
                <a:solidFill>
                  <a:schemeClr val="accent1"/>
                </a:solidFill>
              </a:rPr>
              <a:t>			Exponentialverteilung</a:t>
            </a:r>
          </a:p>
          <a:p>
            <a:pPr marL="0" indent="0">
              <a:buNone/>
            </a:pPr>
            <a:r>
              <a:rPr lang="de-DE" sz="4000" noProof="0" dirty="0">
                <a:solidFill>
                  <a:schemeClr val="accent1"/>
                </a:solidFill>
              </a:rPr>
              <a:t>				Betaverteilung</a:t>
            </a:r>
          </a:p>
        </p:txBody>
      </p:sp>
      <p:sp>
        <p:nvSpPr>
          <p:cNvPr id="4" name="Footer Placeholder 3">
            <a:extLst>
              <a:ext uri="{FF2B5EF4-FFF2-40B4-BE49-F238E27FC236}">
                <a16:creationId xmlns:a16="http://schemas.microsoft.com/office/drawing/2014/main" id="{628BFE38-0A22-4BED-9F84-8D7C0C887E52}"/>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283423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37F2C-897E-C141-859A-162EE9630138}"/>
              </a:ext>
            </a:extLst>
          </p:cNvPr>
          <p:cNvSpPr>
            <a:spLocks noGrp="1"/>
          </p:cNvSpPr>
          <p:nvPr>
            <p:ph type="title"/>
          </p:nvPr>
        </p:nvSpPr>
        <p:spPr/>
        <p:txBody>
          <a:bodyPr/>
          <a:lstStyle/>
          <a:p>
            <a:r>
              <a:rPr lang="de-DE" noProof="0" dirty="0"/>
              <a:t>Diskrete Wahrscheinlichkeitsverteilung</a:t>
            </a:r>
          </a:p>
        </p:txBody>
      </p:sp>
      <p:sp>
        <p:nvSpPr>
          <p:cNvPr id="3" name="Inhaltsplatzhalter 2">
            <a:extLst>
              <a:ext uri="{FF2B5EF4-FFF2-40B4-BE49-F238E27FC236}">
                <a16:creationId xmlns:a16="http://schemas.microsoft.com/office/drawing/2014/main" id="{D2E3CBDB-8A10-2548-800D-ECC643ED6957}"/>
              </a:ext>
            </a:extLst>
          </p:cNvPr>
          <p:cNvSpPr>
            <a:spLocks noGrp="1"/>
          </p:cNvSpPr>
          <p:nvPr>
            <p:ph idx="1"/>
          </p:nvPr>
        </p:nvSpPr>
        <p:spPr/>
        <p:txBody>
          <a:bodyPr/>
          <a:lstStyle/>
          <a:p>
            <a:r>
              <a:rPr lang="de-DE" b="1" noProof="0" dirty="0"/>
              <a:t>Diskrete Wahrscheinlichkeitsverteilungen </a:t>
            </a:r>
            <a:r>
              <a:rPr lang="de-DE" noProof="0" dirty="0"/>
              <a:t>werden auch als </a:t>
            </a:r>
            <a:r>
              <a:rPr lang="de-DE" i="1" noProof="0" dirty="0"/>
              <a:t>Wahrscheinlichkeitsfunktionen</a:t>
            </a:r>
            <a:r>
              <a:rPr lang="de-DE" noProof="0" dirty="0"/>
              <a:t> bezeichnet:</a:t>
            </a:r>
          </a:p>
          <a:p>
            <a:endParaRPr lang="de-DE" noProof="0" dirty="0"/>
          </a:p>
          <a:p>
            <a:pPr marL="0" indent="0">
              <a:buNone/>
            </a:pPr>
            <a:r>
              <a:rPr lang="de-DE" noProof="0" dirty="0"/>
              <a:t>	</a:t>
            </a:r>
            <a:r>
              <a:rPr lang="de-DE" sz="4000" b="1" noProof="0" dirty="0"/>
              <a:t>Gleichverteilung</a:t>
            </a:r>
          </a:p>
          <a:p>
            <a:pPr marL="0" indent="0">
              <a:buNone/>
            </a:pPr>
            <a:r>
              <a:rPr lang="de-DE" sz="4000" b="1" noProof="0" dirty="0"/>
              <a:t>		</a:t>
            </a:r>
            <a:r>
              <a:rPr lang="de-DE" sz="4000" b="1" noProof="0" dirty="0" err="1"/>
              <a:t>Binominalverteilung</a:t>
            </a:r>
            <a:endParaRPr lang="de-DE" sz="4000" b="1" noProof="0" dirty="0"/>
          </a:p>
          <a:p>
            <a:pPr marL="0" indent="0">
              <a:buNone/>
            </a:pPr>
            <a:r>
              <a:rPr lang="de-DE" sz="4000" b="1" noProof="0" dirty="0"/>
              <a:t>			</a:t>
            </a:r>
            <a:r>
              <a:rPr lang="de-DE" sz="4000" b="1" noProof="0" dirty="0" err="1"/>
              <a:t>Poisson</a:t>
            </a:r>
            <a:r>
              <a:rPr lang="de-DE" sz="4000" b="1" noProof="0" dirty="0"/>
              <a:t>-Verteilung</a:t>
            </a:r>
          </a:p>
        </p:txBody>
      </p:sp>
      <p:sp>
        <p:nvSpPr>
          <p:cNvPr id="4" name="Footer Placeholder 3">
            <a:extLst>
              <a:ext uri="{FF2B5EF4-FFF2-40B4-BE49-F238E27FC236}">
                <a16:creationId xmlns:a16="http://schemas.microsoft.com/office/drawing/2014/main" id="{22879909-2F64-4A7A-9698-56548DAA3F53}"/>
              </a:ext>
            </a:extLst>
          </p:cNvPr>
          <p:cNvSpPr>
            <a:spLocks noGrp="1"/>
          </p:cNvSpPr>
          <p:nvPr>
            <p:ph type="ftr" sz="quarter" idx="11"/>
          </p:nvPr>
        </p:nvSpPr>
        <p:spPr/>
        <p:txBody>
          <a:bodyPr/>
          <a:lstStyle/>
          <a:p>
            <a:r>
              <a:rPr lang="en-US" dirty="0"/>
              <a:t>Diskrete Wahrscheinlichkeitsverteilung</a:t>
            </a:r>
          </a:p>
        </p:txBody>
      </p:sp>
    </p:spTree>
    <p:extLst>
      <p:ext uri="{BB962C8B-B14F-4D97-AF65-F5344CB8AC3E}">
        <p14:creationId xmlns:p14="http://schemas.microsoft.com/office/powerpoint/2010/main" val="238802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22FE-2538-42F5-B5F2-C32DACE58FE6}"/>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6A63F95F-A317-436C-AF08-A01F4E8499E6}"/>
              </a:ext>
            </a:extLst>
          </p:cNvPr>
          <p:cNvSpPr>
            <a:spLocks noGrp="1"/>
          </p:cNvSpPr>
          <p:nvPr>
            <p:ph idx="1"/>
          </p:nvPr>
        </p:nvSpPr>
        <p:spPr/>
        <p:txBody>
          <a:bodyPr/>
          <a:lstStyle/>
          <a:p>
            <a:r>
              <a:rPr lang="de-DE" noProof="0" dirty="0"/>
              <a:t>Viele reale Datenpunkte folgen einer normalen Verteilung:</a:t>
            </a:r>
          </a:p>
          <a:p>
            <a:endParaRPr lang="de-DE" noProof="0" dirty="0"/>
          </a:p>
          <a:p>
            <a:pPr lvl="1"/>
            <a:r>
              <a:rPr lang="de-DE" sz="2800" noProof="0" dirty="0"/>
              <a:t>Größe und Gewicht von Menschen</a:t>
            </a:r>
          </a:p>
          <a:p>
            <a:pPr lvl="1"/>
            <a:r>
              <a:rPr lang="de-DE" sz="2800" noProof="0" dirty="0"/>
              <a:t>Blutdruck der Bevölkerung</a:t>
            </a:r>
          </a:p>
          <a:p>
            <a:pPr lvl="1"/>
            <a:r>
              <a:rPr lang="de-DE" sz="2800" noProof="0" dirty="0"/>
              <a:t>Prüfungsergebnisse</a:t>
            </a:r>
          </a:p>
          <a:p>
            <a:pPr lvl="1"/>
            <a:r>
              <a:rPr lang="de-DE" sz="2800" noProof="0" dirty="0"/>
              <a:t>Messfehler</a:t>
            </a:r>
          </a:p>
        </p:txBody>
      </p:sp>
      <p:sp>
        <p:nvSpPr>
          <p:cNvPr id="4" name="Footer Placeholder 3">
            <a:extLst>
              <a:ext uri="{FF2B5EF4-FFF2-40B4-BE49-F238E27FC236}">
                <a16:creationId xmlns:a16="http://schemas.microsoft.com/office/drawing/2014/main" id="{1ED446AC-6C51-4668-A8A0-7AB64903CF4F}"/>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40012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DAD0-17C2-40ED-8A27-5B48D956A44B}"/>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B0503F06-8D26-4733-89DF-87C930248FBB}"/>
              </a:ext>
            </a:extLst>
          </p:cNvPr>
          <p:cNvSpPr>
            <a:spLocks noGrp="1"/>
          </p:cNvSpPr>
          <p:nvPr>
            <p:ph idx="1"/>
          </p:nvPr>
        </p:nvSpPr>
        <p:spPr/>
        <p:txBody>
          <a:bodyPr/>
          <a:lstStyle/>
          <a:p>
            <a:r>
              <a:rPr lang="de-DE" noProof="0" dirty="0"/>
              <a:t>Diese Datenquellen bewegen sich in der Regel in der Nähe eines zentralen Werts ohne Schiefe nach links oder rechts und nähern sich einer "Normalverteilung" an:</a:t>
            </a:r>
          </a:p>
        </p:txBody>
      </p:sp>
      <p:grpSp>
        <p:nvGrpSpPr>
          <p:cNvPr id="6" name="Group 5">
            <a:extLst>
              <a:ext uri="{FF2B5EF4-FFF2-40B4-BE49-F238E27FC236}">
                <a16:creationId xmlns:a16="http://schemas.microsoft.com/office/drawing/2014/main" id="{843FBED4-3389-4EBC-B654-D41051C7F90C}"/>
              </a:ext>
            </a:extLst>
          </p:cNvPr>
          <p:cNvGrpSpPr/>
          <p:nvPr/>
        </p:nvGrpSpPr>
        <p:grpSpPr>
          <a:xfrm>
            <a:off x="3083091" y="3115328"/>
            <a:ext cx="5922885" cy="3196572"/>
            <a:chOff x="3083091" y="3115328"/>
            <a:chExt cx="5922885" cy="3196572"/>
          </a:xfrm>
        </p:grpSpPr>
        <p:pic>
          <p:nvPicPr>
            <p:cNvPr id="4" name="Picture 3">
              <a:extLst>
                <a:ext uri="{FF2B5EF4-FFF2-40B4-BE49-F238E27FC236}">
                  <a16:creationId xmlns:a16="http://schemas.microsoft.com/office/drawing/2014/main" id="{9BC58C48-293D-43A3-A171-8B9F7B459C98}"/>
                </a:ext>
              </a:extLst>
            </p:cNvPr>
            <p:cNvPicPr>
              <a:picLocks noChangeAspect="1"/>
            </p:cNvPicPr>
            <p:nvPr/>
          </p:nvPicPr>
          <p:blipFill rotWithShape="1">
            <a:blip r:embed="rId3"/>
            <a:srcRect t="9030"/>
            <a:stretch/>
          </p:blipFill>
          <p:spPr>
            <a:xfrm>
              <a:off x="3083091" y="3115328"/>
              <a:ext cx="5922885" cy="2830704"/>
            </a:xfrm>
            <a:prstGeom prst="rect">
              <a:avLst/>
            </a:prstGeom>
            <a:ln w="28575">
              <a:solidFill>
                <a:srgbClr val="0070C0"/>
              </a:solidFill>
            </a:ln>
          </p:spPr>
        </p:pic>
        <p:sp>
          <p:nvSpPr>
            <p:cNvPr id="5" name="TextBox 4">
              <a:extLst>
                <a:ext uri="{FF2B5EF4-FFF2-40B4-BE49-F238E27FC236}">
                  <a16:creationId xmlns:a16="http://schemas.microsoft.com/office/drawing/2014/main" id="{21828B81-BDD1-4EF3-859D-452A0533EB2E}"/>
                </a:ext>
              </a:extLst>
            </p:cNvPr>
            <p:cNvSpPr txBox="1"/>
            <p:nvPr/>
          </p:nvSpPr>
          <p:spPr>
            <a:xfrm>
              <a:off x="5285775" y="5942568"/>
              <a:ext cx="2510466" cy="369332"/>
            </a:xfrm>
            <a:prstGeom prst="rect">
              <a:avLst/>
            </a:prstGeom>
            <a:noFill/>
          </p:spPr>
          <p:txBody>
            <a:bodyPr wrap="square" rtlCol="0" anchor="t">
              <a:spAutoFit/>
            </a:bodyPr>
            <a:lstStyle/>
            <a:p>
              <a:pPr>
                <a:tabLst>
                  <a:tab pos="3427413" algn="l"/>
                </a:tabLst>
              </a:pPr>
              <a:r>
                <a:rPr lang="en-US" sz="1800" dirty="0">
                  <a:solidFill>
                    <a:srgbClr val="0070C0"/>
                  </a:solidFill>
                  <a:latin typeface="Montserrat" panose="02000505000000020004" pitchFamily="2" charset="0"/>
                </a:rPr>
                <a:t>Normalverteilung</a:t>
              </a:r>
            </a:p>
          </p:txBody>
        </p:sp>
      </p:grpSp>
      <p:sp>
        <p:nvSpPr>
          <p:cNvPr id="7" name="Footer Placeholder 6">
            <a:extLst>
              <a:ext uri="{FF2B5EF4-FFF2-40B4-BE49-F238E27FC236}">
                <a16:creationId xmlns:a16="http://schemas.microsoft.com/office/drawing/2014/main" id="{FDD75044-78A6-4D33-BC06-B797590AFF8D}"/>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41814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FAC4-29BD-48F5-A1DC-6BCF1F2662C7}"/>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48F52BE7-3C91-4972-8E3B-954407C7FF75}"/>
              </a:ext>
            </a:extLst>
          </p:cNvPr>
          <p:cNvSpPr>
            <a:spLocks noGrp="1"/>
          </p:cNvSpPr>
          <p:nvPr>
            <p:ph idx="1"/>
          </p:nvPr>
        </p:nvSpPr>
        <p:spPr/>
        <p:txBody>
          <a:bodyPr/>
          <a:lstStyle/>
          <a:p>
            <a:r>
              <a:rPr lang="de-DE" noProof="0" dirty="0"/>
              <a:t>Wir verwenden eine </a:t>
            </a:r>
            <a:r>
              <a:rPr lang="de-DE" b="1" noProof="0" dirty="0"/>
              <a:t>stetige Verteilung</a:t>
            </a:r>
            <a:r>
              <a:rPr lang="de-DE" noProof="0" dirty="0"/>
              <a:t>, um das Verhalten dieser Datenquellen zu modellieren.</a:t>
            </a:r>
          </a:p>
          <a:p>
            <a:r>
              <a:rPr lang="de-DE" noProof="0" dirty="0"/>
              <a:t>Beachten Sie die durchgehende Linie und den Bereich in dieser WDF.</a:t>
            </a:r>
          </a:p>
        </p:txBody>
      </p:sp>
      <p:grpSp>
        <p:nvGrpSpPr>
          <p:cNvPr id="4" name="Group 3">
            <a:extLst>
              <a:ext uri="{FF2B5EF4-FFF2-40B4-BE49-F238E27FC236}">
                <a16:creationId xmlns:a16="http://schemas.microsoft.com/office/drawing/2014/main" id="{8F554646-A91D-4B62-A9E6-043C1B19A740}"/>
              </a:ext>
            </a:extLst>
          </p:cNvPr>
          <p:cNvGrpSpPr/>
          <p:nvPr/>
        </p:nvGrpSpPr>
        <p:grpSpPr>
          <a:xfrm>
            <a:off x="3083091" y="3115328"/>
            <a:ext cx="5922885" cy="3196572"/>
            <a:chOff x="3083091" y="3115328"/>
            <a:chExt cx="5922885" cy="3196572"/>
          </a:xfrm>
        </p:grpSpPr>
        <p:pic>
          <p:nvPicPr>
            <p:cNvPr id="5" name="Picture 4">
              <a:extLst>
                <a:ext uri="{FF2B5EF4-FFF2-40B4-BE49-F238E27FC236}">
                  <a16:creationId xmlns:a16="http://schemas.microsoft.com/office/drawing/2014/main" id="{97695A46-86F3-4C63-B814-208EF16E7F1E}"/>
                </a:ext>
              </a:extLst>
            </p:cNvPr>
            <p:cNvPicPr>
              <a:picLocks noChangeAspect="1"/>
            </p:cNvPicPr>
            <p:nvPr/>
          </p:nvPicPr>
          <p:blipFill rotWithShape="1">
            <a:blip r:embed="rId3"/>
            <a:srcRect t="9030"/>
            <a:stretch/>
          </p:blipFill>
          <p:spPr>
            <a:xfrm>
              <a:off x="3083091" y="3115328"/>
              <a:ext cx="5922885" cy="2830704"/>
            </a:xfrm>
            <a:prstGeom prst="rect">
              <a:avLst/>
            </a:prstGeom>
            <a:ln w="28575">
              <a:solidFill>
                <a:srgbClr val="0070C0"/>
              </a:solidFill>
            </a:ln>
          </p:spPr>
        </p:pic>
        <p:sp>
          <p:nvSpPr>
            <p:cNvPr id="6" name="TextBox 5">
              <a:extLst>
                <a:ext uri="{FF2B5EF4-FFF2-40B4-BE49-F238E27FC236}">
                  <a16:creationId xmlns:a16="http://schemas.microsoft.com/office/drawing/2014/main" id="{A011C33D-0689-4CB9-9A4E-9CBDC7566D84}"/>
                </a:ext>
              </a:extLst>
            </p:cNvPr>
            <p:cNvSpPr txBox="1"/>
            <p:nvPr/>
          </p:nvSpPr>
          <p:spPr>
            <a:xfrm>
              <a:off x="5285775" y="5942568"/>
              <a:ext cx="2510466" cy="369332"/>
            </a:xfrm>
            <a:prstGeom prst="rect">
              <a:avLst/>
            </a:prstGeom>
            <a:noFill/>
          </p:spPr>
          <p:txBody>
            <a:bodyPr wrap="square" rtlCol="0" anchor="t">
              <a:spAutoFit/>
            </a:bodyPr>
            <a:lstStyle/>
            <a:p>
              <a:pPr>
                <a:tabLst>
                  <a:tab pos="3427413" algn="l"/>
                </a:tabLst>
              </a:pPr>
              <a:r>
                <a:rPr lang="en-US" sz="1800" dirty="0">
                  <a:solidFill>
                    <a:srgbClr val="0070C0"/>
                  </a:solidFill>
                  <a:latin typeface="Montserrat" panose="02000505000000020004" pitchFamily="2" charset="0"/>
                </a:rPr>
                <a:t>Normalverteilung</a:t>
              </a:r>
            </a:p>
          </p:txBody>
        </p:sp>
      </p:grpSp>
      <p:sp>
        <p:nvSpPr>
          <p:cNvPr id="7" name="Footer Placeholder 6">
            <a:extLst>
              <a:ext uri="{FF2B5EF4-FFF2-40B4-BE49-F238E27FC236}">
                <a16:creationId xmlns:a16="http://schemas.microsoft.com/office/drawing/2014/main" id="{60F1EAA5-88CF-45B8-A550-7B416B49AEA7}"/>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322534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FAC4-29BD-48F5-A1DC-6BCF1F2662C7}"/>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48F52BE7-3C91-4972-8E3B-954407C7FF75}"/>
              </a:ext>
            </a:extLst>
          </p:cNvPr>
          <p:cNvSpPr>
            <a:spLocks noGrp="1"/>
          </p:cNvSpPr>
          <p:nvPr>
            <p:ph idx="1"/>
          </p:nvPr>
        </p:nvSpPr>
        <p:spPr/>
        <p:txBody>
          <a:bodyPr/>
          <a:lstStyle/>
          <a:p>
            <a:r>
              <a:rPr lang="de-DE" noProof="0" dirty="0"/>
              <a:t>Im Gegensatz zu </a:t>
            </a:r>
            <a:r>
              <a:rPr lang="de-DE" b="1" noProof="0" dirty="0"/>
              <a:t>diskreten Verteilungen</a:t>
            </a:r>
            <a:r>
              <a:rPr lang="de-DE" noProof="0" dirty="0"/>
              <a:t>, bei denen die Summe aller Striche gleich eins ist, ist bei einer </a:t>
            </a:r>
            <a:r>
              <a:rPr lang="de-DE" b="1" noProof="0" dirty="0"/>
              <a:t>Normalverteilung</a:t>
            </a:r>
            <a:r>
              <a:rPr lang="de-DE" noProof="0" dirty="0"/>
              <a:t> die </a:t>
            </a:r>
            <a:r>
              <a:rPr lang="de-DE" i="1" noProof="0" dirty="0"/>
              <a:t>Fläche unter der Kurve</a:t>
            </a:r>
            <a:r>
              <a:rPr lang="de-DE" noProof="0" dirty="0"/>
              <a:t> gleich eins:</a:t>
            </a:r>
          </a:p>
        </p:txBody>
      </p:sp>
      <p:grpSp>
        <p:nvGrpSpPr>
          <p:cNvPr id="7" name="Group 6">
            <a:extLst>
              <a:ext uri="{FF2B5EF4-FFF2-40B4-BE49-F238E27FC236}">
                <a16:creationId xmlns:a16="http://schemas.microsoft.com/office/drawing/2014/main" id="{313DF562-8922-44ED-8665-23512132D4A3}"/>
              </a:ext>
            </a:extLst>
          </p:cNvPr>
          <p:cNvGrpSpPr/>
          <p:nvPr/>
        </p:nvGrpSpPr>
        <p:grpSpPr>
          <a:xfrm>
            <a:off x="1256144" y="2946522"/>
            <a:ext cx="11510949" cy="3230441"/>
            <a:chOff x="1256145" y="2946522"/>
            <a:chExt cx="7576154" cy="1769395"/>
          </a:xfrm>
        </p:grpSpPr>
        <p:pic>
          <p:nvPicPr>
            <p:cNvPr id="4" name="Picture 3">
              <a:extLst>
                <a:ext uri="{FF2B5EF4-FFF2-40B4-BE49-F238E27FC236}">
                  <a16:creationId xmlns:a16="http://schemas.microsoft.com/office/drawing/2014/main" id="{F00A1A21-9E4A-4B6D-A5FA-F78F64039E48}"/>
                </a:ext>
              </a:extLst>
            </p:cNvPr>
            <p:cNvPicPr>
              <a:picLocks noChangeAspect="1"/>
            </p:cNvPicPr>
            <p:nvPr/>
          </p:nvPicPr>
          <p:blipFill rotWithShape="1">
            <a:blip r:embed="rId3"/>
            <a:srcRect t="9030"/>
            <a:stretch/>
          </p:blipFill>
          <p:spPr>
            <a:xfrm>
              <a:off x="4572000" y="3315854"/>
              <a:ext cx="2929452" cy="1400063"/>
            </a:xfrm>
            <a:prstGeom prst="rect">
              <a:avLst/>
            </a:prstGeom>
            <a:ln w="28575">
              <a:solidFill>
                <a:srgbClr val="0070C0"/>
              </a:solidFill>
            </a:ln>
          </p:spPr>
        </p:pic>
        <p:sp>
          <p:nvSpPr>
            <p:cNvPr id="5" name="TextBox 4">
              <a:extLst>
                <a:ext uri="{FF2B5EF4-FFF2-40B4-BE49-F238E27FC236}">
                  <a16:creationId xmlns:a16="http://schemas.microsoft.com/office/drawing/2014/main" id="{51C8A943-4D85-423F-BA22-096F9E70F994}"/>
                </a:ext>
              </a:extLst>
            </p:cNvPr>
            <p:cNvSpPr txBox="1"/>
            <p:nvPr/>
          </p:nvSpPr>
          <p:spPr>
            <a:xfrm>
              <a:off x="1403926" y="2946522"/>
              <a:ext cx="7428373" cy="320296"/>
            </a:xfrm>
            <a:prstGeom prst="rect">
              <a:avLst/>
            </a:prstGeom>
            <a:noFill/>
          </p:spPr>
          <p:txBody>
            <a:bodyPr wrap="square" rtlCol="0">
              <a:spAutoFit/>
            </a:bodyPr>
            <a:lstStyle/>
            <a:p>
              <a:pPr>
                <a:tabLst>
                  <a:tab pos="3427413" algn="l"/>
                </a:tabLst>
              </a:pPr>
              <a:r>
                <a:rPr lang="en-US" sz="3200" dirty="0">
                  <a:solidFill>
                    <a:srgbClr val="0070C0"/>
                  </a:solidFill>
                  <a:latin typeface="Montserrat" panose="02000505000000020004" pitchFamily="2" charset="0"/>
                </a:rPr>
                <a:t>Binominalverteilung			Normalverteilung</a:t>
              </a:r>
            </a:p>
          </p:txBody>
        </p:sp>
        <p:pic>
          <p:nvPicPr>
            <p:cNvPr id="6" name="Picture 5">
              <a:extLst>
                <a:ext uri="{FF2B5EF4-FFF2-40B4-BE49-F238E27FC236}">
                  <a16:creationId xmlns:a16="http://schemas.microsoft.com/office/drawing/2014/main" id="{32F5B2B8-47D1-48A8-B0B1-E179B6535950}"/>
                </a:ext>
              </a:extLst>
            </p:cNvPr>
            <p:cNvPicPr>
              <a:picLocks noChangeAspect="1"/>
            </p:cNvPicPr>
            <p:nvPr/>
          </p:nvPicPr>
          <p:blipFill rotWithShape="1">
            <a:blip r:embed="rId4"/>
            <a:srcRect t="10118" b="12855"/>
            <a:stretch/>
          </p:blipFill>
          <p:spPr>
            <a:xfrm>
              <a:off x="1256145" y="3315854"/>
              <a:ext cx="2929452" cy="1400063"/>
            </a:xfrm>
            <a:prstGeom prst="rect">
              <a:avLst/>
            </a:prstGeom>
            <a:ln w="28575">
              <a:solidFill>
                <a:srgbClr val="0070C0"/>
              </a:solidFill>
            </a:ln>
          </p:spPr>
        </p:pic>
      </p:grpSp>
      <p:sp>
        <p:nvSpPr>
          <p:cNvPr id="8" name="Footer Placeholder 7">
            <a:extLst>
              <a:ext uri="{FF2B5EF4-FFF2-40B4-BE49-F238E27FC236}">
                <a16:creationId xmlns:a16="http://schemas.microsoft.com/office/drawing/2014/main" id="{ADBE5A35-F8FC-4F03-880B-94C350B5D290}"/>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400142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FAC4-29BD-48F5-A1DC-6BCF1F2662C7}"/>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48F52BE7-3C91-4972-8E3B-954407C7FF75}"/>
              </a:ext>
            </a:extLst>
          </p:cNvPr>
          <p:cNvSpPr>
            <a:spLocks noGrp="1"/>
          </p:cNvSpPr>
          <p:nvPr>
            <p:ph idx="1"/>
          </p:nvPr>
        </p:nvSpPr>
        <p:spPr>
          <a:xfrm>
            <a:off x="838200" y="1825625"/>
            <a:ext cx="4803475" cy="4351338"/>
          </a:xfrm>
        </p:spPr>
        <p:txBody>
          <a:bodyPr/>
          <a:lstStyle/>
          <a:p>
            <a:r>
              <a:rPr lang="de-DE" noProof="0" dirty="0"/>
              <a:t>auch als </a:t>
            </a:r>
            <a:r>
              <a:rPr lang="de-DE" b="1" noProof="0" dirty="0"/>
              <a:t>Glockenkurve</a:t>
            </a:r>
            <a:r>
              <a:rPr lang="de-DE" noProof="0" dirty="0"/>
              <a:t> oder </a:t>
            </a:r>
            <a:r>
              <a:rPr lang="de-DE" b="1" noProof="0" dirty="0"/>
              <a:t>Gaußsche Normalverteilung </a:t>
            </a:r>
            <a:r>
              <a:rPr lang="de-DE" noProof="0" dirty="0"/>
              <a:t>bezeichnet</a:t>
            </a:r>
          </a:p>
          <a:p>
            <a:r>
              <a:rPr lang="de-DE" noProof="0" dirty="0"/>
              <a:t>immer symmetrisch</a:t>
            </a:r>
          </a:p>
        </p:txBody>
      </p:sp>
      <p:sp>
        <p:nvSpPr>
          <p:cNvPr id="4" name="TextBox 3">
            <a:extLst>
              <a:ext uri="{FF2B5EF4-FFF2-40B4-BE49-F238E27FC236}">
                <a16:creationId xmlns:a16="http://schemas.microsoft.com/office/drawing/2014/main" id="{D4DA0497-F600-4E9F-BB9C-469B4D6C205A}"/>
              </a:ext>
            </a:extLst>
          </p:cNvPr>
          <p:cNvSpPr txBox="1"/>
          <p:nvPr/>
        </p:nvSpPr>
        <p:spPr>
          <a:xfrm>
            <a:off x="1017664" y="4001294"/>
            <a:ext cx="3036751" cy="1815882"/>
          </a:xfrm>
          <a:prstGeom prst="rect">
            <a:avLst/>
          </a:prstGeom>
          <a:noFill/>
          <a:ln w="12700">
            <a:solidFill>
              <a:schemeClr val="tx1"/>
            </a:solidFill>
          </a:ln>
        </p:spPr>
        <p:txBody>
          <a:bodyPr wrap="square" rtlCol="0">
            <a:spAutoFit/>
          </a:bodyPr>
          <a:lstStyle/>
          <a:p>
            <a:pPr algn="ctr"/>
            <a:r>
              <a:rPr lang="de-DE" sz="2800" dirty="0">
                <a:latin typeface="Montserrat" panose="02000505000000020004" pitchFamily="2" charset="0"/>
              </a:rPr>
              <a:t>Asymmetrische Kurven sind </a:t>
            </a:r>
            <a:r>
              <a:rPr lang="de-DE" sz="2800" b="1" dirty="0">
                <a:solidFill>
                  <a:schemeClr val="accent1"/>
                </a:solidFill>
                <a:latin typeface="Montserrat" panose="02000505000000020004" pitchFamily="2" charset="0"/>
              </a:rPr>
              <a:t>schief</a:t>
            </a:r>
            <a:r>
              <a:rPr lang="de-DE" sz="2800" dirty="0">
                <a:latin typeface="Montserrat" panose="02000505000000020004" pitchFamily="2" charset="0"/>
              </a:rPr>
              <a:t> und </a:t>
            </a:r>
            <a:r>
              <a:rPr lang="de-DE" sz="2800" b="1" u="sng" dirty="0">
                <a:latin typeface="Montserrat" panose="02000505000000020004" pitchFamily="2" charset="0"/>
              </a:rPr>
              <a:t>nicht</a:t>
            </a:r>
            <a:r>
              <a:rPr lang="de-DE" sz="2800" dirty="0">
                <a:latin typeface="Montserrat" panose="02000505000000020004" pitchFamily="2" charset="0"/>
              </a:rPr>
              <a:t> </a:t>
            </a:r>
            <a:r>
              <a:rPr lang="de-DE" sz="2800" b="1" dirty="0">
                <a:latin typeface="Montserrat" panose="02000505000000020004" pitchFamily="2" charset="0"/>
              </a:rPr>
              <a:t>normalverteilt</a:t>
            </a:r>
          </a:p>
        </p:txBody>
      </p:sp>
      <p:pic>
        <p:nvPicPr>
          <p:cNvPr id="5" name="Picture 4">
            <a:extLst>
              <a:ext uri="{FF2B5EF4-FFF2-40B4-BE49-F238E27FC236}">
                <a16:creationId xmlns:a16="http://schemas.microsoft.com/office/drawing/2014/main" id="{AD8E4FBC-FB73-4D63-B9C3-788A03330130}"/>
              </a:ext>
            </a:extLst>
          </p:cNvPr>
          <p:cNvPicPr>
            <a:picLocks noChangeAspect="1"/>
          </p:cNvPicPr>
          <p:nvPr/>
        </p:nvPicPr>
        <p:blipFill>
          <a:blip r:embed="rId3"/>
          <a:stretch>
            <a:fillRect/>
          </a:stretch>
        </p:blipFill>
        <p:spPr>
          <a:xfrm>
            <a:off x="5824709" y="810883"/>
            <a:ext cx="5606173" cy="3577014"/>
          </a:xfrm>
          <a:prstGeom prst="rect">
            <a:avLst/>
          </a:prstGeom>
        </p:spPr>
      </p:pic>
      <p:pic>
        <p:nvPicPr>
          <p:cNvPr id="6" name="Picture 5">
            <a:extLst>
              <a:ext uri="{FF2B5EF4-FFF2-40B4-BE49-F238E27FC236}">
                <a16:creationId xmlns:a16="http://schemas.microsoft.com/office/drawing/2014/main" id="{8F40F2FA-B433-47B2-9B8D-280048BD3356}"/>
              </a:ext>
            </a:extLst>
          </p:cNvPr>
          <p:cNvPicPr>
            <a:picLocks noChangeAspect="1"/>
          </p:cNvPicPr>
          <p:nvPr/>
        </p:nvPicPr>
        <p:blipFill>
          <a:blip r:embed="rId4"/>
          <a:stretch>
            <a:fillRect/>
          </a:stretch>
        </p:blipFill>
        <p:spPr>
          <a:xfrm>
            <a:off x="6096000" y="4280541"/>
            <a:ext cx="5606173" cy="2031359"/>
          </a:xfrm>
          <a:prstGeom prst="rect">
            <a:avLst/>
          </a:prstGeom>
        </p:spPr>
      </p:pic>
      <p:sp>
        <p:nvSpPr>
          <p:cNvPr id="8" name="Footer Placeholder 7">
            <a:extLst>
              <a:ext uri="{FF2B5EF4-FFF2-40B4-BE49-F238E27FC236}">
                <a16:creationId xmlns:a16="http://schemas.microsoft.com/office/drawing/2014/main" id="{8342A81F-D9C9-4DCA-B842-46D527DBDEC4}"/>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406855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FAC4-29BD-48F5-A1DC-6BCF1F2662C7}"/>
              </a:ext>
            </a:extLst>
          </p:cNvPr>
          <p:cNvSpPr>
            <a:spLocks noGrp="1"/>
          </p:cNvSpPr>
          <p:nvPr>
            <p:ph type="title"/>
          </p:nvPr>
        </p:nvSpPr>
        <p:spPr/>
        <p:txBody>
          <a:bodyPr/>
          <a:lstStyle/>
          <a:p>
            <a:r>
              <a:rPr lang="de-DE" noProof="0" dirty="0"/>
              <a:t>Normalverteilung</a:t>
            </a:r>
          </a:p>
        </p:txBody>
      </p:sp>
      <p:sp>
        <p:nvSpPr>
          <p:cNvPr id="4" name="Content Placeholder 2">
            <a:extLst>
              <a:ext uri="{FF2B5EF4-FFF2-40B4-BE49-F238E27FC236}">
                <a16:creationId xmlns:a16="http://schemas.microsoft.com/office/drawing/2014/main" id="{AEA40A35-57C4-47B6-BBAD-F850D3F73B35}"/>
              </a:ext>
            </a:extLst>
          </p:cNvPr>
          <p:cNvSpPr txBox="1">
            <a:spLocks/>
          </p:cNvSpPr>
          <p:nvPr/>
        </p:nvSpPr>
        <p:spPr>
          <a:xfrm>
            <a:off x="838200" y="1825625"/>
            <a:ext cx="48034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die </a:t>
            </a:r>
            <a:r>
              <a:rPr lang="de-DE" b="1" dirty="0"/>
              <a:t>Punktwahrscheinlichkeit</a:t>
            </a:r>
            <a:r>
              <a:rPr lang="de-DE" dirty="0"/>
              <a:t> ist null</a:t>
            </a:r>
          </a:p>
          <a:p>
            <a:r>
              <a:rPr lang="de-DE" dirty="0"/>
              <a:t>Wir können Wahrscheinlichkeiten nur über einen </a:t>
            </a:r>
            <a:r>
              <a:rPr lang="de-DE" b="1" dirty="0"/>
              <a:t>Wertintervall</a:t>
            </a:r>
            <a:r>
              <a:rPr lang="de-DE" dirty="0"/>
              <a:t> oder eine Reihe von Ergebnissen finden</a:t>
            </a:r>
          </a:p>
        </p:txBody>
      </p:sp>
      <p:grpSp>
        <p:nvGrpSpPr>
          <p:cNvPr id="5" name="Group 4">
            <a:extLst>
              <a:ext uri="{FF2B5EF4-FFF2-40B4-BE49-F238E27FC236}">
                <a16:creationId xmlns:a16="http://schemas.microsoft.com/office/drawing/2014/main" id="{D1ECD5EE-B8D3-45CA-AC2F-1BC43B30BD47}"/>
              </a:ext>
            </a:extLst>
          </p:cNvPr>
          <p:cNvGrpSpPr/>
          <p:nvPr/>
        </p:nvGrpSpPr>
        <p:grpSpPr>
          <a:xfrm>
            <a:off x="5824709" y="810883"/>
            <a:ext cx="5877464" cy="5501017"/>
            <a:chOff x="6096000" y="2320875"/>
            <a:chExt cx="4402258" cy="3991025"/>
          </a:xfrm>
        </p:grpSpPr>
        <p:pic>
          <p:nvPicPr>
            <p:cNvPr id="6" name="Picture 5">
              <a:extLst>
                <a:ext uri="{FF2B5EF4-FFF2-40B4-BE49-F238E27FC236}">
                  <a16:creationId xmlns:a16="http://schemas.microsoft.com/office/drawing/2014/main" id="{0331504C-A16F-4C4D-98E7-F7D6E8633DF2}"/>
                </a:ext>
              </a:extLst>
            </p:cNvPr>
            <p:cNvPicPr>
              <a:picLocks noChangeAspect="1"/>
            </p:cNvPicPr>
            <p:nvPr/>
          </p:nvPicPr>
          <p:blipFill>
            <a:blip r:embed="rId3"/>
            <a:stretch>
              <a:fillRect/>
            </a:stretch>
          </p:blipFill>
          <p:spPr>
            <a:xfrm>
              <a:off x="6096000" y="2320875"/>
              <a:ext cx="4199059" cy="2595148"/>
            </a:xfrm>
            <a:prstGeom prst="rect">
              <a:avLst/>
            </a:prstGeom>
          </p:spPr>
        </p:pic>
        <p:pic>
          <p:nvPicPr>
            <p:cNvPr id="7" name="Picture 6">
              <a:extLst>
                <a:ext uri="{FF2B5EF4-FFF2-40B4-BE49-F238E27FC236}">
                  <a16:creationId xmlns:a16="http://schemas.microsoft.com/office/drawing/2014/main" id="{C479CDBB-7C52-4CB0-B7D0-A00CA5CB2C9A}"/>
                </a:ext>
              </a:extLst>
            </p:cNvPr>
            <p:cNvPicPr>
              <a:picLocks noChangeAspect="1"/>
            </p:cNvPicPr>
            <p:nvPr/>
          </p:nvPicPr>
          <p:blipFill>
            <a:blip r:embed="rId4"/>
            <a:stretch>
              <a:fillRect/>
            </a:stretch>
          </p:blipFill>
          <p:spPr>
            <a:xfrm>
              <a:off x="6299199" y="4838135"/>
              <a:ext cx="4199059" cy="1473765"/>
            </a:xfrm>
            <a:prstGeom prst="rect">
              <a:avLst/>
            </a:prstGeom>
          </p:spPr>
        </p:pic>
      </p:grpSp>
      <p:sp>
        <p:nvSpPr>
          <p:cNvPr id="3" name="Footer Placeholder 2">
            <a:extLst>
              <a:ext uri="{FF2B5EF4-FFF2-40B4-BE49-F238E27FC236}">
                <a16:creationId xmlns:a16="http://schemas.microsoft.com/office/drawing/2014/main" id="{A349877C-B26C-435F-B692-BF79C647F59D}"/>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244080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BFAC4-29BD-48F5-A1DC-6BCF1F2662C7}"/>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48F52BE7-3C91-4972-8E3B-954407C7FF75}"/>
              </a:ext>
            </a:extLst>
          </p:cNvPr>
          <p:cNvSpPr>
            <a:spLocks noGrp="1"/>
          </p:cNvSpPr>
          <p:nvPr>
            <p:ph idx="1"/>
          </p:nvPr>
        </p:nvSpPr>
        <p:spPr/>
        <p:txBody>
          <a:bodyPr/>
          <a:lstStyle/>
          <a:p>
            <a:endParaRPr lang="de-DE" dirty="0"/>
          </a:p>
        </p:txBody>
      </p:sp>
      <p:pic>
        <p:nvPicPr>
          <p:cNvPr id="6" name="Picture 5">
            <a:extLst>
              <a:ext uri="{FF2B5EF4-FFF2-40B4-BE49-F238E27FC236}">
                <a16:creationId xmlns:a16="http://schemas.microsoft.com/office/drawing/2014/main" id="{96A02AA8-0E8A-421B-927B-40FE096D6424}"/>
              </a:ext>
            </a:extLst>
          </p:cNvPr>
          <p:cNvPicPr>
            <a:picLocks noChangeAspect="1"/>
          </p:cNvPicPr>
          <p:nvPr/>
        </p:nvPicPr>
        <p:blipFill>
          <a:blip r:embed="rId3"/>
          <a:stretch>
            <a:fillRect/>
          </a:stretch>
        </p:blipFill>
        <p:spPr>
          <a:xfrm>
            <a:off x="838200" y="1550882"/>
            <a:ext cx="10358887" cy="4242156"/>
          </a:xfrm>
          <a:prstGeom prst="rect">
            <a:avLst/>
          </a:prstGeom>
        </p:spPr>
      </p:pic>
      <p:sp>
        <p:nvSpPr>
          <p:cNvPr id="7" name="Arrow: Bent 6">
            <a:extLst>
              <a:ext uri="{FF2B5EF4-FFF2-40B4-BE49-F238E27FC236}">
                <a16:creationId xmlns:a16="http://schemas.microsoft.com/office/drawing/2014/main" id="{4E9A15C1-456B-4A59-9644-E0ACDE29041F}"/>
              </a:ext>
            </a:extLst>
          </p:cNvPr>
          <p:cNvSpPr/>
          <p:nvPr/>
        </p:nvSpPr>
        <p:spPr>
          <a:xfrm rot="5400000" flipV="1">
            <a:off x="6530694" y="1291029"/>
            <a:ext cx="239942" cy="922415"/>
          </a:xfrm>
          <a:prstGeom prst="ben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accent4">
                    <a:lumMod val="75000"/>
                  </a:schemeClr>
                </a:solidFill>
              </a:ln>
              <a:solidFill>
                <a:schemeClr val="tx1"/>
              </a:solidFill>
            </a:endParaRPr>
          </a:p>
        </p:txBody>
      </p:sp>
      <p:sp>
        <p:nvSpPr>
          <p:cNvPr id="8" name="TextBox 7">
            <a:extLst>
              <a:ext uri="{FF2B5EF4-FFF2-40B4-BE49-F238E27FC236}">
                <a16:creationId xmlns:a16="http://schemas.microsoft.com/office/drawing/2014/main" id="{CBC5AAEA-DD9C-48C8-9C61-FFBCE3570C7C}"/>
              </a:ext>
            </a:extLst>
          </p:cNvPr>
          <p:cNvSpPr txBox="1"/>
          <p:nvPr/>
        </p:nvSpPr>
        <p:spPr>
          <a:xfrm>
            <a:off x="7124684" y="1441700"/>
            <a:ext cx="2604367" cy="338554"/>
          </a:xfrm>
          <a:prstGeom prst="rect">
            <a:avLst/>
          </a:prstGeom>
          <a:noFill/>
        </p:spPr>
        <p:txBody>
          <a:bodyPr wrap="none" rtlCol="0">
            <a:spAutoFit/>
          </a:bodyPr>
          <a:lstStyle/>
          <a:p>
            <a:r>
              <a:rPr lang="en-US" sz="1600" dirty="0" err="1">
                <a:latin typeface="Montserrat" panose="02000505000000020004" pitchFamily="2" charset="0"/>
                <a:ea typeface="Cambria Math" panose="02040503050406030204" pitchFamily="18" charset="0"/>
              </a:rPr>
              <a:t>Mittel</a:t>
            </a:r>
            <a:r>
              <a:rPr lang="en-US" sz="1600" dirty="0">
                <a:latin typeface="Montserrat" panose="02000505000000020004" pitchFamily="2" charset="0"/>
                <a:ea typeface="Cambria Math" panose="02040503050406030204" pitchFamily="18" charset="0"/>
              </a:rPr>
              <a:t>(</a:t>
            </a:r>
            <a:r>
              <a:rPr lang="el-GR" sz="1600" dirty="0">
                <a:latin typeface="Cambria Math" panose="02040503050406030204" pitchFamily="18" charset="0"/>
                <a:ea typeface="Cambria Math" panose="02040503050406030204" pitchFamily="18" charset="0"/>
              </a:rPr>
              <a:t>μ</a:t>
            </a:r>
            <a:r>
              <a:rPr lang="en-US" sz="1600" dirty="0">
                <a:latin typeface="Montserrat" panose="02000505000000020004" pitchFamily="2" charset="0"/>
                <a:ea typeface="Cambria Math" panose="02040503050406030204" pitchFamily="18" charset="0"/>
              </a:rPr>
              <a:t>), Median und Modal</a:t>
            </a:r>
            <a:endParaRPr lang="en-US" sz="1600" dirty="0">
              <a:latin typeface="Montserrat" panose="02000505000000020004" pitchFamily="2" charset="0"/>
            </a:endParaRPr>
          </a:p>
        </p:txBody>
      </p:sp>
      <p:sp>
        <p:nvSpPr>
          <p:cNvPr id="4" name="Footer Placeholder 3">
            <a:extLst>
              <a:ext uri="{FF2B5EF4-FFF2-40B4-BE49-F238E27FC236}">
                <a16:creationId xmlns:a16="http://schemas.microsoft.com/office/drawing/2014/main" id="{D579CCD9-E7FE-4A46-B673-4B2DEFAC1361}"/>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277731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B06BCB2-63DE-4AD1-A381-84E91D34973C}"/>
              </a:ext>
            </a:extLst>
          </p:cNvPr>
          <p:cNvPicPr>
            <a:picLocks noChangeAspect="1"/>
          </p:cNvPicPr>
          <p:nvPr/>
        </p:nvPicPr>
        <p:blipFill>
          <a:blip r:embed="rId3"/>
          <a:stretch>
            <a:fillRect/>
          </a:stretch>
        </p:blipFill>
        <p:spPr>
          <a:xfrm>
            <a:off x="838200" y="1550882"/>
            <a:ext cx="10358887" cy="4242156"/>
          </a:xfrm>
          <a:prstGeom prst="rect">
            <a:avLst/>
          </a:prstGeom>
        </p:spPr>
      </p:pic>
      <p:sp>
        <p:nvSpPr>
          <p:cNvPr id="2" name="Title 1">
            <a:extLst>
              <a:ext uri="{FF2B5EF4-FFF2-40B4-BE49-F238E27FC236}">
                <a16:creationId xmlns:a16="http://schemas.microsoft.com/office/drawing/2014/main" id="{7160A8C4-F9E8-4F1A-B759-60B88D525409}"/>
              </a:ext>
            </a:extLst>
          </p:cNvPr>
          <p:cNvSpPr>
            <a:spLocks noGrp="1"/>
          </p:cNvSpPr>
          <p:nvPr>
            <p:ph type="title"/>
          </p:nvPr>
        </p:nvSpPr>
        <p:spPr/>
        <p:txBody>
          <a:bodyPr/>
          <a:lstStyle/>
          <a:p>
            <a:r>
              <a:rPr lang="de-DE" noProof="0" dirty="0"/>
              <a:t>Standardnormalverteilung</a:t>
            </a:r>
          </a:p>
        </p:txBody>
      </p:sp>
      <p:sp>
        <p:nvSpPr>
          <p:cNvPr id="7" name="TextBox 6">
            <a:extLst>
              <a:ext uri="{FF2B5EF4-FFF2-40B4-BE49-F238E27FC236}">
                <a16:creationId xmlns:a16="http://schemas.microsoft.com/office/drawing/2014/main" id="{1B1E566F-75A1-4785-A5FC-8F89A401E286}"/>
              </a:ext>
            </a:extLst>
          </p:cNvPr>
          <p:cNvSpPr txBox="1"/>
          <p:nvPr/>
        </p:nvSpPr>
        <p:spPr>
          <a:xfrm>
            <a:off x="7124684" y="1441700"/>
            <a:ext cx="1624484" cy="1015663"/>
          </a:xfrm>
          <a:prstGeom prst="rect">
            <a:avLst/>
          </a:prstGeom>
          <a:noFill/>
        </p:spPr>
        <p:txBody>
          <a:bodyPr wrap="none" rtlCol="0">
            <a:spAutoFit/>
          </a:bodyPr>
          <a:lstStyle/>
          <a:p>
            <a:pPr algn="ctr"/>
            <a:r>
              <a:rPr lang="en-GB" sz="2000" dirty="0">
                <a:latin typeface="Montserrat" panose="02000505000000020004" pitchFamily="2" charset="0"/>
                <a:ea typeface="Cambria Math" panose="02040503050406030204" pitchFamily="18" charset="0"/>
              </a:rPr>
              <a:t>Z Verteilung:</a:t>
            </a:r>
          </a:p>
          <a:p>
            <a:pPr algn="ctr">
              <a:tabLst>
                <a:tab pos="461963" algn="l"/>
              </a:tabLst>
            </a:pPr>
            <a:r>
              <a:rPr lang="el-GR" sz="2000" dirty="0">
                <a:latin typeface="Cambria Math" panose="02040503050406030204" pitchFamily="18" charset="0"/>
                <a:ea typeface="Cambria Math" panose="02040503050406030204" pitchFamily="18" charset="0"/>
              </a:rPr>
              <a:t>μ</a:t>
            </a:r>
            <a:r>
              <a:rPr lang="en-US" sz="2000" dirty="0">
                <a:latin typeface="Montserrat" panose="02000505000000020004" pitchFamily="2" charset="0"/>
                <a:ea typeface="Cambria Math" panose="02040503050406030204" pitchFamily="18" charset="0"/>
              </a:rPr>
              <a:t> = 0</a:t>
            </a:r>
          </a:p>
          <a:p>
            <a:pPr algn="ctr">
              <a:tabLst>
                <a:tab pos="461963" algn="l"/>
              </a:tabLst>
            </a:pPr>
            <a:r>
              <a:rPr lang="en-US" sz="2000" dirty="0">
                <a:latin typeface="Montserrat" panose="02000505000000020004" pitchFamily="2" charset="0"/>
                <a:ea typeface="Cambria Math" panose="02040503050406030204" pitchFamily="18" charset="0"/>
              </a:rPr>
              <a:t>σ = 1</a:t>
            </a:r>
            <a:endParaRPr lang="en-US" sz="2000" dirty="0">
              <a:latin typeface="Montserrat" panose="02000505000000020004" pitchFamily="2" charset="0"/>
            </a:endParaRPr>
          </a:p>
        </p:txBody>
      </p:sp>
      <p:sp>
        <p:nvSpPr>
          <p:cNvPr id="9" name="TextBox 8">
            <a:extLst>
              <a:ext uri="{FF2B5EF4-FFF2-40B4-BE49-F238E27FC236}">
                <a16:creationId xmlns:a16="http://schemas.microsoft.com/office/drawing/2014/main" id="{7662D7A8-A924-44B8-80C7-6210752164F2}"/>
              </a:ext>
            </a:extLst>
          </p:cNvPr>
          <p:cNvSpPr txBox="1"/>
          <p:nvPr/>
        </p:nvSpPr>
        <p:spPr>
          <a:xfrm>
            <a:off x="2415396" y="5807631"/>
            <a:ext cx="8402129" cy="523220"/>
          </a:xfrm>
          <a:prstGeom prst="rect">
            <a:avLst/>
          </a:prstGeom>
          <a:noFill/>
        </p:spPr>
        <p:txBody>
          <a:bodyPr wrap="square" rtlCol="0">
            <a:spAutoFit/>
          </a:bodyPr>
          <a:lstStyle/>
          <a:p>
            <a:pPr>
              <a:tabLst>
                <a:tab pos="914400" algn="l"/>
                <a:tab pos="1828800" algn="l"/>
                <a:tab pos="3602038" algn="l"/>
                <a:tab pos="4395788" algn="l"/>
                <a:tab pos="5256213" algn="l"/>
              </a:tabLst>
            </a:pPr>
            <a:r>
              <a:rPr lang="en-US" sz="2800" dirty="0">
                <a:latin typeface="Cambria Math" panose="02040503050406030204" pitchFamily="18" charset="0"/>
                <a:ea typeface="Cambria Math" panose="02040503050406030204" pitchFamily="18" charset="0"/>
              </a:rPr>
              <a:t>-3</a:t>
            </a:r>
            <a:r>
              <a:rPr lang="el-GR" sz="2800" dirty="0">
                <a:latin typeface="Cambria Math" panose="02040503050406030204" pitchFamily="18" charset="0"/>
                <a:ea typeface="Cambria Math" panose="02040503050406030204" pitchFamily="18" charset="0"/>
              </a:rPr>
              <a:t>σ</a:t>
            </a:r>
            <a:r>
              <a:rPr lang="en-GB"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rPr>
              <a:t>-2</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2</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3</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a:t>
            </a:r>
          </a:p>
        </p:txBody>
      </p:sp>
      <p:sp>
        <p:nvSpPr>
          <p:cNvPr id="3" name="Footer Placeholder 2">
            <a:extLst>
              <a:ext uri="{FF2B5EF4-FFF2-40B4-BE49-F238E27FC236}">
                <a16:creationId xmlns:a16="http://schemas.microsoft.com/office/drawing/2014/main" id="{15FFBD6C-678E-41B4-947F-7DD876B08B9F}"/>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228508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8A77C8-83B7-4102-820D-E0D33A2454D5}"/>
              </a:ext>
            </a:extLst>
          </p:cNvPr>
          <p:cNvPicPr>
            <a:picLocks noChangeAspect="1"/>
          </p:cNvPicPr>
          <p:nvPr/>
        </p:nvPicPr>
        <p:blipFill>
          <a:blip r:embed="rId3"/>
          <a:stretch>
            <a:fillRect/>
          </a:stretch>
        </p:blipFill>
        <p:spPr>
          <a:xfrm>
            <a:off x="838201" y="1441700"/>
            <a:ext cx="10515600" cy="4591555"/>
          </a:xfrm>
          <a:prstGeom prst="rect">
            <a:avLst/>
          </a:prstGeom>
        </p:spPr>
      </p:pic>
      <p:sp>
        <p:nvSpPr>
          <p:cNvPr id="2" name="Title 1">
            <a:extLst>
              <a:ext uri="{FF2B5EF4-FFF2-40B4-BE49-F238E27FC236}">
                <a16:creationId xmlns:a16="http://schemas.microsoft.com/office/drawing/2014/main" id="{DE8EE5D3-4E49-4610-8869-454AA0B294C8}"/>
              </a:ext>
            </a:extLst>
          </p:cNvPr>
          <p:cNvSpPr>
            <a:spLocks noGrp="1"/>
          </p:cNvSpPr>
          <p:nvPr>
            <p:ph type="title"/>
          </p:nvPr>
        </p:nvSpPr>
        <p:spPr/>
        <p:txBody>
          <a:bodyPr/>
          <a:lstStyle/>
          <a:p>
            <a:r>
              <a:rPr lang="de-DE" noProof="0" dirty="0"/>
              <a:t>Standardnormalverteilung</a:t>
            </a:r>
          </a:p>
        </p:txBody>
      </p:sp>
      <p:sp>
        <p:nvSpPr>
          <p:cNvPr id="4" name="TextBox 3">
            <a:extLst>
              <a:ext uri="{FF2B5EF4-FFF2-40B4-BE49-F238E27FC236}">
                <a16:creationId xmlns:a16="http://schemas.microsoft.com/office/drawing/2014/main" id="{AE8722CA-81BD-43B0-932E-6D6F6FE5595F}"/>
              </a:ext>
            </a:extLst>
          </p:cNvPr>
          <p:cNvSpPr txBox="1"/>
          <p:nvPr/>
        </p:nvSpPr>
        <p:spPr>
          <a:xfrm>
            <a:off x="7124684" y="1441700"/>
            <a:ext cx="1624484" cy="1015663"/>
          </a:xfrm>
          <a:prstGeom prst="rect">
            <a:avLst/>
          </a:prstGeom>
          <a:noFill/>
        </p:spPr>
        <p:txBody>
          <a:bodyPr wrap="none" rtlCol="0">
            <a:spAutoFit/>
          </a:bodyPr>
          <a:lstStyle/>
          <a:p>
            <a:pPr algn="ctr"/>
            <a:r>
              <a:rPr lang="en-GB" sz="2000" dirty="0">
                <a:latin typeface="Montserrat" panose="02000505000000020004" pitchFamily="2" charset="0"/>
                <a:ea typeface="Cambria Math" panose="02040503050406030204" pitchFamily="18" charset="0"/>
              </a:rPr>
              <a:t>Z Verteilung:</a:t>
            </a:r>
          </a:p>
          <a:p>
            <a:pPr algn="ctr">
              <a:tabLst>
                <a:tab pos="461963" algn="l"/>
              </a:tabLst>
            </a:pPr>
            <a:r>
              <a:rPr lang="el-GR" sz="2000" dirty="0">
                <a:latin typeface="Cambria Math" panose="02040503050406030204" pitchFamily="18" charset="0"/>
                <a:ea typeface="Cambria Math" panose="02040503050406030204" pitchFamily="18" charset="0"/>
              </a:rPr>
              <a:t>μ</a:t>
            </a:r>
            <a:r>
              <a:rPr lang="en-US" sz="2000" dirty="0">
                <a:latin typeface="Montserrat" panose="02000505000000020004" pitchFamily="2" charset="0"/>
                <a:ea typeface="Cambria Math" panose="02040503050406030204" pitchFamily="18" charset="0"/>
              </a:rPr>
              <a:t> = 0</a:t>
            </a:r>
          </a:p>
          <a:p>
            <a:pPr algn="ctr">
              <a:tabLst>
                <a:tab pos="461963" algn="l"/>
              </a:tabLst>
            </a:pPr>
            <a:r>
              <a:rPr lang="en-US" sz="2000" dirty="0">
                <a:latin typeface="Montserrat" panose="02000505000000020004" pitchFamily="2" charset="0"/>
                <a:ea typeface="Cambria Math" panose="02040503050406030204" pitchFamily="18" charset="0"/>
              </a:rPr>
              <a:t>σ = 1</a:t>
            </a:r>
            <a:endParaRPr lang="en-US" sz="2000" dirty="0">
              <a:latin typeface="Montserrat" panose="02000505000000020004" pitchFamily="2" charset="0"/>
            </a:endParaRPr>
          </a:p>
        </p:txBody>
      </p:sp>
      <p:sp>
        <p:nvSpPr>
          <p:cNvPr id="5" name="TextBox 4">
            <a:extLst>
              <a:ext uri="{FF2B5EF4-FFF2-40B4-BE49-F238E27FC236}">
                <a16:creationId xmlns:a16="http://schemas.microsoft.com/office/drawing/2014/main" id="{33904A9E-A40F-4D5F-A6A4-8629FF153057}"/>
              </a:ext>
            </a:extLst>
          </p:cNvPr>
          <p:cNvSpPr txBox="1"/>
          <p:nvPr/>
        </p:nvSpPr>
        <p:spPr>
          <a:xfrm>
            <a:off x="2415396" y="5807631"/>
            <a:ext cx="8402129" cy="523220"/>
          </a:xfrm>
          <a:prstGeom prst="rect">
            <a:avLst/>
          </a:prstGeom>
          <a:noFill/>
        </p:spPr>
        <p:txBody>
          <a:bodyPr wrap="square" rtlCol="0">
            <a:spAutoFit/>
          </a:bodyPr>
          <a:lstStyle/>
          <a:p>
            <a:pPr>
              <a:tabLst>
                <a:tab pos="914400" algn="l"/>
                <a:tab pos="1828800" algn="l"/>
                <a:tab pos="3602038" algn="l"/>
                <a:tab pos="4395788" algn="l"/>
                <a:tab pos="5256213" algn="l"/>
              </a:tabLst>
            </a:pPr>
            <a:r>
              <a:rPr lang="en-GB"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rPr>
              <a:t>	        -</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a:t>
            </a:r>
          </a:p>
        </p:txBody>
      </p:sp>
      <p:sp>
        <p:nvSpPr>
          <p:cNvPr id="7" name="TextBox 6">
            <a:extLst>
              <a:ext uri="{FF2B5EF4-FFF2-40B4-BE49-F238E27FC236}">
                <a16:creationId xmlns:a16="http://schemas.microsoft.com/office/drawing/2014/main" id="{73AB5E8C-E23F-4845-BDAF-BE6F4B0BEC89}"/>
              </a:ext>
            </a:extLst>
          </p:cNvPr>
          <p:cNvSpPr txBox="1"/>
          <p:nvPr/>
        </p:nvSpPr>
        <p:spPr>
          <a:xfrm>
            <a:off x="5582211" y="3815000"/>
            <a:ext cx="1542473" cy="707886"/>
          </a:xfrm>
          <a:prstGeom prst="rect">
            <a:avLst/>
          </a:prstGeom>
          <a:solidFill>
            <a:srgbClr val="1F77B4"/>
          </a:solidFill>
        </p:spPr>
        <p:txBody>
          <a:bodyPr wrap="square" rtlCol="0">
            <a:spAutoFit/>
          </a:bodyPr>
          <a:lstStyle/>
          <a:p>
            <a:pPr algn="ctr"/>
            <a:r>
              <a:rPr lang="en-US" sz="2000" dirty="0">
                <a:latin typeface="Montserrat" panose="02000505000000020004" pitchFamily="2" charset="0"/>
              </a:rPr>
              <a:t>68,27%</a:t>
            </a:r>
            <a:br>
              <a:rPr lang="en-US" sz="2000" dirty="0">
                <a:latin typeface="Montserrat" panose="02000505000000020004" pitchFamily="2" charset="0"/>
              </a:rPr>
            </a:br>
            <a:r>
              <a:rPr lang="en-US" sz="2000" dirty="0">
                <a:latin typeface="Montserrat" panose="02000505000000020004" pitchFamily="2" charset="0"/>
              </a:rPr>
              <a:t>der Werte</a:t>
            </a:r>
          </a:p>
        </p:txBody>
      </p:sp>
      <p:sp>
        <p:nvSpPr>
          <p:cNvPr id="3" name="Footer Placeholder 2">
            <a:extLst>
              <a:ext uri="{FF2B5EF4-FFF2-40B4-BE49-F238E27FC236}">
                <a16:creationId xmlns:a16="http://schemas.microsoft.com/office/drawing/2014/main" id="{7B9C24FA-63D8-428A-98E7-03510BDB7618}"/>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295594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C69CC7-8F81-415A-AC97-A39EA51B9315}"/>
              </a:ext>
            </a:extLst>
          </p:cNvPr>
          <p:cNvPicPr>
            <a:picLocks noChangeAspect="1"/>
          </p:cNvPicPr>
          <p:nvPr/>
        </p:nvPicPr>
        <p:blipFill>
          <a:blip r:embed="rId3"/>
          <a:stretch>
            <a:fillRect/>
          </a:stretch>
        </p:blipFill>
        <p:spPr>
          <a:xfrm>
            <a:off x="861204" y="1240648"/>
            <a:ext cx="10515602" cy="4828593"/>
          </a:xfrm>
          <a:prstGeom prst="rect">
            <a:avLst/>
          </a:prstGeom>
        </p:spPr>
      </p:pic>
      <p:sp>
        <p:nvSpPr>
          <p:cNvPr id="2" name="Title 1">
            <a:extLst>
              <a:ext uri="{FF2B5EF4-FFF2-40B4-BE49-F238E27FC236}">
                <a16:creationId xmlns:a16="http://schemas.microsoft.com/office/drawing/2014/main" id="{DE8EE5D3-4E49-4610-8869-454AA0B294C8}"/>
              </a:ext>
            </a:extLst>
          </p:cNvPr>
          <p:cNvSpPr>
            <a:spLocks noGrp="1"/>
          </p:cNvSpPr>
          <p:nvPr>
            <p:ph type="title"/>
          </p:nvPr>
        </p:nvSpPr>
        <p:spPr/>
        <p:txBody>
          <a:bodyPr/>
          <a:lstStyle/>
          <a:p>
            <a:r>
              <a:rPr lang="de-DE" noProof="0" dirty="0"/>
              <a:t>Standardnormalverteilung</a:t>
            </a:r>
          </a:p>
        </p:txBody>
      </p:sp>
      <p:sp>
        <p:nvSpPr>
          <p:cNvPr id="4" name="TextBox 3">
            <a:extLst>
              <a:ext uri="{FF2B5EF4-FFF2-40B4-BE49-F238E27FC236}">
                <a16:creationId xmlns:a16="http://schemas.microsoft.com/office/drawing/2014/main" id="{AE8722CA-81BD-43B0-932E-6D6F6FE5595F}"/>
              </a:ext>
            </a:extLst>
          </p:cNvPr>
          <p:cNvSpPr txBox="1"/>
          <p:nvPr/>
        </p:nvSpPr>
        <p:spPr>
          <a:xfrm>
            <a:off x="7124684" y="1441700"/>
            <a:ext cx="1624484" cy="1015663"/>
          </a:xfrm>
          <a:prstGeom prst="rect">
            <a:avLst/>
          </a:prstGeom>
          <a:noFill/>
        </p:spPr>
        <p:txBody>
          <a:bodyPr wrap="none" rtlCol="0">
            <a:spAutoFit/>
          </a:bodyPr>
          <a:lstStyle/>
          <a:p>
            <a:pPr algn="ctr"/>
            <a:r>
              <a:rPr lang="en-GB" sz="2000" dirty="0">
                <a:latin typeface="Montserrat" panose="02000505000000020004" pitchFamily="2" charset="0"/>
                <a:ea typeface="Cambria Math" panose="02040503050406030204" pitchFamily="18" charset="0"/>
              </a:rPr>
              <a:t>Z Verteilung:</a:t>
            </a:r>
          </a:p>
          <a:p>
            <a:pPr algn="ctr">
              <a:tabLst>
                <a:tab pos="461963" algn="l"/>
              </a:tabLst>
            </a:pPr>
            <a:r>
              <a:rPr lang="el-GR" sz="2000" dirty="0">
                <a:latin typeface="Cambria Math" panose="02040503050406030204" pitchFamily="18" charset="0"/>
                <a:ea typeface="Cambria Math" panose="02040503050406030204" pitchFamily="18" charset="0"/>
              </a:rPr>
              <a:t>μ</a:t>
            </a:r>
            <a:r>
              <a:rPr lang="en-US" sz="2000" dirty="0">
                <a:latin typeface="Montserrat" panose="02000505000000020004" pitchFamily="2" charset="0"/>
                <a:ea typeface="Cambria Math" panose="02040503050406030204" pitchFamily="18" charset="0"/>
              </a:rPr>
              <a:t> = 0</a:t>
            </a:r>
          </a:p>
          <a:p>
            <a:pPr algn="ctr">
              <a:tabLst>
                <a:tab pos="461963" algn="l"/>
              </a:tabLst>
            </a:pPr>
            <a:r>
              <a:rPr lang="en-US" sz="2000" dirty="0">
                <a:latin typeface="Montserrat" panose="02000505000000020004" pitchFamily="2" charset="0"/>
                <a:ea typeface="Cambria Math" panose="02040503050406030204" pitchFamily="18" charset="0"/>
              </a:rPr>
              <a:t>σ = 1</a:t>
            </a:r>
            <a:endParaRPr lang="en-US" sz="2000" dirty="0">
              <a:latin typeface="Montserrat" panose="02000505000000020004" pitchFamily="2" charset="0"/>
            </a:endParaRPr>
          </a:p>
        </p:txBody>
      </p:sp>
      <p:sp>
        <p:nvSpPr>
          <p:cNvPr id="5" name="TextBox 4">
            <a:extLst>
              <a:ext uri="{FF2B5EF4-FFF2-40B4-BE49-F238E27FC236}">
                <a16:creationId xmlns:a16="http://schemas.microsoft.com/office/drawing/2014/main" id="{33904A9E-A40F-4D5F-A6A4-8629FF153057}"/>
              </a:ext>
            </a:extLst>
          </p:cNvPr>
          <p:cNvSpPr txBox="1"/>
          <p:nvPr/>
        </p:nvSpPr>
        <p:spPr>
          <a:xfrm>
            <a:off x="2415396" y="5807631"/>
            <a:ext cx="8402129" cy="523220"/>
          </a:xfrm>
          <a:prstGeom prst="rect">
            <a:avLst/>
          </a:prstGeom>
          <a:noFill/>
        </p:spPr>
        <p:txBody>
          <a:bodyPr wrap="square" rtlCol="0">
            <a:spAutoFit/>
          </a:bodyPr>
          <a:lstStyle/>
          <a:p>
            <a:pPr>
              <a:tabLst>
                <a:tab pos="914400" algn="l"/>
                <a:tab pos="1828800" algn="l"/>
                <a:tab pos="3602038" algn="l"/>
                <a:tab pos="4395788" algn="l"/>
                <a:tab pos="5256213" algn="l"/>
              </a:tabLst>
            </a:pPr>
            <a:r>
              <a:rPr lang="en-US" sz="2800" dirty="0">
                <a:latin typeface="Cambria Math" panose="02040503050406030204" pitchFamily="18" charset="0"/>
                <a:ea typeface="Cambria Math" panose="02040503050406030204" pitchFamily="18" charset="0"/>
              </a:rPr>
              <a:t>	   -2</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2</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a:t>
            </a:r>
          </a:p>
        </p:txBody>
      </p:sp>
      <p:sp>
        <p:nvSpPr>
          <p:cNvPr id="7" name="TextBox 6">
            <a:extLst>
              <a:ext uri="{FF2B5EF4-FFF2-40B4-BE49-F238E27FC236}">
                <a16:creationId xmlns:a16="http://schemas.microsoft.com/office/drawing/2014/main" id="{73AB5E8C-E23F-4845-BDAF-BE6F4B0BEC89}"/>
              </a:ext>
            </a:extLst>
          </p:cNvPr>
          <p:cNvSpPr txBox="1"/>
          <p:nvPr/>
        </p:nvSpPr>
        <p:spPr>
          <a:xfrm>
            <a:off x="5582211" y="3815000"/>
            <a:ext cx="1542473" cy="707886"/>
          </a:xfrm>
          <a:prstGeom prst="rect">
            <a:avLst/>
          </a:prstGeom>
          <a:solidFill>
            <a:srgbClr val="1F77B4"/>
          </a:solidFill>
        </p:spPr>
        <p:txBody>
          <a:bodyPr wrap="square" rtlCol="0">
            <a:spAutoFit/>
          </a:bodyPr>
          <a:lstStyle/>
          <a:p>
            <a:pPr algn="ctr"/>
            <a:r>
              <a:rPr lang="en-US" sz="2000" dirty="0">
                <a:latin typeface="Montserrat" panose="02000505000000020004" pitchFamily="2" charset="0"/>
              </a:rPr>
              <a:t>95,45%</a:t>
            </a:r>
            <a:br>
              <a:rPr lang="en-US" sz="2000" dirty="0">
                <a:latin typeface="Montserrat" panose="02000505000000020004" pitchFamily="2" charset="0"/>
              </a:rPr>
            </a:br>
            <a:r>
              <a:rPr lang="en-US" sz="2000" dirty="0">
                <a:latin typeface="Montserrat" panose="02000505000000020004" pitchFamily="2" charset="0"/>
              </a:rPr>
              <a:t>der Werte</a:t>
            </a:r>
          </a:p>
        </p:txBody>
      </p:sp>
      <p:sp>
        <p:nvSpPr>
          <p:cNvPr id="3" name="Footer Placeholder 2">
            <a:extLst>
              <a:ext uri="{FF2B5EF4-FFF2-40B4-BE49-F238E27FC236}">
                <a16:creationId xmlns:a16="http://schemas.microsoft.com/office/drawing/2014/main" id="{4A459080-87E1-45C3-8B2B-6F0C62EDB825}"/>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245642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2F60-CB7A-4395-B344-49B65124AEE6}"/>
              </a:ext>
            </a:extLst>
          </p:cNvPr>
          <p:cNvSpPr>
            <a:spLocks noGrp="1"/>
          </p:cNvSpPr>
          <p:nvPr>
            <p:ph type="ctrTitle"/>
          </p:nvPr>
        </p:nvSpPr>
        <p:spPr/>
        <p:txBody>
          <a:bodyPr/>
          <a:lstStyle/>
          <a:p>
            <a:r>
              <a:rPr lang="de-DE" noProof="0" dirty="0"/>
              <a:t>Gleichverteilung</a:t>
            </a:r>
            <a:br>
              <a:rPr lang="de-DE" noProof="0" dirty="0"/>
            </a:br>
            <a:r>
              <a:rPr lang="de-DE" noProof="0" dirty="0"/>
              <a:t>(Uniform Distribution)</a:t>
            </a:r>
          </a:p>
        </p:txBody>
      </p:sp>
      <p:sp>
        <p:nvSpPr>
          <p:cNvPr id="3" name="Subtitle 2">
            <a:extLst>
              <a:ext uri="{FF2B5EF4-FFF2-40B4-BE49-F238E27FC236}">
                <a16:creationId xmlns:a16="http://schemas.microsoft.com/office/drawing/2014/main" id="{81DC178D-489A-4222-824E-AF42E01C16E3}"/>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48256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DC5C80-C241-4432-8C56-9FA9325308DF}"/>
              </a:ext>
            </a:extLst>
          </p:cNvPr>
          <p:cNvPicPr>
            <a:picLocks noChangeAspect="1"/>
          </p:cNvPicPr>
          <p:nvPr/>
        </p:nvPicPr>
        <p:blipFill>
          <a:blip r:embed="rId3"/>
          <a:stretch>
            <a:fillRect/>
          </a:stretch>
        </p:blipFill>
        <p:spPr>
          <a:xfrm>
            <a:off x="838201" y="1204664"/>
            <a:ext cx="10515598" cy="4828591"/>
          </a:xfrm>
          <a:prstGeom prst="rect">
            <a:avLst/>
          </a:prstGeom>
        </p:spPr>
      </p:pic>
      <p:sp>
        <p:nvSpPr>
          <p:cNvPr id="2" name="Title 1">
            <a:extLst>
              <a:ext uri="{FF2B5EF4-FFF2-40B4-BE49-F238E27FC236}">
                <a16:creationId xmlns:a16="http://schemas.microsoft.com/office/drawing/2014/main" id="{DE8EE5D3-4E49-4610-8869-454AA0B294C8}"/>
              </a:ext>
            </a:extLst>
          </p:cNvPr>
          <p:cNvSpPr>
            <a:spLocks noGrp="1"/>
          </p:cNvSpPr>
          <p:nvPr>
            <p:ph type="title"/>
          </p:nvPr>
        </p:nvSpPr>
        <p:spPr/>
        <p:txBody>
          <a:bodyPr/>
          <a:lstStyle/>
          <a:p>
            <a:r>
              <a:rPr lang="de-DE" noProof="0" dirty="0"/>
              <a:t>Standardnormalverteilung</a:t>
            </a:r>
          </a:p>
        </p:txBody>
      </p:sp>
      <p:sp>
        <p:nvSpPr>
          <p:cNvPr id="4" name="TextBox 3">
            <a:extLst>
              <a:ext uri="{FF2B5EF4-FFF2-40B4-BE49-F238E27FC236}">
                <a16:creationId xmlns:a16="http://schemas.microsoft.com/office/drawing/2014/main" id="{AE8722CA-81BD-43B0-932E-6D6F6FE5595F}"/>
              </a:ext>
            </a:extLst>
          </p:cNvPr>
          <p:cNvSpPr txBox="1"/>
          <p:nvPr/>
        </p:nvSpPr>
        <p:spPr>
          <a:xfrm>
            <a:off x="7124684" y="1441700"/>
            <a:ext cx="1624484" cy="1015663"/>
          </a:xfrm>
          <a:prstGeom prst="rect">
            <a:avLst/>
          </a:prstGeom>
          <a:noFill/>
        </p:spPr>
        <p:txBody>
          <a:bodyPr wrap="none" rtlCol="0">
            <a:spAutoFit/>
          </a:bodyPr>
          <a:lstStyle/>
          <a:p>
            <a:pPr algn="ctr"/>
            <a:r>
              <a:rPr lang="en-GB" sz="2000" dirty="0">
                <a:latin typeface="Montserrat" panose="02000505000000020004" pitchFamily="2" charset="0"/>
                <a:ea typeface="Cambria Math" panose="02040503050406030204" pitchFamily="18" charset="0"/>
              </a:rPr>
              <a:t>Z Verteilung:</a:t>
            </a:r>
          </a:p>
          <a:p>
            <a:pPr algn="ctr">
              <a:tabLst>
                <a:tab pos="461963" algn="l"/>
              </a:tabLst>
            </a:pPr>
            <a:r>
              <a:rPr lang="el-GR" sz="2000" dirty="0">
                <a:latin typeface="Cambria Math" panose="02040503050406030204" pitchFamily="18" charset="0"/>
                <a:ea typeface="Cambria Math" panose="02040503050406030204" pitchFamily="18" charset="0"/>
              </a:rPr>
              <a:t>μ</a:t>
            </a:r>
            <a:r>
              <a:rPr lang="en-US" sz="2000" dirty="0">
                <a:latin typeface="Montserrat" panose="02000505000000020004" pitchFamily="2" charset="0"/>
                <a:ea typeface="Cambria Math" panose="02040503050406030204" pitchFamily="18" charset="0"/>
              </a:rPr>
              <a:t> = 0</a:t>
            </a:r>
          </a:p>
          <a:p>
            <a:pPr algn="ctr">
              <a:tabLst>
                <a:tab pos="461963" algn="l"/>
              </a:tabLst>
            </a:pPr>
            <a:r>
              <a:rPr lang="en-US" sz="2000" dirty="0">
                <a:latin typeface="Montserrat" panose="02000505000000020004" pitchFamily="2" charset="0"/>
                <a:ea typeface="Cambria Math" panose="02040503050406030204" pitchFamily="18" charset="0"/>
              </a:rPr>
              <a:t>σ = 1</a:t>
            </a:r>
            <a:endParaRPr lang="en-US" sz="2000" dirty="0">
              <a:latin typeface="Montserrat" panose="02000505000000020004" pitchFamily="2" charset="0"/>
            </a:endParaRPr>
          </a:p>
        </p:txBody>
      </p:sp>
      <p:sp>
        <p:nvSpPr>
          <p:cNvPr id="5" name="TextBox 4">
            <a:extLst>
              <a:ext uri="{FF2B5EF4-FFF2-40B4-BE49-F238E27FC236}">
                <a16:creationId xmlns:a16="http://schemas.microsoft.com/office/drawing/2014/main" id="{33904A9E-A40F-4D5F-A6A4-8629FF153057}"/>
              </a:ext>
            </a:extLst>
          </p:cNvPr>
          <p:cNvSpPr txBox="1"/>
          <p:nvPr/>
        </p:nvSpPr>
        <p:spPr>
          <a:xfrm>
            <a:off x="2415396" y="5807631"/>
            <a:ext cx="8402129" cy="523220"/>
          </a:xfrm>
          <a:prstGeom prst="rect">
            <a:avLst/>
          </a:prstGeom>
          <a:noFill/>
        </p:spPr>
        <p:txBody>
          <a:bodyPr wrap="square" rtlCol="0">
            <a:spAutoFit/>
          </a:bodyPr>
          <a:lstStyle/>
          <a:p>
            <a:pPr>
              <a:tabLst>
                <a:tab pos="914400" algn="l"/>
                <a:tab pos="1828800" algn="l"/>
                <a:tab pos="3602038" algn="l"/>
                <a:tab pos="4395788" algn="l"/>
                <a:tab pos="5256213" algn="l"/>
              </a:tabLst>
            </a:pPr>
            <a:r>
              <a:rPr lang="en-US" sz="2800" dirty="0">
                <a:latin typeface="Cambria Math" panose="02040503050406030204" pitchFamily="18" charset="0"/>
                <a:ea typeface="Cambria Math" panose="02040503050406030204" pitchFamily="18" charset="0"/>
              </a:rPr>
              <a:t>-3</a:t>
            </a:r>
            <a:r>
              <a:rPr lang="el-GR" sz="2800" dirty="0">
                <a:latin typeface="Cambria Math" panose="02040503050406030204" pitchFamily="18" charset="0"/>
                <a:ea typeface="Cambria Math" panose="02040503050406030204" pitchFamily="18" charset="0"/>
              </a:rPr>
              <a:t>σ</a:t>
            </a:r>
            <a:r>
              <a:rPr lang="en-GB"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rPr>
              <a:t>3</a:t>
            </a:r>
            <a:r>
              <a:rPr lang="el-GR" sz="2800" dirty="0">
                <a:latin typeface="Cambria Math" panose="02040503050406030204" pitchFamily="18" charset="0"/>
                <a:ea typeface="Cambria Math" panose="02040503050406030204" pitchFamily="18" charset="0"/>
              </a:rPr>
              <a:t>σ</a:t>
            </a:r>
            <a:r>
              <a:rPr lang="en-US" sz="2800" dirty="0">
                <a:latin typeface="Cambria Math" panose="02040503050406030204" pitchFamily="18" charset="0"/>
                <a:ea typeface="Cambria Math" panose="02040503050406030204" pitchFamily="18" charset="0"/>
              </a:rPr>
              <a:t> </a:t>
            </a:r>
          </a:p>
        </p:txBody>
      </p:sp>
      <p:sp>
        <p:nvSpPr>
          <p:cNvPr id="7" name="TextBox 6">
            <a:extLst>
              <a:ext uri="{FF2B5EF4-FFF2-40B4-BE49-F238E27FC236}">
                <a16:creationId xmlns:a16="http://schemas.microsoft.com/office/drawing/2014/main" id="{73AB5E8C-E23F-4845-BDAF-BE6F4B0BEC89}"/>
              </a:ext>
            </a:extLst>
          </p:cNvPr>
          <p:cNvSpPr txBox="1"/>
          <p:nvPr/>
        </p:nvSpPr>
        <p:spPr>
          <a:xfrm>
            <a:off x="5582211" y="3815000"/>
            <a:ext cx="1542473" cy="707886"/>
          </a:xfrm>
          <a:prstGeom prst="rect">
            <a:avLst/>
          </a:prstGeom>
          <a:solidFill>
            <a:srgbClr val="1F77B4"/>
          </a:solidFill>
        </p:spPr>
        <p:txBody>
          <a:bodyPr wrap="square" rtlCol="0">
            <a:spAutoFit/>
          </a:bodyPr>
          <a:lstStyle/>
          <a:p>
            <a:pPr algn="ctr"/>
            <a:r>
              <a:rPr lang="en-US" sz="2000" dirty="0">
                <a:latin typeface="Montserrat" panose="02000505000000020004" pitchFamily="2" charset="0"/>
              </a:rPr>
              <a:t>99,73%</a:t>
            </a:r>
            <a:br>
              <a:rPr lang="en-US" sz="2000" dirty="0">
                <a:latin typeface="Montserrat" panose="02000505000000020004" pitchFamily="2" charset="0"/>
              </a:rPr>
            </a:br>
            <a:r>
              <a:rPr lang="en-US" sz="2000" dirty="0">
                <a:latin typeface="Montserrat" panose="02000505000000020004" pitchFamily="2" charset="0"/>
              </a:rPr>
              <a:t>der Werte</a:t>
            </a:r>
          </a:p>
        </p:txBody>
      </p:sp>
      <p:sp>
        <p:nvSpPr>
          <p:cNvPr id="3" name="Footer Placeholder 2">
            <a:extLst>
              <a:ext uri="{FF2B5EF4-FFF2-40B4-BE49-F238E27FC236}">
                <a16:creationId xmlns:a16="http://schemas.microsoft.com/office/drawing/2014/main" id="{6A8EE690-B61C-47AF-95E6-7FB338C047D4}"/>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167912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7EAC-C7FD-46D4-8CF0-821F2B6167F6}"/>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E111CEE1-2280-472E-8DDA-A25F94FD53C9}"/>
              </a:ext>
            </a:extLst>
          </p:cNvPr>
          <p:cNvSpPr>
            <a:spLocks noGrp="1"/>
          </p:cNvSpPr>
          <p:nvPr>
            <p:ph idx="1"/>
          </p:nvPr>
        </p:nvSpPr>
        <p:spPr/>
        <p:txBody>
          <a:bodyPr/>
          <a:lstStyle/>
          <a:p>
            <a:r>
              <a:rPr lang="de-DE" noProof="0" dirty="0"/>
              <a:t>Alle normalverteilten Kurven weisen das gleiche Verhalten auf:</a:t>
            </a:r>
          </a:p>
          <a:p>
            <a:pPr lvl="3"/>
            <a:r>
              <a:rPr lang="de-DE" sz="2800" noProof="0" dirty="0"/>
              <a:t>Symmetrisch zum Mittelwert (Erwartungswert)</a:t>
            </a:r>
          </a:p>
          <a:p>
            <a:pPr lvl="3"/>
            <a:r>
              <a:rPr lang="de-DE" sz="2800" noProof="0" dirty="0"/>
              <a:t>99,73% der Werte liegen innerhalb von drei 				Standardabweichungen</a:t>
            </a:r>
          </a:p>
          <a:p>
            <a:r>
              <a:rPr lang="de-DE" noProof="0" dirty="0"/>
              <a:t>Der Mittelwert muss jedoch nicht null sein, und </a:t>
            </a:r>
            <a:r>
              <a:rPr lang="de-DE" i="1" noProof="0" dirty="0"/>
              <a:t>σ</a:t>
            </a:r>
            <a:r>
              <a:rPr lang="de-DE" noProof="0" dirty="0"/>
              <a:t> muss nicht eins sein.</a:t>
            </a:r>
          </a:p>
        </p:txBody>
      </p:sp>
      <p:sp>
        <p:nvSpPr>
          <p:cNvPr id="4" name="Footer Placeholder 3">
            <a:extLst>
              <a:ext uri="{FF2B5EF4-FFF2-40B4-BE49-F238E27FC236}">
                <a16:creationId xmlns:a16="http://schemas.microsoft.com/office/drawing/2014/main" id="{B9EA73EA-EAC3-4F36-ADC4-B2C73BF294DA}"/>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190606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C621-F744-472A-9D25-C1A7E3860DC7}"/>
              </a:ext>
            </a:extLst>
          </p:cNvPr>
          <p:cNvSpPr>
            <a:spLocks noGrp="1"/>
          </p:cNvSpPr>
          <p:nvPr>
            <p:ph type="title"/>
          </p:nvPr>
        </p:nvSpPr>
        <p:spPr/>
        <p:txBody>
          <a:bodyPr/>
          <a:lstStyle/>
          <a:p>
            <a:r>
              <a:rPr lang="de-DE" noProof="0" dirty="0"/>
              <a:t>Formel Normalverteilung</a:t>
            </a:r>
          </a:p>
        </p:txBody>
      </p:sp>
      <p:sp>
        <p:nvSpPr>
          <p:cNvPr id="3" name="Content Placeholder 2">
            <a:extLst>
              <a:ext uri="{FF2B5EF4-FFF2-40B4-BE49-F238E27FC236}">
                <a16:creationId xmlns:a16="http://schemas.microsoft.com/office/drawing/2014/main" id="{08116D04-E971-41B0-BE47-F2FB5ACF2CFF}"/>
              </a:ext>
            </a:extLst>
          </p:cNvPr>
          <p:cNvSpPr>
            <a:spLocks noGrp="1"/>
          </p:cNvSpPr>
          <p:nvPr>
            <p:ph idx="1"/>
          </p:nvPr>
        </p:nvSpPr>
        <p:spPr/>
        <p:txBody>
          <a:bodyPr/>
          <a:lstStyle/>
          <a:p>
            <a:r>
              <a:rPr lang="de-DE" noProof="0" dirty="0"/>
              <a:t>Andere Populationen können auch normalverteilt sein:</a:t>
            </a:r>
          </a:p>
        </p:txBody>
      </p:sp>
      <p:pic>
        <p:nvPicPr>
          <p:cNvPr id="5" name="Picture 4">
            <a:extLst>
              <a:ext uri="{FF2B5EF4-FFF2-40B4-BE49-F238E27FC236}">
                <a16:creationId xmlns:a16="http://schemas.microsoft.com/office/drawing/2014/main" id="{AF4F9A5A-DCD7-4DB1-9E8C-783F9194A1D8}"/>
              </a:ext>
            </a:extLst>
          </p:cNvPr>
          <p:cNvPicPr>
            <a:picLocks noChangeAspect="1"/>
          </p:cNvPicPr>
          <p:nvPr/>
        </p:nvPicPr>
        <p:blipFill>
          <a:blip r:embed="rId3"/>
          <a:stretch>
            <a:fillRect/>
          </a:stretch>
        </p:blipFill>
        <p:spPr>
          <a:xfrm>
            <a:off x="1042425" y="2340278"/>
            <a:ext cx="9533560" cy="3836685"/>
          </a:xfrm>
          <a:prstGeom prst="rect">
            <a:avLst/>
          </a:prstGeom>
        </p:spPr>
      </p:pic>
      <p:sp>
        <p:nvSpPr>
          <p:cNvPr id="6" name="TextBox 5">
            <a:extLst>
              <a:ext uri="{FF2B5EF4-FFF2-40B4-BE49-F238E27FC236}">
                <a16:creationId xmlns:a16="http://schemas.microsoft.com/office/drawing/2014/main" id="{089070D3-72E7-4D4A-948F-C09A4584606F}"/>
              </a:ext>
            </a:extLst>
          </p:cNvPr>
          <p:cNvSpPr txBox="1"/>
          <p:nvPr/>
        </p:nvSpPr>
        <p:spPr>
          <a:xfrm>
            <a:off x="3196246" y="3995524"/>
            <a:ext cx="1013646" cy="1029834"/>
          </a:xfrm>
          <a:prstGeom prst="rect">
            <a:avLst/>
          </a:prstGeom>
          <a:noFill/>
        </p:spPr>
        <p:txBody>
          <a:bodyPr wrap="none" rtlCol="0">
            <a:spAutoFit/>
          </a:bodyPr>
          <a:lstStyle/>
          <a:p>
            <a:r>
              <a:rPr lang="el-GR" sz="2400" dirty="0">
                <a:solidFill>
                  <a:srgbClr val="0070C0"/>
                </a:solidFill>
                <a:latin typeface="Cambria Math" panose="02040503050406030204" pitchFamily="18" charset="0"/>
                <a:ea typeface="Cambria Math" panose="02040503050406030204" pitchFamily="18" charset="0"/>
              </a:rPr>
              <a:t>μ</a:t>
            </a:r>
            <a:r>
              <a:rPr lang="en-US" sz="2400" dirty="0">
                <a:solidFill>
                  <a:srgbClr val="0070C0"/>
                </a:solidFill>
                <a:latin typeface="Cambria Math" panose="02040503050406030204" pitchFamily="18" charset="0"/>
                <a:ea typeface="Cambria Math" panose="02040503050406030204" pitchFamily="18" charset="0"/>
              </a:rPr>
              <a:t>=0</a:t>
            </a:r>
          </a:p>
          <a:p>
            <a:r>
              <a:rPr lang="en-US" sz="2400" dirty="0">
                <a:solidFill>
                  <a:srgbClr val="0070C0"/>
                </a:solidFill>
                <a:latin typeface="Cambria Math" panose="02040503050406030204" pitchFamily="18" charset="0"/>
                <a:ea typeface="Cambria Math" panose="02040503050406030204" pitchFamily="18" charset="0"/>
              </a:rPr>
              <a:t>σ=1</a:t>
            </a:r>
            <a:endParaRPr lang="en-US" sz="2400" dirty="0">
              <a:solidFill>
                <a:srgbClr val="0070C0"/>
              </a:solidFill>
            </a:endParaRPr>
          </a:p>
        </p:txBody>
      </p:sp>
      <p:sp>
        <p:nvSpPr>
          <p:cNvPr id="7" name="TextBox 6">
            <a:extLst>
              <a:ext uri="{FF2B5EF4-FFF2-40B4-BE49-F238E27FC236}">
                <a16:creationId xmlns:a16="http://schemas.microsoft.com/office/drawing/2014/main" id="{665875E1-2F0B-4C2E-B4E0-D30C86CB1BAC}"/>
              </a:ext>
            </a:extLst>
          </p:cNvPr>
          <p:cNvSpPr txBox="1"/>
          <p:nvPr/>
        </p:nvSpPr>
        <p:spPr>
          <a:xfrm>
            <a:off x="8391005" y="3995525"/>
            <a:ext cx="1323597" cy="1029834"/>
          </a:xfrm>
          <a:prstGeom prst="rect">
            <a:avLst/>
          </a:prstGeom>
          <a:noFill/>
        </p:spPr>
        <p:txBody>
          <a:bodyPr wrap="none" rtlCol="0">
            <a:spAutoFit/>
          </a:bodyPr>
          <a:lstStyle/>
          <a:p>
            <a:r>
              <a:rPr lang="el-GR" sz="2400" dirty="0">
                <a:solidFill>
                  <a:srgbClr val="009900"/>
                </a:solidFill>
                <a:latin typeface="Cambria Math" panose="02040503050406030204" pitchFamily="18" charset="0"/>
                <a:ea typeface="Cambria Math" panose="02040503050406030204" pitchFamily="18" charset="0"/>
              </a:rPr>
              <a:t>μ</a:t>
            </a:r>
            <a:r>
              <a:rPr lang="en-US" sz="2400" dirty="0">
                <a:solidFill>
                  <a:srgbClr val="009900"/>
                </a:solidFill>
                <a:latin typeface="Cambria Math" panose="02040503050406030204" pitchFamily="18" charset="0"/>
                <a:ea typeface="Cambria Math" panose="02040503050406030204" pitchFamily="18" charset="0"/>
              </a:rPr>
              <a:t>=1</a:t>
            </a:r>
          </a:p>
          <a:p>
            <a:r>
              <a:rPr lang="en-US" sz="2400" dirty="0">
                <a:solidFill>
                  <a:srgbClr val="009900"/>
                </a:solidFill>
                <a:latin typeface="Cambria Math" panose="02040503050406030204" pitchFamily="18" charset="0"/>
                <a:ea typeface="Cambria Math" panose="02040503050406030204" pitchFamily="18" charset="0"/>
              </a:rPr>
              <a:t>σ=0.5</a:t>
            </a:r>
            <a:endParaRPr lang="en-US" sz="2400" dirty="0">
              <a:solidFill>
                <a:srgbClr val="009900"/>
              </a:solidFill>
            </a:endParaRPr>
          </a:p>
        </p:txBody>
      </p:sp>
      <p:sp>
        <p:nvSpPr>
          <p:cNvPr id="8" name="Footer Placeholder 7">
            <a:extLst>
              <a:ext uri="{FF2B5EF4-FFF2-40B4-BE49-F238E27FC236}">
                <a16:creationId xmlns:a16="http://schemas.microsoft.com/office/drawing/2014/main" id="{23FD229F-F532-488C-86F3-548B990C0D91}"/>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8072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0B35-2D95-4F46-B7F0-7306794DB2FA}"/>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6BF88374-94C9-44D7-A9E8-4B64EF10701F}"/>
              </a:ext>
            </a:extLst>
          </p:cNvPr>
          <p:cNvSpPr>
            <a:spLocks noGrp="1"/>
          </p:cNvSpPr>
          <p:nvPr>
            <p:ph idx="1"/>
          </p:nvPr>
        </p:nvSpPr>
        <p:spPr/>
        <p:txBody>
          <a:bodyPr/>
          <a:lstStyle/>
          <a:p>
            <a:r>
              <a:rPr lang="de-DE" noProof="0" dirty="0"/>
              <a:t>Wenn wir feststellen, dass sich eine Population einer Normalverteilung annähert,</a:t>
            </a:r>
          </a:p>
          <a:p>
            <a:r>
              <a:rPr lang="de-DE" noProof="0" dirty="0"/>
              <a:t>dann können wir einige wichtige Schlüsse darüber ziehen, wenn wir wissen, dass es sich um den Mittelwert (Erwartungswert) und eine Standardabweichung handelt</a:t>
            </a:r>
          </a:p>
        </p:txBody>
      </p:sp>
      <p:sp>
        <p:nvSpPr>
          <p:cNvPr id="4" name="Footer Placeholder 3">
            <a:extLst>
              <a:ext uri="{FF2B5EF4-FFF2-40B4-BE49-F238E27FC236}">
                <a16:creationId xmlns:a16="http://schemas.microsoft.com/office/drawing/2014/main" id="{E7A0F0FC-3ED4-47C7-B681-25D2262EE061}"/>
              </a:ext>
            </a:extLst>
          </p:cNvPr>
          <p:cNvSpPr>
            <a:spLocks noGrp="1"/>
          </p:cNvSpPr>
          <p:nvPr>
            <p:ph type="ftr" sz="quarter" idx="11"/>
          </p:nvPr>
        </p:nvSpPr>
        <p:spPr/>
        <p:txBody>
          <a:bodyPr/>
          <a:lstStyle/>
          <a:p>
            <a:r>
              <a:rPr lang="en-US" dirty="0"/>
              <a:t>Kontinuierliche Wahrscheinlichkeitsverteilung</a:t>
            </a:r>
          </a:p>
        </p:txBody>
      </p:sp>
    </p:spTree>
    <p:extLst>
      <p:ext uri="{BB962C8B-B14F-4D97-AF65-F5344CB8AC3E}">
        <p14:creationId xmlns:p14="http://schemas.microsoft.com/office/powerpoint/2010/main" val="2727593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508A-4BF1-49E8-9E06-8B82AB37B6BD}"/>
              </a:ext>
            </a:extLst>
          </p:cNvPr>
          <p:cNvSpPr>
            <a:spLocks noGrp="1"/>
          </p:cNvSpPr>
          <p:nvPr>
            <p:ph type="ctrTitle"/>
          </p:nvPr>
        </p:nvSpPr>
        <p:spPr/>
        <p:txBody>
          <a:bodyPr/>
          <a:lstStyle/>
          <a:p>
            <a:r>
              <a:rPr lang="de-DE" noProof="0" dirty="0"/>
              <a:t>Formel der Normalverteilung und Z-Wert</a:t>
            </a:r>
          </a:p>
        </p:txBody>
      </p:sp>
      <p:sp>
        <p:nvSpPr>
          <p:cNvPr id="3" name="Subtitle 2">
            <a:extLst>
              <a:ext uri="{FF2B5EF4-FFF2-40B4-BE49-F238E27FC236}">
                <a16:creationId xmlns:a16="http://schemas.microsoft.com/office/drawing/2014/main" id="{2A6538D6-11B7-4051-AAA1-16505FE2E9D7}"/>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83183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4444-FE95-4368-B169-588FC76322E2}"/>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30B49820-85E9-404D-B3CE-551875AA7CE2}"/>
              </a:ext>
            </a:extLst>
          </p:cNvPr>
          <p:cNvSpPr>
            <a:spLocks noGrp="1"/>
          </p:cNvSpPr>
          <p:nvPr>
            <p:ph idx="1"/>
          </p:nvPr>
        </p:nvSpPr>
        <p:spPr/>
        <p:txBody>
          <a:bodyPr/>
          <a:lstStyle/>
          <a:p>
            <a:r>
              <a:rPr lang="de-DE" noProof="0" dirty="0"/>
              <a:t>Im Kapitel über die Statistik dieses Kurses werden Stichproben-, Standardfehler- und Hypothesentests zur Auswertung von Experimente verwendet.</a:t>
            </a:r>
          </a:p>
          <a:p>
            <a:r>
              <a:rPr lang="de-DE" noProof="0" dirty="0"/>
              <a:t>Ein großer Teil dieser Prozedur besteht darin, zu verstehen, wie man eine Normalverteilung "standardisiert".</a:t>
            </a:r>
          </a:p>
        </p:txBody>
      </p:sp>
      <p:sp>
        <p:nvSpPr>
          <p:cNvPr id="4" name="Footer Placeholder 3">
            <a:extLst>
              <a:ext uri="{FF2B5EF4-FFF2-40B4-BE49-F238E27FC236}">
                <a16:creationId xmlns:a16="http://schemas.microsoft.com/office/drawing/2014/main" id="{FDF66452-9FD7-48CF-B235-AA4322AA6EEA}"/>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82197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Wir können jede Normalverteilung nehmen und sie auf eine normale Standardnormalverteilung standardisieren.</a:t>
            </a:r>
          </a:p>
        </p:txBody>
      </p:sp>
      <p:pic>
        <p:nvPicPr>
          <p:cNvPr id="4" name="Picture 4" descr="A close up of text on a black background&#10;&#10;Description generated with very high confidence">
            <a:extLst>
              <a:ext uri="{FF2B5EF4-FFF2-40B4-BE49-F238E27FC236}">
                <a16:creationId xmlns:a16="http://schemas.microsoft.com/office/drawing/2014/main" id="{8A69005A-DF9F-4990-A1C0-5B53483A26B1}"/>
              </a:ext>
            </a:extLst>
          </p:cNvPr>
          <p:cNvPicPr>
            <a:picLocks noChangeAspect="1"/>
          </p:cNvPicPr>
          <p:nvPr/>
        </p:nvPicPr>
        <p:blipFill>
          <a:blip r:embed="rId3"/>
          <a:stretch>
            <a:fillRect/>
          </a:stretch>
        </p:blipFill>
        <p:spPr>
          <a:xfrm>
            <a:off x="2447915" y="3444415"/>
            <a:ext cx="7296169" cy="2024732"/>
          </a:xfrm>
          <a:prstGeom prst="rect">
            <a:avLst/>
          </a:prstGeom>
        </p:spPr>
      </p:pic>
      <p:sp>
        <p:nvSpPr>
          <p:cNvPr id="5" name="Footer Placeholder 4">
            <a:extLst>
              <a:ext uri="{FF2B5EF4-FFF2-40B4-BE49-F238E27FC236}">
                <a16:creationId xmlns:a16="http://schemas.microsoft.com/office/drawing/2014/main" id="{3F599C3E-54E7-4ED6-AFAE-D40B1B5ABC78}"/>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333199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Wir werden in der Lage sein, jeden Wert aus einer Normalverteilung zu nehmen und ihn durch einen Z-Wert zu standardisieren.</a:t>
            </a:r>
          </a:p>
        </p:txBody>
      </p:sp>
      <p:pic>
        <p:nvPicPr>
          <p:cNvPr id="4" name="Picture 4" descr="A close up of text on a black background&#10;&#10;Description generated with very high confidence">
            <a:extLst>
              <a:ext uri="{FF2B5EF4-FFF2-40B4-BE49-F238E27FC236}">
                <a16:creationId xmlns:a16="http://schemas.microsoft.com/office/drawing/2014/main" id="{8A69005A-DF9F-4990-A1C0-5B53483A26B1}"/>
              </a:ext>
            </a:extLst>
          </p:cNvPr>
          <p:cNvPicPr>
            <a:picLocks noChangeAspect="1"/>
          </p:cNvPicPr>
          <p:nvPr/>
        </p:nvPicPr>
        <p:blipFill>
          <a:blip r:embed="rId3"/>
          <a:stretch>
            <a:fillRect/>
          </a:stretch>
        </p:blipFill>
        <p:spPr>
          <a:xfrm>
            <a:off x="2447915" y="3444415"/>
            <a:ext cx="7296169" cy="2024732"/>
          </a:xfrm>
          <a:prstGeom prst="rect">
            <a:avLst/>
          </a:prstGeom>
        </p:spPr>
      </p:pic>
      <p:sp>
        <p:nvSpPr>
          <p:cNvPr id="5" name="Footer Placeholder 4">
            <a:extLst>
              <a:ext uri="{FF2B5EF4-FFF2-40B4-BE49-F238E27FC236}">
                <a16:creationId xmlns:a16="http://schemas.microsoft.com/office/drawing/2014/main" id="{F9EFE2F7-89A3-4B56-A3D3-E29B910EE350}"/>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1357590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Mit diesem Z-Wert können wir dann das Perzentil eines bestimmten x-Wertes berechnen.</a:t>
            </a:r>
          </a:p>
        </p:txBody>
      </p:sp>
      <p:pic>
        <p:nvPicPr>
          <p:cNvPr id="4" name="Picture 4" descr="A close up of text on a black background&#10;&#10;Description generated with very high confidence">
            <a:extLst>
              <a:ext uri="{FF2B5EF4-FFF2-40B4-BE49-F238E27FC236}">
                <a16:creationId xmlns:a16="http://schemas.microsoft.com/office/drawing/2014/main" id="{8A69005A-DF9F-4990-A1C0-5B53483A26B1}"/>
              </a:ext>
            </a:extLst>
          </p:cNvPr>
          <p:cNvPicPr>
            <a:picLocks noChangeAspect="1"/>
          </p:cNvPicPr>
          <p:nvPr/>
        </p:nvPicPr>
        <p:blipFill>
          <a:blip r:embed="rId3"/>
          <a:stretch>
            <a:fillRect/>
          </a:stretch>
        </p:blipFill>
        <p:spPr>
          <a:xfrm>
            <a:off x="2447915" y="3444415"/>
            <a:ext cx="7296169" cy="2024732"/>
          </a:xfrm>
          <a:prstGeom prst="rect">
            <a:avLst/>
          </a:prstGeom>
        </p:spPr>
      </p:pic>
      <p:sp>
        <p:nvSpPr>
          <p:cNvPr id="5" name="Footer Placeholder 4">
            <a:extLst>
              <a:ext uri="{FF2B5EF4-FFF2-40B4-BE49-F238E27FC236}">
                <a16:creationId xmlns:a16="http://schemas.microsoft.com/office/drawing/2014/main" id="{2992A992-08FD-47D8-8254-C4E997360E70}"/>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1609198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Zur kurzen Erinnerung: ein Perzentil sagt aus, "welcher Prozentsatz unter diesen Wert fällt".</a:t>
            </a:r>
          </a:p>
          <a:p>
            <a:r>
              <a:rPr lang="de-DE" noProof="0" dirty="0"/>
              <a:t>Das bedeutet, dass ein Perzentil-Wert von 95 Prozent angibt, dass 95 Prozent aller anderen Datenpunkte unter diesen Wert fallen.</a:t>
            </a:r>
          </a:p>
        </p:txBody>
      </p:sp>
      <p:sp>
        <p:nvSpPr>
          <p:cNvPr id="4" name="Footer Placeholder 3">
            <a:extLst>
              <a:ext uri="{FF2B5EF4-FFF2-40B4-BE49-F238E27FC236}">
                <a16:creationId xmlns:a16="http://schemas.microsoft.com/office/drawing/2014/main" id="{D537E70A-2E71-43BB-B303-0456FEACF75B}"/>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218217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0870-E341-4987-BEC2-667C455A27F4}"/>
              </a:ext>
            </a:extLst>
          </p:cNvPr>
          <p:cNvSpPr>
            <a:spLocks noGrp="1"/>
          </p:cNvSpPr>
          <p:nvPr>
            <p:ph type="title"/>
          </p:nvPr>
        </p:nvSpPr>
        <p:spPr/>
        <p:txBody>
          <a:bodyPr/>
          <a:lstStyle/>
          <a:p>
            <a:r>
              <a:rPr lang="de-DE" noProof="0" dirty="0"/>
              <a:t>Gleichverteilung</a:t>
            </a:r>
          </a:p>
        </p:txBody>
      </p:sp>
      <p:sp>
        <p:nvSpPr>
          <p:cNvPr id="3" name="Content Placeholder 2">
            <a:extLst>
              <a:ext uri="{FF2B5EF4-FFF2-40B4-BE49-F238E27FC236}">
                <a16:creationId xmlns:a16="http://schemas.microsoft.com/office/drawing/2014/main" id="{863E7F2F-9F38-4D0F-9151-9A3B7E73F337}"/>
              </a:ext>
            </a:extLst>
          </p:cNvPr>
          <p:cNvSpPr>
            <a:spLocks noGrp="1"/>
          </p:cNvSpPr>
          <p:nvPr>
            <p:ph idx="1"/>
          </p:nvPr>
        </p:nvSpPr>
        <p:spPr/>
        <p:txBody>
          <a:bodyPr/>
          <a:lstStyle/>
          <a:p>
            <a:r>
              <a:rPr lang="de-DE" noProof="0" dirty="0"/>
              <a:t>Das Werfen eines Würfels hat 6 diskrete, gleichverteilte mögliche Ergebnisse</a:t>
            </a:r>
          </a:p>
          <a:p>
            <a:r>
              <a:rPr lang="de-DE" noProof="0" dirty="0"/>
              <a:t>Du kannst eine 1 oder 2, aber nicht eine 1,5 werfen</a:t>
            </a:r>
          </a:p>
          <a:p>
            <a:r>
              <a:rPr lang="de-DE" noProof="0" dirty="0"/>
              <a:t>Die Wahrscheinlichkeiten, dass eine bestimmte Augenzahl gewürfelt wird, ist für alle Zahlen gleich, die Zufallsvariable ist diskret gleichverteilt.</a:t>
            </a:r>
          </a:p>
        </p:txBody>
      </p:sp>
      <p:pic>
        <p:nvPicPr>
          <p:cNvPr id="4" name="Picture 3">
            <a:extLst>
              <a:ext uri="{FF2B5EF4-FFF2-40B4-BE49-F238E27FC236}">
                <a16:creationId xmlns:a16="http://schemas.microsoft.com/office/drawing/2014/main" id="{30F11EA2-9355-446C-8BCE-1531841D4AC3}"/>
              </a:ext>
            </a:extLst>
          </p:cNvPr>
          <p:cNvPicPr>
            <a:picLocks noChangeAspect="1"/>
          </p:cNvPicPr>
          <p:nvPr/>
        </p:nvPicPr>
        <p:blipFill>
          <a:blip r:embed="rId3"/>
          <a:stretch>
            <a:fillRect/>
          </a:stretch>
        </p:blipFill>
        <p:spPr>
          <a:xfrm>
            <a:off x="9322205" y="4430513"/>
            <a:ext cx="2031595" cy="1521713"/>
          </a:xfrm>
          <a:prstGeom prst="rect">
            <a:avLst/>
          </a:prstGeom>
        </p:spPr>
      </p:pic>
      <p:sp>
        <p:nvSpPr>
          <p:cNvPr id="5" name="Footer Placeholder 4">
            <a:extLst>
              <a:ext uri="{FF2B5EF4-FFF2-40B4-BE49-F238E27FC236}">
                <a16:creationId xmlns:a16="http://schemas.microsoft.com/office/drawing/2014/main" id="{634612D5-2539-4DFA-8A3E-1B4E61F11199}"/>
              </a:ext>
            </a:extLst>
          </p:cNvPr>
          <p:cNvSpPr>
            <a:spLocks noGrp="1"/>
          </p:cNvSpPr>
          <p:nvPr>
            <p:ph type="ftr" sz="quarter" idx="11"/>
          </p:nvPr>
        </p:nvSpPr>
        <p:spPr/>
        <p:txBody>
          <a:bodyPr/>
          <a:lstStyle/>
          <a:p>
            <a:r>
              <a:rPr lang="en-US" dirty="0"/>
              <a:t>Gleichverteilung</a:t>
            </a:r>
          </a:p>
        </p:txBody>
      </p:sp>
    </p:spTree>
    <p:extLst>
      <p:ext uri="{BB962C8B-B14F-4D97-AF65-F5344CB8AC3E}">
        <p14:creationId xmlns:p14="http://schemas.microsoft.com/office/powerpoint/2010/main" val="52102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Zum Beispiel:</a:t>
            </a:r>
          </a:p>
          <a:p>
            <a:pPr marL="0" indent="0">
              <a:buNone/>
            </a:pPr>
            <a:r>
              <a:rPr lang="de-DE" noProof="0" dirty="0"/>
              <a:t>	wenn ein Schüler die Note 1,5 erhält und diese Note im Perzentil 	90 liegt, dann wissen wir, dass 90% aller anderen Schüler 	schlechter als eine 1,5 erreicht haben.</a:t>
            </a:r>
          </a:p>
        </p:txBody>
      </p:sp>
      <p:sp>
        <p:nvSpPr>
          <p:cNvPr id="4" name="Footer Placeholder 3">
            <a:extLst>
              <a:ext uri="{FF2B5EF4-FFF2-40B4-BE49-F238E27FC236}">
                <a16:creationId xmlns:a16="http://schemas.microsoft.com/office/drawing/2014/main" id="{B51CD11E-6570-483F-9964-395E17913B4C}"/>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10551665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Wenn wir unsere Daten als Normalverteilung modellieren können, können wir die Werte in der Normalverteilung in eine Standardnormalverteilung konvertieren, um ein Perzentil zu berechnen.</a:t>
            </a:r>
          </a:p>
        </p:txBody>
      </p:sp>
      <p:sp>
        <p:nvSpPr>
          <p:cNvPr id="4" name="Footer Placeholder 3">
            <a:extLst>
              <a:ext uri="{FF2B5EF4-FFF2-40B4-BE49-F238E27FC236}">
                <a16:creationId xmlns:a16="http://schemas.microsoft.com/office/drawing/2014/main" id="{D118809D-9BE7-43CA-BE65-0B2BFCEDA049}"/>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21636136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Normalverteilung</a:t>
            </a:r>
          </a:p>
        </p:txBody>
      </p:sp>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Zum Beispiel können wir eine Normalverteilung von Testwerten mit einer Mittelwert- und Standardabweichung haben.</a:t>
            </a:r>
          </a:p>
          <a:p>
            <a:r>
              <a:rPr lang="de-DE" noProof="0" dirty="0"/>
              <a:t>Wir können dann einen Z-Wert verwenden, um das Perzentil eines bestimmten Testergebnisses herauszufinden.</a:t>
            </a:r>
          </a:p>
        </p:txBody>
      </p:sp>
      <p:sp>
        <p:nvSpPr>
          <p:cNvPr id="4" name="Footer Placeholder 3">
            <a:extLst>
              <a:ext uri="{FF2B5EF4-FFF2-40B4-BE49-F238E27FC236}">
                <a16:creationId xmlns:a16="http://schemas.microsoft.com/office/drawing/2014/main" id="{FCC97DD4-C2E8-4419-8436-D61D07C9AE0C}"/>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26291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Normalverteilungsformel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pPr marL="114300" indent="0">
                  <a:buNone/>
                </a:pPr>
                <a14:m>
                  <m:oMathPara xmlns:m="http://schemas.openxmlformats.org/officeDocument/2006/math">
                    <m:oMathParaPr>
                      <m:jc m:val="centerGroup"/>
                    </m:oMathParaPr>
                    <m:oMath xmlns:m="http://schemas.openxmlformats.org/officeDocument/2006/math">
                      <m:r>
                        <a:rPr lang="de-DE" sz="4000" i="1" noProof="0" smtClean="0">
                          <a:solidFill>
                            <a:srgbClr val="0070C0"/>
                          </a:solidFill>
                          <a:latin typeface="Cambria Math" panose="02040503050406030204" pitchFamily="18" charset="0"/>
                        </a:rPr>
                        <m:t>𝑓</m:t>
                      </m:r>
                      <m:d>
                        <m:dPr>
                          <m:ctrlPr>
                            <a:rPr lang="de-DE" sz="4000" i="1" noProof="0">
                              <a:solidFill>
                                <a:srgbClr val="0070C0"/>
                              </a:solidFill>
                              <a:latin typeface="Cambria Math" panose="02040503050406030204" pitchFamily="18" charset="0"/>
                            </a:rPr>
                          </m:ctrlPr>
                        </m:dPr>
                        <m:e>
                          <m:r>
                            <a:rPr lang="de-DE" sz="4000" i="1" noProof="0">
                              <a:solidFill>
                                <a:srgbClr val="0070C0"/>
                              </a:solidFill>
                              <a:latin typeface="Cambria Math" panose="02040503050406030204" pitchFamily="18" charset="0"/>
                            </a:rPr>
                            <m:t>𝑥</m:t>
                          </m:r>
                        </m:e>
                      </m:d>
                      <m:r>
                        <a:rPr lang="de-DE" sz="4000" i="1" noProof="0">
                          <a:solidFill>
                            <a:srgbClr val="0070C0"/>
                          </a:solidFill>
                          <a:latin typeface="Cambria Math" panose="02040503050406030204" pitchFamily="18" charset="0"/>
                        </a:rPr>
                        <m:t>=</m:t>
                      </m:r>
                      <m:f>
                        <m:fPr>
                          <m:ctrlPr>
                            <a:rPr lang="de-DE" sz="4000" i="1" noProof="0">
                              <a:solidFill>
                                <a:srgbClr val="0070C0"/>
                              </a:solidFill>
                              <a:latin typeface="Cambria Math" panose="02040503050406030204" pitchFamily="18" charset="0"/>
                            </a:rPr>
                          </m:ctrlPr>
                        </m:fPr>
                        <m:num>
                          <m:r>
                            <a:rPr lang="de-DE" sz="4000" i="1" noProof="0">
                              <a:solidFill>
                                <a:srgbClr val="0070C0"/>
                              </a:solidFill>
                              <a:latin typeface="Cambria Math" panose="02040503050406030204" pitchFamily="18" charset="0"/>
                            </a:rPr>
                            <m:t>1</m:t>
                          </m:r>
                        </m:num>
                        <m:den>
                          <m:rad>
                            <m:radPr>
                              <m:degHide m:val="on"/>
                              <m:ctrlPr>
                                <a:rPr lang="de-DE" sz="4000" i="1" noProof="0">
                                  <a:solidFill>
                                    <a:srgbClr val="0070C0"/>
                                  </a:solidFill>
                                  <a:latin typeface="Cambria Math" panose="02040503050406030204" pitchFamily="18" charset="0"/>
                                </a:rPr>
                              </m:ctrlPr>
                            </m:radPr>
                            <m:deg/>
                            <m:e>
                              <m:r>
                                <a:rPr lang="de-DE" sz="4000" i="1" noProof="0">
                                  <a:solidFill>
                                    <a:srgbClr val="0070C0"/>
                                  </a:solidFill>
                                  <a:latin typeface="Cambria Math" panose="02040503050406030204" pitchFamily="18" charset="0"/>
                                </a:rPr>
                                <m:t>2</m:t>
                              </m:r>
                              <m:r>
                                <a:rPr lang="de-DE" sz="4000" i="1" noProof="0">
                                  <a:solidFill>
                                    <a:srgbClr val="0070C0"/>
                                  </a:solidFill>
                                  <a:latin typeface="Cambria Math" panose="02040503050406030204" pitchFamily="18" charset="0"/>
                                  <a:ea typeface="Cambria Math" panose="02040503050406030204" pitchFamily="18" charset="0"/>
                                </a:rPr>
                                <m:t>𝜋</m:t>
                              </m:r>
                              <m:sSup>
                                <m:sSupPr>
                                  <m:ctrlPr>
                                    <a:rPr lang="de-DE" sz="4000" i="1" noProof="0">
                                      <a:solidFill>
                                        <a:srgbClr val="0070C0"/>
                                      </a:solidFill>
                                      <a:latin typeface="Cambria Math" panose="02040503050406030204" pitchFamily="18" charset="0"/>
                                      <a:ea typeface="Cambria Math" panose="02040503050406030204" pitchFamily="18" charset="0"/>
                                    </a:rPr>
                                  </m:ctrlPr>
                                </m:sSupPr>
                                <m:e>
                                  <m:r>
                                    <a:rPr lang="de-DE" sz="4000" i="1" noProof="0">
                                      <a:solidFill>
                                        <a:srgbClr val="0070C0"/>
                                      </a:solidFill>
                                      <a:latin typeface="Cambria Math" panose="02040503050406030204" pitchFamily="18" charset="0"/>
                                      <a:ea typeface="Cambria Math" panose="02040503050406030204" pitchFamily="18" charset="0"/>
                                    </a:rPr>
                                    <m:t>𝜎</m:t>
                                  </m:r>
                                </m:e>
                                <m:sup>
                                  <m:r>
                                    <a:rPr lang="de-DE" sz="4000" i="1" noProof="0">
                                      <a:solidFill>
                                        <a:srgbClr val="0070C0"/>
                                      </a:solidFill>
                                      <a:latin typeface="Cambria Math" panose="02040503050406030204" pitchFamily="18" charset="0"/>
                                      <a:ea typeface="Cambria Math" panose="02040503050406030204" pitchFamily="18" charset="0"/>
                                    </a:rPr>
                                    <m:t>2</m:t>
                                  </m:r>
                                </m:sup>
                              </m:sSup>
                            </m:e>
                          </m:rad>
                        </m:den>
                      </m:f>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𝑒</m:t>
                          </m:r>
                        </m:e>
                        <m:sup>
                          <m:f>
                            <m:fPr>
                              <m:ctrlPr>
                                <a:rPr lang="de-DE" sz="4000" i="1" noProof="0">
                                  <a:solidFill>
                                    <a:srgbClr val="0070C0"/>
                                  </a:solidFill>
                                  <a:latin typeface="Cambria Math" panose="02040503050406030204" pitchFamily="18" charset="0"/>
                                </a:rPr>
                              </m:ctrlPr>
                            </m:fPr>
                            <m:num>
                              <m:r>
                                <a:rPr lang="de-DE" sz="4000" i="1" noProof="0">
                                  <a:solidFill>
                                    <a:srgbClr val="0070C0"/>
                                  </a:solidFill>
                                  <a:latin typeface="Cambria Math" panose="02040503050406030204" pitchFamily="18" charset="0"/>
                                </a:rPr>
                                <m:t>−</m:t>
                              </m:r>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rPr>
                                    <m:t>𝑥</m:t>
                                  </m:r>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𝜇</m:t>
                                  </m:r>
                                  <m:r>
                                    <a:rPr lang="de-DE" sz="4000" i="1" noProof="0">
                                      <a:solidFill>
                                        <a:srgbClr val="0070C0"/>
                                      </a:solidFill>
                                      <a:latin typeface="Cambria Math" panose="02040503050406030204" pitchFamily="18" charset="0"/>
                                      <a:ea typeface="Cambria Math" panose="02040503050406030204" pitchFamily="18" charset="0"/>
                                    </a:rPr>
                                    <m:t>)</m:t>
                                  </m:r>
                                </m:e>
                                <m:sup>
                                  <m:r>
                                    <a:rPr lang="de-DE" sz="4000" i="1" noProof="0">
                                      <a:solidFill>
                                        <a:srgbClr val="0070C0"/>
                                      </a:solidFill>
                                      <a:latin typeface="Cambria Math" panose="02040503050406030204" pitchFamily="18" charset="0"/>
                                    </a:rPr>
                                    <m:t>2</m:t>
                                  </m:r>
                                </m:sup>
                              </m:sSup>
                            </m:num>
                            <m:den>
                              <m:r>
                                <a:rPr lang="de-DE" sz="4000" i="1" noProof="0">
                                  <a:solidFill>
                                    <a:srgbClr val="0070C0"/>
                                  </a:solidFill>
                                  <a:latin typeface="Cambria Math" panose="02040503050406030204" pitchFamily="18" charset="0"/>
                                </a:rPr>
                                <m:t>2</m:t>
                              </m:r>
                              <m:sSup>
                                <m:sSupPr>
                                  <m:ctrlPr>
                                    <a:rPr lang="de-DE" sz="4000" i="1" noProof="0">
                                      <a:solidFill>
                                        <a:srgbClr val="0070C0"/>
                                      </a:solidFill>
                                      <a:latin typeface="Cambria Math" panose="02040503050406030204" pitchFamily="18" charset="0"/>
                                    </a:rPr>
                                  </m:ctrlPr>
                                </m:sSupPr>
                                <m:e>
                                  <m:r>
                                    <a:rPr lang="de-DE" sz="4000" i="1" noProof="0">
                                      <a:solidFill>
                                        <a:srgbClr val="0070C0"/>
                                      </a:solidFill>
                                      <a:latin typeface="Cambria Math" panose="02040503050406030204" pitchFamily="18" charset="0"/>
                                      <a:ea typeface="Cambria Math" panose="02040503050406030204" pitchFamily="18" charset="0"/>
                                    </a:rPr>
                                    <m:t>𝜎</m:t>
                                  </m:r>
                                </m:e>
                                <m:sup>
                                  <m:r>
                                    <a:rPr lang="de-DE" sz="4000" i="1" noProof="0">
                                      <a:solidFill>
                                        <a:srgbClr val="0070C0"/>
                                      </a:solidFill>
                                      <a:latin typeface="Cambria Math" panose="02040503050406030204" pitchFamily="18" charset="0"/>
                                    </a:rPr>
                                    <m:t>2</m:t>
                                  </m:r>
                                </m:sup>
                              </m:sSup>
                            </m:den>
                          </m:f>
                        </m:sup>
                      </m:sSup>
                    </m:oMath>
                  </m:oMathPara>
                </a14:m>
                <a:endParaRPr lang="de-DE" sz="4000" noProof="0" dirty="0"/>
              </a:p>
              <a:p>
                <a:pPr marL="114300" indent="0">
                  <a:buNone/>
                </a:pPr>
                <a:endParaRPr lang="de-DE" dirty="0"/>
              </a:p>
              <a:p>
                <a:pPr marL="114300" indent="0">
                  <a:buNone/>
                </a:pPr>
                <a:endParaRPr lang="de-DE" noProof="0" dirty="0"/>
              </a:p>
              <a:p>
                <a:pPr marL="114300" indent="0">
                  <a:buNone/>
                  <a:tabLst>
                    <a:tab pos="4119563" algn="l"/>
                  </a:tabLst>
                </a:pPr>
                <a:r>
                  <a:rPr lang="de-DE" noProof="0" dirty="0">
                    <a:latin typeface="Cambria Math" panose="02040503050406030204" pitchFamily="18" charset="0"/>
                    <a:ea typeface="Cambria Math" panose="02040503050406030204" pitchFamily="18" charset="0"/>
                  </a:rPr>
                  <a:t>μ = Erwartungswert		e = 2.71828</a:t>
                </a:r>
              </a:p>
              <a:p>
                <a:pPr marL="114300" indent="0">
                  <a:buNone/>
                  <a:tabLst>
                    <a:tab pos="4119563" algn="l"/>
                  </a:tabLst>
                </a:pPr>
                <a:r>
                  <a:rPr lang="de-DE" noProof="0" dirty="0">
                    <a:latin typeface="Cambria Math" panose="02040503050406030204" pitchFamily="18" charset="0"/>
                    <a:ea typeface="Cambria Math" panose="02040503050406030204" pitchFamily="18" charset="0"/>
                  </a:rPr>
                  <a:t>σ = Standardabweichung		π = 3.14159</a:t>
                </a:r>
                <a:endParaRPr lang="de-DE" noProof="0" dirty="0"/>
              </a:p>
              <a:p>
                <a:endParaRPr lang="de-DE" noProof="0" dirty="0"/>
              </a:p>
            </p:txBody>
          </p:sp>
        </mc:Choice>
        <mc:Fallback xmlns="">
          <p:sp>
            <p:nvSpPr>
              <p:cNvPr id="3" name="Content Placeholder 2">
                <a:extLst>
                  <a:ext uri="{FF2B5EF4-FFF2-40B4-BE49-F238E27FC236}">
                    <a16:creationId xmlns:a16="http://schemas.microsoft.com/office/drawing/2014/main" id="{9B97CBE6-34BD-4DDF-B72A-3DDD28DB25C8}"/>
                  </a:ext>
                </a:extLst>
              </p:cNvPr>
              <p:cNvSpPr>
                <a:spLocks noGrp="1" noRot="1" noChangeAspect="1" noMove="1" noResize="1" noEditPoints="1" noAdjustHandles="1" noChangeArrowheads="1" noChangeShapeType="1" noTextEdit="1"/>
              </p:cNvSpPr>
              <p:nvPr>
                <p:ph idx="1"/>
              </p:nvPr>
            </p:nvSpPr>
            <p:spPr>
              <a:blipFill>
                <a:blip r:embed="rId3"/>
                <a:stretch>
                  <a:fillRect l="-121" t="-877"/>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1BC61FCA-E61B-442A-BB41-D271CAA32348}"/>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226871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Normalverteilungsformel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pPr marL="114300" indent="0">
                  <a:buNone/>
                </a:pPr>
                <a14:m>
                  <m:oMathPara xmlns:m="http://schemas.openxmlformats.org/officeDocument/2006/math">
                    <m:oMathParaPr>
                      <m:jc m:val="centerGroup"/>
                    </m:oMathParaPr>
                    <m:oMath xmlns:m="http://schemas.openxmlformats.org/officeDocument/2006/math">
                      <m:r>
                        <a:rPr lang="de-DE" i="1" noProof="0" smtClean="0">
                          <a:solidFill>
                            <a:srgbClr val="0070C0"/>
                          </a:solidFill>
                          <a:latin typeface="Cambria Math" panose="02040503050406030204" pitchFamily="18" charset="0"/>
                        </a:rPr>
                        <m:t>𝑓</m:t>
                      </m:r>
                      <m:d>
                        <m:dPr>
                          <m:ctrlPr>
                            <a:rPr lang="de-DE" i="1" noProof="0">
                              <a:solidFill>
                                <a:srgbClr val="0070C0"/>
                              </a:solidFill>
                              <a:latin typeface="Cambria Math" panose="02040503050406030204" pitchFamily="18" charset="0"/>
                            </a:rPr>
                          </m:ctrlPr>
                        </m:dPr>
                        <m:e>
                          <m:r>
                            <a:rPr lang="de-DE" i="1" noProof="0">
                              <a:solidFill>
                                <a:srgbClr val="0070C0"/>
                              </a:solidFill>
                              <a:latin typeface="Cambria Math" panose="02040503050406030204" pitchFamily="18" charset="0"/>
                            </a:rPr>
                            <m:t>𝑥</m:t>
                          </m:r>
                        </m:e>
                      </m:d>
                      <m:r>
                        <a:rPr lang="de-DE" i="1" noProof="0">
                          <a:solidFill>
                            <a:srgbClr val="0070C0"/>
                          </a:solidFill>
                          <a:latin typeface="Cambria Math" panose="02040503050406030204" pitchFamily="18" charset="0"/>
                        </a:rPr>
                        <m:t>=</m:t>
                      </m:r>
                      <m:f>
                        <m:fPr>
                          <m:ctrlPr>
                            <a:rPr lang="de-DE" i="1" noProof="0">
                              <a:solidFill>
                                <a:srgbClr val="0070C0"/>
                              </a:solidFill>
                              <a:latin typeface="Cambria Math" panose="02040503050406030204" pitchFamily="18" charset="0"/>
                            </a:rPr>
                          </m:ctrlPr>
                        </m:fPr>
                        <m:num>
                          <m:r>
                            <a:rPr lang="de-DE" i="1" noProof="0">
                              <a:solidFill>
                                <a:srgbClr val="0070C0"/>
                              </a:solidFill>
                              <a:latin typeface="Cambria Math" panose="02040503050406030204" pitchFamily="18" charset="0"/>
                            </a:rPr>
                            <m:t>1</m:t>
                          </m:r>
                        </m:num>
                        <m:den>
                          <m:rad>
                            <m:radPr>
                              <m:degHide m:val="on"/>
                              <m:ctrlPr>
                                <a:rPr lang="de-DE" i="1" noProof="0">
                                  <a:solidFill>
                                    <a:srgbClr val="0070C0"/>
                                  </a:solidFill>
                                  <a:latin typeface="Cambria Math" panose="02040503050406030204" pitchFamily="18" charset="0"/>
                                </a:rPr>
                              </m:ctrlPr>
                            </m:radPr>
                            <m:deg/>
                            <m:e>
                              <m:r>
                                <a:rPr lang="de-DE" i="1" noProof="0">
                                  <a:solidFill>
                                    <a:srgbClr val="0070C0"/>
                                  </a:solidFill>
                                  <a:latin typeface="Cambria Math" panose="02040503050406030204" pitchFamily="18" charset="0"/>
                                </a:rPr>
                                <m:t>2</m:t>
                              </m:r>
                              <m:r>
                                <a:rPr lang="de-DE" i="1" noProof="0">
                                  <a:solidFill>
                                    <a:srgbClr val="0070C0"/>
                                  </a:solidFill>
                                  <a:latin typeface="Cambria Math" panose="02040503050406030204" pitchFamily="18" charset="0"/>
                                  <a:ea typeface="Cambria Math" panose="02040503050406030204" pitchFamily="18" charset="0"/>
                                </a:rPr>
                                <m:t>𝜋</m:t>
                              </m:r>
                              <m:sSup>
                                <m:sSupPr>
                                  <m:ctrlPr>
                                    <a:rPr lang="de-DE" i="1" noProof="0">
                                      <a:solidFill>
                                        <a:srgbClr val="0070C0"/>
                                      </a:solidFill>
                                      <a:latin typeface="Cambria Math" panose="02040503050406030204" pitchFamily="18" charset="0"/>
                                      <a:ea typeface="Cambria Math" panose="02040503050406030204" pitchFamily="18" charset="0"/>
                                    </a:rPr>
                                  </m:ctrlPr>
                                </m:sSupPr>
                                <m:e>
                                  <m:r>
                                    <a:rPr lang="de-DE" i="1" noProof="0">
                                      <a:solidFill>
                                        <a:srgbClr val="0070C0"/>
                                      </a:solidFill>
                                      <a:latin typeface="Cambria Math" panose="02040503050406030204" pitchFamily="18" charset="0"/>
                                      <a:ea typeface="Cambria Math" panose="02040503050406030204" pitchFamily="18" charset="0"/>
                                    </a:rPr>
                                    <m:t>𝜎</m:t>
                                  </m:r>
                                </m:e>
                                <m:sup>
                                  <m:r>
                                    <a:rPr lang="de-DE" i="1" noProof="0">
                                      <a:solidFill>
                                        <a:srgbClr val="0070C0"/>
                                      </a:solidFill>
                                      <a:latin typeface="Cambria Math" panose="02040503050406030204" pitchFamily="18" charset="0"/>
                                      <a:ea typeface="Cambria Math" panose="02040503050406030204" pitchFamily="18" charset="0"/>
                                    </a:rPr>
                                    <m:t>2</m:t>
                                  </m:r>
                                </m:sup>
                              </m:sSup>
                            </m:e>
                          </m:rad>
                        </m:den>
                      </m:f>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rPr>
                            <m:t>𝑒</m:t>
                          </m:r>
                        </m:e>
                        <m:sup>
                          <m:f>
                            <m:fPr>
                              <m:ctrlPr>
                                <a:rPr lang="de-DE" i="1" noProof="0">
                                  <a:solidFill>
                                    <a:srgbClr val="0070C0"/>
                                  </a:solidFill>
                                  <a:latin typeface="Cambria Math" panose="02040503050406030204" pitchFamily="18" charset="0"/>
                                </a:rPr>
                              </m:ctrlPr>
                            </m:fPr>
                            <m:num>
                              <m:r>
                                <a:rPr lang="de-DE" i="1" noProof="0">
                                  <a:solidFill>
                                    <a:srgbClr val="0070C0"/>
                                  </a:solidFill>
                                  <a:latin typeface="Cambria Math" panose="02040503050406030204" pitchFamily="18" charset="0"/>
                                </a:rPr>
                                <m:t>−</m:t>
                              </m:r>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rPr>
                                    <m:t>(</m:t>
                                  </m:r>
                                  <m:r>
                                    <a:rPr lang="de-DE" i="1" noProof="0">
                                      <a:solidFill>
                                        <a:srgbClr val="0070C0"/>
                                      </a:solidFill>
                                      <a:latin typeface="Cambria Math" panose="02040503050406030204" pitchFamily="18" charset="0"/>
                                    </a:rPr>
                                    <m:t>𝑥</m:t>
                                  </m:r>
                                  <m:r>
                                    <a:rPr lang="de-DE" i="1" noProof="0">
                                      <a:solidFill>
                                        <a:srgbClr val="0070C0"/>
                                      </a:solidFill>
                                      <a:latin typeface="Cambria Math" panose="02040503050406030204" pitchFamily="18" charset="0"/>
                                    </a:rPr>
                                    <m:t>−</m:t>
                                  </m:r>
                                  <m:r>
                                    <a:rPr lang="de-DE" i="1" noProof="0">
                                      <a:solidFill>
                                        <a:srgbClr val="0070C0"/>
                                      </a:solidFill>
                                      <a:latin typeface="Cambria Math" panose="02040503050406030204" pitchFamily="18" charset="0"/>
                                      <a:ea typeface="Cambria Math" panose="02040503050406030204" pitchFamily="18" charset="0"/>
                                    </a:rPr>
                                    <m:t>𝜇</m:t>
                                  </m:r>
                                  <m:r>
                                    <a:rPr lang="de-DE" i="1" noProof="0">
                                      <a:solidFill>
                                        <a:srgbClr val="0070C0"/>
                                      </a:solidFill>
                                      <a:latin typeface="Cambria Math" panose="02040503050406030204" pitchFamily="18" charset="0"/>
                                      <a:ea typeface="Cambria Math" panose="02040503050406030204" pitchFamily="18" charset="0"/>
                                    </a:rPr>
                                    <m:t>)</m:t>
                                  </m:r>
                                </m:e>
                                <m:sup>
                                  <m:r>
                                    <a:rPr lang="de-DE" i="1" noProof="0">
                                      <a:solidFill>
                                        <a:srgbClr val="0070C0"/>
                                      </a:solidFill>
                                      <a:latin typeface="Cambria Math" panose="02040503050406030204" pitchFamily="18" charset="0"/>
                                    </a:rPr>
                                    <m:t>2</m:t>
                                  </m:r>
                                </m:sup>
                              </m:sSup>
                            </m:num>
                            <m:den>
                              <m:r>
                                <a:rPr lang="de-DE" i="1" noProof="0">
                                  <a:solidFill>
                                    <a:srgbClr val="0070C0"/>
                                  </a:solidFill>
                                  <a:latin typeface="Cambria Math" panose="02040503050406030204" pitchFamily="18" charset="0"/>
                                </a:rPr>
                                <m:t>2</m:t>
                              </m:r>
                              <m:sSup>
                                <m:sSupPr>
                                  <m:ctrlPr>
                                    <a:rPr lang="de-DE" i="1" noProof="0">
                                      <a:solidFill>
                                        <a:srgbClr val="0070C0"/>
                                      </a:solidFill>
                                      <a:latin typeface="Cambria Math" panose="02040503050406030204" pitchFamily="18" charset="0"/>
                                    </a:rPr>
                                  </m:ctrlPr>
                                </m:sSupPr>
                                <m:e>
                                  <m:r>
                                    <a:rPr lang="de-DE" i="1" noProof="0">
                                      <a:solidFill>
                                        <a:srgbClr val="0070C0"/>
                                      </a:solidFill>
                                      <a:latin typeface="Cambria Math" panose="02040503050406030204" pitchFamily="18" charset="0"/>
                                      <a:ea typeface="Cambria Math" panose="02040503050406030204" pitchFamily="18" charset="0"/>
                                    </a:rPr>
                                    <m:t>𝜎</m:t>
                                  </m:r>
                                </m:e>
                                <m:sup>
                                  <m:r>
                                    <a:rPr lang="de-DE" i="1" noProof="0">
                                      <a:solidFill>
                                        <a:srgbClr val="0070C0"/>
                                      </a:solidFill>
                                      <a:latin typeface="Cambria Math" panose="02040503050406030204" pitchFamily="18" charset="0"/>
                                    </a:rPr>
                                    <m:t>2</m:t>
                                  </m:r>
                                </m:sup>
                              </m:sSup>
                            </m:den>
                          </m:f>
                        </m:sup>
                      </m:sSup>
                    </m:oMath>
                  </m:oMathPara>
                </a14:m>
                <a:endParaRPr lang="de-DE" noProof="0" dirty="0"/>
              </a:p>
              <a:p>
                <a:pPr marL="114300" indent="0">
                  <a:buNone/>
                </a:pPr>
                <a:endParaRPr lang="de-DE" noProof="0" dirty="0"/>
              </a:p>
              <a:p>
                <a:pPr marL="114300" indent="0">
                  <a:buNone/>
                </a:pPr>
                <a:endParaRPr lang="de-DE" noProof="0" dirty="0"/>
              </a:p>
              <a:p>
                <a:pPr marL="114300" indent="0">
                  <a:buNone/>
                </a:pPr>
                <a:r>
                  <a:rPr lang="de-DE" noProof="0" dirty="0"/>
                  <a:t>So entstand unsere grafische Darstellung</a:t>
                </a:r>
              </a:p>
              <a:p>
                <a:pPr marL="114300" indent="0">
                  <a:buNone/>
                </a:pPr>
                <a:r>
                  <a:rPr lang="de-DE" noProof="0" dirty="0"/>
                  <a:t>mit einem Erwartungswert von 0</a:t>
                </a:r>
              </a:p>
              <a:p>
                <a:pPr marL="114300" indent="0">
                  <a:buNone/>
                </a:pPr>
                <a:r>
                  <a:rPr lang="de-DE" noProof="0" dirty="0"/>
                  <a:t>und einer Standardabweichung von 1:</a:t>
                </a:r>
              </a:p>
            </p:txBody>
          </p:sp>
        </mc:Choice>
        <mc:Fallback xmlns="">
          <p:sp>
            <p:nvSpPr>
              <p:cNvPr id="3" name="Content Placeholder 2">
                <a:extLst>
                  <a:ext uri="{FF2B5EF4-FFF2-40B4-BE49-F238E27FC236}">
                    <a16:creationId xmlns:a16="http://schemas.microsoft.com/office/drawing/2014/main" id="{9B97CBE6-34BD-4DDF-B72A-3DDD28DB25C8}"/>
                  </a:ext>
                </a:extLst>
              </p:cNvPr>
              <p:cNvSpPr>
                <a:spLocks noGrp="1" noRot="1" noChangeAspect="1" noMove="1" noResize="1" noEditPoints="1" noAdjustHandles="1" noChangeArrowheads="1" noChangeShapeType="1" noTextEdit="1"/>
              </p:cNvSpPr>
              <p:nvPr>
                <p:ph idx="1"/>
              </p:nvPr>
            </p:nvSpPr>
            <p:spPr>
              <a:blipFill>
                <a:blip r:embed="rId3"/>
                <a:stretch>
                  <a:fillRect l="-116"/>
                </a:stretch>
              </a:blipFill>
            </p:spPr>
            <p:txBody>
              <a:bodyPr/>
              <a:lstStyle/>
              <a:p>
                <a:r>
                  <a:rPr lang="de-DE">
                    <a:noFill/>
                  </a:rPr>
                  <a:t> </a:t>
                </a:r>
              </a:p>
            </p:txBody>
          </p:sp>
        </mc:Fallback>
      </mc:AlternateContent>
      <p:pic>
        <p:nvPicPr>
          <p:cNvPr id="4" name="Picture 3">
            <a:extLst>
              <a:ext uri="{FF2B5EF4-FFF2-40B4-BE49-F238E27FC236}">
                <a16:creationId xmlns:a16="http://schemas.microsoft.com/office/drawing/2014/main" id="{AC4CFA8E-F10C-4B67-B03C-89D2EF72C381}"/>
              </a:ext>
            </a:extLst>
          </p:cNvPr>
          <p:cNvPicPr>
            <a:picLocks noChangeAspect="1"/>
          </p:cNvPicPr>
          <p:nvPr/>
        </p:nvPicPr>
        <p:blipFill rotWithShape="1">
          <a:blip r:embed="rId4"/>
          <a:srcRect l="2143" t="17813" r="1150"/>
          <a:stretch/>
        </p:blipFill>
        <p:spPr>
          <a:xfrm>
            <a:off x="7215482" y="3582629"/>
            <a:ext cx="4441332" cy="2248827"/>
          </a:xfrm>
          <a:prstGeom prst="rect">
            <a:avLst/>
          </a:prstGeom>
          <a:ln>
            <a:solidFill>
              <a:schemeClr val="tx1"/>
            </a:solidFill>
          </a:ln>
        </p:spPr>
      </p:pic>
      <p:sp>
        <p:nvSpPr>
          <p:cNvPr id="5" name="Footer Placeholder 4">
            <a:extLst>
              <a:ext uri="{FF2B5EF4-FFF2-40B4-BE49-F238E27FC236}">
                <a16:creationId xmlns:a16="http://schemas.microsoft.com/office/drawing/2014/main" id="{81465326-8C27-4938-A2AD-F882FF5F6D35}"/>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381815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Z-Wert und Z-Tabelle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Um einen Einblick in einen bestimmten Wert 𝑥 in einer normalverteilten Populationen zu erhalten, </a:t>
                </a:r>
                <a:r>
                  <a:rPr lang="de-DE" i="1" noProof="0" dirty="0"/>
                  <a:t>standardisieren</a:t>
                </a:r>
                <a:r>
                  <a:rPr lang="de-DE" noProof="0" dirty="0"/>
                  <a:t> wir 𝑥 indem wir einen Z-Wert berechnen:</a:t>
                </a:r>
              </a:p>
              <a:p>
                <a:pPr marL="0" indent="0">
                  <a:buNone/>
                </a:pPr>
                <a:r>
                  <a:rPr lang="de-DE" noProof="0" dirty="0"/>
                  <a:t>				</a:t>
                </a:r>
                <a:r>
                  <a:rPr lang="de-DE" sz="4000" noProof="0" dirty="0">
                    <a:solidFill>
                      <a:srgbClr val="0070C0"/>
                    </a:solidFill>
                  </a:rPr>
                  <a:t> </a:t>
                </a:r>
                <a14:m>
                  <m:oMath xmlns:m="http://schemas.openxmlformats.org/officeDocument/2006/math">
                    <m:r>
                      <a:rPr lang="de-DE" sz="4000" i="1" noProof="0">
                        <a:solidFill>
                          <a:srgbClr val="0070C0"/>
                        </a:solidFill>
                        <a:latin typeface="Cambria Math" panose="02040503050406030204" pitchFamily="18" charset="0"/>
                      </a:rPr>
                      <m:t>𝑧</m:t>
                    </m:r>
                    <m:r>
                      <a:rPr lang="de-DE" sz="4000" i="1" noProof="0">
                        <a:solidFill>
                          <a:srgbClr val="0070C0"/>
                        </a:solidFill>
                        <a:latin typeface="Cambria Math" panose="02040503050406030204" pitchFamily="18" charset="0"/>
                      </a:rPr>
                      <m:t>=</m:t>
                    </m:r>
                    <m:f>
                      <m:fPr>
                        <m:ctrlPr>
                          <a:rPr lang="de-DE" sz="4000" i="1" noProof="0">
                            <a:solidFill>
                              <a:srgbClr val="0070C0"/>
                            </a:solidFill>
                            <a:latin typeface="Cambria Math" panose="02040503050406030204" pitchFamily="18" charset="0"/>
                          </a:rPr>
                        </m:ctrlPr>
                      </m:fPr>
                      <m:num>
                        <m:r>
                          <a:rPr lang="de-DE" sz="4000" i="1" noProof="0">
                            <a:solidFill>
                              <a:srgbClr val="0070C0"/>
                            </a:solidFill>
                            <a:latin typeface="Cambria Math" panose="02040503050406030204" pitchFamily="18" charset="0"/>
                          </a:rPr>
                          <m:t>𝑥</m:t>
                        </m:r>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𝜇</m:t>
                        </m:r>
                      </m:num>
                      <m:den>
                        <m:r>
                          <a:rPr lang="de-DE" sz="4000" i="1" noProof="0">
                            <a:solidFill>
                              <a:srgbClr val="0070C0"/>
                            </a:solidFill>
                            <a:latin typeface="Cambria Math" panose="02040503050406030204" pitchFamily="18" charset="0"/>
                            <a:ea typeface="Cambria Math" panose="02040503050406030204" pitchFamily="18" charset="0"/>
                          </a:rPr>
                          <m:t>𝜎</m:t>
                        </m:r>
                      </m:den>
                    </m:f>
                  </m:oMath>
                </a14:m>
                <a:endParaRPr lang="de-DE" sz="4000" noProof="0" dirty="0"/>
              </a:p>
              <a:p>
                <a:r>
                  <a:rPr lang="de-DE" noProof="0" dirty="0"/>
                  <a:t>Wir können dann das Perzentil von 𝑥 bestimmen, indem wir auf eine Z-Tabelle (Standardnormalverteilungstabelle) zurückgreifen</a:t>
                </a:r>
              </a:p>
            </p:txBody>
          </p:sp>
        </mc:Choice>
        <mc:Fallback xmlns="">
          <p:sp>
            <p:nvSpPr>
              <p:cNvPr id="3" name="Content Placeholder 2">
                <a:extLst>
                  <a:ext uri="{FF2B5EF4-FFF2-40B4-BE49-F238E27FC236}">
                    <a16:creationId xmlns:a16="http://schemas.microsoft.com/office/drawing/2014/main" id="{9B97CBE6-34BD-4DDF-B72A-3DDD28DB25C8}"/>
                  </a:ext>
                </a:extLst>
              </p:cNvPr>
              <p:cNvSpPr>
                <a:spLocks noGrp="1" noRot="1" noChangeAspect="1" noMove="1" noResize="1" noEditPoints="1" noAdjustHandles="1" noChangeArrowheads="1" noChangeShapeType="1" noTextEdit="1"/>
              </p:cNvSpPr>
              <p:nvPr>
                <p:ph idx="1"/>
              </p:nvPr>
            </p:nvSpPr>
            <p:spPr>
              <a:blipFill>
                <a:blip r:embed="rId3"/>
                <a:stretch>
                  <a:fillRect l="-1043" t="-2661"/>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740EA8E9-A856-4857-A3F8-6985114A1569}"/>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428772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Wie du eine Z-Tabelle ließt</a:t>
            </a:r>
          </a:p>
        </p:txBody>
      </p:sp>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Eine Z-Tabelle von einer </a:t>
            </a:r>
            <a:r>
              <a:rPr lang="de-DE" b="1" noProof="0" dirty="0"/>
              <a:t>standardnormalverteilten Wahrscheinlichkeit </a:t>
            </a:r>
            <a:r>
              <a:rPr lang="de-DE" noProof="0" dirty="0"/>
              <a:t>bildet einen bestimmten Z-Wert im </a:t>
            </a:r>
            <a:r>
              <a:rPr lang="de-DE" dirty="0"/>
              <a:t>Bereich links vom Wert unter </a:t>
            </a:r>
            <a:r>
              <a:rPr lang="de-DE" noProof="0" dirty="0"/>
              <a:t>einer Normalverteilungskurve ab.</a:t>
            </a:r>
          </a:p>
          <a:p>
            <a:r>
              <a:rPr lang="de-DE" noProof="0" dirty="0"/>
              <a:t>Da die Gesamtfläche unter der Kurve 1 ist, sind die Wahrscheinlichkeiten durch 0 und 1 begrenzt</a:t>
            </a:r>
          </a:p>
        </p:txBody>
      </p:sp>
      <p:sp>
        <p:nvSpPr>
          <p:cNvPr id="4" name="Footer Placeholder 3">
            <a:extLst>
              <a:ext uri="{FF2B5EF4-FFF2-40B4-BE49-F238E27FC236}">
                <a16:creationId xmlns:a16="http://schemas.microsoft.com/office/drawing/2014/main" id="{ED6D5253-C9F7-497E-8BEC-6D251A054FEF}"/>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289356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AE75-729E-4E40-8A61-F3E736C39F26}"/>
              </a:ext>
            </a:extLst>
          </p:cNvPr>
          <p:cNvSpPr>
            <a:spLocks noGrp="1"/>
          </p:cNvSpPr>
          <p:nvPr>
            <p:ph type="title"/>
          </p:nvPr>
        </p:nvSpPr>
        <p:spPr/>
        <p:txBody>
          <a:bodyPr/>
          <a:lstStyle/>
          <a:p>
            <a:r>
              <a:rPr lang="de-DE" noProof="0" dirty="0"/>
              <a:t>Wie du eine Z-Tabelle ließt</a:t>
            </a:r>
          </a:p>
        </p:txBody>
      </p:sp>
      <p:sp>
        <p:nvSpPr>
          <p:cNvPr id="3" name="Content Placeholder 2">
            <a:extLst>
              <a:ext uri="{FF2B5EF4-FFF2-40B4-BE49-F238E27FC236}">
                <a16:creationId xmlns:a16="http://schemas.microsoft.com/office/drawing/2014/main" id="{9B97CBE6-34BD-4DDF-B72A-3DDD28DB25C8}"/>
              </a:ext>
            </a:extLst>
          </p:cNvPr>
          <p:cNvSpPr>
            <a:spLocks noGrp="1"/>
          </p:cNvSpPr>
          <p:nvPr>
            <p:ph idx="1"/>
          </p:nvPr>
        </p:nvSpPr>
        <p:spPr/>
        <p:txBody>
          <a:bodyPr/>
          <a:lstStyle/>
          <a:p>
            <a:r>
              <a:rPr lang="de-DE" noProof="0" dirty="0"/>
              <a:t>Verschiedene Tabellen dienen verschiedenen Zwecken:</a:t>
            </a:r>
          </a:p>
        </p:txBody>
      </p:sp>
      <p:graphicFrame>
        <p:nvGraphicFramePr>
          <p:cNvPr id="5" name="Table 4">
            <a:extLst>
              <a:ext uri="{FF2B5EF4-FFF2-40B4-BE49-F238E27FC236}">
                <a16:creationId xmlns:a16="http://schemas.microsoft.com/office/drawing/2014/main" id="{1D6B7DE7-3F85-421C-8080-3F2730F973CD}"/>
              </a:ext>
            </a:extLst>
          </p:cNvPr>
          <p:cNvGraphicFramePr>
            <a:graphicFrameLocks noGrp="1"/>
          </p:cNvGraphicFramePr>
          <p:nvPr>
            <p:extLst>
              <p:ext uri="{D42A27DB-BD31-4B8C-83A1-F6EECF244321}">
                <p14:modId xmlns:p14="http://schemas.microsoft.com/office/powerpoint/2010/main" val="2413170326"/>
              </p:ext>
            </p:extLst>
          </p:nvPr>
        </p:nvGraphicFramePr>
        <p:xfrm>
          <a:off x="4155008" y="2962884"/>
          <a:ext cx="6809538" cy="1134555"/>
        </p:xfrm>
        <a:graphic>
          <a:graphicData uri="http://schemas.openxmlformats.org/drawingml/2006/table">
            <a:tbl>
              <a:tblPr bandRow="1">
                <a:tableStyleId>{5C22544A-7EE6-4342-B048-85BDC9FD1C3A}</a:tableStyleId>
              </a:tblPr>
              <a:tblGrid>
                <a:gridCol w="326342">
                  <a:extLst>
                    <a:ext uri="{9D8B030D-6E8A-4147-A177-3AD203B41FA5}">
                      <a16:colId xmlns:a16="http://schemas.microsoft.com/office/drawing/2014/main" val="2393512348"/>
                    </a:ext>
                  </a:extLst>
                </a:gridCol>
                <a:gridCol w="630370">
                  <a:extLst>
                    <a:ext uri="{9D8B030D-6E8A-4147-A177-3AD203B41FA5}">
                      <a16:colId xmlns:a16="http://schemas.microsoft.com/office/drawing/2014/main" val="4015201650"/>
                    </a:ext>
                  </a:extLst>
                </a:gridCol>
                <a:gridCol w="650314">
                  <a:extLst>
                    <a:ext uri="{9D8B030D-6E8A-4147-A177-3AD203B41FA5}">
                      <a16:colId xmlns:a16="http://schemas.microsoft.com/office/drawing/2014/main" val="2903955415"/>
                    </a:ext>
                  </a:extLst>
                </a:gridCol>
                <a:gridCol w="650314">
                  <a:extLst>
                    <a:ext uri="{9D8B030D-6E8A-4147-A177-3AD203B41FA5}">
                      <a16:colId xmlns:a16="http://schemas.microsoft.com/office/drawing/2014/main" val="1689191901"/>
                    </a:ext>
                  </a:extLst>
                </a:gridCol>
                <a:gridCol w="650314">
                  <a:extLst>
                    <a:ext uri="{9D8B030D-6E8A-4147-A177-3AD203B41FA5}">
                      <a16:colId xmlns:a16="http://schemas.microsoft.com/office/drawing/2014/main" val="2222658259"/>
                    </a:ext>
                  </a:extLst>
                </a:gridCol>
                <a:gridCol w="650314">
                  <a:extLst>
                    <a:ext uri="{9D8B030D-6E8A-4147-A177-3AD203B41FA5}">
                      <a16:colId xmlns:a16="http://schemas.microsoft.com/office/drawing/2014/main" val="1547032498"/>
                    </a:ext>
                  </a:extLst>
                </a:gridCol>
                <a:gridCol w="650314">
                  <a:extLst>
                    <a:ext uri="{9D8B030D-6E8A-4147-A177-3AD203B41FA5}">
                      <a16:colId xmlns:a16="http://schemas.microsoft.com/office/drawing/2014/main" val="656838292"/>
                    </a:ext>
                  </a:extLst>
                </a:gridCol>
                <a:gridCol w="650314">
                  <a:extLst>
                    <a:ext uri="{9D8B030D-6E8A-4147-A177-3AD203B41FA5}">
                      <a16:colId xmlns:a16="http://schemas.microsoft.com/office/drawing/2014/main" val="4248309524"/>
                    </a:ext>
                  </a:extLst>
                </a:gridCol>
                <a:gridCol w="650314">
                  <a:extLst>
                    <a:ext uri="{9D8B030D-6E8A-4147-A177-3AD203B41FA5}">
                      <a16:colId xmlns:a16="http://schemas.microsoft.com/office/drawing/2014/main" val="2114870691"/>
                    </a:ext>
                  </a:extLst>
                </a:gridCol>
                <a:gridCol w="650314">
                  <a:extLst>
                    <a:ext uri="{9D8B030D-6E8A-4147-A177-3AD203B41FA5}">
                      <a16:colId xmlns:a16="http://schemas.microsoft.com/office/drawing/2014/main" val="917383170"/>
                    </a:ext>
                  </a:extLst>
                </a:gridCol>
                <a:gridCol w="650314">
                  <a:extLst>
                    <a:ext uri="{9D8B030D-6E8A-4147-A177-3AD203B41FA5}">
                      <a16:colId xmlns:a16="http://schemas.microsoft.com/office/drawing/2014/main" val="544850218"/>
                    </a:ext>
                  </a:extLst>
                </a:gridCol>
              </a:tblGrid>
              <a:tr h="283530">
                <a:tc>
                  <a:txBody>
                    <a:bodyPr/>
                    <a:lstStyle/>
                    <a:p>
                      <a:pPr algn="ctr" fontAlgn="b"/>
                      <a:r>
                        <a:rPr lang="en-US" sz="1400" i="1" u="none" strike="noStrike" dirty="0">
                          <a:effectLst/>
                          <a:latin typeface="+mn-lt"/>
                        </a:rPr>
                        <a:t>z</a:t>
                      </a:r>
                      <a:endParaRPr lang="en-US" sz="1400" b="0" i="1"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0.00</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0.01</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0.02</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0.03</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0.04</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0.05</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0.06</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0.07</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0.08</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0.09</a:t>
                      </a:r>
                      <a:endParaRPr lang="en-US" sz="1400" b="0" i="0" u="none" strike="noStrike" dirty="0">
                        <a:solidFill>
                          <a:srgbClr val="000000"/>
                        </a:solidFill>
                        <a:effectLst/>
                        <a:latin typeface="+mn-lt"/>
                      </a:endParaRPr>
                    </a:p>
                  </a:txBody>
                  <a:tcPr marL="7492" marR="7492" marT="7492" marB="0" anchor="ctr">
                    <a:solidFill>
                      <a:srgbClr val="99CCFF"/>
                    </a:solidFill>
                  </a:tcPr>
                </a:tc>
                <a:extLst>
                  <a:ext uri="{0D108BD9-81ED-4DB2-BD59-A6C34878D82A}">
                    <a16:rowId xmlns:a16="http://schemas.microsoft.com/office/drawing/2014/main" val="851590192"/>
                  </a:ext>
                </a:extLst>
              </a:tr>
              <a:tr h="283675">
                <a:tc>
                  <a:txBody>
                    <a:bodyPr/>
                    <a:lstStyle/>
                    <a:p>
                      <a:pPr algn="ctr" fontAlgn="b"/>
                      <a:r>
                        <a:rPr lang="en-US" sz="1400" b="0" i="0" u="none" strike="noStrike" dirty="0">
                          <a:solidFill>
                            <a:srgbClr val="000000"/>
                          </a:solidFill>
                          <a:effectLst/>
                          <a:latin typeface="+mn-lt"/>
                        </a:rPr>
                        <a:t>0.0</a:t>
                      </a:r>
                    </a:p>
                  </a:txBody>
                  <a:tcPr marL="7620" marR="7620" marT="7620" marB="0" anchor="ctr">
                    <a:solidFill>
                      <a:srgbClr val="99CCFF"/>
                    </a:solidFill>
                  </a:tcPr>
                </a:tc>
                <a:tc>
                  <a:txBody>
                    <a:bodyPr/>
                    <a:lstStyle/>
                    <a:p>
                      <a:pPr algn="ctr" fontAlgn="b"/>
                      <a:r>
                        <a:rPr lang="en-US" sz="1400" b="0" i="0" u="none" strike="noStrike" dirty="0">
                          <a:solidFill>
                            <a:srgbClr val="000000"/>
                          </a:solidFill>
                          <a:effectLst/>
                          <a:latin typeface="+mn-lt"/>
                        </a:rPr>
                        <a:t>0.5000</a:t>
                      </a:r>
                    </a:p>
                  </a:txBody>
                  <a:tcPr marL="7620" marR="7620" marT="7620" marB="0" anchor="b"/>
                </a:tc>
                <a:tc>
                  <a:txBody>
                    <a:bodyPr/>
                    <a:lstStyle/>
                    <a:p>
                      <a:pPr algn="ctr" fontAlgn="b"/>
                      <a:r>
                        <a:rPr lang="en-US" sz="1400" b="0" i="0" u="none" strike="noStrike" dirty="0">
                          <a:solidFill>
                            <a:srgbClr val="000000"/>
                          </a:solidFill>
                          <a:effectLst/>
                          <a:latin typeface="+mn-lt"/>
                        </a:rPr>
                        <a:t>0.5040</a:t>
                      </a:r>
                    </a:p>
                  </a:txBody>
                  <a:tcPr marL="7620" marR="7620" marT="7620" marB="0" anchor="b"/>
                </a:tc>
                <a:tc>
                  <a:txBody>
                    <a:bodyPr/>
                    <a:lstStyle/>
                    <a:p>
                      <a:pPr algn="ctr" fontAlgn="b"/>
                      <a:r>
                        <a:rPr lang="en-US" sz="1400" b="0" i="0" u="none" strike="noStrike" dirty="0">
                          <a:solidFill>
                            <a:srgbClr val="000000"/>
                          </a:solidFill>
                          <a:effectLst/>
                          <a:latin typeface="+mn-lt"/>
                        </a:rPr>
                        <a:t>0.5080</a:t>
                      </a:r>
                    </a:p>
                  </a:txBody>
                  <a:tcPr marL="7620" marR="7620" marT="7620" marB="0" anchor="b"/>
                </a:tc>
                <a:tc>
                  <a:txBody>
                    <a:bodyPr/>
                    <a:lstStyle/>
                    <a:p>
                      <a:pPr algn="ctr" fontAlgn="b"/>
                      <a:r>
                        <a:rPr lang="en-US" sz="1400" b="0" i="0" u="none" strike="noStrike" dirty="0">
                          <a:solidFill>
                            <a:srgbClr val="000000"/>
                          </a:solidFill>
                          <a:effectLst/>
                          <a:latin typeface="+mn-lt"/>
                        </a:rPr>
                        <a:t>0.5120</a:t>
                      </a:r>
                    </a:p>
                  </a:txBody>
                  <a:tcPr marL="7620" marR="7620" marT="7620" marB="0" anchor="b"/>
                </a:tc>
                <a:tc>
                  <a:txBody>
                    <a:bodyPr/>
                    <a:lstStyle/>
                    <a:p>
                      <a:pPr algn="ctr" fontAlgn="b"/>
                      <a:r>
                        <a:rPr lang="en-US" sz="1400" b="0" i="0" u="none" strike="noStrike" dirty="0">
                          <a:solidFill>
                            <a:srgbClr val="000000"/>
                          </a:solidFill>
                          <a:effectLst/>
                          <a:latin typeface="+mn-lt"/>
                        </a:rPr>
                        <a:t>0.5160</a:t>
                      </a:r>
                    </a:p>
                  </a:txBody>
                  <a:tcPr marL="7620" marR="7620" marT="7620" marB="0" anchor="b"/>
                </a:tc>
                <a:tc>
                  <a:txBody>
                    <a:bodyPr/>
                    <a:lstStyle/>
                    <a:p>
                      <a:pPr algn="ctr" fontAlgn="b"/>
                      <a:r>
                        <a:rPr lang="en-US" sz="1400" b="0" i="0" u="none" strike="noStrike" dirty="0">
                          <a:solidFill>
                            <a:srgbClr val="000000"/>
                          </a:solidFill>
                          <a:effectLst/>
                          <a:latin typeface="+mn-lt"/>
                        </a:rPr>
                        <a:t>0.5199</a:t>
                      </a:r>
                    </a:p>
                  </a:txBody>
                  <a:tcPr marL="7620" marR="7620" marT="7620" marB="0" anchor="b"/>
                </a:tc>
                <a:tc>
                  <a:txBody>
                    <a:bodyPr/>
                    <a:lstStyle/>
                    <a:p>
                      <a:pPr algn="ctr" fontAlgn="b"/>
                      <a:r>
                        <a:rPr lang="en-US" sz="1400" b="0" i="0" u="none" strike="noStrike" dirty="0">
                          <a:solidFill>
                            <a:srgbClr val="000000"/>
                          </a:solidFill>
                          <a:effectLst/>
                          <a:latin typeface="+mn-lt"/>
                        </a:rPr>
                        <a:t>0.5239</a:t>
                      </a:r>
                    </a:p>
                  </a:txBody>
                  <a:tcPr marL="7620" marR="7620" marT="7620" marB="0" anchor="b"/>
                </a:tc>
                <a:tc>
                  <a:txBody>
                    <a:bodyPr/>
                    <a:lstStyle/>
                    <a:p>
                      <a:pPr algn="ctr" fontAlgn="b"/>
                      <a:r>
                        <a:rPr lang="en-US" sz="1400" b="0" i="0" u="none" strike="noStrike" dirty="0">
                          <a:solidFill>
                            <a:srgbClr val="000000"/>
                          </a:solidFill>
                          <a:effectLst/>
                          <a:latin typeface="+mn-lt"/>
                        </a:rPr>
                        <a:t>0.5279</a:t>
                      </a:r>
                    </a:p>
                  </a:txBody>
                  <a:tcPr marL="7620" marR="7620" marT="7620" marB="0" anchor="b"/>
                </a:tc>
                <a:tc>
                  <a:txBody>
                    <a:bodyPr/>
                    <a:lstStyle/>
                    <a:p>
                      <a:pPr algn="ctr" fontAlgn="b"/>
                      <a:r>
                        <a:rPr lang="en-US" sz="1400" b="0" i="0" u="none" strike="noStrike" dirty="0">
                          <a:solidFill>
                            <a:srgbClr val="000000"/>
                          </a:solidFill>
                          <a:effectLst/>
                          <a:latin typeface="+mn-lt"/>
                        </a:rPr>
                        <a:t>0.5319</a:t>
                      </a:r>
                    </a:p>
                  </a:txBody>
                  <a:tcPr marL="7620" marR="7620" marT="7620" marB="0" anchor="b"/>
                </a:tc>
                <a:tc>
                  <a:txBody>
                    <a:bodyPr/>
                    <a:lstStyle/>
                    <a:p>
                      <a:pPr algn="ctr" fontAlgn="b"/>
                      <a:r>
                        <a:rPr lang="en-US" sz="1400" b="0" i="0" u="none" strike="noStrike" dirty="0">
                          <a:solidFill>
                            <a:srgbClr val="000000"/>
                          </a:solidFill>
                          <a:effectLst/>
                          <a:latin typeface="+mn-lt"/>
                        </a:rPr>
                        <a:t>0.5359</a:t>
                      </a:r>
                    </a:p>
                  </a:txBody>
                  <a:tcPr marL="7620" marR="7620" marT="7620" marB="0" anchor="b"/>
                </a:tc>
                <a:extLst>
                  <a:ext uri="{0D108BD9-81ED-4DB2-BD59-A6C34878D82A}">
                    <a16:rowId xmlns:a16="http://schemas.microsoft.com/office/drawing/2014/main" val="3678021366"/>
                  </a:ext>
                </a:extLst>
              </a:tr>
              <a:tr h="283675">
                <a:tc>
                  <a:txBody>
                    <a:bodyPr/>
                    <a:lstStyle/>
                    <a:p>
                      <a:pPr algn="ctr" fontAlgn="b"/>
                      <a:r>
                        <a:rPr lang="en-US" sz="1400" b="0" i="0" u="none" strike="noStrike" dirty="0">
                          <a:solidFill>
                            <a:srgbClr val="000000"/>
                          </a:solidFill>
                          <a:effectLst/>
                          <a:latin typeface="+mn-lt"/>
                        </a:rPr>
                        <a:t>0.1</a:t>
                      </a:r>
                    </a:p>
                  </a:txBody>
                  <a:tcPr marL="7620" marR="7620" marT="7620" marB="0" anchor="ctr">
                    <a:solidFill>
                      <a:srgbClr val="99CCFF"/>
                    </a:solidFill>
                  </a:tcPr>
                </a:tc>
                <a:tc>
                  <a:txBody>
                    <a:bodyPr/>
                    <a:lstStyle/>
                    <a:p>
                      <a:pPr algn="ctr" fontAlgn="b"/>
                      <a:r>
                        <a:rPr lang="en-US" sz="1400" b="0" i="0" u="none" strike="noStrike" dirty="0">
                          <a:solidFill>
                            <a:srgbClr val="000000"/>
                          </a:solidFill>
                          <a:effectLst/>
                          <a:latin typeface="+mn-lt"/>
                        </a:rPr>
                        <a:t>0.5398</a:t>
                      </a:r>
                    </a:p>
                  </a:txBody>
                  <a:tcPr marL="7620" marR="7620" marT="7620" marB="0" anchor="b"/>
                </a:tc>
                <a:tc>
                  <a:txBody>
                    <a:bodyPr/>
                    <a:lstStyle/>
                    <a:p>
                      <a:pPr algn="ctr" fontAlgn="b"/>
                      <a:r>
                        <a:rPr lang="en-US" sz="1400" b="0" i="0" u="none" strike="noStrike" dirty="0">
                          <a:solidFill>
                            <a:srgbClr val="000000"/>
                          </a:solidFill>
                          <a:effectLst/>
                          <a:latin typeface="+mn-lt"/>
                        </a:rPr>
                        <a:t>0.5438</a:t>
                      </a:r>
                    </a:p>
                  </a:txBody>
                  <a:tcPr marL="7620" marR="7620" marT="7620" marB="0" anchor="b"/>
                </a:tc>
                <a:tc>
                  <a:txBody>
                    <a:bodyPr/>
                    <a:lstStyle/>
                    <a:p>
                      <a:pPr algn="ctr" fontAlgn="b"/>
                      <a:r>
                        <a:rPr lang="en-US" sz="1400" b="0" i="0" u="none" strike="noStrike" dirty="0">
                          <a:solidFill>
                            <a:srgbClr val="000000"/>
                          </a:solidFill>
                          <a:effectLst/>
                          <a:latin typeface="+mn-lt"/>
                        </a:rPr>
                        <a:t>0.5478</a:t>
                      </a:r>
                    </a:p>
                  </a:txBody>
                  <a:tcPr marL="7620" marR="7620" marT="7620" marB="0" anchor="b"/>
                </a:tc>
                <a:tc>
                  <a:txBody>
                    <a:bodyPr/>
                    <a:lstStyle/>
                    <a:p>
                      <a:pPr algn="ctr" fontAlgn="b"/>
                      <a:r>
                        <a:rPr lang="en-US" sz="1400" b="0" i="0" u="none" strike="noStrike" dirty="0">
                          <a:solidFill>
                            <a:srgbClr val="000000"/>
                          </a:solidFill>
                          <a:effectLst/>
                          <a:latin typeface="+mn-lt"/>
                        </a:rPr>
                        <a:t>0.5517</a:t>
                      </a:r>
                    </a:p>
                  </a:txBody>
                  <a:tcPr marL="7620" marR="7620" marT="7620" marB="0" anchor="b"/>
                </a:tc>
                <a:tc>
                  <a:txBody>
                    <a:bodyPr/>
                    <a:lstStyle/>
                    <a:p>
                      <a:pPr algn="ctr" fontAlgn="b"/>
                      <a:r>
                        <a:rPr lang="en-US" sz="1400" b="0" i="0" u="none" strike="noStrike" dirty="0">
                          <a:solidFill>
                            <a:srgbClr val="000000"/>
                          </a:solidFill>
                          <a:effectLst/>
                          <a:latin typeface="+mn-lt"/>
                        </a:rPr>
                        <a:t>0.5557</a:t>
                      </a:r>
                    </a:p>
                  </a:txBody>
                  <a:tcPr marL="7620" marR="7620" marT="7620" marB="0" anchor="b"/>
                </a:tc>
                <a:tc>
                  <a:txBody>
                    <a:bodyPr/>
                    <a:lstStyle/>
                    <a:p>
                      <a:pPr algn="ctr" fontAlgn="b"/>
                      <a:r>
                        <a:rPr lang="en-US" sz="1400" b="0" i="0" u="none" strike="noStrike" dirty="0">
                          <a:solidFill>
                            <a:srgbClr val="000000"/>
                          </a:solidFill>
                          <a:effectLst/>
                          <a:latin typeface="+mn-lt"/>
                        </a:rPr>
                        <a:t>0.5596</a:t>
                      </a:r>
                    </a:p>
                  </a:txBody>
                  <a:tcPr marL="7620" marR="7620" marT="7620" marB="0" anchor="b"/>
                </a:tc>
                <a:tc>
                  <a:txBody>
                    <a:bodyPr/>
                    <a:lstStyle/>
                    <a:p>
                      <a:pPr algn="ctr" fontAlgn="b"/>
                      <a:r>
                        <a:rPr lang="en-US" sz="1400" b="0" i="0" u="none" strike="noStrike" dirty="0">
                          <a:solidFill>
                            <a:srgbClr val="000000"/>
                          </a:solidFill>
                          <a:effectLst/>
                          <a:latin typeface="+mn-lt"/>
                        </a:rPr>
                        <a:t>0.5636</a:t>
                      </a:r>
                    </a:p>
                  </a:txBody>
                  <a:tcPr marL="7620" marR="7620" marT="7620" marB="0" anchor="b"/>
                </a:tc>
                <a:tc>
                  <a:txBody>
                    <a:bodyPr/>
                    <a:lstStyle/>
                    <a:p>
                      <a:pPr algn="ctr" fontAlgn="b"/>
                      <a:r>
                        <a:rPr lang="en-US" sz="1400" b="0" i="0" u="none" strike="noStrike" dirty="0">
                          <a:solidFill>
                            <a:srgbClr val="000000"/>
                          </a:solidFill>
                          <a:effectLst/>
                          <a:latin typeface="+mn-lt"/>
                        </a:rPr>
                        <a:t>0.5675</a:t>
                      </a:r>
                    </a:p>
                  </a:txBody>
                  <a:tcPr marL="7620" marR="7620" marT="7620" marB="0" anchor="b"/>
                </a:tc>
                <a:tc>
                  <a:txBody>
                    <a:bodyPr/>
                    <a:lstStyle/>
                    <a:p>
                      <a:pPr algn="ctr" fontAlgn="b"/>
                      <a:r>
                        <a:rPr lang="en-US" sz="1400" b="0" i="0" u="none" strike="noStrike" dirty="0">
                          <a:solidFill>
                            <a:srgbClr val="000000"/>
                          </a:solidFill>
                          <a:effectLst/>
                          <a:latin typeface="+mn-lt"/>
                        </a:rPr>
                        <a:t>0.5714</a:t>
                      </a:r>
                    </a:p>
                  </a:txBody>
                  <a:tcPr marL="7620" marR="7620" marT="7620" marB="0" anchor="b"/>
                </a:tc>
                <a:tc>
                  <a:txBody>
                    <a:bodyPr/>
                    <a:lstStyle/>
                    <a:p>
                      <a:pPr algn="ctr" fontAlgn="b"/>
                      <a:r>
                        <a:rPr lang="en-US" sz="1400" b="0" i="0" u="none" strike="noStrike" dirty="0">
                          <a:solidFill>
                            <a:srgbClr val="000000"/>
                          </a:solidFill>
                          <a:effectLst/>
                          <a:latin typeface="+mn-lt"/>
                        </a:rPr>
                        <a:t>0.5753</a:t>
                      </a:r>
                    </a:p>
                  </a:txBody>
                  <a:tcPr marL="7620" marR="7620" marT="7620" marB="0" anchor="b"/>
                </a:tc>
                <a:extLst>
                  <a:ext uri="{0D108BD9-81ED-4DB2-BD59-A6C34878D82A}">
                    <a16:rowId xmlns:a16="http://schemas.microsoft.com/office/drawing/2014/main" val="3037365696"/>
                  </a:ext>
                </a:extLst>
              </a:tr>
              <a:tr h="283675">
                <a:tc>
                  <a:txBody>
                    <a:bodyPr/>
                    <a:lstStyle/>
                    <a:p>
                      <a:pPr algn="ctr" fontAlgn="b"/>
                      <a:r>
                        <a:rPr lang="en-US" sz="1400" b="0" i="0" u="none" strike="noStrike" dirty="0">
                          <a:solidFill>
                            <a:srgbClr val="000000"/>
                          </a:solidFill>
                          <a:effectLst/>
                          <a:latin typeface="+mn-lt"/>
                        </a:rPr>
                        <a:t>0.2</a:t>
                      </a:r>
                    </a:p>
                  </a:txBody>
                  <a:tcPr marL="7620" marR="7620" marT="7620" marB="0" anchor="ctr">
                    <a:solidFill>
                      <a:srgbClr val="99CCFF"/>
                    </a:solidFill>
                  </a:tcPr>
                </a:tc>
                <a:tc>
                  <a:txBody>
                    <a:bodyPr/>
                    <a:lstStyle/>
                    <a:p>
                      <a:pPr algn="ctr" fontAlgn="b"/>
                      <a:r>
                        <a:rPr lang="en-US" sz="1400" b="0" i="0" u="none" strike="noStrike" dirty="0">
                          <a:solidFill>
                            <a:srgbClr val="000000"/>
                          </a:solidFill>
                          <a:effectLst/>
                          <a:latin typeface="+mn-lt"/>
                        </a:rPr>
                        <a:t>0.5793</a:t>
                      </a:r>
                    </a:p>
                  </a:txBody>
                  <a:tcPr marL="7620" marR="7620" marT="7620" marB="0" anchor="b"/>
                </a:tc>
                <a:tc>
                  <a:txBody>
                    <a:bodyPr/>
                    <a:lstStyle/>
                    <a:p>
                      <a:pPr algn="ctr" fontAlgn="b"/>
                      <a:r>
                        <a:rPr lang="en-US" sz="1400" b="0" i="0" u="none" strike="noStrike" dirty="0">
                          <a:solidFill>
                            <a:srgbClr val="000000"/>
                          </a:solidFill>
                          <a:effectLst/>
                          <a:latin typeface="+mn-lt"/>
                        </a:rPr>
                        <a:t>0.5832</a:t>
                      </a:r>
                    </a:p>
                  </a:txBody>
                  <a:tcPr marL="7620" marR="7620" marT="7620" marB="0" anchor="b"/>
                </a:tc>
                <a:tc>
                  <a:txBody>
                    <a:bodyPr/>
                    <a:lstStyle/>
                    <a:p>
                      <a:pPr algn="ctr" fontAlgn="b"/>
                      <a:r>
                        <a:rPr lang="en-US" sz="1400" b="0" i="0" u="none" strike="noStrike" dirty="0">
                          <a:solidFill>
                            <a:srgbClr val="000000"/>
                          </a:solidFill>
                          <a:effectLst/>
                          <a:latin typeface="+mn-lt"/>
                        </a:rPr>
                        <a:t>0.5871</a:t>
                      </a:r>
                    </a:p>
                  </a:txBody>
                  <a:tcPr marL="7620" marR="7620" marT="7620" marB="0" anchor="b"/>
                </a:tc>
                <a:tc>
                  <a:txBody>
                    <a:bodyPr/>
                    <a:lstStyle/>
                    <a:p>
                      <a:pPr algn="ctr" fontAlgn="b"/>
                      <a:r>
                        <a:rPr lang="en-US" sz="1400" b="0" i="0" u="none" strike="noStrike" dirty="0">
                          <a:solidFill>
                            <a:srgbClr val="000000"/>
                          </a:solidFill>
                          <a:effectLst/>
                          <a:latin typeface="+mn-lt"/>
                        </a:rPr>
                        <a:t>0.5910</a:t>
                      </a:r>
                    </a:p>
                  </a:txBody>
                  <a:tcPr marL="7620" marR="7620" marT="7620" marB="0" anchor="b"/>
                </a:tc>
                <a:tc>
                  <a:txBody>
                    <a:bodyPr/>
                    <a:lstStyle/>
                    <a:p>
                      <a:pPr algn="ctr" fontAlgn="b"/>
                      <a:r>
                        <a:rPr lang="en-US" sz="1400" b="0" i="0" u="none" strike="noStrike" dirty="0">
                          <a:solidFill>
                            <a:srgbClr val="000000"/>
                          </a:solidFill>
                          <a:effectLst/>
                          <a:latin typeface="+mn-lt"/>
                        </a:rPr>
                        <a:t>0.5948</a:t>
                      </a:r>
                    </a:p>
                  </a:txBody>
                  <a:tcPr marL="7620" marR="7620" marT="7620" marB="0" anchor="b"/>
                </a:tc>
                <a:tc>
                  <a:txBody>
                    <a:bodyPr/>
                    <a:lstStyle/>
                    <a:p>
                      <a:pPr algn="ctr" fontAlgn="b"/>
                      <a:r>
                        <a:rPr lang="en-US" sz="1400" b="0" i="0" u="none" strike="noStrike" dirty="0">
                          <a:solidFill>
                            <a:srgbClr val="000000"/>
                          </a:solidFill>
                          <a:effectLst/>
                          <a:latin typeface="+mn-lt"/>
                        </a:rPr>
                        <a:t>0.5987</a:t>
                      </a:r>
                    </a:p>
                  </a:txBody>
                  <a:tcPr marL="7620" marR="7620" marT="7620" marB="0" anchor="b"/>
                </a:tc>
                <a:tc>
                  <a:txBody>
                    <a:bodyPr/>
                    <a:lstStyle/>
                    <a:p>
                      <a:pPr algn="ctr" fontAlgn="b"/>
                      <a:r>
                        <a:rPr lang="en-US" sz="1400" b="0" i="0" u="none" strike="noStrike" dirty="0">
                          <a:solidFill>
                            <a:srgbClr val="000000"/>
                          </a:solidFill>
                          <a:effectLst/>
                          <a:latin typeface="+mn-lt"/>
                        </a:rPr>
                        <a:t>0.6026</a:t>
                      </a:r>
                    </a:p>
                  </a:txBody>
                  <a:tcPr marL="7620" marR="7620" marT="7620" marB="0" anchor="b"/>
                </a:tc>
                <a:tc>
                  <a:txBody>
                    <a:bodyPr/>
                    <a:lstStyle/>
                    <a:p>
                      <a:pPr algn="ctr" fontAlgn="b"/>
                      <a:r>
                        <a:rPr lang="en-US" sz="1400" b="0" i="0" u="none" strike="noStrike" dirty="0">
                          <a:solidFill>
                            <a:srgbClr val="000000"/>
                          </a:solidFill>
                          <a:effectLst/>
                          <a:latin typeface="+mn-lt"/>
                        </a:rPr>
                        <a:t>0.6064</a:t>
                      </a:r>
                    </a:p>
                  </a:txBody>
                  <a:tcPr marL="7620" marR="7620" marT="7620" marB="0" anchor="b"/>
                </a:tc>
                <a:tc>
                  <a:txBody>
                    <a:bodyPr/>
                    <a:lstStyle/>
                    <a:p>
                      <a:pPr algn="ctr" fontAlgn="b"/>
                      <a:r>
                        <a:rPr lang="en-US" sz="1400" b="0" i="0" u="none" strike="noStrike" dirty="0">
                          <a:solidFill>
                            <a:srgbClr val="000000"/>
                          </a:solidFill>
                          <a:effectLst/>
                          <a:latin typeface="+mn-lt"/>
                        </a:rPr>
                        <a:t>0.6103</a:t>
                      </a:r>
                    </a:p>
                  </a:txBody>
                  <a:tcPr marL="7620" marR="7620" marT="7620" marB="0" anchor="b"/>
                </a:tc>
                <a:tc>
                  <a:txBody>
                    <a:bodyPr/>
                    <a:lstStyle/>
                    <a:p>
                      <a:pPr algn="ctr" fontAlgn="b"/>
                      <a:r>
                        <a:rPr lang="en-US" sz="1400" b="0" i="0" u="none" strike="noStrike" dirty="0">
                          <a:solidFill>
                            <a:srgbClr val="000000"/>
                          </a:solidFill>
                          <a:effectLst/>
                          <a:latin typeface="+mn-lt"/>
                        </a:rPr>
                        <a:t>0.6141</a:t>
                      </a:r>
                    </a:p>
                  </a:txBody>
                  <a:tcPr marL="7620" marR="7620" marT="7620" marB="0" anchor="b"/>
                </a:tc>
                <a:extLst>
                  <a:ext uri="{0D108BD9-81ED-4DB2-BD59-A6C34878D82A}">
                    <a16:rowId xmlns:a16="http://schemas.microsoft.com/office/drawing/2014/main" val="689974045"/>
                  </a:ext>
                </a:extLst>
              </a:tr>
            </a:tbl>
          </a:graphicData>
        </a:graphic>
      </p:graphicFrame>
      <p:grpSp>
        <p:nvGrpSpPr>
          <p:cNvPr id="14" name="Group 13">
            <a:extLst>
              <a:ext uri="{FF2B5EF4-FFF2-40B4-BE49-F238E27FC236}">
                <a16:creationId xmlns:a16="http://schemas.microsoft.com/office/drawing/2014/main" id="{85A2EB9F-7731-BC41-9B47-F46D837641BD}"/>
              </a:ext>
            </a:extLst>
          </p:cNvPr>
          <p:cNvGrpSpPr/>
          <p:nvPr/>
        </p:nvGrpSpPr>
        <p:grpSpPr>
          <a:xfrm>
            <a:off x="1316952" y="2685139"/>
            <a:ext cx="2176138" cy="1648847"/>
            <a:chOff x="1316952" y="2685139"/>
            <a:chExt cx="2176138" cy="1599119"/>
          </a:xfrm>
        </p:grpSpPr>
        <p:pic>
          <p:nvPicPr>
            <p:cNvPr id="6" name="Picture 5">
              <a:extLst>
                <a:ext uri="{FF2B5EF4-FFF2-40B4-BE49-F238E27FC236}">
                  <a16:creationId xmlns:a16="http://schemas.microsoft.com/office/drawing/2014/main" id="{46826D26-9F99-4AE6-829A-69C714B552A6}"/>
                </a:ext>
              </a:extLst>
            </p:cNvPr>
            <p:cNvPicPr>
              <a:picLocks noChangeAspect="1"/>
            </p:cNvPicPr>
            <p:nvPr/>
          </p:nvPicPr>
          <p:blipFill rotWithShape="1">
            <a:blip r:embed="rId3"/>
            <a:srcRect l="5035" t="4387" r="2246" b="8508"/>
            <a:stretch/>
          </p:blipFill>
          <p:spPr>
            <a:xfrm>
              <a:off x="1316955" y="2685139"/>
              <a:ext cx="2176135" cy="1359780"/>
            </a:xfrm>
            <a:prstGeom prst="rect">
              <a:avLst/>
            </a:prstGeom>
          </p:spPr>
        </p:pic>
        <p:sp>
          <p:nvSpPr>
            <p:cNvPr id="7" name="TextBox 6">
              <a:extLst>
                <a:ext uri="{FF2B5EF4-FFF2-40B4-BE49-F238E27FC236}">
                  <a16:creationId xmlns:a16="http://schemas.microsoft.com/office/drawing/2014/main" id="{AED20312-0E66-42CC-AD6B-DA80A0F35C50}"/>
                </a:ext>
              </a:extLst>
            </p:cNvPr>
            <p:cNvSpPr txBox="1"/>
            <p:nvPr/>
          </p:nvSpPr>
          <p:spPr>
            <a:xfrm>
              <a:off x="1316952" y="2767905"/>
              <a:ext cx="1088070" cy="646331"/>
            </a:xfrm>
            <a:prstGeom prst="rect">
              <a:avLst/>
            </a:prstGeom>
            <a:noFill/>
          </p:spPr>
          <p:txBody>
            <a:bodyPr wrap="square" rtlCol="0">
              <a:spAutoFit/>
            </a:bodyPr>
            <a:lstStyle/>
            <a:p>
              <a:r>
                <a:rPr lang="en-US" dirty="0"/>
                <a:t>Tabellen-eintrag</a:t>
              </a:r>
            </a:p>
          </p:txBody>
        </p:sp>
        <p:cxnSp>
          <p:nvCxnSpPr>
            <p:cNvPr id="8" name="Straight Arrow Connector 7">
              <a:extLst>
                <a:ext uri="{FF2B5EF4-FFF2-40B4-BE49-F238E27FC236}">
                  <a16:creationId xmlns:a16="http://schemas.microsoft.com/office/drawing/2014/main" id="{08B0065D-327D-4510-A3EE-3D95B5954303}"/>
                </a:ext>
              </a:extLst>
            </p:cNvPr>
            <p:cNvCxnSpPr/>
            <p:nvPr/>
          </p:nvCxnSpPr>
          <p:spPr>
            <a:xfrm>
              <a:off x="2041956" y="3257309"/>
              <a:ext cx="363066" cy="2767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4EFB8789-3DA1-6A46-8D75-7BA399B20769}"/>
                </a:ext>
              </a:extLst>
            </p:cNvPr>
            <p:cNvSpPr txBox="1"/>
            <p:nvPr/>
          </p:nvSpPr>
          <p:spPr>
            <a:xfrm>
              <a:off x="2807077" y="3914926"/>
              <a:ext cx="367047" cy="369332"/>
            </a:xfrm>
            <a:prstGeom prst="rect">
              <a:avLst/>
            </a:prstGeom>
            <a:noFill/>
          </p:spPr>
          <p:txBody>
            <a:bodyPr wrap="square" rtlCol="0">
              <a:spAutoFit/>
            </a:bodyPr>
            <a:lstStyle/>
            <a:p>
              <a:r>
                <a:rPr lang="en-US" dirty="0"/>
                <a:t>z</a:t>
              </a:r>
            </a:p>
          </p:txBody>
        </p:sp>
      </p:grpSp>
      <p:grpSp>
        <p:nvGrpSpPr>
          <p:cNvPr id="15" name="Group 14">
            <a:extLst>
              <a:ext uri="{FF2B5EF4-FFF2-40B4-BE49-F238E27FC236}">
                <a16:creationId xmlns:a16="http://schemas.microsoft.com/office/drawing/2014/main" id="{15B39CD0-5280-C34C-9FE2-22EF3CBAF957}"/>
              </a:ext>
            </a:extLst>
          </p:cNvPr>
          <p:cNvGrpSpPr/>
          <p:nvPr/>
        </p:nvGrpSpPr>
        <p:grpSpPr>
          <a:xfrm>
            <a:off x="1219774" y="4468923"/>
            <a:ext cx="2920948" cy="1533130"/>
            <a:chOff x="1219774" y="4468923"/>
            <a:chExt cx="2920948" cy="1533130"/>
          </a:xfrm>
        </p:grpSpPr>
        <p:pic>
          <p:nvPicPr>
            <p:cNvPr id="4" name="Picture 3">
              <a:extLst>
                <a:ext uri="{FF2B5EF4-FFF2-40B4-BE49-F238E27FC236}">
                  <a16:creationId xmlns:a16="http://schemas.microsoft.com/office/drawing/2014/main" id="{F89E3326-5758-4625-8A4A-BBF0621779E9}"/>
                </a:ext>
              </a:extLst>
            </p:cNvPr>
            <p:cNvPicPr>
              <a:picLocks noChangeAspect="1"/>
            </p:cNvPicPr>
            <p:nvPr/>
          </p:nvPicPr>
          <p:blipFill rotWithShape="1">
            <a:blip r:embed="rId4"/>
            <a:srcRect l="5322" t="6853" r="1883" b="8509"/>
            <a:stretch/>
          </p:blipFill>
          <p:spPr>
            <a:xfrm>
              <a:off x="1313134" y="4468925"/>
              <a:ext cx="2179953" cy="1313312"/>
            </a:xfrm>
            <a:prstGeom prst="rect">
              <a:avLst/>
            </a:prstGeom>
          </p:spPr>
        </p:pic>
        <p:sp>
          <p:nvSpPr>
            <p:cNvPr id="9" name="TextBox 8">
              <a:extLst>
                <a:ext uri="{FF2B5EF4-FFF2-40B4-BE49-F238E27FC236}">
                  <a16:creationId xmlns:a16="http://schemas.microsoft.com/office/drawing/2014/main" id="{BC356629-05B5-4B19-AAFB-F6D3647AECC1}"/>
                </a:ext>
              </a:extLst>
            </p:cNvPr>
            <p:cNvSpPr txBox="1"/>
            <p:nvPr/>
          </p:nvSpPr>
          <p:spPr>
            <a:xfrm>
              <a:off x="1219774" y="4468923"/>
              <a:ext cx="1333645" cy="646331"/>
            </a:xfrm>
            <a:prstGeom prst="rect">
              <a:avLst/>
            </a:prstGeom>
            <a:noFill/>
          </p:spPr>
          <p:txBody>
            <a:bodyPr wrap="square" rtlCol="0">
              <a:spAutoFit/>
            </a:bodyPr>
            <a:lstStyle/>
            <a:p>
              <a:r>
                <a:rPr lang="en-US" dirty="0"/>
                <a:t>Tabellen-eintrag</a:t>
              </a:r>
            </a:p>
          </p:txBody>
        </p:sp>
        <p:cxnSp>
          <p:nvCxnSpPr>
            <p:cNvPr id="10" name="Straight Arrow Connector 9">
              <a:extLst>
                <a:ext uri="{FF2B5EF4-FFF2-40B4-BE49-F238E27FC236}">
                  <a16:creationId xmlns:a16="http://schemas.microsoft.com/office/drawing/2014/main" id="{3398A02B-5A1D-44CC-8B34-8ABC2C288A48}"/>
                </a:ext>
              </a:extLst>
            </p:cNvPr>
            <p:cNvCxnSpPr>
              <a:cxnSpLocks/>
            </p:cNvCxnSpPr>
            <p:nvPr/>
          </p:nvCxnSpPr>
          <p:spPr>
            <a:xfrm>
              <a:off x="1955330" y="4957636"/>
              <a:ext cx="726423" cy="4787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0E8CB14-1032-4B4A-BB9E-77DFF6EAFEFB}"/>
                </a:ext>
              </a:extLst>
            </p:cNvPr>
            <p:cNvSpPr txBox="1"/>
            <p:nvPr/>
          </p:nvSpPr>
          <p:spPr>
            <a:xfrm>
              <a:off x="2807077" y="5632721"/>
              <a:ext cx="1333645" cy="369332"/>
            </a:xfrm>
            <a:prstGeom prst="rect">
              <a:avLst/>
            </a:prstGeom>
            <a:noFill/>
          </p:spPr>
          <p:txBody>
            <a:bodyPr wrap="square" rtlCol="0">
              <a:spAutoFit/>
            </a:bodyPr>
            <a:lstStyle/>
            <a:p>
              <a:r>
                <a:rPr lang="en-US" dirty="0"/>
                <a:t>z</a:t>
              </a:r>
            </a:p>
          </p:txBody>
        </p:sp>
      </p:grpSp>
      <p:graphicFrame>
        <p:nvGraphicFramePr>
          <p:cNvPr id="11" name="Table 10">
            <a:extLst>
              <a:ext uri="{FF2B5EF4-FFF2-40B4-BE49-F238E27FC236}">
                <a16:creationId xmlns:a16="http://schemas.microsoft.com/office/drawing/2014/main" id="{9FD65BA7-8A36-489B-83A5-7A6AB00AFAF0}"/>
              </a:ext>
            </a:extLst>
          </p:cNvPr>
          <p:cNvGraphicFramePr>
            <a:graphicFrameLocks noGrp="1"/>
          </p:cNvGraphicFramePr>
          <p:nvPr>
            <p:extLst>
              <p:ext uri="{D42A27DB-BD31-4B8C-83A1-F6EECF244321}">
                <p14:modId xmlns:p14="http://schemas.microsoft.com/office/powerpoint/2010/main" val="3220161636"/>
              </p:ext>
            </p:extLst>
          </p:nvPr>
        </p:nvGraphicFramePr>
        <p:xfrm>
          <a:off x="4155005" y="4417731"/>
          <a:ext cx="6809538" cy="1134555"/>
        </p:xfrm>
        <a:graphic>
          <a:graphicData uri="http://schemas.openxmlformats.org/drawingml/2006/table">
            <a:tbl>
              <a:tblPr bandRow="1">
                <a:tableStyleId>{5C22544A-7EE6-4342-B048-85BDC9FD1C3A}</a:tableStyleId>
              </a:tblPr>
              <a:tblGrid>
                <a:gridCol w="326342">
                  <a:extLst>
                    <a:ext uri="{9D8B030D-6E8A-4147-A177-3AD203B41FA5}">
                      <a16:colId xmlns:a16="http://schemas.microsoft.com/office/drawing/2014/main" val="2393512348"/>
                    </a:ext>
                  </a:extLst>
                </a:gridCol>
                <a:gridCol w="630370">
                  <a:extLst>
                    <a:ext uri="{9D8B030D-6E8A-4147-A177-3AD203B41FA5}">
                      <a16:colId xmlns:a16="http://schemas.microsoft.com/office/drawing/2014/main" val="4015201650"/>
                    </a:ext>
                  </a:extLst>
                </a:gridCol>
                <a:gridCol w="650314">
                  <a:extLst>
                    <a:ext uri="{9D8B030D-6E8A-4147-A177-3AD203B41FA5}">
                      <a16:colId xmlns:a16="http://schemas.microsoft.com/office/drawing/2014/main" val="2903955415"/>
                    </a:ext>
                  </a:extLst>
                </a:gridCol>
                <a:gridCol w="650314">
                  <a:extLst>
                    <a:ext uri="{9D8B030D-6E8A-4147-A177-3AD203B41FA5}">
                      <a16:colId xmlns:a16="http://schemas.microsoft.com/office/drawing/2014/main" val="1689191901"/>
                    </a:ext>
                  </a:extLst>
                </a:gridCol>
                <a:gridCol w="650314">
                  <a:extLst>
                    <a:ext uri="{9D8B030D-6E8A-4147-A177-3AD203B41FA5}">
                      <a16:colId xmlns:a16="http://schemas.microsoft.com/office/drawing/2014/main" val="2222658259"/>
                    </a:ext>
                  </a:extLst>
                </a:gridCol>
                <a:gridCol w="650314">
                  <a:extLst>
                    <a:ext uri="{9D8B030D-6E8A-4147-A177-3AD203B41FA5}">
                      <a16:colId xmlns:a16="http://schemas.microsoft.com/office/drawing/2014/main" val="1547032498"/>
                    </a:ext>
                  </a:extLst>
                </a:gridCol>
                <a:gridCol w="650314">
                  <a:extLst>
                    <a:ext uri="{9D8B030D-6E8A-4147-A177-3AD203B41FA5}">
                      <a16:colId xmlns:a16="http://schemas.microsoft.com/office/drawing/2014/main" val="656838292"/>
                    </a:ext>
                  </a:extLst>
                </a:gridCol>
                <a:gridCol w="650314">
                  <a:extLst>
                    <a:ext uri="{9D8B030D-6E8A-4147-A177-3AD203B41FA5}">
                      <a16:colId xmlns:a16="http://schemas.microsoft.com/office/drawing/2014/main" val="4248309524"/>
                    </a:ext>
                  </a:extLst>
                </a:gridCol>
                <a:gridCol w="650314">
                  <a:extLst>
                    <a:ext uri="{9D8B030D-6E8A-4147-A177-3AD203B41FA5}">
                      <a16:colId xmlns:a16="http://schemas.microsoft.com/office/drawing/2014/main" val="2114870691"/>
                    </a:ext>
                  </a:extLst>
                </a:gridCol>
                <a:gridCol w="650314">
                  <a:extLst>
                    <a:ext uri="{9D8B030D-6E8A-4147-A177-3AD203B41FA5}">
                      <a16:colId xmlns:a16="http://schemas.microsoft.com/office/drawing/2014/main" val="917383170"/>
                    </a:ext>
                  </a:extLst>
                </a:gridCol>
                <a:gridCol w="650314">
                  <a:extLst>
                    <a:ext uri="{9D8B030D-6E8A-4147-A177-3AD203B41FA5}">
                      <a16:colId xmlns:a16="http://schemas.microsoft.com/office/drawing/2014/main" val="544850218"/>
                    </a:ext>
                  </a:extLst>
                </a:gridCol>
              </a:tblGrid>
              <a:tr h="283530">
                <a:tc>
                  <a:txBody>
                    <a:bodyPr/>
                    <a:lstStyle/>
                    <a:p>
                      <a:pPr algn="ctr" fontAlgn="b"/>
                      <a:r>
                        <a:rPr lang="en-US" sz="1400" i="1" u="none" strike="noStrike" dirty="0">
                          <a:effectLst/>
                          <a:latin typeface="+mn-lt"/>
                        </a:rPr>
                        <a:t>z</a:t>
                      </a:r>
                      <a:endParaRPr lang="en-US" sz="1400" b="0" i="1"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0.00</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0.01</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0.02</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0.03</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0.04</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0.05</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0.06</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0.07</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0.08</a:t>
                      </a:r>
                      <a:endParaRPr lang="en-US" sz="14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1400" u="none" strike="noStrike" dirty="0">
                          <a:effectLst/>
                          <a:latin typeface="+mn-lt"/>
                        </a:rPr>
                        <a:t>0.09</a:t>
                      </a:r>
                      <a:endParaRPr lang="en-US" sz="1400" b="0" i="0" u="none" strike="noStrike" dirty="0">
                        <a:solidFill>
                          <a:srgbClr val="000000"/>
                        </a:solidFill>
                        <a:effectLst/>
                        <a:latin typeface="+mn-lt"/>
                      </a:endParaRPr>
                    </a:p>
                  </a:txBody>
                  <a:tcPr marL="7492" marR="7492" marT="7492" marB="0" anchor="ctr">
                    <a:solidFill>
                      <a:srgbClr val="99CCFF"/>
                    </a:solidFill>
                  </a:tcPr>
                </a:tc>
                <a:extLst>
                  <a:ext uri="{0D108BD9-81ED-4DB2-BD59-A6C34878D82A}">
                    <a16:rowId xmlns:a16="http://schemas.microsoft.com/office/drawing/2014/main" val="851590192"/>
                  </a:ext>
                </a:extLst>
              </a:tr>
              <a:tr h="283675">
                <a:tc>
                  <a:txBody>
                    <a:bodyPr/>
                    <a:lstStyle/>
                    <a:p>
                      <a:pPr algn="ctr" fontAlgn="b"/>
                      <a:r>
                        <a:rPr lang="en-US" sz="1400" b="0" i="0" u="none" strike="noStrike" dirty="0">
                          <a:solidFill>
                            <a:srgbClr val="000000"/>
                          </a:solidFill>
                          <a:effectLst/>
                          <a:latin typeface="+mn-lt"/>
                        </a:rPr>
                        <a:t>0.0</a:t>
                      </a:r>
                    </a:p>
                  </a:txBody>
                  <a:tcPr marL="7620" marR="7620" marT="7620" marB="0" anchor="ctr">
                    <a:solidFill>
                      <a:srgbClr val="99CCFF"/>
                    </a:solidFill>
                  </a:tcPr>
                </a:tc>
                <a:tc>
                  <a:txBody>
                    <a:bodyPr/>
                    <a:lstStyle/>
                    <a:p>
                      <a:pPr algn="ctr" fontAlgn="b"/>
                      <a:r>
                        <a:rPr lang="en-US" sz="1400" b="0" i="0" u="none" strike="noStrike" dirty="0">
                          <a:solidFill>
                            <a:srgbClr val="000000"/>
                          </a:solidFill>
                          <a:effectLst/>
                          <a:latin typeface="+mn-lt"/>
                        </a:rPr>
                        <a:t>0.0000</a:t>
                      </a:r>
                    </a:p>
                  </a:txBody>
                  <a:tcPr marL="7620" marR="7620" marT="7620" marB="0" anchor="b"/>
                </a:tc>
                <a:tc>
                  <a:txBody>
                    <a:bodyPr/>
                    <a:lstStyle/>
                    <a:p>
                      <a:pPr algn="ctr" fontAlgn="b"/>
                      <a:r>
                        <a:rPr lang="en-US" sz="1400" b="0" i="0" u="none" strike="noStrike" dirty="0">
                          <a:solidFill>
                            <a:srgbClr val="000000"/>
                          </a:solidFill>
                          <a:effectLst/>
                          <a:latin typeface="+mn-lt"/>
                        </a:rPr>
                        <a:t>0.0040</a:t>
                      </a:r>
                    </a:p>
                  </a:txBody>
                  <a:tcPr marL="7620" marR="7620" marT="7620" marB="0" anchor="b"/>
                </a:tc>
                <a:tc>
                  <a:txBody>
                    <a:bodyPr/>
                    <a:lstStyle/>
                    <a:p>
                      <a:pPr algn="ctr" fontAlgn="b"/>
                      <a:r>
                        <a:rPr lang="en-US" sz="1400" b="0" i="0" u="none" strike="noStrike" dirty="0">
                          <a:solidFill>
                            <a:srgbClr val="000000"/>
                          </a:solidFill>
                          <a:effectLst/>
                          <a:latin typeface="+mn-lt"/>
                        </a:rPr>
                        <a:t>0.0080</a:t>
                      </a:r>
                    </a:p>
                  </a:txBody>
                  <a:tcPr marL="7620" marR="7620" marT="7620" marB="0" anchor="b"/>
                </a:tc>
                <a:tc>
                  <a:txBody>
                    <a:bodyPr/>
                    <a:lstStyle/>
                    <a:p>
                      <a:pPr algn="ctr" fontAlgn="b"/>
                      <a:r>
                        <a:rPr lang="en-US" sz="1400" b="0" i="0" u="none" strike="noStrike" dirty="0">
                          <a:solidFill>
                            <a:srgbClr val="000000"/>
                          </a:solidFill>
                          <a:effectLst/>
                          <a:latin typeface="+mn-lt"/>
                        </a:rPr>
                        <a:t>0.0120</a:t>
                      </a:r>
                    </a:p>
                  </a:txBody>
                  <a:tcPr marL="7620" marR="7620" marT="7620" marB="0" anchor="b"/>
                </a:tc>
                <a:tc>
                  <a:txBody>
                    <a:bodyPr/>
                    <a:lstStyle/>
                    <a:p>
                      <a:pPr algn="ctr" fontAlgn="b"/>
                      <a:r>
                        <a:rPr lang="en-US" sz="1400" b="0" i="0" u="none" strike="noStrike" dirty="0">
                          <a:solidFill>
                            <a:srgbClr val="000000"/>
                          </a:solidFill>
                          <a:effectLst/>
                          <a:latin typeface="+mn-lt"/>
                        </a:rPr>
                        <a:t>0.0160</a:t>
                      </a:r>
                    </a:p>
                  </a:txBody>
                  <a:tcPr marL="7620" marR="7620" marT="7620" marB="0" anchor="b"/>
                </a:tc>
                <a:tc>
                  <a:txBody>
                    <a:bodyPr/>
                    <a:lstStyle/>
                    <a:p>
                      <a:pPr algn="ctr" fontAlgn="b"/>
                      <a:r>
                        <a:rPr lang="en-US" sz="1400" b="0" i="0" u="none" strike="noStrike" dirty="0">
                          <a:solidFill>
                            <a:srgbClr val="000000"/>
                          </a:solidFill>
                          <a:effectLst/>
                          <a:latin typeface="+mn-lt"/>
                        </a:rPr>
                        <a:t>0.0199</a:t>
                      </a:r>
                    </a:p>
                  </a:txBody>
                  <a:tcPr marL="7620" marR="7620" marT="7620" marB="0" anchor="b"/>
                </a:tc>
                <a:tc>
                  <a:txBody>
                    <a:bodyPr/>
                    <a:lstStyle/>
                    <a:p>
                      <a:pPr algn="ctr" fontAlgn="b"/>
                      <a:r>
                        <a:rPr lang="en-US" sz="1400" b="0" i="0" u="none" strike="noStrike" dirty="0">
                          <a:solidFill>
                            <a:srgbClr val="000000"/>
                          </a:solidFill>
                          <a:effectLst/>
                          <a:latin typeface="+mn-lt"/>
                        </a:rPr>
                        <a:t>0.0239</a:t>
                      </a:r>
                    </a:p>
                  </a:txBody>
                  <a:tcPr marL="7620" marR="7620" marT="7620" marB="0" anchor="b"/>
                </a:tc>
                <a:tc>
                  <a:txBody>
                    <a:bodyPr/>
                    <a:lstStyle/>
                    <a:p>
                      <a:pPr algn="ctr" fontAlgn="b"/>
                      <a:r>
                        <a:rPr lang="en-US" sz="1400" b="0" i="0" u="none" strike="noStrike" dirty="0">
                          <a:solidFill>
                            <a:srgbClr val="000000"/>
                          </a:solidFill>
                          <a:effectLst/>
                          <a:latin typeface="+mn-lt"/>
                        </a:rPr>
                        <a:t>0.0279</a:t>
                      </a:r>
                    </a:p>
                  </a:txBody>
                  <a:tcPr marL="7620" marR="7620" marT="7620" marB="0" anchor="b"/>
                </a:tc>
                <a:tc>
                  <a:txBody>
                    <a:bodyPr/>
                    <a:lstStyle/>
                    <a:p>
                      <a:pPr algn="ctr" fontAlgn="b"/>
                      <a:r>
                        <a:rPr lang="en-US" sz="1400" b="0" i="0" u="none" strike="noStrike" dirty="0">
                          <a:solidFill>
                            <a:srgbClr val="000000"/>
                          </a:solidFill>
                          <a:effectLst/>
                          <a:latin typeface="+mn-lt"/>
                        </a:rPr>
                        <a:t>0.0319</a:t>
                      </a:r>
                    </a:p>
                  </a:txBody>
                  <a:tcPr marL="7620" marR="7620" marT="7620" marB="0" anchor="b"/>
                </a:tc>
                <a:tc>
                  <a:txBody>
                    <a:bodyPr/>
                    <a:lstStyle/>
                    <a:p>
                      <a:pPr algn="ctr" fontAlgn="b"/>
                      <a:r>
                        <a:rPr lang="en-US" sz="1400" b="0" i="0" u="none" strike="noStrike" dirty="0">
                          <a:solidFill>
                            <a:srgbClr val="000000"/>
                          </a:solidFill>
                          <a:effectLst/>
                          <a:latin typeface="+mn-lt"/>
                        </a:rPr>
                        <a:t>0.0359</a:t>
                      </a:r>
                    </a:p>
                  </a:txBody>
                  <a:tcPr marL="7620" marR="7620" marT="7620" marB="0" anchor="b"/>
                </a:tc>
                <a:extLst>
                  <a:ext uri="{0D108BD9-81ED-4DB2-BD59-A6C34878D82A}">
                    <a16:rowId xmlns:a16="http://schemas.microsoft.com/office/drawing/2014/main" val="3678021366"/>
                  </a:ext>
                </a:extLst>
              </a:tr>
              <a:tr h="283675">
                <a:tc>
                  <a:txBody>
                    <a:bodyPr/>
                    <a:lstStyle/>
                    <a:p>
                      <a:pPr algn="ctr" fontAlgn="b"/>
                      <a:r>
                        <a:rPr lang="en-US" sz="1400" b="0" i="0" u="none" strike="noStrike" dirty="0">
                          <a:solidFill>
                            <a:srgbClr val="000000"/>
                          </a:solidFill>
                          <a:effectLst/>
                          <a:latin typeface="+mn-lt"/>
                        </a:rPr>
                        <a:t>0.1</a:t>
                      </a:r>
                    </a:p>
                  </a:txBody>
                  <a:tcPr marL="7620" marR="7620" marT="7620" marB="0" anchor="ctr">
                    <a:solidFill>
                      <a:srgbClr val="99CCFF"/>
                    </a:solidFill>
                  </a:tcPr>
                </a:tc>
                <a:tc>
                  <a:txBody>
                    <a:bodyPr/>
                    <a:lstStyle/>
                    <a:p>
                      <a:pPr algn="ctr" fontAlgn="b"/>
                      <a:r>
                        <a:rPr lang="en-US" sz="1400" b="0" i="0" u="none" strike="noStrike" dirty="0">
                          <a:solidFill>
                            <a:srgbClr val="000000"/>
                          </a:solidFill>
                          <a:effectLst/>
                          <a:latin typeface="+mn-lt"/>
                        </a:rPr>
                        <a:t>0.0398</a:t>
                      </a:r>
                    </a:p>
                  </a:txBody>
                  <a:tcPr marL="7620" marR="7620" marT="7620" marB="0" anchor="b"/>
                </a:tc>
                <a:tc>
                  <a:txBody>
                    <a:bodyPr/>
                    <a:lstStyle/>
                    <a:p>
                      <a:pPr algn="ctr" fontAlgn="b"/>
                      <a:r>
                        <a:rPr lang="en-US" sz="1400" b="0" i="0" u="none" strike="noStrike" dirty="0">
                          <a:solidFill>
                            <a:srgbClr val="000000"/>
                          </a:solidFill>
                          <a:effectLst/>
                          <a:latin typeface="+mn-lt"/>
                        </a:rPr>
                        <a:t>0.0438</a:t>
                      </a:r>
                    </a:p>
                  </a:txBody>
                  <a:tcPr marL="7620" marR="7620" marT="7620" marB="0" anchor="b"/>
                </a:tc>
                <a:tc>
                  <a:txBody>
                    <a:bodyPr/>
                    <a:lstStyle/>
                    <a:p>
                      <a:pPr algn="ctr" fontAlgn="b"/>
                      <a:r>
                        <a:rPr lang="en-US" sz="1400" b="0" i="0" u="none" strike="noStrike" dirty="0">
                          <a:solidFill>
                            <a:srgbClr val="000000"/>
                          </a:solidFill>
                          <a:effectLst/>
                          <a:latin typeface="+mn-lt"/>
                        </a:rPr>
                        <a:t>0.0478</a:t>
                      </a:r>
                    </a:p>
                  </a:txBody>
                  <a:tcPr marL="7620" marR="7620" marT="7620" marB="0" anchor="b"/>
                </a:tc>
                <a:tc>
                  <a:txBody>
                    <a:bodyPr/>
                    <a:lstStyle/>
                    <a:p>
                      <a:pPr algn="ctr" fontAlgn="b"/>
                      <a:r>
                        <a:rPr lang="en-US" sz="1400" b="0" i="0" u="none" strike="noStrike" dirty="0">
                          <a:solidFill>
                            <a:srgbClr val="000000"/>
                          </a:solidFill>
                          <a:effectLst/>
                          <a:latin typeface="+mn-lt"/>
                        </a:rPr>
                        <a:t>0.0517</a:t>
                      </a:r>
                    </a:p>
                  </a:txBody>
                  <a:tcPr marL="7620" marR="7620" marT="7620" marB="0" anchor="b"/>
                </a:tc>
                <a:tc>
                  <a:txBody>
                    <a:bodyPr/>
                    <a:lstStyle/>
                    <a:p>
                      <a:pPr algn="ctr" fontAlgn="b"/>
                      <a:r>
                        <a:rPr lang="en-US" sz="1400" b="0" i="0" u="none" strike="noStrike" dirty="0">
                          <a:solidFill>
                            <a:srgbClr val="000000"/>
                          </a:solidFill>
                          <a:effectLst/>
                          <a:latin typeface="+mn-lt"/>
                        </a:rPr>
                        <a:t>0.0557</a:t>
                      </a:r>
                    </a:p>
                  </a:txBody>
                  <a:tcPr marL="7620" marR="7620" marT="7620" marB="0" anchor="b"/>
                </a:tc>
                <a:tc>
                  <a:txBody>
                    <a:bodyPr/>
                    <a:lstStyle/>
                    <a:p>
                      <a:pPr algn="ctr" fontAlgn="b"/>
                      <a:r>
                        <a:rPr lang="en-US" sz="1400" b="0" i="0" u="none" strike="noStrike" dirty="0">
                          <a:solidFill>
                            <a:srgbClr val="000000"/>
                          </a:solidFill>
                          <a:effectLst/>
                          <a:latin typeface="+mn-lt"/>
                        </a:rPr>
                        <a:t>0.0596</a:t>
                      </a:r>
                    </a:p>
                  </a:txBody>
                  <a:tcPr marL="7620" marR="7620" marT="7620" marB="0" anchor="b"/>
                </a:tc>
                <a:tc>
                  <a:txBody>
                    <a:bodyPr/>
                    <a:lstStyle/>
                    <a:p>
                      <a:pPr algn="ctr" fontAlgn="b"/>
                      <a:r>
                        <a:rPr lang="en-US" sz="1400" b="0" i="0" u="none" strike="noStrike" dirty="0">
                          <a:solidFill>
                            <a:srgbClr val="000000"/>
                          </a:solidFill>
                          <a:effectLst/>
                          <a:latin typeface="+mn-lt"/>
                        </a:rPr>
                        <a:t>0.0636</a:t>
                      </a:r>
                    </a:p>
                  </a:txBody>
                  <a:tcPr marL="7620" marR="7620" marT="7620" marB="0" anchor="b"/>
                </a:tc>
                <a:tc>
                  <a:txBody>
                    <a:bodyPr/>
                    <a:lstStyle/>
                    <a:p>
                      <a:pPr algn="ctr" fontAlgn="b"/>
                      <a:r>
                        <a:rPr lang="en-US" sz="1400" b="0" i="0" u="none" strike="noStrike" dirty="0">
                          <a:solidFill>
                            <a:srgbClr val="000000"/>
                          </a:solidFill>
                          <a:effectLst/>
                          <a:latin typeface="+mn-lt"/>
                        </a:rPr>
                        <a:t>0.0675</a:t>
                      </a:r>
                    </a:p>
                  </a:txBody>
                  <a:tcPr marL="7620" marR="7620" marT="7620" marB="0" anchor="b"/>
                </a:tc>
                <a:tc>
                  <a:txBody>
                    <a:bodyPr/>
                    <a:lstStyle/>
                    <a:p>
                      <a:pPr algn="ctr" fontAlgn="b"/>
                      <a:r>
                        <a:rPr lang="en-US" sz="1400" b="0" i="0" u="none" strike="noStrike" dirty="0">
                          <a:solidFill>
                            <a:srgbClr val="000000"/>
                          </a:solidFill>
                          <a:effectLst/>
                          <a:latin typeface="+mn-lt"/>
                        </a:rPr>
                        <a:t>0.0714</a:t>
                      </a:r>
                    </a:p>
                  </a:txBody>
                  <a:tcPr marL="7620" marR="7620" marT="7620" marB="0" anchor="b"/>
                </a:tc>
                <a:tc>
                  <a:txBody>
                    <a:bodyPr/>
                    <a:lstStyle/>
                    <a:p>
                      <a:pPr algn="ctr" fontAlgn="b"/>
                      <a:r>
                        <a:rPr lang="en-US" sz="1400" b="0" i="0" u="none" strike="noStrike" dirty="0">
                          <a:solidFill>
                            <a:srgbClr val="000000"/>
                          </a:solidFill>
                          <a:effectLst/>
                          <a:latin typeface="+mn-lt"/>
                        </a:rPr>
                        <a:t>0.0753</a:t>
                      </a:r>
                    </a:p>
                  </a:txBody>
                  <a:tcPr marL="7620" marR="7620" marT="7620" marB="0" anchor="b"/>
                </a:tc>
                <a:extLst>
                  <a:ext uri="{0D108BD9-81ED-4DB2-BD59-A6C34878D82A}">
                    <a16:rowId xmlns:a16="http://schemas.microsoft.com/office/drawing/2014/main" val="3037365696"/>
                  </a:ext>
                </a:extLst>
              </a:tr>
              <a:tr h="283675">
                <a:tc>
                  <a:txBody>
                    <a:bodyPr/>
                    <a:lstStyle/>
                    <a:p>
                      <a:pPr algn="ctr" fontAlgn="b"/>
                      <a:r>
                        <a:rPr lang="en-US" sz="1400" b="0" i="0" u="none" strike="noStrike" dirty="0">
                          <a:solidFill>
                            <a:srgbClr val="000000"/>
                          </a:solidFill>
                          <a:effectLst/>
                          <a:latin typeface="+mn-lt"/>
                        </a:rPr>
                        <a:t>0.2</a:t>
                      </a:r>
                    </a:p>
                  </a:txBody>
                  <a:tcPr marL="7620" marR="7620" marT="7620" marB="0" anchor="ctr">
                    <a:solidFill>
                      <a:srgbClr val="99CCFF"/>
                    </a:solidFill>
                  </a:tcPr>
                </a:tc>
                <a:tc>
                  <a:txBody>
                    <a:bodyPr/>
                    <a:lstStyle/>
                    <a:p>
                      <a:pPr algn="ctr" fontAlgn="b"/>
                      <a:r>
                        <a:rPr lang="en-US" sz="1400" b="0" i="0" u="none" strike="noStrike" dirty="0">
                          <a:solidFill>
                            <a:srgbClr val="000000"/>
                          </a:solidFill>
                          <a:effectLst/>
                          <a:latin typeface="+mn-lt"/>
                        </a:rPr>
                        <a:t>0.0793</a:t>
                      </a:r>
                    </a:p>
                  </a:txBody>
                  <a:tcPr marL="7620" marR="7620" marT="7620" marB="0" anchor="b"/>
                </a:tc>
                <a:tc>
                  <a:txBody>
                    <a:bodyPr/>
                    <a:lstStyle/>
                    <a:p>
                      <a:pPr algn="ctr" fontAlgn="b"/>
                      <a:r>
                        <a:rPr lang="en-US" sz="1400" b="0" i="0" u="none" strike="noStrike" dirty="0">
                          <a:solidFill>
                            <a:srgbClr val="000000"/>
                          </a:solidFill>
                          <a:effectLst/>
                          <a:latin typeface="+mn-lt"/>
                        </a:rPr>
                        <a:t>0.0832</a:t>
                      </a:r>
                    </a:p>
                  </a:txBody>
                  <a:tcPr marL="7620" marR="7620" marT="7620" marB="0" anchor="b"/>
                </a:tc>
                <a:tc>
                  <a:txBody>
                    <a:bodyPr/>
                    <a:lstStyle/>
                    <a:p>
                      <a:pPr algn="ctr" fontAlgn="b"/>
                      <a:r>
                        <a:rPr lang="en-US" sz="1400" b="0" i="0" u="none" strike="noStrike" dirty="0">
                          <a:solidFill>
                            <a:srgbClr val="000000"/>
                          </a:solidFill>
                          <a:effectLst/>
                          <a:latin typeface="+mn-lt"/>
                        </a:rPr>
                        <a:t>0.0871</a:t>
                      </a:r>
                    </a:p>
                  </a:txBody>
                  <a:tcPr marL="7620" marR="7620" marT="7620" marB="0" anchor="b"/>
                </a:tc>
                <a:tc>
                  <a:txBody>
                    <a:bodyPr/>
                    <a:lstStyle/>
                    <a:p>
                      <a:pPr algn="ctr" fontAlgn="b"/>
                      <a:r>
                        <a:rPr lang="en-US" sz="1400" b="0" i="0" u="none" strike="noStrike" dirty="0">
                          <a:solidFill>
                            <a:srgbClr val="000000"/>
                          </a:solidFill>
                          <a:effectLst/>
                          <a:latin typeface="+mn-lt"/>
                        </a:rPr>
                        <a:t>0.0910</a:t>
                      </a:r>
                    </a:p>
                  </a:txBody>
                  <a:tcPr marL="7620" marR="7620" marT="7620" marB="0" anchor="b"/>
                </a:tc>
                <a:tc>
                  <a:txBody>
                    <a:bodyPr/>
                    <a:lstStyle/>
                    <a:p>
                      <a:pPr algn="ctr" fontAlgn="b"/>
                      <a:r>
                        <a:rPr lang="en-US" sz="1400" b="0" i="0" u="none" strike="noStrike" dirty="0">
                          <a:solidFill>
                            <a:srgbClr val="000000"/>
                          </a:solidFill>
                          <a:effectLst/>
                          <a:latin typeface="+mn-lt"/>
                        </a:rPr>
                        <a:t>0.0948</a:t>
                      </a:r>
                    </a:p>
                  </a:txBody>
                  <a:tcPr marL="7620" marR="7620" marT="7620" marB="0" anchor="b"/>
                </a:tc>
                <a:tc>
                  <a:txBody>
                    <a:bodyPr/>
                    <a:lstStyle/>
                    <a:p>
                      <a:pPr algn="ctr" fontAlgn="b"/>
                      <a:r>
                        <a:rPr lang="en-US" sz="1400" b="0" i="0" u="none" strike="noStrike" dirty="0">
                          <a:solidFill>
                            <a:srgbClr val="000000"/>
                          </a:solidFill>
                          <a:effectLst/>
                          <a:latin typeface="+mn-lt"/>
                        </a:rPr>
                        <a:t>0.0987</a:t>
                      </a:r>
                    </a:p>
                  </a:txBody>
                  <a:tcPr marL="7620" marR="7620" marT="7620" marB="0" anchor="b"/>
                </a:tc>
                <a:tc>
                  <a:txBody>
                    <a:bodyPr/>
                    <a:lstStyle/>
                    <a:p>
                      <a:pPr algn="ctr" fontAlgn="b"/>
                      <a:r>
                        <a:rPr lang="en-US" sz="1400" b="0" i="0" u="none" strike="noStrike" dirty="0">
                          <a:solidFill>
                            <a:srgbClr val="000000"/>
                          </a:solidFill>
                          <a:effectLst/>
                          <a:latin typeface="+mn-lt"/>
                        </a:rPr>
                        <a:t>0.1026</a:t>
                      </a:r>
                    </a:p>
                  </a:txBody>
                  <a:tcPr marL="7620" marR="7620" marT="7620" marB="0" anchor="b"/>
                </a:tc>
                <a:tc>
                  <a:txBody>
                    <a:bodyPr/>
                    <a:lstStyle/>
                    <a:p>
                      <a:pPr algn="ctr" fontAlgn="b"/>
                      <a:r>
                        <a:rPr lang="en-US" sz="1400" b="0" i="0" u="none" strike="noStrike" dirty="0">
                          <a:solidFill>
                            <a:srgbClr val="000000"/>
                          </a:solidFill>
                          <a:effectLst/>
                          <a:latin typeface="+mn-lt"/>
                        </a:rPr>
                        <a:t>0.1064</a:t>
                      </a:r>
                    </a:p>
                  </a:txBody>
                  <a:tcPr marL="7620" marR="7620" marT="7620" marB="0" anchor="b"/>
                </a:tc>
                <a:tc>
                  <a:txBody>
                    <a:bodyPr/>
                    <a:lstStyle/>
                    <a:p>
                      <a:pPr algn="ctr" fontAlgn="b"/>
                      <a:r>
                        <a:rPr lang="en-US" sz="1400" b="0" i="0" u="none" strike="noStrike" dirty="0">
                          <a:solidFill>
                            <a:srgbClr val="000000"/>
                          </a:solidFill>
                          <a:effectLst/>
                          <a:latin typeface="+mn-lt"/>
                        </a:rPr>
                        <a:t>0.1103</a:t>
                      </a:r>
                    </a:p>
                  </a:txBody>
                  <a:tcPr marL="7620" marR="7620" marT="7620" marB="0" anchor="b"/>
                </a:tc>
                <a:tc>
                  <a:txBody>
                    <a:bodyPr/>
                    <a:lstStyle/>
                    <a:p>
                      <a:pPr algn="ctr" fontAlgn="b"/>
                      <a:r>
                        <a:rPr lang="en-US" sz="1400" b="0" i="0" u="none" strike="noStrike" dirty="0">
                          <a:solidFill>
                            <a:srgbClr val="000000"/>
                          </a:solidFill>
                          <a:effectLst/>
                          <a:latin typeface="+mn-lt"/>
                        </a:rPr>
                        <a:t>0.1141</a:t>
                      </a:r>
                    </a:p>
                  </a:txBody>
                  <a:tcPr marL="7620" marR="7620" marT="7620" marB="0" anchor="b"/>
                </a:tc>
                <a:extLst>
                  <a:ext uri="{0D108BD9-81ED-4DB2-BD59-A6C34878D82A}">
                    <a16:rowId xmlns:a16="http://schemas.microsoft.com/office/drawing/2014/main" val="689974045"/>
                  </a:ext>
                </a:extLst>
              </a:tr>
            </a:tbl>
          </a:graphicData>
        </a:graphic>
      </p:graphicFrame>
      <p:sp>
        <p:nvSpPr>
          <p:cNvPr id="13" name="Footer Placeholder 12">
            <a:extLst>
              <a:ext uri="{FF2B5EF4-FFF2-40B4-BE49-F238E27FC236}">
                <a16:creationId xmlns:a16="http://schemas.microsoft.com/office/drawing/2014/main" id="{08C45FAA-C62C-4AD4-8DD7-FA67023A323C}"/>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33968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8E8F-64F5-4926-96B3-C60CC5505B15}"/>
              </a:ext>
            </a:extLst>
          </p:cNvPr>
          <p:cNvSpPr>
            <a:spLocks noGrp="1"/>
          </p:cNvSpPr>
          <p:nvPr>
            <p:ph type="title"/>
          </p:nvPr>
        </p:nvSpPr>
        <p:spPr/>
        <p:txBody>
          <a:bodyPr/>
          <a:lstStyle/>
          <a:p>
            <a:r>
              <a:rPr lang="de-DE" noProof="0" dirty="0"/>
              <a:t>Z-Werte in Excel</a:t>
            </a:r>
          </a:p>
        </p:txBody>
      </p:sp>
      <p:sp>
        <p:nvSpPr>
          <p:cNvPr id="3" name="Content Placeholder 2">
            <a:extLst>
              <a:ext uri="{FF2B5EF4-FFF2-40B4-BE49-F238E27FC236}">
                <a16:creationId xmlns:a16="http://schemas.microsoft.com/office/drawing/2014/main" id="{8B71F20E-BA9B-42BC-B982-4DDCB68F3986}"/>
              </a:ext>
            </a:extLst>
          </p:cNvPr>
          <p:cNvSpPr>
            <a:spLocks noGrp="1"/>
          </p:cNvSpPr>
          <p:nvPr>
            <p:ph idx="1"/>
          </p:nvPr>
        </p:nvSpPr>
        <p:spPr/>
        <p:txBody>
          <a:bodyPr/>
          <a:lstStyle/>
          <a:p>
            <a:r>
              <a:rPr lang="de-DE" noProof="0" dirty="0"/>
              <a:t>In Microsoft Excel geben die folgenden Funktionen Z-Scores und Wahrscheinlichkeiten aus:</a:t>
            </a:r>
          </a:p>
        </p:txBody>
      </p:sp>
      <p:graphicFrame>
        <p:nvGraphicFramePr>
          <p:cNvPr id="4" name="Table 3">
            <a:extLst>
              <a:ext uri="{FF2B5EF4-FFF2-40B4-BE49-F238E27FC236}">
                <a16:creationId xmlns:a16="http://schemas.microsoft.com/office/drawing/2014/main" id="{A7E161F0-63DF-4237-B7D3-37CA6D982A32}"/>
              </a:ext>
            </a:extLst>
          </p:cNvPr>
          <p:cNvGraphicFramePr>
            <a:graphicFrameLocks noGrp="1"/>
          </p:cNvGraphicFramePr>
          <p:nvPr>
            <p:extLst/>
          </p:nvPr>
        </p:nvGraphicFramePr>
        <p:xfrm>
          <a:off x="838200" y="2899554"/>
          <a:ext cx="9707767" cy="2673111"/>
        </p:xfrm>
        <a:graphic>
          <a:graphicData uri="http://schemas.openxmlformats.org/drawingml/2006/table">
            <a:tbl>
              <a:tblPr firstRow="1" bandRow="1">
                <a:tableStyleId>{21E4AEA4-8DFA-4A89-87EB-49C32662AFE0}</a:tableStyleId>
              </a:tblPr>
              <a:tblGrid>
                <a:gridCol w="1102500">
                  <a:extLst>
                    <a:ext uri="{9D8B030D-6E8A-4147-A177-3AD203B41FA5}">
                      <a16:colId xmlns:a16="http://schemas.microsoft.com/office/drawing/2014/main" val="3414145516"/>
                    </a:ext>
                  </a:extLst>
                </a:gridCol>
                <a:gridCol w="2011779">
                  <a:extLst>
                    <a:ext uri="{9D8B030D-6E8A-4147-A177-3AD203B41FA5}">
                      <a16:colId xmlns:a16="http://schemas.microsoft.com/office/drawing/2014/main" val="713081176"/>
                    </a:ext>
                  </a:extLst>
                </a:gridCol>
                <a:gridCol w="2936836">
                  <a:extLst>
                    <a:ext uri="{9D8B030D-6E8A-4147-A177-3AD203B41FA5}">
                      <a16:colId xmlns:a16="http://schemas.microsoft.com/office/drawing/2014/main" val="2878121417"/>
                    </a:ext>
                  </a:extLst>
                </a:gridCol>
                <a:gridCol w="1368842">
                  <a:extLst>
                    <a:ext uri="{9D8B030D-6E8A-4147-A177-3AD203B41FA5}">
                      <a16:colId xmlns:a16="http://schemas.microsoft.com/office/drawing/2014/main" val="2695107220"/>
                    </a:ext>
                  </a:extLst>
                </a:gridCol>
                <a:gridCol w="2287810">
                  <a:extLst>
                    <a:ext uri="{9D8B030D-6E8A-4147-A177-3AD203B41FA5}">
                      <a16:colId xmlns:a16="http://schemas.microsoft.com/office/drawing/2014/main" val="3716306114"/>
                    </a:ext>
                  </a:extLst>
                </a:gridCol>
              </a:tblGrid>
              <a:tr h="891037">
                <a:tc>
                  <a:txBody>
                    <a:bodyPr/>
                    <a:lstStyle/>
                    <a:p>
                      <a:r>
                        <a:rPr lang="en-US" sz="2400" dirty="0"/>
                        <a:t>Input</a:t>
                      </a:r>
                      <a:endParaRPr lang="en-US" sz="2400" dirty="0">
                        <a:latin typeface="Montserrat" panose="02000505000000020004" pitchFamily="2" charset="0"/>
                      </a:endParaRPr>
                    </a:p>
                  </a:txBody>
                  <a:tcPr/>
                </a:tc>
                <a:tc>
                  <a:txBody>
                    <a:bodyPr/>
                    <a:lstStyle/>
                    <a:p>
                      <a:r>
                        <a:rPr lang="en-US" sz="2400" dirty="0"/>
                        <a:t>Input  Wert</a:t>
                      </a:r>
                      <a:endParaRPr lang="en-US" sz="2400" dirty="0">
                        <a:latin typeface="Montserrat" panose="02000505000000020004" pitchFamily="2" charset="0"/>
                      </a:endParaRPr>
                    </a:p>
                  </a:txBody>
                  <a:tcPr/>
                </a:tc>
                <a:tc>
                  <a:txBody>
                    <a:bodyPr/>
                    <a:lstStyle/>
                    <a:p>
                      <a:r>
                        <a:rPr lang="en-US" sz="2400" dirty="0"/>
                        <a:t>Formel</a:t>
                      </a:r>
                      <a:endParaRPr lang="en-US" sz="2400" dirty="0">
                        <a:latin typeface="Montserrat" panose="02000505000000020004" pitchFamily="2" charset="0"/>
                      </a:endParaRPr>
                    </a:p>
                  </a:txBody>
                  <a:tcPr/>
                </a:tc>
                <a:tc>
                  <a:txBody>
                    <a:bodyPr/>
                    <a:lstStyle/>
                    <a:p>
                      <a:r>
                        <a:rPr lang="en-US" sz="2400" dirty="0"/>
                        <a:t>Output</a:t>
                      </a:r>
                      <a:endParaRPr lang="en-US" sz="2400" dirty="0">
                        <a:latin typeface="Montserrat" panose="02000505000000020004" pitchFamily="2" charset="0"/>
                      </a:endParaRPr>
                    </a:p>
                  </a:txBody>
                  <a:tcPr/>
                </a:tc>
                <a:tc>
                  <a:txBody>
                    <a:bodyPr/>
                    <a:lstStyle/>
                    <a:p>
                      <a:r>
                        <a:rPr lang="en-US" sz="2400" dirty="0"/>
                        <a:t>Output  Wert</a:t>
                      </a:r>
                      <a:endParaRPr lang="en-US" sz="2400" dirty="0">
                        <a:latin typeface="Montserrat" panose="02000505000000020004" pitchFamily="2" charset="0"/>
                      </a:endParaRPr>
                    </a:p>
                  </a:txBody>
                  <a:tcPr/>
                </a:tc>
                <a:extLst>
                  <a:ext uri="{0D108BD9-81ED-4DB2-BD59-A6C34878D82A}">
                    <a16:rowId xmlns:a16="http://schemas.microsoft.com/office/drawing/2014/main" val="4020578011"/>
                  </a:ext>
                </a:extLst>
              </a:tr>
              <a:tr h="891037">
                <a:tc>
                  <a:txBody>
                    <a:bodyPr/>
                    <a:lstStyle/>
                    <a:p>
                      <a:pPr algn="ctr"/>
                      <a:r>
                        <a:rPr lang="en-US" sz="2400" dirty="0"/>
                        <a:t>z</a:t>
                      </a:r>
                      <a:endParaRPr lang="en-US" sz="2400" dirty="0">
                        <a:latin typeface="Montserrat" panose="02000505000000020004" pitchFamily="2" charset="0"/>
                      </a:endParaRPr>
                    </a:p>
                  </a:txBody>
                  <a:tcPr/>
                </a:tc>
                <a:tc>
                  <a:txBody>
                    <a:bodyPr/>
                    <a:lstStyle/>
                    <a:p>
                      <a:pPr algn="ctr"/>
                      <a:r>
                        <a:rPr lang="en-US" sz="2400" dirty="0"/>
                        <a:t>0.70</a:t>
                      </a:r>
                      <a:endParaRPr lang="en-US" sz="2400" dirty="0">
                        <a:latin typeface="Montserrat" panose="02000505000000020004" pitchFamily="2" charset="0"/>
                      </a:endParaRPr>
                    </a:p>
                  </a:txBody>
                  <a:tcPr/>
                </a:tc>
                <a:tc>
                  <a:txBody>
                    <a:bodyPr/>
                    <a:lstStyle/>
                    <a:p>
                      <a:r>
                        <a:rPr lang="en-US" sz="2400" dirty="0"/>
                        <a:t>=NORMSDIST(B2)</a:t>
                      </a:r>
                      <a:br>
                        <a:rPr lang="en-US" sz="2400" dirty="0"/>
                      </a:br>
                      <a:r>
                        <a:rPr lang="en-US" sz="2400" dirty="0"/>
                        <a:t>=NORMVERT(B2)</a:t>
                      </a:r>
                      <a:endParaRPr lang="en-US" sz="2400" dirty="0">
                        <a:latin typeface="Montserrat" panose="02000505000000020004" pitchFamily="2" charset="0"/>
                      </a:endParaRPr>
                    </a:p>
                  </a:txBody>
                  <a:tcPr/>
                </a:tc>
                <a:tc>
                  <a:txBody>
                    <a:bodyPr/>
                    <a:lstStyle/>
                    <a:p>
                      <a:pPr algn="ctr"/>
                      <a:r>
                        <a:rPr lang="en-US" sz="2400" dirty="0"/>
                        <a:t>p</a:t>
                      </a:r>
                      <a:endParaRPr lang="en-US" sz="2400" dirty="0">
                        <a:latin typeface="Montserrat" panose="02000505000000020004" pitchFamily="2" charset="0"/>
                      </a:endParaRPr>
                    </a:p>
                  </a:txBody>
                  <a:tcPr/>
                </a:tc>
                <a:tc>
                  <a:txBody>
                    <a:bodyPr/>
                    <a:lstStyle/>
                    <a:p>
                      <a:pPr algn="ctr"/>
                      <a:r>
                        <a:rPr lang="en-US" sz="2400" dirty="0"/>
                        <a:t>0.758036</a:t>
                      </a:r>
                      <a:endParaRPr lang="en-US" sz="2400" dirty="0">
                        <a:latin typeface="Montserrat" panose="02000505000000020004" pitchFamily="2" charset="0"/>
                      </a:endParaRPr>
                    </a:p>
                  </a:txBody>
                  <a:tcPr/>
                </a:tc>
                <a:extLst>
                  <a:ext uri="{0D108BD9-81ED-4DB2-BD59-A6C34878D82A}">
                    <a16:rowId xmlns:a16="http://schemas.microsoft.com/office/drawing/2014/main" val="2759494824"/>
                  </a:ext>
                </a:extLst>
              </a:tr>
              <a:tr h="891037">
                <a:tc>
                  <a:txBody>
                    <a:bodyPr/>
                    <a:lstStyle/>
                    <a:p>
                      <a:pPr algn="ctr"/>
                      <a:r>
                        <a:rPr lang="en-US" sz="2400" dirty="0"/>
                        <a:t>p</a:t>
                      </a:r>
                      <a:endParaRPr lang="en-US" sz="2400" dirty="0">
                        <a:latin typeface="Montserrat" panose="02000505000000020004" pitchFamily="2" charset="0"/>
                      </a:endParaRPr>
                    </a:p>
                  </a:txBody>
                  <a:tcPr/>
                </a:tc>
                <a:tc>
                  <a:txBody>
                    <a:bodyPr/>
                    <a:lstStyle/>
                    <a:p>
                      <a:pPr algn="ctr"/>
                      <a:r>
                        <a:rPr lang="en-US" sz="2400" dirty="0"/>
                        <a:t>0.95</a:t>
                      </a:r>
                      <a:endParaRPr lang="en-US" sz="2400" dirty="0">
                        <a:latin typeface="Montserrat" panose="02000505000000020004" pitchFamily="2" charset="0"/>
                      </a:endParaRPr>
                    </a:p>
                  </a:txBody>
                  <a:tcPr/>
                </a:tc>
                <a:tc>
                  <a:txBody>
                    <a:bodyPr/>
                    <a:lstStyle/>
                    <a:p>
                      <a:r>
                        <a:rPr lang="en-US" sz="2400" dirty="0"/>
                        <a:t>=NORMSINV(B3)</a:t>
                      </a:r>
                      <a:br>
                        <a:rPr lang="en-US" sz="2400" dirty="0"/>
                      </a:br>
                      <a:r>
                        <a:rPr lang="en-US" sz="2400" dirty="0"/>
                        <a:t>=STANDNORMINV(B3)</a:t>
                      </a:r>
                      <a:endParaRPr lang="en-US" sz="2400" dirty="0">
                        <a:latin typeface="Montserrat" panose="02000505000000020004" pitchFamily="2" charset="0"/>
                      </a:endParaRPr>
                    </a:p>
                  </a:txBody>
                  <a:tcPr/>
                </a:tc>
                <a:tc>
                  <a:txBody>
                    <a:bodyPr/>
                    <a:lstStyle/>
                    <a:p>
                      <a:pPr algn="ctr"/>
                      <a:r>
                        <a:rPr lang="en-US" sz="2400" dirty="0"/>
                        <a:t>z</a:t>
                      </a:r>
                      <a:endParaRPr lang="en-US" sz="2400" dirty="0">
                        <a:latin typeface="Montserrat" panose="02000505000000020004" pitchFamily="2" charset="0"/>
                      </a:endParaRPr>
                    </a:p>
                  </a:txBody>
                  <a:tcPr/>
                </a:tc>
                <a:tc>
                  <a:txBody>
                    <a:bodyPr/>
                    <a:lstStyle/>
                    <a:p>
                      <a:pPr algn="ctr"/>
                      <a:r>
                        <a:rPr lang="en-US" sz="2400" dirty="0"/>
                        <a:t>1.644854</a:t>
                      </a:r>
                      <a:endParaRPr lang="en-US" sz="2400" dirty="0">
                        <a:latin typeface="Montserrat" panose="02000505000000020004" pitchFamily="2" charset="0"/>
                      </a:endParaRPr>
                    </a:p>
                  </a:txBody>
                  <a:tcPr/>
                </a:tc>
                <a:extLst>
                  <a:ext uri="{0D108BD9-81ED-4DB2-BD59-A6C34878D82A}">
                    <a16:rowId xmlns:a16="http://schemas.microsoft.com/office/drawing/2014/main" val="1231064339"/>
                  </a:ext>
                </a:extLst>
              </a:tr>
            </a:tbl>
          </a:graphicData>
        </a:graphic>
      </p:graphicFrame>
      <p:sp>
        <p:nvSpPr>
          <p:cNvPr id="5" name="Footer Placeholder 4">
            <a:extLst>
              <a:ext uri="{FF2B5EF4-FFF2-40B4-BE49-F238E27FC236}">
                <a16:creationId xmlns:a16="http://schemas.microsoft.com/office/drawing/2014/main" id="{AFD4CFA6-B7C0-4619-8111-E22B89BCCC0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Normalverteilung und Z-Wert</a:t>
            </a:r>
          </a:p>
        </p:txBody>
      </p:sp>
    </p:spTree>
    <p:extLst>
      <p:ext uri="{BB962C8B-B14F-4D97-AF65-F5344CB8AC3E}">
        <p14:creationId xmlns:p14="http://schemas.microsoft.com/office/powerpoint/2010/main" val="305516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9294-A657-48FD-8CA6-4C89B8C515D5}"/>
              </a:ext>
            </a:extLst>
          </p:cNvPr>
          <p:cNvSpPr>
            <a:spLocks noGrp="1"/>
          </p:cNvSpPr>
          <p:nvPr>
            <p:ph type="title"/>
          </p:nvPr>
        </p:nvSpPr>
        <p:spPr/>
        <p:txBody>
          <a:bodyPr/>
          <a:lstStyle/>
          <a:p>
            <a:r>
              <a:rPr lang="de-DE" noProof="0" dirty="0"/>
              <a:t>Z-Werte in Python</a:t>
            </a:r>
          </a:p>
        </p:txBody>
      </p:sp>
      <p:sp>
        <p:nvSpPr>
          <p:cNvPr id="3" name="Content Placeholder 2">
            <a:extLst>
              <a:ext uri="{FF2B5EF4-FFF2-40B4-BE49-F238E27FC236}">
                <a16:creationId xmlns:a16="http://schemas.microsoft.com/office/drawing/2014/main" id="{EF9A62D4-6D10-4105-A5AF-062F0B9BB362}"/>
              </a:ext>
            </a:extLst>
          </p:cNvPr>
          <p:cNvSpPr>
            <a:spLocks noGrp="1"/>
          </p:cNvSpPr>
          <p:nvPr>
            <p:ph idx="1"/>
          </p:nvPr>
        </p:nvSpPr>
        <p:spPr/>
        <p:txBody>
          <a:bodyPr/>
          <a:lstStyle/>
          <a:p>
            <a:endParaRPr lang="de-DE" dirty="0"/>
          </a:p>
        </p:txBody>
      </p:sp>
      <p:sp>
        <p:nvSpPr>
          <p:cNvPr id="4" name="Text Placeholder 2">
            <a:extLst>
              <a:ext uri="{FF2B5EF4-FFF2-40B4-BE49-F238E27FC236}">
                <a16:creationId xmlns:a16="http://schemas.microsoft.com/office/drawing/2014/main" id="{36BCCE80-6C52-4B2D-A8FB-C43B4310107B}"/>
              </a:ext>
            </a:extLst>
          </p:cNvPr>
          <p:cNvSpPr txBox="1">
            <a:spLocks/>
          </p:cNvSpPr>
          <p:nvPr/>
        </p:nvSpPr>
        <p:spPr>
          <a:xfrm>
            <a:off x="2557601" y="2194549"/>
            <a:ext cx="6687127" cy="3613490"/>
          </a:xfrm>
          <a:prstGeom prst="rect">
            <a:avLst/>
          </a:prstGeom>
          <a:ln w="19050">
            <a:solidFill>
              <a:schemeClr val="bg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buFont typeface="Arial" panose="020B0604020202020204" pitchFamily="34" charset="0"/>
              <a:buNone/>
            </a:pPr>
            <a:r>
              <a:rPr lang="en-US" dirty="0">
                <a:solidFill>
                  <a:srgbClr val="A50021"/>
                </a:solidFill>
                <a:latin typeface="Lucida Console" panose="020B0609040504020204" pitchFamily="49" charset="0"/>
              </a:rPr>
              <a:t>&gt;&gt;&gt;</a:t>
            </a:r>
            <a:r>
              <a:rPr lang="en-US" dirty="0">
                <a:latin typeface="Lucida Console" panose="020B0609040504020204" pitchFamily="49" charset="0"/>
              </a:rPr>
              <a:t> from scipy import stats</a:t>
            </a:r>
          </a:p>
          <a:p>
            <a:pPr marL="114300" indent="0">
              <a:buFont typeface="Arial" panose="020B0604020202020204" pitchFamily="34" charset="0"/>
              <a:buNone/>
            </a:pPr>
            <a:r>
              <a:rPr lang="pl-PL" dirty="0">
                <a:solidFill>
                  <a:srgbClr val="C00000"/>
                </a:solidFill>
                <a:latin typeface="Lucida Console" panose="020B0609040504020204" pitchFamily="49" charset="0"/>
              </a:rPr>
              <a:t>&gt;&gt;&gt;</a:t>
            </a:r>
            <a:r>
              <a:rPr lang="pl-PL" dirty="0">
                <a:latin typeface="Lucida Console" panose="020B0609040504020204" pitchFamily="49" charset="0"/>
              </a:rPr>
              <a:t> z = .7</a:t>
            </a:r>
            <a:r>
              <a:rPr lang="en-US" dirty="0">
                <a:latin typeface="Lucida Console" panose="020B0609040504020204" pitchFamily="49" charset="0"/>
              </a:rPr>
              <a:t>0</a:t>
            </a:r>
            <a:endParaRPr lang="pl-PL" dirty="0">
              <a:latin typeface="Lucida Console" panose="020B0609040504020204" pitchFamily="49" charset="0"/>
            </a:endParaRPr>
          </a:p>
          <a:p>
            <a:pPr marL="114300" indent="0">
              <a:buFont typeface="Arial" panose="020B0604020202020204" pitchFamily="34" charset="0"/>
              <a:buNone/>
            </a:pPr>
            <a:r>
              <a:rPr lang="pl-PL" dirty="0">
                <a:solidFill>
                  <a:srgbClr val="C00000"/>
                </a:solidFill>
                <a:latin typeface="Lucida Console" panose="020B0609040504020204" pitchFamily="49" charset="0"/>
              </a:rPr>
              <a:t>&gt;&gt;&gt;</a:t>
            </a:r>
            <a:r>
              <a:rPr lang="pl-PL" dirty="0">
                <a:latin typeface="Lucida Console" panose="020B0609040504020204" pitchFamily="49" charset="0"/>
              </a:rPr>
              <a:t> stats.norm.cdf(z)</a:t>
            </a:r>
            <a:endParaRPr lang="en-US" dirty="0">
              <a:latin typeface="Lucida Console" panose="020B0609040504020204" pitchFamily="49" charset="0"/>
            </a:endParaRPr>
          </a:p>
          <a:p>
            <a:pPr marL="114300" indent="0">
              <a:buFont typeface="Arial" panose="020B0604020202020204" pitchFamily="34" charset="0"/>
              <a:buNone/>
            </a:pPr>
            <a:r>
              <a:rPr lang="en-US" dirty="0">
                <a:solidFill>
                  <a:srgbClr val="0070C0"/>
                </a:solidFill>
                <a:latin typeface="Lucida Console" panose="020B0609040504020204" pitchFamily="49" charset="0"/>
              </a:rPr>
              <a:t>0.75803634777692697</a:t>
            </a:r>
          </a:p>
          <a:p>
            <a:pPr marL="114300" indent="0">
              <a:buFont typeface="Arial" panose="020B0604020202020204" pitchFamily="34" charset="0"/>
              <a:buNone/>
            </a:pPr>
            <a:r>
              <a:rPr lang="en-US" dirty="0">
                <a:solidFill>
                  <a:srgbClr val="C00000"/>
                </a:solidFill>
                <a:latin typeface="Lucida Console" panose="020B0609040504020204" pitchFamily="49" charset="0"/>
              </a:rPr>
              <a:t>&gt;&gt;&gt;</a:t>
            </a:r>
            <a:r>
              <a:rPr lang="en-US" dirty="0">
                <a:latin typeface="Lucida Console" panose="020B0609040504020204" pitchFamily="49" charset="0"/>
              </a:rPr>
              <a:t> p = .95</a:t>
            </a:r>
          </a:p>
          <a:p>
            <a:pPr marL="114300" indent="0">
              <a:buFont typeface="Arial" panose="020B0604020202020204" pitchFamily="34" charset="0"/>
              <a:buNone/>
            </a:pPr>
            <a:r>
              <a:rPr lang="en-US" dirty="0">
                <a:solidFill>
                  <a:srgbClr val="C00000"/>
                </a:solidFill>
                <a:latin typeface="Lucida Console" panose="020B0609040504020204" pitchFamily="49" charset="0"/>
              </a:rPr>
              <a:t>&gt;&gt;&gt;</a:t>
            </a:r>
            <a:r>
              <a:rPr lang="en-US" dirty="0">
                <a:latin typeface="Lucida Console" panose="020B0609040504020204" pitchFamily="49" charset="0"/>
              </a:rPr>
              <a:t> stats.norm.ppf(p)</a:t>
            </a:r>
          </a:p>
          <a:p>
            <a:pPr marL="114300" indent="0">
              <a:buFont typeface="Arial" panose="020B0604020202020204" pitchFamily="34" charset="0"/>
              <a:buNone/>
            </a:pPr>
            <a:r>
              <a:rPr lang="en-US" dirty="0">
                <a:solidFill>
                  <a:srgbClr val="0070C0"/>
                </a:solidFill>
                <a:latin typeface="Lucida Console" panose="020B0609040504020204" pitchFamily="49" charset="0"/>
              </a:rPr>
              <a:t>1.6448536269514722</a:t>
            </a:r>
          </a:p>
        </p:txBody>
      </p:sp>
      <p:sp>
        <p:nvSpPr>
          <p:cNvPr id="5" name="Footer Placeholder 4">
            <a:extLst>
              <a:ext uri="{FF2B5EF4-FFF2-40B4-BE49-F238E27FC236}">
                <a16:creationId xmlns:a16="http://schemas.microsoft.com/office/drawing/2014/main" id="{0BBAC81A-91D2-44AC-8248-36B2C32BA949}"/>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258686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fade">
                                      <p:cBhvr>
                                        <p:cTn id="36" dur="500"/>
                                        <p:tgtEl>
                                          <p:spTgt spid="4">
                                            <p:txEl>
                                              <p:pRg st="5" end="5"/>
                                            </p:txEl>
                                          </p:spTgt>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9288-CD51-42DF-B322-AA8917E9CEF4}"/>
              </a:ext>
            </a:extLst>
          </p:cNvPr>
          <p:cNvSpPr>
            <a:spLocks noGrp="1"/>
          </p:cNvSpPr>
          <p:nvPr>
            <p:ph type="title"/>
          </p:nvPr>
        </p:nvSpPr>
        <p:spPr/>
        <p:txBody>
          <a:bodyPr/>
          <a:lstStyle/>
          <a:p>
            <a:r>
              <a:rPr lang="de-DE" noProof="0" dirty="0"/>
              <a:t>Gleichverteilung</a:t>
            </a:r>
          </a:p>
        </p:txBody>
      </p:sp>
      <p:sp>
        <p:nvSpPr>
          <p:cNvPr id="3" name="Content Placeholder 2">
            <a:extLst>
              <a:ext uri="{FF2B5EF4-FFF2-40B4-BE49-F238E27FC236}">
                <a16:creationId xmlns:a16="http://schemas.microsoft.com/office/drawing/2014/main" id="{BE265609-4E20-4EB5-909A-F7B525B6BB20}"/>
              </a:ext>
            </a:extLst>
          </p:cNvPr>
          <p:cNvSpPr>
            <a:spLocks noGrp="1"/>
          </p:cNvSpPr>
          <p:nvPr>
            <p:ph idx="1"/>
          </p:nvPr>
        </p:nvSpPr>
        <p:spPr/>
        <p:txBody>
          <a:bodyPr/>
          <a:lstStyle/>
          <a:p>
            <a:r>
              <a:rPr lang="de-DE" noProof="0" dirty="0"/>
              <a:t>Wahrscheinlichkeitsverteilung der diskreten Zufallsvariablen “Würfelwurf“. </a:t>
            </a:r>
          </a:p>
        </p:txBody>
      </p:sp>
      <p:pic>
        <p:nvPicPr>
          <p:cNvPr id="4" name="Picture 3">
            <a:extLst>
              <a:ext uri="{FF2B5EF4-FFF2-40B4-BE49-F238E27FC236}">
                <a16:creationId xmlns:a16="http://schemas.microsoft.com/office/drawing/2014/main" id="{86A4796B-CDB0-4E23-9A16-6FF02743B48D}"/>
              </a:ext>
            </a:extLst>
          </p:cNvPr>
          <p:cNvPicPr>
            <a:picLocks noChangeAspect="1"/>
          </p:cNvPicPr>
          <p:nvPr/>
        </p:nvPicPr>
        <p:blipFill>
          <a:blip r:embed="rId3"/>
          <a:stretch>
            <a:fillRect/>
          </a:stretch>
        </p:blipFill>
        <p:spPr>
          <a:xfrm>
            <a:off x="9322205" y="4430513"/>
            <a:ext cx="2031595" cy="1521713"/>
          </a:xfrm>
          <a:prstGeom prst="rect">
            <a:avLst/>
          </a:prstGeom>
        </p:spPr>
      </p:pic>
      <p:pic>
        <p:nvPicPr>
          <p:cNvPr id="5" name="Picture 4">
            <a:extLst>
              <a:ext uri="{FF2B5EF4-FFF2-40B4-BE49-F238E27FC236}">
                <a16:creationId xmlns:a16="http://schemas.microsoft.com/office/drawing/2014/main" id="{1091E366-C9B4-402B-9999-9EC04E65B1DA}"/>
              </a:ext>
            </a:extLst>
          </p:cNvPr>
          <p:cNvPicPr>
            <a:picLocks noChangeAspect="1"/>
          </p:cNvPicPr>
          <p:nvPr/>
        </p:nvPicPr>
        <p:blipFill>
          <a:blip r:embed="rId4"/>
          <a:stretch>
            <a:fillRect/>
          </a:stretch>
        </p:blipFill>
        <p:spPr>
          <a:xfrm>
            <a:off x="1079369" y="2674189"/>
            <a:ext cx="6097807" cy="3499692"/>
          </a:xfrm>
          <a:prstGeom prst="rect">
            <a:avLst/>
          </a:prstGeom>
          <a:ln w="19050">
            <a:solidFill>
              <a:schemeClr val="bg2"/>
            </a:solidFill>
          </a:ln>
        </p:spPr>
      </p:pic>
      <p:sp>
        <p:nvSpPr>
          <p:cNvPr id="6" name="TextBox 5">
            <a:extLst>
              <a:ext uri="{FF2B5EF4-FFF2-40B4-BE49-F238E27FC236}">
                <a16:creationId xmlns:a16="http://schemas.microsoft.com/office/drawing/2014/main" id="{B0D5A8DB-720F-4781-8C25-412E715862AE}"/>
              </a:ext>
            </a:extLst>
          </p:cNvPr>
          <p:cNvSpPr txBox="1"/>
          <p:nvPr/>
        </p:nvSpPr>
        <p:spPr>
          <a:xfrm>
            <a:off x="9196148" y="2356584"/>
            <a:ext cx="2157652" cy="1569660"/>
          </a:xfrm>
          <a:prstGeom prst="rect">
            <a:avLst/>
          </a:prstGeom>
          <a:noFill/>
          <a:ln w="19050">
            <a:solidFill>
              <a:schemeClr val="tx1"/>
            </a:solidFill>
          </a:ln>
        </p:spPr>
        <p:txBody>
          <a:bodyPr wrap="square" rtlCol="0">
            <a:spAutoFit/>
          </a:bodyPr>
          <a:lstStyle/>
          <a:p>
            <a:pPr algn="ctr"/>
            <a:r>
              <a:rPr lang="de-DE" sz="2400" dirty="0">
                <a:solidFill>
                  <a:srgbClr val="009900"/>
                </a:solidFill>
                <a:latin typeface="Montserrat" panose="02000505000000020004" pitchFamily="2" charset="0"/>
              </a:rPr>
              <a:t>Alle Balken sind gleich hoch und ergeben zusammen 1</a:t>
            </a:r>
          </a:p>
        </p:txBody>
      </p:sp>
      <p:cxnSp>
        <p:nvCxnSpPr>
          <p:cNvPr id="7" name="Straight Connector 6">
            <a:extLst>
              <a:ext uri="{FF2B5EF4-FFF2-40B4-BE49-F238E27FC236}">
                <a16:creationId xmlns:a16="http://schemas.microsoft.com/office/drawing/2014/main" id="{DEAA3058-9C36-4058-AFE7-45CDEDDED2D3}"/>
              </a:ext>
            </a:extLst>
          </p:cNvPr>
          <p:cNvCxnSpPr>
            <a:cxnSpLocks/>
          </p:cNvCxnSpPr>
          <p:nvPr/>
        </p:nvCxnSpPr>
        <p:spPr>
          <a:xfrm>
            <a:off x="1773381" y="5497476"/>
            <a:ext cx="5886876" cy="0"/>
          </a:xfrm>
          <a:prstGeom prst="line">
            <a:avLst/>
          </a:prstGeom>
          <a:ln w="38100">
            <a:solidFill>
              <a:srgbClr val="009900"/>
            </a:solidFill>
            <a:prstDash val="sysDash"/>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83A17AE9-40E4-458C-9E8B-F01394D80C83}"/>
              </a:ext>
            </a:extLst>
          </p:cNvPr>
          <p:cNvSpPr>
            <a:spLocks noGrp="1"/>
          </p:cNvSpPr>
          <p:nvPr>
            <p:ph type="ftr" sz="quarter" idx="11"/>
          </p:nvPr>
        </p:nvSpPr>
        <p:spPr/>
        <p:txBody>
          <a:bodyPr/>
          <a:lstStyle/>
          <a:p>
            <a:r>
              <a:rPr lang="en-US" dirty="0"/>
              <a:t>Gleichverteilung</a:t>
            </a:r>
          </a:p>
        </p:txBody>
      </p:sp>
    </p:spTree>
    <p:extLst>
      <p:ext uri="{BB962C8B-B14F-4D97-AF65-F5344CB8AC3E}">
        <p14:creationId xmlns:p14="http://schemas.microsoft.com/office/powerpoint/2010/main" val="309960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F399-DDC1-4720-A100-44D40490DC8A}"/>
              </a:ext>
            </a:extLst>
          </p:cNvPr>
          <p:cNvSpPr>
            <a:spLocks noGrp="1"/>
          </p:cNvSpPr>
          <p:nvPr>
            <p:ph type="title"/>
          </p:nvPr>
        </p:nvSpPr>
        <p:spPr/>
        <p:txBody>
          <a:bodyPr/>
          <a:lstStyle/>
          <a:p>
            <a:r>
              <a:rPr lang="de-DE" noProof="0" dirty="0"/>
              <a:t>Z-Wert Übung</a:t>
            </a:r>
          </a:p>
        </p:txBody>
      </p:sp>
      <p:sp>
        <p:nvSpPr>
          <p:cNvPr id="3" name="Content Placeholder 2">
            <a:extLst>
              <a:ext uri="{FF2B5EF4-FFF2-40B4-BE49-F238E27FC236}">
                <a16:creationId xmlns:a16="http://schemas.microsoft.com/office/drawing/2014/main" id="{12A35411-AD5A-452D-AF2F-DA333259B008}"/>
              </a:ext>
            </a:extLst>
          </p:cNvPr>
          <p:cNvSpPr>
            <a:spLocks noGrp="1"/>
          </p:cNvSpPr>
          <p:nvPr>
            <p:ph idx="1"/>
          </p:nvPr>
        </p:nvSpPr>
        <p:spPr/>
        <p:txBody>
          <a:bodyPr/>
          <a:lstStyle/>
          <a:p>
            <a:r>
              <a:rPr lang="de-DE" noProof="0" dirty="0"/>
              <a:t>Ein Unternehmen sucht einen neuen Datenbankadministrator.</a:t>
            </a:r>
          </a:p>
          <a:p>
            <a:r>
              <a:rPr lang="de-DE" noProof="0" dirty="0"/>
              <a:t>Du gibst den Bewerbern einen standardisierten Test, um ihr technisches Wissen zu testen.</a:t>
            </a:r>
          </a:p>
          <a:p>
            <a:r>
              <a:rPr lang="de-DE" noProof="0" dirty="0"/>
              <a:t>Deine erste Bewerberin, Maria, bekommt 87 Punkte</a:t>
            </a:r>
          </a:p>
          <a:p>
            <a:r>
              <a:rPr lang="de-DE" noProof="0" dirty="0"/>
              <a:t>Ist Maria aufgrund ihrer Punktzahl außergewöhnlich qualifiziert?</a:t>
            </a:r>
          </a:p>
        </p:txBody>
      </p:sp>
      <p:sp>
        <p:nvSpPr>
          <p:cNvPr id="4" name="Footer Placeholder 3">
            <a:extLst>
              <a:ext uri="{FF2B5EF4-FFF2-40B4-BE49-F238E27FC236}">
                <a16:creationId xmlns:a16="http://schemas.microsoft.com/office/drawing/2014/main" id="{053B672E-708A-484B-A568-15B4A61DC200}"/>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13262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578E-A60C-484C-8BAC-856D7965C7D0}"/>
              </a:ext>
            </a:extLst>
          </p:cNvPr>
          <p:cNvSpPr>
            <a:spLocks noGrp="1"/>
          </p:cNvSpPr>
          <p:nvPr>
            <p:ph type="title"/>
          </p:nvPr>
        </p:nvSpPr>
        <p:spPr/>
        <p:txBody>
          <a:bodyPr/>
          <a:lstStyle/>
          <a:p>
            <a:r>
              <a:rPr lang="de-DE" noProof="0" dirty="0"/>
              <a:t>Z-Wert Übung</a:t>
            </a:r>
          </a:p>
        </p:txBody>
      </p:sp>
      <p:sp>
        <p:nvSpPr>
          <p:cNvPr id="3" name="Content Placeholder 2">
            <a:extLst>
              <a:ext uri="{FF2B5EF4-FFF2-40B4-BE49-F238E27FC236}">
                <a16:creationId xmlns:a16="http://schemas.microsoft.com/office/drawing/2014/main" id="{6DE51EE6-A998-43ED-A1D7-0FBE853224AE}"/>
              </a:ext>
            </a:extLst>
          </p:cNvPr>
          <p:cNvSpPr>
            <a:spLocks noGrp="1"/>
          </p:cNvSpPr>
          <p:nvPr>
            <p:ph idx="1"/>
          </p:nvPr>
        </p:nvSpPr>
        <p:spPr/>
        <p:txBody>
          <a:bodyPr/>
          <a:lstStyle/>
          <a:p>
            <a:r>
              <a:rPr lang="de-DE" noProof="0" dirty="0"/>
              <a:t>Um zu entscheiden, wie gut ein Bewerber abgeschnitten hat, müssen wir alle Bewerber betrachten.</a:t>
            </a:r>
          </a:p>
          <a:p>
            <a:r>
              <a:rPr lang="de-DE" noProof="0" dirty="0"/>
              <a:t>Basierend auf Tausenden von früheren Tests, wissen wir, dass der Mittelwert 75 von 100 ist, mit einer Standardabweichung von 7 Punkten.</a:t>
            </a:r>
          </a:p>
        </p:txBody>
      </p:sp>
      <p:sp>
        <p:nvSpPr>
          <p:cNvPr id="4" name="Footer Placeholder 3">
            <a:extLst>
              <a:ext uri="{FF2B5EF4-FFF2-40B4-BE49-F238E27FC236}">
                <a16:creationId xmlns:a16="http://schemas.microsoft.com/office/drawing/2014/main" id="{894B05F1-0003-4202-AE6B-9456E9FDC915}"/>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182003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D8AB-0406-4E58-ABF6-7A665C7AB986}"/>
              </a:ext>
            </a:extLst>
          </p:cNvPr>
          <p:cNvSpPr>
            <a:spLocks noGrp="1"/>
          </p:cNvSpPr>
          <p:nvPr>
            <p:ph type="title"/>
          </p:nvPr>
        </p:nvSpPr>
        <p:spPr/>
        <p:txBody>
          <a:bodyPr/>
          <a:lstStyle/>
          <a:p>
            <a:r>
              <a:rPr lang="de-DE" noProof="0" dirty="0"/>
              <a:t>Z-Wert Übung - Lösung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EB78FD-6A26-4D98-BE9C-BF1EE847348C}"/>
                  </a:ext>
                </a:extLst>
              </p:cNvPr>
              <p:cNvSpPr>
                <a:spLocks noGrp="1"/>
              </p:cNvSpPr>
              <p:nvPr>
                <p:ph idx="1"/>
              </p:nvPr>
            </p:nvSpPr>
            <p:spPr/>
            <p:txBody>
              <a:bodyPr>
                <a:normAutofit/>
              </a:bodyPr>
              <a:lstStyle/>
              <a:p>
                <a:r>
                  <a:rPr lang="de-DE" noProof="0" dirty="0"/>
                  <a:t>Konvertiere zuerst </a:t>
                </a:r>
                <a:r>
                  <a:rPr lang="de-DE" noProof="0" dirty="0" err="1"/>
                  <a:t>Maria‘s</a:t>
                </a:r>
                <a:r>
                  <a:rPr lang="de-DE" noProof="0" dirty="0"/>
                  <a:t> Wert in einen standardisierten Z-Wert mithilfe der Formel:</a:t>
                </a:r>
              </a:p>
              <a:p>
                <a:endParaRPr lang="de-DE" noProof="0" dirty="0"/>
              </a:p>
              <a:p>
                <a:pPr marL="114300" indent="0">
                  <a:lnSpc>
                    <a:spcPct val="150000"/>
                  </a:lnSpc>
                  <a:buNone/>
                </a:pPr>
                <a:r>
                  <a:rPr lang="de-DE" noProof="0" dirty="0"/>
                  <a:t>				</a:t>
                </a:r>
                <a14:m>
                  <m:oMath xmlns:m="http://schemas.openxmlformats.org/officeDocument/2006/math">
                    <m:r>
                      <a:rPr lang="de-DE" sz="4000" i="1" noProof="0">
                        <a:solidFill>
                          <a:srgbClr val="0070C0"/>
                        </a:solidFill>
                        <a:latin typeface="Cambria Math" panose="02040503050406030204" pitchFamily="18" charset="0"/>
                      </a:rPr>
                      <m:t>𝑧</m:t>
                    </m:r>
                    <m:r>
                      <a:rPr lang="de-DE" sz="4000" i="1" noProof="0">
                        <a:solidFill>
                          <a:srgbClr val="0070C0"/>
                        </a:solidFill>
                        <a:latin typeface="Cambria Math" panose="02040503050406030204" pitchFamily="18" charset="0"/>
                      </a:rPr>
                      <m:t>=</m:t>
                    </m:r>
                    <m:f>
                      <m:fPr>
                        <m:ctrlPr>
                          <a:rPr lang="de-DE" sz="4000" i="1" noProof="0">
                            <a:solidFill>
                              <a:srgbClr val="0070C0"/>
                            </a:solidFill>
                            <a:latin typeface="Cambria Math" panose="02040503050406030204" pitchFamily="18" charset="0"/>
                          </a:rPr>
                        </m:ctrlPr>
                      </m:fPr>
                      <m:num>
                        <m:r>
                          <a:rPr lang="de-DE" sz="4000" i="1" noProof="0">
                            <a:solidFill>
                              <a:srgbClr val="0070C0"/>
                            </a:solidFill>
                            <a:latin typeface="Cambria Math" panose="02040503050406030204" pitchFamily="18" charset="0"/>
                          </a:rPr>
                          <m:t>𝑥</m:t>
                        </m:r>
                        <m:r>
                          <a:rPr lang="de-DE" sz="4000" i="1" noProof="0">
                            <a:solidFill>
                              <a:srgbClr val="0070C0"/>
                            </a:solidFill>
                            <a:latin typeface="Cambria Math" panose="02040503050406030204" pitchFamily="18" charset="0"/>
                          </a:rPr>
                          <m:t>−</m:t>
                        </m:r>
                        <m:r>
                          <a:rPr lang="de-DE" sz="4000" i="1" noProof="0">
                            <a:solidFill>
                              <a:srgbClr val="0070C0"/>
                            </a:solidFill>
                            <a:latin typeface="Cambria Math" panose="02040503050406030204" pitchFamily="18" charset="0"/>
                            <a:ea typeface="Cambria Math" panose="02040503050406030204" pitchFamily="18" charset="0"/>
                          </a:rPr>
                          <m:t>𝜇</m:t>
                        </m:r>
                      </m:num>
                      <m:den>
                        <m:r>
                          <a:rPr lang="de-DE" sz="4000" i="1" noProof="0">
                            <a:solidFill>
                              <a:srgbClr val="0070C0"/>
                            </a:solidFill>
                            <a:latin typeface="Cambria Math" panose="02040503050406030204" pitchFamily="18" charset="0"/>
                            <a:ea typeface="Cambria Math" panose="02040503050406030204" pitchFamily="18" charset="0"/>
                          </a:rPr>
                          <m:t>𝜎</m:t>
                        </m:r>
                      </m:den>
                    </m:f>
                  </m:oMath>
                </a14:m>
                <a:endParaRPr lang="de-DE" sz="4000" noProof="0" dirty="0"/>
              </a:p>
              <a:p>
                <a:pPr marL="3657600" indent="0">
                  <a:lnSpc>
                    <a:spcPct val="150000"/>
                  </a:lnSpc>
                  <a:buNone/>
                </a:pPr>
                <a:r>
                  <a:rPr lang="de-DE" sz="4000" noProof="0" dirty="0"/>
                  <a:t>   </a:t>
                </a:r>
                <a14:m>
                  <m:oMath xmlns:m="http://schemas.openxmlformats.org/officeDocument/2006/math">
                    <m:r>
                      <a:rPr lang="de-DE" sz="4000" i="1" noProof="0">
                        <a:latin typeface="Cambria Math" panose="02040503050406030204" pitchFamily="18" charset="0"/>
                      </a:rPr>
                      <m:t>=</m:t>
                    </m:r>
                    <m:f>
                      <m:fPr>
                        <m:ctrlPr>
                          <a:rPr lang="de-DE" sz="4000" i="1" noProof="0">
                            <a:latin typeface="Cambria Math" panose="02040503050406030204" pitchFamily="18" charset="0"/>
                          </a:rPr>
                        </m:ctrlPr>
                      </m:fPr>
                      <m:num>
                        <m:r>
                          <a:rPr lang="de-DE" sz="4000" i="1" noProof="0">
                            <a:latin typeface="Cambria Math" panose="02040503050406030204" pitchFamily="18" charset="0"/>
                          </a:rPr>
                          <m:t>87−75</m:t>
                        </m:r>
                      </m:num>
                      <m:den>
                        <m:r>
                          <a:rPr lang="de-DE" sz="4000" i="1" noProof="0">
                            <a:latin typeface="Cambria Math" panose="02040503050406030204" pitchFamily="18" charset="0"/>
                          </a:rPr>
                          <m:t>7</m:t>
                        </m:r>
                      </m:den>
                    </m:f>
                    <m:r>
                      <a:rPr lang="de-DE" sz="4000" i="1" noProof="0">
                        <a:latin typeface="Cambria Math" panose="02040503050406030204" pitchFamily="18" charset="0"/>
                      </a:rPr>
                      <m:t>=</m:t>
                    </m:r>
                    <m:r>
                      <a:rPr lang="de-DE" sz="4000" b="1" i="1" noProof="0">
                        <a:latin typeface="Cambria Math" panose="02040503050406030204" pitchFamily="18" charset="0"/>
                      </a:rPr>
                      <m:t>𝟏</m:t>
                    </m:r>
                    <m:r>
                      <a:rPr lang="de-DE" sz="4000" b="1" i="1" noProof="0">
                        <a:latin typeface="Cambria Math" panose="02040503050406030204" pitchFamily="18" charset="0"/>
                      </a:rPr>
                      <m:t>.</m:t>
                    </m:r>
                    <m:r>
                      <a:rPr lang="de-DE" sz="4000" b="1" i="1" noProof="0">
                        <a:latin typeface="Cambria Math" panose="02040503050406030204" pitchFamily="18" charset="0"/>
                      </a:rPr>
                      <m:t>𝟕𝟏𝟒𝟑</m:t>
                    </m:r>
                  </m:oMath>
                </a14:m>
                <a:endParaRPr lang="de-DE" sz="4000" b="1" noProof="0" dirty="0"/>
              </a:p>
              <a:p>
                <a:pPr marL="0" indent="0">
                  <a:buNone/>
                </a:pPr>
                <a:endParaRPr lang="de-DE" noProof="0" dirty="0"/>
              </a:p>
            </p:txBody>
          </p:sp>
        </mc:Choice>
        <mc:Fallback xmlns="">
          <p:sp>
            <p:nvSpPr>
              <p:cNvPr id="3" name="Content Placeholder 2">
                <a:extLst>
                  <a:ext uri="{FF2B5EF4-FFF2-40B4-BE49-F238E27FC236}">
                    <a16:creationId xmlns:a16="http://schemas.microsoft.com/office/drawing/2014/main" id="{55EB78FD-6A26-4D98-BE9C-BF1EE847348C}"/>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de-DE">
                    <a:noFill/>
                  </a:rPr>
                  <a:t> </a:t>
                </a:r>
              </a:p>
            </p:txBody>
          </p:sp>
        </mc:Fallback>
      </mc:AlternateContent>
      <p:sp>
        <p:nvSpPr>
          <p:cNvPr id="4" name="Footer Placeholder 3">
            <a:extLst>
              <a:ext uri="{FF2B5EF4-FFF2-40B4-BE49-F238E27FC236}">
                <a16:creationId xmlns:a16="http://schemas.microsoft.com/office/drawing/2014/main" id="{E0BFA333-BA06-4929-823B-9340A2CF4FE5}"/>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161953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BBE-869E-4EE7-8601-5BB227C8E0FA}"/>
              </a:ext>
            </a:extLst>
          </p:cNvPr>
          <p:cNvSpPr>
            <a:spLocks noGrp="1"/>
          </p:cNvSpPr>
          <p:nvPr>
            <p:ph type="title"/>
          </p:nvPr>
        </p:nvSpPr>
        <p:spPr/>
        <p:txBody>
          <a:bodyPr/>
          <a:lstStyle/>
          <a:p>
            <a:r>
              <a:rPr lang="de-DE" noProof="0" dirty="0"/>
              <a:t>Z-Wert Übung - Lösung</a:t>
            </a:r>
          </a:p>
        </p:txBody>
      </p:sp>
      <p:sp>
        <p:nvSpPr>
          <p:cNvPr id="3" name="Content Placeholder 2">
            <a:extLst>
              <a:ext uri="{FF2B5EF4-FFF2-40B4-BE49-F238E27FC236}">
                <a16:creationId xmlns:a16="http://schemas.microsoft.com/office/drawing/2014/main" id="{AEB524F0-6C6E-4E91-B188-A2947D63025B}"/>
              </a:ext>
            </a:extLst>
          </p:cNvPr>
          <p:cNvSpPr>
            <a:spLocks noGrp="1"/>
          </p:cNvSpPr>
          <p:nvPr>
            <p:ph idx="1"/>
          </p:nvPr>
        </p:nvSpPr>
        <p:spPr/>
        <p:txBody>
          <a:bodyPr/>
          <a:lstStyle/>
          <a:p>
            <a:r>
              <a:rPr lang="de-DE" noProof="0" dirty="0"/>
              <a:t>Suche als nächstes 1,7143 in einer Z-Tabelle:</a:t>
            </a:r>
          </a:p>
        </p:txBody>
      </p:sp>
      <p:graphicFrame>
        <p:nvGraphicFramePr>
          <p:cNvPr id="4" name="Table 3">
            <a:extLst>
              <a:ext uri="{FF2B5EF4-FFF2-40B4-BE49-F238E27FC236}">
                <a16:creationId xmlns:a16="http://schemas.microsoft.com/office/drawing/2014/main" id="{CDDE0858-517F-4FA3-BEDC-311733E752F3}"/>
              </a:ext>
            </a:extLst>
          </p:cNvPr>
          <p:cNvGraphicFramePr>
            <a:graphicFrameLocks noGrp="1"/>
          </p:cNvGraphicFramePr>
          <p:nvPr>
            <p:extLst>
              <p:ext uri="{D42A27DB-BD31-4B8C-83A1-F6EECF244321}">
                <p14:modId xmlns:p14="http://schemas.microsoft.com/office/powerpoint/2010/main" val="1516544340"/>
              </p:ext>
            </p:extLst>
          </p:nvPr>
        </p:nvGraphicFramePr>
        <p:xfrm>
          <a:off x="544944" y="2652333"/>
          <a:ext cx="10669394" cy="3265391"/>
        </p:xfrm>
        <a:graphic>
          <a:graphicData uri="http://schemas.openxmlformats.org/drawingml/2006/table">
            <a:tbl>
              <a:tblPr bandRow="1">
                <a:tableStyleId>{5C22544A-7EE6-4342-B048-85BDC9FD1C3A}</a:tableStyleId>
              </a:tblPr>
              <a:tblGrid>
                <a:gridCol w="511322">
                  <a:extLst>
                    <a:ext uri="{9D8B030D-6E8A-4147-A177-3AD203B41FA5}">
                      <a16:colId xmlns:a16="http://schemas.microsoft.com/office/drawing/2014/main" val="2393512348"/>
                    </a:ext>
                  </a:extLst>
                </a:gridCol>
                <a:gridCol w="987684">
                  <a:extLst>
                    <a:ext uri="{9D8B030D-6E8A-4147-A177-3AD203B41FA5}">
                      <a16:colId xmlns:a16="http://schemas.microsoft.com/office/drawing/2014/main" val="4015201650"/>
                    </a:ext>
                  </a:extLst>
                </a:gridCol>
                <a:gridCol w="1018932">
                  <a:extLst>
                    <a:ext uri="{9D8B030D-6E8A-4147-A177-3AD203B41FA5}">
                      <a16:colId xmlns:a16="http://schemas.microsoft.com/office/drawing/2014/main" val="2903955415"/>
                    </a:ext>
                  </a:extLst>
                </a:gridCol>
                <a:gridCol w="1018932">
                  <a:extLst>
                    <a:ext uri="{9D8B030D-6E8A-4147-A177-3AD203B41FA5}">
                      <a16:colId xmlns:a16="http://schemas.microsoft.com/office/drawing/2014/main" val="1689191901"/>
                    </a:ext>
                  </a:extLst>
                </a:gridCol>
                <a:gridCol w="1018932">
                  <a:extLst>
                    <a:ext uri="{9D8B030D-6E8A-4147-A177-3AD203B41FA5}">
                      <a16:colId xmlns:a16="http://schemas.microsoft.com/office/drawing/2014/main" val="2222658259"/>
                    </a:ext>
                  </a:extLst>
                </a:gridCol>
                <a:gridCol w="1018932">
                  <a:extLst>
                    <a:ext uri="{9D8B030D-6E8A-4147-A177-3AD203B41FA5}">
                      <a16:colId xmlns:a16="http://schemas.microsoft.com/office/drawing/2014/main" val="1547032498"/>
                    </a:ext>
                  </a:extLst>
                </a:gridCol>
                <a:gridCol w="1018932">
                  <a:extLst>
                    <a:ext uri="{9D8B030D-6E8A-4147-A177-3AD203B41FA5}">
                      <a16:colId xmlns:a16="http://schemas.microsoft.com/office/drawing/2014/main" val="656838292"/>
                    </a:ext>
                  </a:extLst>
                </a:gridCol>
                <a:gridCol w="1018932">
                  <a:extLst>
                    <a:ext uri="{9D8B030D-6E8A-4147-A177-3AD203B41FA5}">
                      <a16:colId xmlns:a16="http://schemas.microsoft.com/office/drawing/2014/main" val="4248309524"/>
                    </a:ext>
                  </a:extLst>
                </a:gridCol>
                <a:gridCol w="1018932">
                  <a:extLst>
                    <a:ext uri="{9D8B030D-6E8A-4147-A177-3AD203B41FA5}">
                      <a16:colId xmlns:a16="http://schemas.microsoft.com/office/drawing/2014/main" val="2114870691"/>
                    </a:ext>
                  </a:extLst>
                </a:gridCol>
                <a:gridCol w="1018932">
                  <a:extLst>
                    <a:ext uri="{9D8B030D-6E8A-4147-A177-3AD203B41FA5}">
                      <a16:colId xmlns:a16="http://schemas.microsoft.com/office/drawing/2014/main" val="917383170"/>
                    </a:ext>
                  </a:extLst>
                </a:gridCol>
                <a:gridCol w="1018932">
                  <a:extLst>
                    <a:ext uri="{9D8B030D-6E8A-4147-A177-3AD203B41FA5}">
                      <a16:colId xmlns:a16="http://schemas.microsoft.com/office/drawing/2014/main" val="544850218"/>
                    </a:ext>
                  </a:extLst>
                </a:gridCol>
              </a:tblGrid>
              <a:tr h="407991">
                <a:tc>
                  <a:txBody>
                    <a:bodyPr/>
                    <a:lstStyle/>
                    <a:p>
                      <a:pPr algn="ctr" fontAlgn="b"/>
                      <a:r>
                        <a:rPr lang="en-US" sz="2000" i="1" u="none" strike="noStrike" dirty="0">
                          <a:effectLst/>
                          <a:latin typeface="+mn-lt"/>
                        </a:rPr>
                        <a:t>z</a:t>
                      </a:r>
                      <a:endParaRPr lang="en-US" sz="2000" b="0" i="1"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2000" u="none" strike="noStrike" dirty="0">
                          <a:effectLst/>
                          <a:latin typeface="+mn-lt"/>
                        </a:rPr>
                        <a:t>0.00</a:t>
                      </a:r>
                      <a:endParaRPr lang="en-US" sz="20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2000" u="none" strike="noStrike" dirty="0">
                          <a:effectLst/>
                          <a:latin typeface="+mn-lt"/>
                        </a:rPr>
                        <a:t>0.01</a:t>
                      </a:r>
                      <a:endParaRPr lang="en-US" sz="2000" b="0" i="0" u="none" strike="noStrike" dirty="0">
                        <a:solidFill>
                          <a:srgbClr val="000000"/>
                        </a:solidFill>
                        <a:effectLst/>
                        <a:latin typeface="+mn-lt"/>
                      </a:endParaRPr>
                    </a:p>
                  </a:txBody>
                  <a:tcPr marL="7492" marR="7492" marT="7492" marB="0" anchor="ctr">
                    <a:solidFill>
                      <a:schemeClr val="accent6">
                        <a:lumMod val="20000"/>
                        <a:lumOff val="80000"/>
                      </a:schemeClr>
                    </a:solidFill>
                  </a:tcPr>
                </a:tc>
                <a:tc>
                  <a:txBody>
                    <a:bodyPr/>
                    <a:lstStyle/>
                    <a:p>
                      <a:pPr algn="ctr" fontAlgn="b"/>
                      <a:r>
                        <a:rPr lang="en-US" sz="2000" u="none" strike="noStrike" dirty="0">
                          <a:effectLst/>
                          <a:latin typeface="+mn-lt"/>
                        </a:rPr>
                        <a:t>0.02</a:t>
                      </a:r>
                      <a:endParaRPr lang="en-US" sz="20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2000" u="none" strike="noStrike" dirty="0">
                          <a:effectLst/>
                          <a:latin typeface="+mn-lt"/>
                        </a:rPr>
                        <a:t>0.03</a:t>
                      </a:r>
                      <a:endParaRPr lang="en-US" sz="20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2000" u="none" strike="noStrike" dirty="0">
                          <a:effectLst/>
                          <a:latin typeface="+mn-lt"/>
                        </a:rPr>
                        <a:t>0.04</a:t>
                      </a:r>
                      <a:endParaRPr lang="en-US" sz="20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2000" u="none" strike="noStrike" dirty="0">
                          <a:effectLst/>
                          <a:latin typeface="+mn-lt"/>
                        </a:rPr>
                        <a:t>0.05</a:t>
                      </a:r>
                      <a:endParaRPr lang="en-US" sz="20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2000" u="none" strike="noStrike" dirty="0">
                          <a:effectLst/>
                          <a:latin typeface="+mn-lt"/>
                        </a:rPr>
                        <a:t>0.06</a:t>
                      </a:r>
                      <a:endParaRPr lang="en-US" sz="20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2000" u="none" strike="noStrike" dirty="0">
                          <a:effectLst/>
                          <a:latin typeface="+mn-lt"/>
                        </a:rPr>
                        <a:t>0.07</a:t>
                      </a:r>
                      <a:endParaRPr lang="en-US" sz="20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2000" u="none" strike="noStrike" dirty="0">
                          <a:effectLst/>
                          <a:latin typeface="+mn-lt"/>
                        </a:rPr>
                        <a:t>0.08</a:t>
                      </a:r>
                      <a:endParaRPr lang="en-US" sz="2000" b="0" i="0" u="none" strike="noStrike" dirty="0">
                        <a:solidFill>
                          <a:srgbClr val="000000"/>
                        </a:solidFill>
                        <a:effectLst/>
                        <a:latin typeface="+mn-lt"/>
                      </a:endParaRPr>
                    </a:p>
                  </a:txBody>
                  <a:tcPr marL="7492" marR="7492" marT="7492" marB="0" anchor="ctr">
                    <a:solidFill>
                      <a:srgbClr val="99CCFF"/>
                    </a:solidFill>
                  </a:tcPr>
                </a:tc>
                <a:tc>
                  <a:txBody>
                    <a:bodyPr/>
                    <a:lstStyle/>
                    <a:p>
                      <a:pPr algn="ctr" fontAlgn="b"/>
                      <a:r>
                        <a:rPr lang="en-US" sz="2000" u="none" strike="noStrike" dirty="0">
                          <a:effectLst/>
                          <a:latin typeface="+mn-lt"/>
                        </a:rPr>
                        <a:t>0.09</a:t>
                      </a:r>
                      <a:endParaRPr lang="en-US" sz="2000" b="0" i="0" u="none" strike="noStrike" dirty="0">
                        <a:solidFill>
                          <a:srgbClr val="000000"/>
                        </a:solidFill>
                        <a:effectLst/>
                        <a:latin typeface="+mn-lt"/>
                      </a:endParaRPr>
                    </a:p>
                  </a:txBody>
                  <a:tcPr marL="7492" marR="7492" marT="7492" marB="0" anchor="ctr">
                    <a:solidFill>
                      <a:srgbClr val="99CCFF"/>
                    </a:solidFill>
                  </a:tcPr>
                </a:tc>
                <a:extLst>
                  <a:ext uri="{0D108BD9-81ED-4DB2-BD59-A6C34878D82A}">
                    <a16:rowId xmlns:a16="http://schemas.microsoft.com/office/drawing/2014/main" val="851590192"/>
                  </a:ext>
                </a:extLst>
              </a:tr>
              <a:tr h="408200">
                <a:tc>
                  <a:txBody>
                    <a:bodyPr/>
                    <a:lstStyle/>
                    <a:p>
                      <a:pPr algn="ctr" fontAlgn="b"/>
                      <a:r>
                        <a:rPr lang="en-US" sz="2000" b="0" i="0" u="none" strike="noStrike" dirty="0">
                          <a:solidFill>
                            <a:srgbClr val="000000"/>
                          </a:solidFill>
                          <a:effectLst/>
                          <a:latin typeface="+mn-lt"/>
                        </a:rPr>
                        <a:t>1.4</a:t>
                      </a:r>
                    </a:p>
                  </a:txBody>
                  <a:tcPr marL="7620" marR="7620" marT="7620" marB="0" anchor="ctr">
                    <a:solidFill>
                      <a:srgbClr val="99CCFF"/>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0.9192</a:t>
                      </a:r>
                    </a:p>
                  </a:txBody>
                  <a:tcPr marL="7620" marR="7620" marT="7620" marB="0" anchor="b"/>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0.9207</a:t>
                      </a:r>
                    </a:p>
                  </a:txBody>
                  <a:tcPr marL="7620" marR="7620" marT="7620" marB="0" anchor="b">
                    <a:solidFill>
                      <a:schemeClr val="accent6">
                        <a:lumMod val="20000"/>
                        <a:lumOff val="80000"/>
                      </a:schemeClr>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0.9222</a:t>
                      </a:r>
                    </a:p>
                  </a:txBody>
                  <a:tcPr marL="7620" marR="7620" marT="7620" marB="0" anchor="b"/>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0.9236</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0.9251</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0.9265</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0.9279</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0.9292</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0.9306</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0.9319</a:t>
                      </a:r>
                    </a:p>
                  </a:txBody>
                  <a:tcPr marL="7620" marR="7620" marT="7620" marB="0" anchor="b"/>
                </a:tc>
                <a:extLst>
                  <a:ext uri="{0D108BD9-81ED-4DB2-BD59-A6C34878D82A}">
                    <a16:rowId xmlns:a16="http://schemas.microsoft.com/office/drawing/2014/main" val="3678021366"/>
                  </a:ext>
                </a:extLst>
              </a:tr>
              <a:tr h="408200">
                <a:tc>
                  <a:txBody>
                    <a:bodyPr/>
                    <a:lstStyle/>
                    <a:p>
                      <a:pPr algn="ctr" fontAlgn="b"/>
                      <a:r>
                        <a:rPr lang="en-US" sz="2000" b="0" i="0" u="none" strike="noStrike" dirty="0">
                          <a:solidFill>
                            <a:srgbClr val="000000"/>
                          </a:solidFill>
                          <a:effectLst/>
                          <a:latin typeface="+mn-lt"/>
                        </a:rPr>
                        <a:t>1.5</a:t>
                      </a:r>
                    </a:p>
                  </a:txBody>
                  <a:tcPr marL="7620" marR="7620" marT="7620" marB="0" anchor="ctr">
                    <a:solidFill>
                      <a:srgbClr val="99CCFF"/>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0.9332</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0.9345</a:t>
                      </a:r>
                    </a:p>
                  </a:txBody>
                  <a:tcPr marL="7620" marR="7620" marT="7620" marB="0" anchor="b">
                    <a:solidFill>
                      <a:schemeClr val="accent6">
                        <a:lumMod val="20000"/>
                        <a:lumOff val="80000"/>
                      </a:schemeClr>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0.9357</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0.9370</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0.9382</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0.9394</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0.9406</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0.9418</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0.9429</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0.9441</a:t>
                      </a:r>
                    </a:p>
                  </a:txBody>
                  <a:tcPr marL="7620" marR="7620" marT="7620" marB="0" anchor="b"/>
                </a:tc>
                <a:extLst>
                  <a:ext uri="{0D108BD9-81ED-4DB2-BD59-A6C34878D82A}">
                    <a16:rowId xmlns:a16="http://schemas.microsoft.com/office/drawing/2014/main" val="3037365696"/>
                  </a:ext>
                </a:extLst>
              </a:tr>
              <a:tr h="408200">
                <a:tc>
                  <a:txBody>
                    <a:bodyPr/>
                    <a:lstStyle/>
                    <a:p>
                      <a:pPr algn="ctr" fontAlgn="b"/>
                      <a:r>
                        <a:rPr lang="en-US" sz="2000" b="0" i="0" u="none" strike="noStrike" dirty="0">
                          <a:solidFill>
                            <a:srgbClr val="000000"/>
                          </a:solidFill>
                          <a:effectLst/>
                          <a:latin typeface="+mn-lt"/>
                        </a:rPr>
                        <a:t>1.6</a:t>
                      </a:r>
                    </a:p>
                  </a:txBody>
                  <a:tcPr marL="7620" marR="7620" marT="7620" marB="0" anchor="ctr">
                    <a:solidFill>
                      <a:srgbClr val="99CCFF"/>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0.9452</a:t>
                      </a:r>
                    </a:p>
                  </a:txBody>
                  <a:tcPr marL="7620" marR="7620" marT="7620" marB="0" anchor="b"/>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0.9463</a:t>
                      </a:r>
                    </a:p>
                  </a:txBody>
                  <a:tcPr marL="7620" marR="7620" marT="7620" marB="0" anchor="b">
                    <a:solidFill>
                      <a:schemeClr val="accent6">
                        <a:lumMod val="20000"/>
                        <a:lumOff val="80000"/>
                      </a:schemeClr>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0.9474</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0.9484</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0.9495</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0.9505</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0.9515</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0.9525</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0.9535</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0.9545</a:t>
                      </a:r>
                    </a:p>
                  </a:txBody>
                  <a:tcPr marL="7620" marR="7620" marT="7620" marB="0" anchor="b"/>
                </a:tc>
                <a:extLst>
                  <a:ext uri="{0D108BD9-81ED-4DB2-BD59-A6C34878D82A}">
                    <a16:rowId xmlns:a16="http://schemas.microsoft.com/office/drawing/2014/main" val="689974045"/>
                  </a:ext>
                </a:extLst>
              </a:tr>
              <a:tr h="408200">
                <a:tc>
                  <a:txBody>
                    <a:bodyPr/>
                    <a:lstStyle/>
                    <a:p>
                      <a:pPr algn="ctr" fontAlgn="b"/>
                      <a:r>
                        <a:rPr lang="en-US" sz="2000" b="0" i="0" u="none" strike="noStrike" dirty="0">
                          <a:solidFill>
                            <a:srgbClr val="000000"/>
                          </a:solidFill>
                          <a:effectLst/>
                          <a:latin typeface="+mn-lt"/>
                        </a:rPr>
                        <a:t>1.7</a:t>
                      </a:r>
                    </a:p>
                  </a:txBody>
                  <a:tcPr marL="7620" marR="7620" marT="7620" marB="0" anchor="ctr">
                    <a:solidFill>
                      <a:schemeClr val="accent6">
                        <a:lumMod val="20000"/>
                        <a:lumOff val="80000"/>
                      </a:schemeClr>
                    </a:solidFill>
                  </a:tcP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0.9554</a:t>
                      </a:r>
                    </a:p>
                  </a:txBody>
                  <a:tcPr marL="7620" marR="7620" marT="7620" marB="0" anchor="b">
                    <a:solidFill>
                      <a:schemeClr val="accent6">
                        <a:lumMod val="20000"/>
                        <a:lumOff val="80000"/>
                      </a:schemeClr>
                    </a:solidFill>
                  </a:tcP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0.9564</a:t>
                      </a:r>
                    </a:p>
                  </a:txBody>
                  <a:tcPr marL="7620" marR="7620" marT="7620" marB="0" anchor="b">
                    <a:solidFill>
                      <a:schemeClr val="accent6">
                        <a:lumMod val="20000"/>
                        <a:lumOff val="80000"/>
                      </a:schemeClr>
                    </a:solidFill>
                  </a:tcP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0.9573</a:t>
                      </a:r>
                    </a:p>
                  </a:txBody>
                  <a:tcPr marL="7620" marR="7620" marT="7620" marB="0" anchor="b">
                    <a:solidFill>
                      <a:schemeClr val="accent6">
                        <a:lumMod val="20000"/>
                        <a:lumOff val="80000"/>
                      </a:schemeClr>
                    </a:solidFill>
                  </a:tcP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0.9582</a:t>
                      </a:r>
                    </a:p>
                  </a:txBody>
                  <a:tcPr marL="7620" marR="7620" marT="7620" marB="0" anchor="b">
                    <a:solidFill>
                      <a:schemeClr val="accent6">
                        <a:lumMod val="20000"/>
                        <a:lumOff val="80000"/>
                      </a:schemeClr>
                    </a:solidFill>
                  </a:tcP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0.9591</a:t>
                      </a:r>
                    </a:p>
                  </a:txBody>
                  <a:tcPr marL="7620" marR="7620" marT="7620" marB="0" anchor="b">
                    <a:solidFill>
                      <a:schemeClr val="accent6">
                        <a:lumMod val="20000"/>
                        <a:lumOff val="80000"/>
                      </a:schemeClr>
                    </a:solidFill>
                  </a:tcP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0.9599</a:t>
                      </a:r>
                    </a:p>
                  </a:txBody>
                  <a:tcPr marL="7620" marR="7620" marT="7620" marB="0" anchor="b">
                    <a:solidFill>
                      <a:schemeClr val="accent6">
                        <a:lumMod val="20000"/>
                        <a:lumOff val="80000"/>
                      </a:schemeClr>
                    </a:solidFill>
                  </a:tcP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0.9608</a:t>
                      </a:r>
                    </a:p>
                  </a:txBody>
                  <a:tcPr marL="7620" marR="7620" marT="7620" marB="0" anchor="b">
                    <a:solidFill>
                      <a:schemeClr val="accent6">
                        <a:lumMod val="20000"/>
                        <a:lumOff val="80000"/>
                      </a:schemeClr>
                    </a:solidFill>
                  </a:tcP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0.9616</a:t>
                      </a:r>
                    </a:p>
                  </a:txBody>
                  <a:tcPr marL="7620" marR="7620" marT="7620" marB="0" anchor="b">
                    <a:solidFill>
                      <a:schemeClr val="accent6">
                        <a:lumMod val="20000"/>
                        <a:lumOff val="80000"/>
                      </a:schemeClr>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0.9625</a:t>
                      </a:r>
                    </a:p>
                  </a:txBody>
                  <a:tcPr marL="7620" marR="7620" marT="7620" marB="0" anchor="b">
                    <a:solidFill>
                      <a:schemeClr val="accent6">
                        <a:lumMod val="20000"/>
                        <a:lumOff val="80000"/>
                      </a:schemeClr>
                    </a:solidFill>
                  </a:tcPr>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0.9633</a:t>
                      </a:r>
                    </a:p>
                  </a:txBody>
                  <a:tcPr marL="7620" marR="7620" marT="7620" marB="0" anchor="b">
                    <a:solidFill>
                      <a:schemeClr val="accent6">
                        <a:lumMod val="20000"/>
                        <a:lumOff val="80000"/>
                      </a:schemeClr>
                    </a:solidFill>
                  </a:tcPr>
                </a:tc>
                <a:extLst>
                  <a:ext uri="{0D108BD9-81ED-4DB2-BD59-A6C34878D82A}">
                    <a16:rowId xmlns:a16="http://schemas.microsoft.com/office/drawing/2014/main" val="692097711"/>
                  </a:ext>
                </a:extLst>
              </a:tr>
              <a:tr h="408200">
                <a:tc>
                  <a:txBody>
                    <a:bodyPr/>
                    <a:lstStyle/>
                    <a:p>
                      <a:pPr algn="ctr" fontAlgn="b"/>
                      <a:r>
                        <a:rPr lang="en-US" sz="2000" b="0" i="0" u="none" strike="noStrike" dirty="0">
                          <a:solidFill>
                            <a:srgbClr val="000000"/>
                          </a:solidFill>
                          <a:effectLst/>
                          <a:latin typeface="+mn-lt"/>
                        </a:rPr>
                        <a:t>1.8</a:t>
                      </a:r>
                    </a:p>
                  </a:txBody>
                  <a:tcPr marL="7620" marR="7620" marT="7620" marB="0" anchor="ctr">
                    <a:solidFill>
                      <a:srgbClr val="99CCFF"/>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0.9641</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0.9649</a:t>
                      </a:r>
                    </a:p>
                  </a:txBody>
                  <a:tcPr marL="7620" marR="7620" marT="7620" marB="0" anchor="b">
                    <a:solidFill>
                      <a:schemeClr val="accent6">
                        <a:lumMod val="20000"/>
                        <a:lumOff val="80000"/>
                      </a:schemeClr>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0.9656</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0.9664</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0.9671</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0.9678</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0.9686</a:t>
                      </a:r>
                    </a:p>
                  </a:txBody>
                  <a:tcPr marL="7620" marR="7620" marT="7620" marB="0" anchor="b"/>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0.9693</a:t>
                      </a:r>
                    </a:p>
                  </a:txBody>
                  <a:tcPr marL="7620" marR="7620" marT="7620" marB="0" anchor="b"/>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0.9699</a:t>
                      </a:r>
                    </a:p>
                  </a:txBody>
                  <a:tcPr marL="7620" marR="7620" marT="7620" marB="0" anchor="b"/>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0.9706</a:t>
                      </a:r>
                    </a:p>
                  </a:txBody>
                  <a:tcPr marL="7620" marR="7620" marT="7620" marB="0" anchor="b"/>
                </a:tc>
                <a:extLst>
                  <a:ext uri="{0D108BD9-81ED-4DB2-BD59-A6C34878D82A}">
                    <a16:rowId xmlns:a16="http://schemas.microsoft.com/office/drawing/2014/main" val="3600772840"/>
                  </a:ext>
                </a:extLst>
              </a:tr>
              <a:tr h="408200">
                <a:tc>
                  <a:txBody>
                    <a:bodyPr/>
                    <a:lstStyle/>
                    <a:p>
                      <a:pPr algn="ctr" fontAlgn="b"/>
                      <a:r>
                        <a:rPr lang="en-US" sz="2000" b="0" i="0" u="none" strike="noStrike" dirty="0">
                          <a:solidFill>
                            <a:srgbClr val="000000"/>
                          </a:solidFill>
                          <a:effectLst/>
                          <a:latin typeface="+mn-lt"/>
                        </a:rPr>
                        <a:t>1.9</a:t>
                      </a:r>
                    </a:p>
                  </a:txBody>
                  <a:tcPr marL="7620" marR="7620" marT="7620" marB="0" anchor="ctr">
                    <a:solidFill>
                      <a:srgbClr val="99CCFF"/>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0.9713</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0.9719</a:t>
                      </a:r>
                    </a:p>
                  </a:txBody>
                  <a:tcPr marL="7620" marR="7620" marT="7620" marB="0" anchor="b">
                    <a:solidFill>
                      <a:schemeClr val="accent6">
                        <a:lumMod val="20000"/>
                        <a:lumOff val="80000"/>
                      </a:schemeClr>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0.9726</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0.9732</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0.9738</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0.9744</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0.9750</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0.9756</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0.9761</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0.9767</a:t>
                      </a:r>
                    </a:p>
                  </a:txBody>
                  <a:tcPr marL="7620" marR="7620" marT="7620" marB="0" anchor="b"/>
                </a:tc>
                <a:extLst>
                  <a:ext uri="{0D108BD9-81ED-4DB2-BD59-A6C34878D82A}">
                    <a16:rowId xmlns:a16="http://schemas.microsoft.com/office/drawing/2014/main" val="3263564495"/>
                  </a:ext>
                </a:extLst>
              </a:tr>
              <a:tr h="408200">
                <a:tc>
                  <a:txBody>
                    <a:bodyPr/>
                    <a:lstStyle/>
                    <a:p>
                      <a:pPr algn="ctr" fontAlgn="b"/>
                      <a:r>
                        <a:rPr lang="en-US" sz="2000" b="0" i="0" u="none" strike="noStrike" dirty="0">
                          <a:solidFill>
                            <a:srgbClr val="000000"/>
                          </a:solidFill>
                          <a:effectLst/>
                          <a:latin typeface="+mn-lt"/>
                        </a:rPr>
                        <a:t>2.0</a:t>
                      </a:r>
                    </a:p>
                  </a:txBody>
                  <a:tcPr marL="7620" marR="7620" marT="7620" marB="0" anchor="ctr">
                    <a:solidFill>
                      <a:srgbClr val="99CCFF"/>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0.9772</a:t>
                      </a:r>
                    </a:p>
                  </a:txBody>
                  <a:tcPr marL="7620" marR="7620" marT="7620" marB="0" anchor="b"/>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0.9778</a:t>
                      </a:r>
                    </a:p>
                  </a:txBody>
                  <a:tcPr marL="7620" marR="7620" marT="7620" marB="0" anchor="b">
                    <a:solidFill>
                      <a:schemeClr val="accent6">
                        <a:lumMod val="20000"/>
                        <a:lumOff val="80000"/>
                      </a:schemeClr>
                    </a:solidFill>
                  </a:tcPr>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0.9783</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0.9788</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0.9793</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0.9798</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0.9803</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0.9808</a:t>
                      </a:r>
                    </a:p>
                  </a:txBody>
                  <a:tcPr marL="7620" marR="7620" marT="7620" marB="0" anchor="b"/>
                </a:tc>
                <a:tc>
                  <a:txBody>
                    <a:bodyPr/>
                    <a:lstStyle/>
                    <a:p>
                      <a:pPr algn="ctr" fontAlgn="b"/>
                      <a:r>
                        <a:rPr lang="en-US" sz="2000" b="0" i="0" u="none" strike="noStrike">
                          <a:solidFill>
                            <a:srgbClr val="000000"/>
                          </a:solidFill>
                          <a:effectLst/>
                          <a:latin typeface="Arial" panose="020B0604020202020204" pitchFamily="34" charset="0"/>
                          <a:cs typeface="Arial" panose="020B0604020202020204" pitchFamily="34" charset="0"/>
                        </a:rPr>
                        <a:t>0.9812</a:t>
                      </a:r>
                    </a:p>
                  </a:txBody>
                  <a:tcPr marL="7620" marR="7620" marT="7620" marB="0" anchor="b"/>
                </a:tc>
                <a:tc>
                  <a:txBody>
                    <a:bodyPr/>
                    <a:lstStyle/>
                    <a:p>
                      <a:pPr algn="ctr" fontAlgn="b"/>
                      <a:r>
                        <a:rPr lang="en-US" sz="2000" b="0" i="0" u="none" strike="noStrike" dirty="0">
                          <a:solidFill>
                            <a:srgbClr val="000000"/>
                          </a:solidFill>
                          <a:effectLst/>
                          <a:latin typeface="Arial" panose="020B0604020202020204" pitchFamily="34" charset="0"/>
                          <a:cs typeface="Arial" panose="020B0604020202020204" pitchFamily="34" charset="0"/>
                        </a:rPr>
                        <a:t>0.9817</a:t>
                      </a:r>
                    </a:p>
                  </a:txBody>
                  <a:tcPr marL="7620" marR="7620" marT="7620" marB="0" anchor="b"/>
                </a:tc>
                <a:extLst>
                  <a:ext uri="{0D108BD9-81ED-4DB2-BD59-A6C34878D82A}">
                    <a16:rowId xmlns:a16="http://schemas.microsoft.com/office/drawing/2014/main" val="3634251434"/>
                  </a:ext>
                </a:extLst>
              </a:tr>
            </a:tbl>
          </a:graphicData>
        </a:graphic>
      </p:graphicFrame>
      <p:sp>
        <p:nvSpPr>
          <p:cNvPr id="5" name="Oval 4">
            <a:extLst>
              <a:ext uri="{FF2B5EF4-FFF2-40B4-BE49-F238E27FC236}">
                <a16:creationId xmlns:a16="http://schemas.microsoft.com/office/drawing/2014/main" id="{872AD135-170F-4BBB-9155-2CBFAE341D8C}"/>
              </a:ext>
            </a:extLst>
          </p:cNvPr>
          <p:cNvSpPr/>
          <p:nvPr/>
        </p:nvSpPr>
        <p:spPr>
          <a:xfrm>
            <a:off x="2023636" y="4177862"/>
            <a:ext cx="1091840" cy="6379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Footer Placeholder 5">
            <a:extLst>
              <a:ext uri="{FF2B5EF4-FFF2-40B4-BE49-F238E27FC236}">
                <a16:creationId xmlns:a16="http://schemas.microsoft.com/office/drawing/2014/main" id="{131E2E1F-F98C-43DF-B78F-254216074F31}"/>
              </a:ext>
            </a:extLst>
          </p:cNvPr>
          <p:cNvSpPr>
            <a:spLocks noGrp="1"/>
          </p:cNvSpPr>
          <p:nvPr>
            <p:ph type="ftr" sz="quarter" idx="11"/>
          </p:nvPr>
        </p:nvSpPr>
        <p:spPr/>
        <p:txBody>
          <a:bodyPr/>
          <a:lstStyle/>
          <a:p>
            <a:r>
              <a:rPr lang="en-US" dirty="0"/>
              <a:t>Normalverteilung und Z-Wert</a:t>
            </a:r>
          </a:p>
        </p:txBody>
      </p:sp>
      <p:sp>
        <p:nvSpPr>
          <p:cNvPr id="7" name="Oval 6">
            <a:extLst>
              <a:ext uri="{FF2B5EF4-FFF2-40B4-BE49-F238E27FC236}">
                <a16:creationId xmlns:a16="http://schemas.microsoft.com/office/drawing/2014/main" id="{D857C397-63F9-5B48-BA7B-159C2EB26323}"/>
              </a:ext>
            </a:extLst>
          </p:cNvPr>
          <p:cNvSpPr/>
          <p:nvPr/>
        </p:nvSpPr>
        <p:spPr>
          <a:xfrm>
            <a:off x="4351283" y="1753455"/>
            <a:ext cx="189186" cy="5327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Oval 8">
            <a:extLst>
              <a:ext uri="{FF2B5EF4-FFF2-40B4-BE49-F238E27FC236}">
                <a16:creationId xmlns:a16="http://schemas.microsoft.com/office/drawing/2014/main" id="{F8A97CF2-5A6C-3749-9507-84E59E6D4338}"/>
              </a:ext>
            </a:extLst>
          </p:cNvPr>
          <p:cNvSpPr/>
          <p:nvPr/>
        </p:nvSpPr>
        <p:spPr>
          <a:xfrm>
            <a:off x="3857297" y="1762858"/>
            <a:ext cx="493986" cy="5399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0122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7AE930-3E95-4875-AC47-AE60BA9292B4}"/>
              </a:ext>
            </a:extLst>
          </p:cNvPr>
          <p:cNvGrpSpPr/>
          <p:nvPr/>
        </p:nvGrpSpPr>
        <p:grpSpPr>
          <a:xfrm>
            <a:off x="4088921" y="2203006"/>
            <a:ext cx="6860246" cy="3766473"/>
            <a:chOff x="4664364" y="1409376"/>
            <a:chExt cx="4479636" cy="2118915"/>
          </a:xfrm>
        </p:grpSpPr>
        <p:pic>
          <p:nvPicPr>
            <p:cNvPr id="5" name="Picture 4">
              <a:extLst>
                <a:ext uri="{FF2B5EF4-FFF2-40B4-BE49-F238E27FC236}">
                  <a16:creationId xmlns:a16="http://schemas.microsoft.com/office/drawing/2014/main" id="{70CC9A17-793C-4CA4-B8F4-92830D77949C}"/>
                </a:ext>
              </a:extLst>
            </p:cNvPr>
            <p:cNvPicPr>
              <a:picLocks noChangeAspect="1"/>
            </p:cNvPicPr>
            <p:nvPr/>
          </p:nvPicPr>
          <p:blipFill rotWithShape="1">
            <a:blip r:embed="rId3"/>
            <a:srcRect l="5101" b="8391"/>
            <a:stretch/>
          </p:blipFill>
          <p:spPr>
            <a:xfrm>
              <a:off x="4664364" y="1409376"/>
              <a:ext cx="4479636" cy="2118915"/>
            </a:xfrm>
            <a:prstGeom prst="rect">
              <a:avLst/>
            </a:prstGeom>
          </p:spPr>
        </p:pic>
        <p:sp>
          <p:nvSpPr>
            <p:cNvPr id="6" name="TextBox 5">
              <a:extLst>
                <a:ext uri="{FF2B5EF4-FFF2-40B4-BE49-F238E27FC236}">
                  <a16:creationId xmlns:a16="http://schemas.microsoft.com/office/drawing/2014/main" id="{63DA9797-03F2-4892-B7D9-1C9A45DB979A}"/>
                </a:ext>
              </a:extLst>
            </p:cNvPr>
            <p:cNvSpPr txBox="1"/>
            <p:nvPr/>
          </p:nvSpPr>
          <p:spPr>
            <a:xfrm>
              <a:off x="6469531" y="3045306"/>
              <a:ext cx="872141" cy="328978"/>
            </a:xfrm>
            <a:prstGeom prst="rect">
              <a:avLst/>
            </a:prstGeom>
            <a:noFill/>
          </p:spPr>
          <p:txBody>
            <a:bodyPr wrap="none" rtlCol="0">
              <a:spAutoFit/>
            </a:bodyPr>
            <a:lstStyle/>
            <a:p>
              <a:r>
                <a:rPr lang="en-US" sz="3200" b="1" dirty="0"/>
                <a:t>0.9564</a:t>
              </a:r>
            </a:p>
          </p:txBody>
        </p:sp>
      </p:grpSp>
      <p:sp>
        <p:nvSpPr>
          <p:cNvPr id="2" name="Title 1">
            <a:extLst>
              <a:ext uri="{FF2B5EF4-FFF2-40B4-BE49-F238E27FC236}">
                <a16:creationId xmlns:a16="http://schemas.microsoft.com/office/drawing/2014/main" id="{9B590AF2-992A-4ADC-8808-3743B7282F0C}"/>
              </a:ext>
            </a:extLst>
          </p:cNvPr>
          <p:cNvSpPr>
            <a:spLocks noGrp="1"/>
          </p:cNvSpPr>
          <p:nvPr>
            <p:ph type="title"/>
          </p:nvPr>
        </p:nvSpPr>
        <p:spPr/>
        <p:txBody>
          <a:bodyPr/>
          <a:lstStyle/>
          <a:p>
            <a:r>
              <a:rPr lang="de-DE" noProof="0" dirty="0"/>
              <a:t>Z-Wert Übung - Lösung</a:t>
            </a:r>
          </a:p>
        </p:txBody>
      </p:sp>
      <p:sp>
        <p:nvSpPr>
          <p:cNvPr id="3" name="Content Placeholder 2">
            <a:extLst>
              <a:ext uri="{FF2B5EF4-FFF2-40B4-BE49-F238E27FC236}">
                <a16:creationId xmlns:a16="http://schemas.microsoft.com/office/drawing/2014/main" id="{C24C4052-7C11-4BF2-AF35-AB26E284BEC8}"/>
              </a:ext>
            </a:extLst>
          </p:cNvPr>
          <p:cNvSpPr>
            <a:spLocks noGrp="1"/>
          </p:cNvSpPr>
          <p:nvPr>
            <p:ph idx="1"/>
          </p:nvPr>
        </p:nvSpPr>
        <p:spPr>
          <a:xfrm>
            <a:off x="838200" y="1825625"/>
            <a:ext cx="5838645" cy="4351338"/>
          </a:xfrm>
        </p:spPr>
        <p:txBody>
          <a:bodyPr/>
          <a:lstStyle/>
          <a:p>
            <a:r>
              <a:rPr lang="de-DE" noProof="0" dirty="0"/>
              <a:t>0.9564 stellt den Bereich links von Marias Testergebnis dar</a:t>
            </a:r>
          </a:p>
          <a:p>
            <a:r>
              <a:rPr lang="de-DE" noProof="0" dirty="0"/>
              <a:t>Das bedeutet, dass Maria 95,64% der anderen, die den gleichen Test gemacht haben, übertroffen hat.</a:t>
            </a:r>
          </a:p>
        </p:txBody>
      </p:sp>
      <p:sp>
        <p:nvSpPr>
          <p:cNvPr id="7" name="Footer Placeholder 6">
            <a:extLst>
              <a:ext uri="{FF2B5EF4-FFF2-40B4-BE49-F238E27FC236}">
                <a16:creationId xmlns:a16="http://schemas.microsoft.com/office/drawing/2014/main" id="{F6BD078C-44B7-44DE-AE10-91A93D44BACE}"/>
              </a:ext>
            </a:extLst>
          </p:cNvPr>
          <p:cNvSpPr>
            <a:spLocks noGrp="1"/>
          </p:cNvSpPr>
          <p:nvPr>
            <p:ph type="ftr" sz="quarter" idx="11"/>
          </p:nvPr>
        </p:nvSpPr>
        <p:spPr/>
        <p:txBody>
          <a:bodyPr/>
          <a:lstStyle/>
          <a:p>
            <a:r>
              <a:rPr lang="en-US" dirty="0"/>
              <a:t>Normalverteilung und Z-Wert</a:t>
            </a:r>
          </a:p>
        </p:txBody>
      </p:sp>
    </p:spTree>
    <p:extLst>
      <p:ext uri="{BB962C8B-B14F-4D97-AF65-F5344CB8AC3E}">
        <p14:creationId xmlns:p14="http://schemas.microsoft.com/office/powerpoint/2010/main" val="1922242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8815-066F-4DCE-BF4C-8DA96B7A9A2B}"/>
              </a:ext>
            </a:extLst>
          </p:cNvPr>
          <p:cNvSpPr>
            <a:spLocks noGrp="1"/>
          </p:cNvSpPr>
          <p:nvPr>
            <p:ph type="ctrTitle"/>
          </p:nvPr>
        </p:nvSpPr>
        <p:spPr/>
        <p:txBody>
          <a:bodyPr/>
          <a:lstStyle/>
          <a:p>
            <a:r>
              <a:rPr lang="de-DE" noProof="0" dirty="0"/>
              <a:t>Als nächstes: </a:t>
            </a:r>
            <a:r>
              <a:rPr lang="de-DE" noProof="0" dirty="0" err="1"/>
              <a:t>Statsistik</a:t>
            </a:r>
            <a:endParaRPr lang="de-DE" noProof="0" dirty="0"/>
          </a:p>
        </p:txBody>
      </p:sp>
      <p:sp>
        <p:nvSpPr>
          <p:cNvPr id="3" name="Subtitle 2">
            <a:extLst>
              <a:ext uri="{FF2B5EF4-FFF2-40B4-BE49-F238E27FC236}">
                <a16:creationId xmlns:a16="http://schemas.microsoft.com/office/drawing/2014/main" id="{6468D267-EE6C-46D7-BFF7-43B088A283F5}"/>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92037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1AB74-0CE3-415A-B878-5ED80041A4A0}"/>
              </a:ext>
            </a:extLst>
          </p:cNvPr>
          <p:cNvSpPr>
            <a:spLocks noGrp="1"/>
          </p:cNvSpPr>
          <p:nvPr>
            <p:ph type="ctrTitle"/>
          </p:nvPr>
        </p:nvSpPr>
        <p:spPr/>
        <p:txBody>
          <a:bodyPr/>
          <a:lstStyle/>
          <a:p>
            <a:r>
              <a:rPr lang="de-DE" noProof="0" dirty="0"/>
              <a:t>Binominalverteilung</a:t>
            </a:r>
          </a:p>
        </p:txBody>
      </p:sp>
      <p:sp>
        <p:nvSpPr>
          <p:cNvPr id="3" name="Subtitle 2">
            <a:extLst>
              <a:ext uri="{FF2B5EF4-FFF2-40B4-BE49-F238E27FC236}">
                <a16:creationId xmlns:a16="http://schemas.microsoft.com/office/drawing/2014/main" id="{D413D70E-3967-4066-B3D1-63283EFD9BC6}"/>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49850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C639-868B-4039-9B14-27376BF53D66}"/>
              </a:ext>
            </a:extLst>
          </p:cNvPr>
          <p:cNvSpPr>
            <a:spLocks noGrp="1"/>
          </p:cNvSpPr>
          <p:nvPr>
            <p:ph type="title"/>
          </p:nvPr>
        </p:nvSpPr>
        <p:spPr/>
        <p:txBody>
          <a:bodyPr/>
          <a:lstStyle/>
          <a:p>
            <a:r>
              <a:rPr lang="de-DE" noProof="0" dirty="0"/>
              <a:t>Binominalverteilung</a:t>
            </a:r>
          </a:p>
        </p:txBody>
      </p:sp>
      <p:sp>
        <p:nvSpPr>
          <p:cNvPr id="3" name="Content Placeholder 2">
            <a:extLst>
              <a:ext uri="{FF2B5EF4-FFF2-40B4-BE49-F238E27FC236}">
                <a16:creationId xmlns:a16="http://schemas.microsoft.com/office/drawing/2014/main" id="{0D8EE6B8-CBF4-4F99-BE0D-5E0CAA101CED}"/>
              </a:ext>
            </a:extLst>
          </p:cNvPr>
          <p:cNvSpPr>
            <a:spLocks noGrp="1"/>
          </p:cNvSpPr>
          <p:nvPr>
            <p:ph idx="1"/>
          </p:nvPr>
        </p:nvSpPr>
        <p:spPr/>
        <p:txBody>
          <a:bodyPr/>
          <a:lstStyle/>
          <a:p>
            <a:r>
              <a:rPr lang="de-DE" noProof="0" dirty="0"/>
              <a:t>"Binominal" bedeutet, dass es zwei diskrete, sich gegenseitig ausschließende Ergebnisse eines Zufallsexperiments gibt.</a:t>
            </a:r>
          </a:p>
          <a:p>
            <a:pPr marL="0" indent="0" algn="ctr">
              <a:buNone/>
            </a:pPr>
            <a:r>
              <a:rPr lang="de-DE" sz="4000" b="1" noProof="0" dirty="0">
                <a:solidFill>
                  <a:schemeClr val="accent1"/>
                </a:solidFill>
              </a:rPr>
              <a:t>Kopf</a:t>
            </a:r>
            <a:r>
              <a:rPr lang="de-DE" noProof="0" dirty="0"/>
              <a:t> oder </a:t>
            </a:r>
            <a:r>
              <a:rPr lang="de-DE" sz="4000" b="1" noProof="0" dirty="0">
                <a:solidFill>
                  <a:schemeClr val="accent1"/>
                </a:solidFill>
              </a:rPr>
              <a:t>Zahl</a:t>
            </a:r>
          </a:p>
          <a:p>
            <a:pPr marL="0" indent="0" algn="ctr">
              <a:buNone/>
            </a:pPr>
            <a:r>
              <a:rPr lang="de-DE" sz="4000" b="1" noProof="0" dirty="0">
                <a:solidFill>
                  <a:schemeClr val="accent1"/>
                </a:solidFill>
              </a:rPr>
              <a:t>  an</a:t>
            </a:r>
            <a:r>
              <a:rPr lang="de-DE" noProof="0" dirty="0"/>
              <a:t> oder </a:t>
            </a:r>
            <a:r>
              <a:rPr lang="de-DE" sz="4000" b="1" noProof="0" dirty="0">
                <a:solidFill>
                  <a:schemeClr val="accent1"/>
                </a:solidFill>
              </a:rPr>
              <a:t>aus</a:t>
            </a:r>
          </a:p>
          <a:p>
            <a:pPr marL="0" indent="0" algn="ctr">
              <a:buNone/>
            </a:pPr>
            <a:r>
              <a:rPr lang="de-DE" sz="4000" b="1" noProof="0" dirty="0">
                <a:solidFill>
                  <a:schemeClr val="accent1"/>
                </a:solidFill>
              </a:rPr>
              <a:t>   krank</a:t>
            </a:r>
            <a:r>
              <a:rPr lang="de-DE" noProof="0" dirty="0"/>
              <a:t> oder </a:t>
            </a:r>
            <a:r>
              <a:rPr lang="de-DE" sz="4000" b="1" noProof="0" dirty="0">
                <a:solidFill>
                  <a:schemeClr val="accent1"/>
                </a:solidFill>
              </a:rPr>
              <a:t>gesund</a:t>
            </a:r>
          </a:p>
          <a:p>
            <a:pPr marL="0" indent="0" algn="ctr">
              <a:buNone/>
            </a:pPr>
            <a:r>
              <a:rPr lang="de-DE" sz="4000" b="1" noProof="0" dirty="0">
                <a:solidFill>
                  <a:schemeClr val="accent1"/>
                </a:solidFill>
              </a:rPr>
              <a:t>        Erfolg (</a:t>
            </a:r>
            <a:r>
              <a:rPr lang="de-DE" sz="4000" b="1" noProof="0" dirty="0" err="1">
                <a:solidFill>
                  <a:schemeClr val="accent1"/>
                </a:solidFill>
              </a:rPr>
              <a:t>success</a:t>
            </a:r>
            <a:r>
              <a:rPr lang="de-DE" sz="4000" b="1" noProof="0" dirty="0">
                <a:solidFill>
                  <a:schemeClr val="accent1"/>
                </a:solidFill>
              </a:rPr>
              <a:t>)</a:t>
            </a:r>
            <a:r>
              <a:rPr lang="de-DE" noProof="0" dirty="0"/>
              <a:t> oder </a:t>
            </a:r>
            <a:r>
              <a:rPr lang="de-DE" sz="4000" b="1" noProof="0" dirty="0">
                <a:solidFill>
                  <a:schemeClr val="accent1"/>
                </a:solidFill>
              </a:rPr>
              <a:t>Misserfolg (</a:t>
            </a:r>
            <a:r>
              <a:rPr lang="de-DE" sz="4000" b="1" noProof="0" dirty="0" err="1">
                <a:solidFill>
                  <a:schemeClr val="accent1"/>
                </a:solidFill>
              </a:rPr>
              <a:t>failure</a:t>
            </a:r>
            <a:r>
              <a:rPr lang="de-DE" sz="4000" b="1" noProof="0" dirty="0">
                <a:solidFill>
                  <a:schemeClr val="accent1"/>
                </a:solidFill>
              </a:rPr>
              <a:t>)</a:t>
            </a:r>
          </a:p>
        </p:txBody>
      </p:sp>
      <p:sp>
        <p:nvSpPr>
          <p:cNvPr id="4" name="Footer Placeholder 3">
            <a:extLst>
              <a:ext uri="{FF2B5EF4-FFF2-40B4-BE49-F238E27FC236}">
                <a16:creationId xmlns:a16="http://schemas.microsoft.com/office/drawing/2014/main" id="{BAA18C32-2C26-493B-BDA4-78EC6B7E5B46}"/>
              </a:ext>
            </a:extLst>
          </p:cNvPr>
          <p:cNvSpPr>
            <a:spLocks noGrp="1"/>
          </p:cNvSpPr>
          <p:nvPr>
            <p:ph type="ftr" sz="quarter" idx="11"/>
          </p:nvPr>
        </p:nvSpPr>
        <p:spPr/>
        <p:txBody>
          <a:bodyPr/>
          <a:lstStyle/>
          <a:p>
            <a:r>
              <a:rPr lang="en-US" dirty="0"/>
              <a:t>Binominalverteilung</a:t>
            </a:r>
          </a:p>
        </p:txBody>
      </p:sp>
    </p:spTree>
    <p:extLst>
      <p:ext uri="{BB962C8B-B14F-4D97-AF65-F5344CB8AC3E}">
        <p14:creationId xmlns:p14="http://schemas.microsoft.com/office/powerpoint/2010/main" val="231425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3569</Words>
  <Application>Microsoft Office PowerPoint</Application>
  <PresentationFormat>Breitbild</PresentationFormat>
  <Paragraphs>833</Paragraphs>
  <Slides>75</Slides>
  <Notes>75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75</vt:i4>
      </vt:variant>
    </vt:vector>
  </HeadingPairs>
  <TitlesOfParts>
    <vt:vector size="82" baseType="lpstr">
      <vt:lpstr>Arial</vt:lpstr>
      <vt:lpstr>Calibri</vt:lpstr>
      <vt:lpstr>Calibri Light</vt:lpstr>
      <vt:lpstr>Cambria Math</vt:lpstr>
      <vt:lpstr>Lucida Console</vt:lpstr>
      <vt:lpstr>Montserrat</vt:lpstr>
      <vt:lpstr>Office</vt:lpstr>
      <vt:lpstr>Teil 3: Verteilungen (Distributions)</vt:lpstr>
      <vt:lpstr>Verteilungen</vt:lpstr>
      <vt:lpstr>Diskrete Wahrscheinlichkeits-verteilung</vt:lpstr>
      <vt:lpstr>Diskrete Wahrscheinlichkeitsverteilung</vt:lpstr>
      <vt:lpstr>Gleichverteilung (Uniform Distribution)</vt:lpstr>
      <vt:lpstr>Gleichverteilung</vt:lpstr>
      <vt:lpstr>Gleichverteilung</vt:lpstr>
      <vt:lpstr>Binominalverteilung</vt:lpstr>
      <vt:lpstr>Binominalverteilung</vt:lpstr>
      <vt:lpstr>Bernoulli-Experiment</vt:lpstr>
      <vt:lpstr>Wahrscheinlichkeitsfunktion einer binominalen Zufallsvariablen</vt:lpstr>
      <vt:lpstr>Binominalverteilung</vt:lpstr>
      <vt:lpstr>Binominalverteilung</vt:lpstr>
      <vt:lpstr>Binominalverteilung Übung</vt:lpstr>
      <vt:lpstr>Binominalverteilung Übung</vt:lpstr>
      <vt:lpstr>In Excel…</vt:lpstr>
      <vt:lpstr>In Python…</vt:lpstr>
      <vt:lpstr>Poisson-Verteilung</vt:lpstr>
      <vt:lpstr>Poisson-Verteilung</vt:lpstr>
      <vt:lpstr>Poisson-Verteilung</vt:lpstr>
      <vt:lpstr>Poisson-Verteilung</vt:lpstr>
      <vt:lpstr>Poisson-Verteilung</vt:lpstr>
      <vt:lpstr>Poisson-Verteilung Übung #1</vt:lpstr>
      <vt:lpstr>Poisson-Verteilung Übung #1</vt:lpstr>
      <vt:lpstr>Poisson-Verteilung Übung #1</vt:lpstr>
      <vt:lpstr>Poisson-Verteilung</vt:lpstr>
      <vt:lpstr>Poisson-Verteilung</vt:lpstr>
      <vt:lpstr>Poisson-Verteilung Übung #2</vt:lpstr>
      <vt:lpstr>Poisson-Verteilung Übung #2</vt:lpstr>
      <vt:lpstr>Poisson-Verteilung - Teilintervalle</vt:lpstr>
      <vt:lpstr>Poisson-Verteilung Übung #3</vt:lpstr>
      <vt:lpstr>Poisson-Verteilung Übung #3</vt:lpstr>
      <vt:lpstr>In Excel…</vt:lpstr>
      <vt:lpstr>In Excel…</vt:lpstr>
      <vt:lpstr>In Python…</vt:lpstr>
      <vt:lpstr>In Python…</vt:lpstr>
      <vt:lpstr>In Python…</vt:lpstr>
      <vt:lpstr>Kontinuierliche Wahrscheinlichkeits-verteilung</vt:lpstr>
      <vt:lpstr>Kontinuierliche Wahrscheinlichkeitsverteilung</vt:lpstr>
      <vt:lpstr>Normalverteilung</vt:lpstr>
      <vt:lpstr>Normalverteilung</vt:lpstr>
      <vt:lpstr>Normalverteilung</vt:lpstr>
      <vt:lpstr>Normalverteilung</vt:lpstr>
      <vt:lpstr>Normalverteilung</vt:lpstr>
      <vt:lpstr>Normalverteilung</vt:lpstr>
      <vt:lpstr>Normalverteilung</vt:lpstr>
      <vt:lpstr>Standardnormalverteilung</vt:lpstr>
      <vt:lpstr>Standardnormalverteilung</vt:lpstr>
      <vt:lpstr>Standardnormalverteilung</vt:lpstr>
      <vt:lpstr>Standardnormalverteilung</vt:lpstr>
      <vt:lpstr>Normalverteilung</vt:lpstr>
      <vt:lpstr>Formel Normalverteilung</vt:lpstr>
      <vt:lpstr>Normalverteilung</vt:lpstr>
      <vt:lpstr>Formel der Normalverteilung und Z-Wert</vt:lpstr>
      <vt:lpstr>Normalverteilung</vt:lpstr>
      <vt:lpstr>Normalverteilung</vt:lpstr>
      <vt:lpstr>Normalverteilung</vt:lpstr>
      <vt:lpstr>Normalverteilung</vt:lpstr>
      <vt:lpstr>Normalverteilung</vt:lpstr>
      <vt:lpstr>Normalverteilung</vt:lpstr>
      <vt:lpstr>Normalverteilung</vt:lpstr>
      <vt:lpstr>Normalverteilung</vt:lpstr>
      <vt:lpstr>Normalverteilungsformel</vt:lpstr>
      <vt:lpstr>Normalverteilungsformel</vt:lpstr>
      <vt:lpstr>Z-Wert und Z-Tabelle</vt:lpstr>
      <vt:lpstr>Wie du eine Z-Tabelle ließt</vt:lpstr>
      <vt:lpstr>Wie du eine Z-Tabelle ließt</vt:lpstr>
      <vt:lpstr>Z-Werte in Excel</vt:lpstr>
      <vt:lpstr>Z-Werte in Python</vt:lpstr>
      <vt:lpstr>Z-Wert Übung</vt:lpstr>
      <vt:lpstr>Z-Wert Übung</vt:lpstr>
      <vt:lpstr>Z-Wert Übung - Lösung</vt:lpstr>
      <vt:lpstr>Z-Wert Übung - Lösung</vt:lpstr>
      <vt:lpstr>Z-Wert Übung - Lösung</vt:lpstr>
      <vt:lpstr>Als nächstes: Statsistik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Eggert, Carl</dc:creator>
  <cp:lastModifiedBy>Pauline H</cp:lastModifiedBy>
  <cp:revision>60</cp:revision>
  <dcterms:created xsi:type="dcterms:W3CDTF">2018-06-22T09:05:25Z</dcterms:created>
  <dcterms:modified xsi:type="dcterms:W3CDTF">2018-11-21T19:00:27Z</dcterms:modified>
</cp:coreProperties>
</file>