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47" r:id="rId2"/>
    <p:sldId id="346" r:id="rId3"/>
    <p:sldId id="257" r:id="rId4"/>
    <p:sldId id="258" r:id="rId5"/>
    <p:sldId id="259" r:id="rId6"/>
    <p:sldId id="260" r:id="rId7"/>
    <p:sldId id="349" r:id="rId8"/>
    <p:sldId id="350" r:id="rId9"/>
    <p:sldId id="354" r:id="rId10"/>
    <p:sldId id="351" r:id="rId11"/>
    <p:sldId id="352" r:id="rId12"/>
    <p:sldId id="353" r:id="rId13"/>
    <p:sldId id="261" r:id="rId14"/>
    <p:sldId id="262" r:id="rId15"/>
    <p:sldId id="355" r:id="rId16"/>
    <p:sldId id="263" r:id="rId17"/>
    <p:sldId id="356" r:id="rId18"/>
    <p:sldId id="264" r:id="rId19"/>
    <p:sldId id="357" r:id="rId20"/>
    <p:sldId id="358" r:id="rId21"/>
    <p:sldId id="360" r:id="rId22"/>
    <p:sldId id="359" r:id="rId23"/>
    <p:sldId id="361" r:id="rId24"/>
    <p:sldId id="362" r:id="rId25"/>
    <p:sldId id="265" r:id="rId26"/>
    <p:sldId id="266" r:id="rId27"/>
    <p:sldId id="267" r:id="rId28"/>
    <p:sldId id="363" r:id="rId29"/>
    <p:sldId id="268" r:id="rId30"/>
    <p:sldId id="26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18F200B9-5DC7-420B-BB16-3F5395281D02}">
          <p14:sldIdLst>
            <p14:sldId id="347"/>
          </p14:sldIdLst>
        </p14:section>
        <p14:section name="Chi-Quadrat-Test" id="{EED57FB7-031D-4741-BF38-480B3F83EDC6}">
          <p14:sldIdLst>
            <p14:sldId id="346"/>
            <p14:sldId id="257"/>
            <p14:sldId id="258"/>
            <p14:sldId id="259"/>
            <p14:sldId id="260"/>
            <p14:sldId id="349"/>
            <p14:sldId id="350"/>
            <p14:sldId id="354"/>
            <p14:sldId id="351"/>
            <p14:sldId id="352"/>
            <p14:sldId id="353"/>
            <p14:sldId id="261"/>
            <p14:sldId id="262"/>
          </p14:sldIdLst>
        </p14:section>
        <p14:section name="Chi-Quadrat Beispielübung" id="{797F24A8-AD34-4BDE-AB7A-E429BFFF6979}">
          <p14:sldIdLst>
            <p14:sldId id="355"/>
            <p14:sldId id="263"/>
            <p14:sldId id="356"/>
            <p14:sldId id="264"/>
            <p14:sldId id="357"/>
            <p14:sldId id="358"/>
            <p14:sldId id="360"/>
            <p14:sldId id="359"/>
            <p14:sldId id="361"/>
            <p14:sldId id="362"/>
            <p14:sldId id="265"/>
            <p14:sldId id="266"/>
            <p14:sldId id="267"/>
            <p14:sldId id="363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4" autoAdjust="0"/>
    <p:restoredTop sz="7262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14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5542-E1DD-4219-8F9B-EF42D5150489}" type="datetimeFigureOut">
              <a:rPr lang="de-DE" smtClean="0"/>
              <a:t>25.11.2018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380F-0051-4892-AC89-710C414C8FE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1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77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Möglichen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- 1 -&gt; </a:t>
            </a:r>
            <a:r>
              <a:rPr lang="en-US" dirty="0" err="1"/>
              <a:t>Würfel</a:t>
            </a:r>
            <a:r>
              <a:rPr lang="en-US" dirty="0"/>
              <a:t> 6-1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the t- and F-distributions, the shape of a chi-square distribution depends on degrees of freedom.</a:t>
            </a:r>
          </a:p>
          <a:p>
            <a:r>
              <a:rPr lang="en-US" dirty="0"/>
              <a:t>The P-value is going to represent our level of confidence</a:t>
            </a:r>
          </a:p>
          <a:p>
            <a:r>
              <a:rPr lang="en-GB" dirty="0"/>
              <a:t>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Chi-square </a:t>
            </a:r>
            <a:br>
              <a:rPr lang="en-US" dirty="0"/>
            </a:br>
            <a:r>
              <a:rPr lang="en-US" dirty="0"/>
              <a:t>distribution, </a:t>
            </a:r>
            <a:br>
              <a:rPr lang="en-US" dirty="0"/>
            </a:br>
            <a:r>
              <a:rPr lang="en-US" dirty="0"/>
              <a:t>showing χ</a:t>
            </a:r>
            <a:r>
              <a:rPr lang="en-US" baseline="30000" dirty="0"/>
              <a:t>2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 x-axis and </a:t>
            </a:r>
            <a:br>
              <a:rPr lang="en-US" dirty="0"/>
            </a:br>
            <a:r>
              <a:rPr lang="en-US" dirty="0"/>
              <a:t>P-value on the </a:t>
            </a:r>
            <a:br>
              <a:rPr lang="en-US" dirty="0"/>
            </a:br>
            <a:r>
              <a:rPr lang="en-US" dirty="0"/>
              <a:t>y-axis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476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low χ</a:t>
            </a:r>
            <a:r>
              <a:rPr lang="en-US" baseline="30000" dirty="0"/>
              <a:t>2</a:t>
            </a:r>
            <a:r>
              <a:rPr lang="en-US" dirty="0"/>
              <a:t> value means a high correlation between the observed values and the expected values.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51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Degrees of Freedom: we had two categories of observation (heads &amp; tails). 2-1=1.</a:t>
            </a:r>
          </a:p>
          <a:p>
            <a:r>
              <a:rPr lang="en-GB" dirty="0"/>
              <a:t>############</a:t>
            </a:r>
          </a:p>
          <a:p>
            <a:r>
              <a:rPr lang="en-US" dirty="0"/>
              <a:t>Our coin example had a χ</a:t>
            </a:r>
            <a:r>
              <a:rPr lang="en-US" baseline="30000" dirty="0"/>
              <a:t>2</a:t>
            </a:r>
            <a:r>
              <a:rPr lang="en-US" dirty="0"/>
              <a:t> value of 2.0</a:t>
            </a:r>
          </a:p>
          <a:p>
            <a:r>
              <a:rPr lang="en-US" dirty="0"/>
              <a:t>Degrees of freedom was (2-1) or 1</a:t>
            </a:r>
          </a:p>
          <a:p>
            <a:r>
              <a:rPr lang="en-US" dirty="0"/>
              <a:t>Our critical value with 95% confidence is: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17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Es</a:t>
                </a:r>
                <a:r>
                  <a:rPr lang="en-US" dirty="0"/>
                  <a:t> is mooch </a:t>
                </a:r>
                <a:r>
                  <a:rPr lang="en-US" dirty="0" err="1"/>
                  <a:t>wahrscheinlich</a:t>
                </a:r>
                <a:r>
                  <a:rPr lang="en-US" dirty="0"/>
                  <a:t> </a:t>
                </a:r>
                <a:r>
                  <a:rPr lang="en-US" dirty="0" err="1"/>
                  <a:t>dass</a:t>
                </a:r>
                <a:r>
                  <a:rPr lang="en-US" dirty="0"/>
                  <a:t> </a:t>
                </a:r>
                <a:r>
                  <a:rPr lang="en-US" dirty="0" err="1"/>
                  <a:t>wir</a:t>
                </a:r>
                <a:r>
                  <a:rPr lang="en-US" dirty="0"/>
                  <a:t> 12 mal Kopf 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:r>
                  <a:rPr lang="en-US" dirty="0" err="1"/>
                  <a:t>einer</a:t>
                </a:r>
                <a:r>
                  <a:rPr lang="en-US" dirty="0"/>
                  <a:t> </a:t>
                </a:r>
                <a:r>
                  <a:rPr lang="en-US" dirty="0" err="1"/>
                  <a:t>Münze</a:t>
                </a:r>
                <a:r>
                  <a:rPr lang="en-US" dirty="0"/>
                  <a:t> </a:t>
                </a:r>
                <a:r>
                  <a:rPr lang="en-US" dirty="0" err="1"/>
                  <a:t>werfen</a:t>
                </a:r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/>
                  <a:t>Je</a:t>
                </a:r>
                <a:r>
                  <a:rPr lang="en-US" dirty="0"/>
                  <a:t> </a:t>
                </a:r>
                <a:r>
                  <a:rPr lang="en-US" dirty="0" err="1"/>
                  <a:t>höher</a:t>
                </a:r>
                <a:r>
                  <a:rPr lang="en-US" dirty="0"/>
                  <a:t> der Wert </a:t>
                </a:r>
                <a:r>
                  <a:rPr lang="en-US" dirty="0" err="1"/>
                  <a:t>wird</a:t>
                </a:r>
                <a:r>
                  <a:rPr lang="en-US" dirty="0"/>
                  <a:t> </a:t>
                </a:r>
                <a:r>
                  <a:rPr lang="en-US" dirty="0" err="1"/>
                  <a:t>desto</a:t>
                </a:r>
                <a:r>
                  <a:rPr lang="en-US" dirty="0"/>
                  <a:t> </a:t>
                </a:r>
                <a:r>
                  <a:rPr lang="en-US" dirty="0" err="1"/>
                  <a:t>unwahrscheinlicher</a:t>
                </a:r>
                <a:r>
                  <a:rPr lang="en-US" dirty="0"/>
                  <a:t>. Du </a:t>
                </a:r>
                <a:r>
                  <a:rPr lang="en-US" dirty="0" err="1"/>
                  <a:t>kannst</a:t>
                </a:r>
                <a:r>
                  <a:rPr lang="en-US" dirty="0"/>
                  <a:t> </a:t>
                </a:r>
                <a:r>
                  <a:rPr lang="en-US" dirty="0" err="1"/>
                  <a:t>zurück</a:t>
                </a:r>
                <a:r>
                  <a:rPr lang="en-US" dirty="0"/>
                  <a:t> </a:t>
                </a:r>
                <a:r>
                  <a:rPr lang="en-US" dirty="0" err="1"/>
                  <a:t>gehen</a:t>
                </a:r>
                <a:r>
                  <a:rPr lang="en-US" dirty="0"/>
                  <a:t> und den Wert von 12 auf 17 </a:t>
                </a:r>
                <a:r>
                  <a:rPr lang="en-US" dirty="0" err="1"/>
                  <a:t>hochsetzten</a:t>
                </a:r>
                <a:r>
                  <a:rPr lang="en-US" dirty="0"/>
                  <a:t> und </a:t>
                </a:r>
                <a:r>
                  <a:rPr lang="en-US" dirty="0" err="1"/>
                  <a:t>dann</a:t>
                </a:r>
                <a:r>
                  <a:rPr lang="en-US" dirty="0"/>
                  <a:t> die </a:t>
                </a:r>
                <a:r>
                  <a:rPr lang="en-US" dirty="0" err="1"/>
                  <a:t>berechnung</a:t>
                </a:r>
                <a:r>
                  <a:rPr lang="en-US" dirty="0"/>
                  <a:t> </a:t>
                </a:r>
                <a:r>
                  <a:rPr lang="en-US" dirty="0" err="1"/>
                  <a:t>ncohmal</a:t>
                </a:r>
                <a:r>
                  <a:rPr lang="en-US" dirty="0"/>
                  <a:t> </a:t>
                </a:r>
                <a:r>
                  <a:rPr lang="en-US" dirty="0" err="1"/>
                  <a:t>machen</a:t>
                </a:r>
                <a:r>
                  <a:rPr lang="en-US" dirty="0"/>
                  <a:t>, </a:t>
                </a:r>
                <a:r>
                  <a:rPr lang="en-US" dirty="0" err="1"/>
                  <a:t>dann</a:t>
                </a:r>
                <a:r>
                  <a:rPr lang="en-US" dirty="0"/>
                  <a:t> </a:t>
                </a:r>
                <a:r>
                  <a:rPr lang="en-US" dirty="0" err="1"/>
                  <a:t>wird</a:t>
                </a:r>
                <a:r>
                  <a:rPr lang="en-US" dirty="0"/>
                  <a:t> die </a:t>
                </a:r>
                <a:r>
                  <a:rPr lang="en-US" dirty="0" err="1"/>
                  <a:t>Nullhypothese</a:t>
                </a:r>
                <a:r>
                  <a:rPr lang="en-US" dirty="0"/>
                  <a:t> </a:t>
                </a:r>
                <a:r>
                  <a:rPr lang="en-US" dirty="0" err="1"/>
                  <a:t>verworfen</a:t>
                </a:r>
                <a:r>
                  <a:rPr lang="en-US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In other words, we might expect to see this behavior at least 5 times out of 100. Our result was not as “extreme” as our critical value.</a:t>
                </a:r>
              </a:p>
              <a:p>
                <a:r>
                  <a:rPr lang="en-GB" dirty="0"/>
                  <a:t>#############</a:t>
                </a:r>
              </a:p>
              <a:p>
                <a:r>
                  <a:rPr lang="en-US" dirty="0"/>
                  <a:t>Our null hypothesis was that 12 heads in 18 flips was statistically reasonable for a fair coin, with 95% probability.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=3.841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,</a:t>
                </a:r>
              </a:p>
              <a:p>
                <a:pPr marL="9144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We fail to reject the null hypothesis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In other words, we might expect to see this behavior at least 5 times out of 100. Our result was not as “extreme” as our critical value.</a:t>
                </a:r>
              </a:p>
              <a:p>
                <a:r>
                  <a:rPr lang="en-GB" dirty="0"/>
                  <a:t>#############</a:t>
                </a:r>
              </a:p>
              <a:p>
                <a:r>
                  <a:rPr lang="en-US" dirty="0"/>
                  <a:t>Our null hypothesis was that 12 heads in 18 flips was statistically reasonable for a fair coin, with 95% probability.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Since </a:t>
                </a: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𝜒^</a:t>
                </a:r>
                <a:r>
                  <a:rPr lang="en-US" b="0" i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2=2.0</a:t>
                </a:r>
                <a:r>
                  <a:rPr lang="en-US" dirty="0">
                    <a:solidFill>
                      <a:schemeClr val="bg2"/>
                    </a:solidFill>
                  </a:rPr>
                  <a:t> and </a:t>
                </a: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𝜒_</a:t>
                </a: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𝑐𝑟𝑖𝑡𝑖𝑐𝑎𝑙^2=3.841</a:t>
                </a:r>
                <a:r>
                  <a:rPr lang="en-US" dirty="0">
                    <a:solidFill>
                      <a:schemeClr val="bg2"/>
                    </a:solidFill>
                  </a:rPr>
                  <a:t>,</a:t>
                </a:r>
              </a:p>
              <a:p>
                <a:pPr marL="914400" indent="0">
                  <a:buNone/>
                </a:pP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𝜒^</a:t>
                </a: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b="0" i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en-US" dirty="0">
                    <a:solidFill>
                      <a:schemeClr val="bg2"/>
                    </a:solidFill>
                  </a:rPr>
                  <a:t> </a:t>
                </a: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𝜒_</a:t>
                </a:r>
                <a:r>
                  <a:rPr lang="en-US" i="0">
                    <a:solidFill>
                      <a:schemeClr val="bg2"/>
                    </a:solidFill>
                    <a:latin typeface="Cambria Math" panose="02040503050406030204" pitchFamily="18" charset="0"/>
                  </a:rPr>
                  <a:t>𝑐𝑟𝑖𝑡𝑖𝑐𝑎𝑙^2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bg2"/>
                    </a:solidFill>
                  </a:rPr>
                  <a:t>We fail to reject the null hypothesis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830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182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company runs six identical servers to support its IT infrastructure.</a:t>
            </a:r>
          </a:p>
          <a:p>
            <a:r>
              <a:rPr lang="en-US" dirty="0"/>
              <a:t>Logically, the </a:t>
            </a:r>
            <a:r>
              <a:rPr lang="en-US" dirty="0">
                <a:solidFill>
                  <a:srgbClr val="000000"/>
                </a:solidFill>
              </a:rPr>
              <a:t>failure rate should be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the same across all servers</a:t>
            </a:r>
            <a:r>
              <a:rPr lang="en-US" dirty="0"/>
              <a:t>.</a:t>
            </a:r>
          </a:p>
          <a:p>
            <a:r>
              <a:rPr lang="en-US" dirty="0"/>
              <a:t>Based on the following data, 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can </a:t>
            </a:r>
            <a:r>
              <a:rPr lang="en-US" b="1" dirty="0">
                <a:solidFill>
                  <a:srgbClr val="000000"/>
                </a:solidFill>
              </a:rPr>
              <a:t>we assume that the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servers fail at the same rate?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687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let’s state some assumptions:</a:t>
            </a:r>
          </a:p>
          <a:p>
            <a:pPr marL="801688" indent="-346075">
              <a:spcBef>
                <a:spcPts val="600"/>
              </a:spcBef>
              <a:buNone/>
            </a:pPr>
            <a:r>
              <a:rPr lang="en-US" dirty="0"/>
              <a:t>1. If a server fails, it does NOT affect the probability of that server failing again, </a:t>
            </a:r>
            <a:br>
              <a:rPr lang="en-US" dirty="0"/>
            </a:br>
            <a:r>
              <a:rPr lang="en-US" dirty="0"/>
              <a:t>or of other servers failing</a:t>
            </a:r>
          </a:p>
          <a:p>
            <a:pPr marL="801688" indent="-346075">
              <a:spcBef>
                <a:spcPts val="600"/>
              </a:spcBef>
              <a:buNone/>
            </a:pPr>
            <a:r>
              <a:rPr lang="en-US" dirty="0"/>
              <a:t>2. A server either fails or it doesn’t – there are no “degrees of failure” to consider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123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584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52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1900 Karl Pearson wrote a paper </a:t>
            </a:r>
            <a:br>
              <a:rPr lang="en-US" dirty="0"/>
            </a:br>
            <a:r>
              <a:rPr lang="en-US" sz="1200" i="1" dirty="0"/>
              <a:t>“On the Criterion that a given System of Deviations from the Probable in the Case of a Correlated System of Variables </a:t>
            </a:r>
            <a:br>
              <a:rPr lang="en-US" sz="1200" i="1" dirty="0"/>
            </a:br>
            <a:r>
              <a:rPr lang="en-US" sz="1200" i="1" dirty="0"/>
              <a:t>is such that it can be reasonably supposed to have arisen from Random Sampling.”</a:t>
            </a:r>
          </a:p>
          <a:p>
            <a:r>
              <a:rPr lang="en-US" dirty="0"/>
              <a:t> The key concept is</a:t>
            </a:r>
            <a:br>
              <a:rPr lang="en-US" dirty="0"/>
            </a:br>
            <a:r>
              <a:rPr lang="en-US" dirty="0"/>
              <a:t>“</a:t>
            </a:r>
            <a:r>
              <a:rPr lang="en-US" b="1" dirty="0">
                <a:solidFill>
                  <a:srgbClr val="0070C0"/>
                </a:solidFill>
              </a:rPr>
              <a:t>goodness of fit</a:t>
            </a:r>
            <a:r>
              <a:rPr lang="en-US" dirty="0"/>
              <a:t>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79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Since we expect each server to have the same probability of failure, divide the number of observations by the number of servers to get an expected failure rate of 240</a:t>
            </a:r>
            <a:r>
              <a:rPr lang="en-US" sz="12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÷</a:t>
            </a: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6 = 40 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for each server.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094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Since we expect each server to have the same probability of failure, divide the number of observations by the number of servers to get an expected failure rate of 240</a:t>
            </a:r>
            <a:r>
              <a:rPr lang="en-US" sz="12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÷</a:t>
            </a: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6 = 40 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for each server.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964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Subtrahieren, Quadrieren und Teilen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846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314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level of confidence is 95%</a:t>
            </a:r>
          </a:p>
          <a:p>
            <a:r>
              <a:rPr lang="en-US" dirty="0"/>
              <a:t>Why is degrees of freedom 5, not 6? Because with only 5 pieces of data, you could figure out the 6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GB" dirty="0"/>
              <a:t>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Lookup our critical value: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45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562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look up a critical value in Excel, </a:t>
            </a:r>
            <a:br>
              <a:rPr lang="en-US" dirty="0"/>
            </a:br>
            <a:r>
              <a:rPr lang="en-US" dirty="0"/>
              <a:t>for a 95% confidence level and</a:t>
            </a:r>
            <a:br>
              <a:rPr lang="en-US" dirty="0"/>
            </a:br>
            <a:r>
              <a:rPr lang="en-US" dirty="0"/>
              <a:t>5 degrees of freedom:</a:t>
            </a:r>
          </a:p>
          <a:p>
            <a:pPr marL="914400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=CHISQ.INV.RT(0.05,5)</a:t>
            </a:r>
          </a:p>
          <a:p>
            <a:pPr marL="914400" indent="0">
              <a:buNone/>
            </a:pPr>
            <a:r>
              <a:rPr lang="en-US" dirty="0">
                <a:solidFill>
                  <a:srgbClr val="0070C0"/>
                </a:solidFill>
              </a:rPr>
              <a:t>11.0705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064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isf stands for “inverse survival function”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80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2712"/>
                <a:r>
                  <a:rPr lang="en-US" sz="1200" dirty="0" err="1">
                    <a:latin typeface="Montserrat" panose="02000505000000020004" pitchFamily="2" charset="0"/>
                  </a:rPr>
                  <a:t>Würfel</a:t>
                </a:r>
                <a:r>
                  <a:rPr lang="en-US" sz="1200" dirty="0">
                    <a:latin typeface="Montserrat" panose="02000505000000020004" pitchFamily="2" charset="0"/>
                  </a:rPr>
                  <a:t> </a:t>
                </a:r>
                <a:r>
                  <a:rPr lang="en-US" sz="1200" dirty="0" err="1">
                    <a:latin typeface="Montserrat" panose="02000505000000020004" pitchFamily="2" charset="0"/>
                  </a:rPr>
                  <a:t>oder</a:t>
                </a:r>
                <a:r>
                  <a:rPr lang="en-US" sz="1200" dirty="0">
                    <a:latin typeface="Montserrat" panose="02000505000000020004" pitchFamily="2" charset="0"/>
                  </a:rPr>
                  <a:t> </a:t>
                </a:r>
                <a:r>
                  <a:rPr lang="en-US" sz="1200" dirty="0" err="1">
                    <a:latin typeface="Montserrat" panose="02000505000000020004" pitchFamily="2" charset="0"/>
                  </a:rPr>
                  <a:t>Münzwurf</a:t>
                </a:r>
                <a:endParaRPr lang="en-US" sz="1200" dirty="0">
                  <a:latin typeface="Montserrat" panose="02000505000000020004" pitchFamily="2" charset="0"/>
                </a:endParaRPr>
              </a:p>
              <a:p>
                <a:pPr marL="112712"/>
                <a:endParaRPr lang="en-US" sz="1200" dirty="0">
                  <a:latin typeface="Montserrat" panose="02000505000000020004" pitchFamily="2" charset="0"/>
                </a:endParaRPr>
              </a:p>
              <a:p>
                <a:pPr marL="112712"/>
                <a:r>
                  <a:rPr lang="en-US" sz="1200" dirty="0">
                    <a:latin typeface="Montserrat" panose="02000505000000020004" pitchFamily="2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>
                    <a:latin typeface="Montserrat" panose="02000505000000020004" pitchFamily="2" charset="0"/>
                  </a:rPr>
                  <a:t>, we fail to reject </a:t>
                </a:r>
                <a:br>
                  <a:rPr lang="en-US" sz="1200" dirty="0">
                    <a:latin typeface="Montserrat" panose="02000505000000020004" pitchFamily="2" charset="0"/>
                  </a:rPr>
                </a:br>
                <a:r>
                  <a:rPr lang="en-US" sz="1200" dirty="0">
                    <a:latin typeface="Montserrat" panose="02000505000000020004" pitchFamily="2" charset="0"/>
                  </a:rPr>
                  <a:t>the null hypothesis</a:t>
                </a:r>
              </a:p>
              <a:p>
                <a:pPr marL="112712">
                  <a:spcBef>
                    <a:spcPts val="1200"/>
                  </a:spcBef>
                </a:pPr>
                <a:r>
                  <a:rPr lang="en-US" sz="1200" dirty="0">
                    <a:latin typeface="Montserrat" panose="02000505000000020004" pitchFamily="2" charset="0"/>
                  </a:rPr>
                  <a:t>Even though Server C failed twice as many times as Server D, the results show that this can happen at least 5% of the time!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2712"/>
                <a:r>
                  <a:rPr lang="en-US" sz="1200" dirty="0">
                    <a:latin typeface="Montserrat" panose="02000505000000020004" pitchFamily="2" charset="0"/>
                  </a:rPr>
                  <a:t>Since 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𝜒^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𝜒_</a:t>
                </a:r>
                <a:r>
                  <a:rPr lang="en-US" sz="1200" i="0">
                    <a:latin typeface="Cambria Math" panose="02040503050406030204" pitchFamily="18" charset="0"/>
                  </a:rPr>
                  <a:t>𝑐𝑟𝑖𝑡𝑖𝑐𝑎𝑙^2</a:t>
                </a:r>
                <a:r>
                  <a:rPr lang="en-US" sz="1200" dirty="0">
                    <a:latin typeface="Montserrat" panose="02000505000000020004" pitchFamily="2" charset="0"/>
                  </a:rPr>
                  <a:t>, we fail to reject </a:t>
                </a:r>
                <a:br>
                  <a:rPr lang="en-US" sz="1200" dirty="0">
                    <a:latin typeface="Montserrat" panose="02000505000000020004" pitchFamily="2" charset="0"/>
                  </a:rPr>
                </a:br>
                <a:r>
                  <a:rPr lang="en-US" sz="1200" dirty="0">
                    <a:latin typeface="Montserrat" panose="02000505000000020004" pitchFamily="2" charset="0"/>
                  </a:rPr>
                  <a:t>the null hypothesis</a:t>
                </a:r>
              </a:p>
              <a:p>
                <a:pPr marL="112712">
                  <a:spcBef>
                    <a:spcPts val="1200"/>
                  </a:spcBef>
                </a:pPr>
                <a:r>
                  <a:rPr lang="en-US" sz="1200" dirty="0">
                    <a:latin typeface="Montserrat" panose="02000505000000020004" pitchFamily="2" charset="0"/>
                  </a:rPr>
                  <a:t>Even though Server C failed twice as many times as Server D, the results show that this can happen at least 5% of the time!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548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Chi-square statistics don’t perform well </a:t>
            </a:r>
            <a:br>
              <a:rPr lang="en-US" dirty="0"/>
            </a:br>
            <a:r>
              <a:rPr lang="en-US" dirty="0"/>
              <a:t>for small expected frequencies.</a:t>
            </a:r>
          </a:p>
          <a:p>
            <a:r>
              <a:rPr lang="en-US" dirty="0"/>
              <a:t>Each cell should have a value greater than 5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12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See https://en.wikipedia.org/wiki/Chi-squared_test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#############</a:t>
                </a:r>
              </a:p>
              <a:p>
                <a:r>
                  <a:rPr lang="en-US" dirty="0"/>
                  <a:t>You’ll see it written both ways</a:t>
                </a:r>
              </a:p>
              <a:p>
                <a:r>
                  <a:rPr lang="en-US" dirty="0"/>
                  <a:t>The Wikipedia article about it is titled “Pearson’s Chi-squared Test”</a:t>
                </a:r>
              </a:p>
              <a:p>
                <a:r>
                  <a:rPr lang="en-US" dirty="0"/>
                  <a:t>While Pearson does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notation in his paper he never assigns a term to it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single statistic, it’s proper to use </a:t>
                </a:r>
                <a:r>
                  <a:rPr lang="en-US" b="1" dirty="0">
                    <a:solidFill>
                      <a:srgbClr val="0070C0"/>
                    </a:solidFill>
                  </a:rPr>
                  <a:t>chi-square</a:t>
                </a:r>
                <a:r>
                  <a:rPr lang="en-US" dirty="0"/>
                  <a:t>, not chi-squared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See https://en.wikipedia.org/wiki/Chi-squared_test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#############</a:t>
                </a:r>
              </a:p>
              <a:p>
                <a:r>
                  <a:rPr lang="en-US" dirty="0"/>
                  <a:t>You’ll see it written both ways</a:t>
                </a:r>
              </a:p>
              <a:p>
                <a:r>
                  <a:rPr lang="en-US" dirty="0"/>
                  <a:t>The Wikipedia article about it is titled “Pearson’s Chi-squared Test”</a:t>
                </a:r>
              </a:p>
              <a:p>
                <a:r>
                  <a:rPr lang="en-US" dirty="0"/>
                  <a:t>While Pearson does use the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 notation in his paper he never assigns a term to it</a:t>
                </a:r>
              </a:p>
              <a:p>
                <a:r>
                  <a:rPr lang="en-US" dirty="0"/>
                  <a:t>Since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 is a single statistic, it’s proper to use </a:t>
                </a:r>
                <a:r>
                  <a:rPr lang="en-US" b="1" dirty="0">
                    <a:solidFill>
                      <a:srgbClr val="0070C0"/>
                    </a:solidFill>
                  </a:rPr>
                  <a:t>chi-square</a:t>
                </a:r>
                <a:r>
                  <a:rPr lang="en-US" dirty="0"/>
                  <a:t>, not chi-squared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40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Let's give you some practice with an assessment exercise!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4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is the lowercase Greek</a:t>
                </a:r>
                <a:r>
                  <a:rPr lang="en-US" baseline="0" dirty="0"/>
                  <a:t> letter chi</a:t>
                </a:r>
                <a:endParaRPr lang="en-US" dirty="0"/>
              </a:p>
              <a:p>
                <a:r>
                  <a:rPr lang="en-GB" dirty="0"/>
                  <a:t>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70C0"/>
                    </a:solidFill>
                  </a:rPr>
                  <a:t>Chi-square Test </a:t>
                </a:r>
                <a:r>
                  <a:rPr lang="en-US" dirty="0"/>
                  <a:t>(also written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br>
                  <a:rPr lang="en-US" dirty="0"/>
                </a:br>
                <a:r>
                  <a:rPr lang="en-US" dirty="0"/>
                  <a:t>is used to determine the probability </a:t>
                </a:r>
                <a:br>
                  <a:rPr lang="en-US" dirty="0"/>
                </a:br>
                <a:r>
                  <a:rPr lang="en-US" dirty="0"/>
                  <a:t>of an observed frequency of events </a:t>
                </a:r>
                <a:br>
                  <a:rPr lang="en-US" dirty="0"/>
                </a:br>
                <a:r>
                  <a:rPr lang="en-US" dirty="0"/>
                  <a:t>given an expected frequency.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</a:t>
                </a:r>
                <a:r>
                  <a:rPr lang="en-US" dirty="0"/>
                  <a:t> is the lowercase Greek</a:t>
                </a:r>
                <a:r>
                  <a:rPr lang="en-US" baseline="0" dirty="0"/>
                  <a:t> letter chi</a:t>
                </a:r>
                <a:endParaRPr lang="en-US" dirty="0"/>
              </a:p>
              <a:p>
                <a:r>
                  <a:rPr lang="en-GB" dirty="0"/>
                  <a:t>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70C0"/>
                    </a:solidFill>
                  </a:rPr>
                  <a:t>Chi-square Test </a:t>
                </a:r>
                <a:r>
                  <a:rPr lang="en-US" dirty="0"/>
                  <a:t>(also written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𝜒^</a:t>
                </a:r>
                <a:r>
                  <a:rPr lang="en-US" b="0" i="0">
                    <a:latin typeface="Cambria Math" panose="02040503050406030204" pitchFamily="18" charset="0"/>
                  </a:rPr>
                  <a:t>2</a:t>
                </a:r>
                <a:r>
                  <a:rPr lang="en-US" dirty="0"/>
                  <a:t>) </a:t>
                </a:r>
                <a:br>
                  <a:rPr lang="en-US" dirty="0"/>
                </a:br>
                <a:r>
                  <a:rPr lang="en-US" dirty="0"/>
                  <a:t>is used to determine the probability </a:t>
                </a:r>
                <a:br>
                  <a:rPr lang="en-US" dirty="0"/>
                </a:br>
                <a:r>
                  <a:rPr lang="en-US" dirty="0"/>
                  <a:t>of an observed frequency of events </a:t>
                </a:r>
                <a:br>
                  <a:rPr lang="en-US" dirty="0"/>
                </a:br>
                <a:r>
                  <a:rPr lang="en-US" dirty="0"/>
                  <a:t>given an expected frequency.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149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if we flip a coin 18 times and observe that it comes up heads 12 times,</a:t>
            </a:r>
          </a:p>
          <a:p>
            <a:pPr indent="0">
              <a:buNone/>
            </a:pPr>
            <a:r>
              <a:rPr lang="en-US" dirty="0"/>
              <a:t>can we say that this is due to chance, </a:t>
            </a:r>
          </a:p>
          <a:p>
            <a:pPr indent="0">
              <a:buNone/>
            </a:pPr>
            <a:r>
              <a:rPr lang="en-US" dirty="0"/>
              <a:t>or do we assume that our coin is biased?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45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values don’t have to be the same for every category.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chi-square formula considers the sum of square distances between observed values O </a:t>
            </a:r>
            <a:r>
              <a:rPr lang="en-US" dirty="0" err="1"/>
              <a:t>Beobachteter</a:t>
            </a:r>
            <a:r>
              <a:rPr lang="en-US" dirty="0"/>
              <a:t> Wert observed  and expected values E, divided by each expected value: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874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coin example, we had heads come up 12 times out of 18 flips, with an expected frequency of 9 heads (half of 18).</a:t>
            </a:r>
          </a:p>
          <a:p>
            <a:r>
              <a:rPr lang="en-US" dirty="0"/>
              <a:t>This means that tails came up 6 times,</a:t>
            </a:r>
            <a:br>
              <a:rPr lang="en-US" dirty="0"/>
            </a:br>
            <a:r>
              <a:rPr lang="en-US" dirty="0"/>
              <a:t>with an expected</a:t>
            </a:r>
            <a:br>
              <a:rPr lang="en-US" dirty="0"/>
            </a:br>
            <a:r>
              <a:rPr lang="en-US" dirty="0"/>
              <a:t>frequency of 9 tails.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69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Obseerved</a:t>
            </a:r>
            <a:r>
              <a:rPr lang="de-DE" dirty="0"/>
              <a:t> - </a:t>
            </a:r>
            <a:r>
              <a:rPr lang="de-DE" dirty="0" err="1"/>
              <a:t>Exprected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42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we get to that, let’s first understand the chi-square distribution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380F-0051-4892-AC89-710C414C8FE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62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3E9B907-F5DB-AF45-9069-D3E61FF0D9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pPr fontAlgn="ctr"/>
            <a:r>
              <a:rPr lang="de-DE" dirty="0"/>
              <a:t>Überschrift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C82167F-0766-6344-A20C-394CAEF7E4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e-DE" dirty="0"/>
              <a:t>Unterschrift (Englische/Deutsche Beschreibung)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8785BF-D9A1-7C4C-947F-E40078D683F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1D1F7-DAA0-4601-9126-ADE56EF5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360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7916-3F99-4684-8BD2-13D3383F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18FD-DF99-1D42-8F99-8E6234B6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9051F-EB40-6549-AFC4-6D7C4BED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62EB3-E02A-C546-B157-F123070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72F88-4A5A-5547-AA12-EA11404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A477A-6554-DA43-BD23-D6013A3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5FC309-2331-D940-B39F-E0368CEE5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600DB-3A31-A74C-8BB4-906B532BF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1F25A-378A-924E-92FD-B762E426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92DF7-CF13-E840-B36C-6D3D270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28DDC-F486-E640-AC88-C027E27F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BE4E9D8-7F20-A249-B73D-BBAD601E7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EF56DEE-3509-7E4B-9FCB-892861F4DC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F8CD22-82BE-A64C-B560-07541193ED8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FCF3D2-D6BD-2A40-8003-7B369C9D144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C2429E-ECD3-7E4F-974D-D2E76807731A}"/>
              </a:ext>
            </a:extLst>
          </p:cNvPr>
          <p:cNvSpPr txBox="1"/>
          <p:nvPr userDrawn="1"/>
        </p:nvSpPr>
        <p:spPr>
          <a:xfrm>
            <a:off x="-356839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B32178D-3EB6-49DD-B862-BC387BDA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360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04E3-4C88-3745-8067-0E7E02F1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89CCD-67B9-E240-8577-54492A2C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A44D5-E3EC-0C41-B207-030B5D93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7077B-B08A-C240-B6C7-2F5BA3D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ED847-CDB3-1042-ADCF-381CB8C5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F1AE9-F147-6043-9874-2C3FE86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34043-09B5-914C-9BED-0839EDEDE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56E8A6-666E-4340-8D52-D663D942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57C500-2CBA-4740-A4D5-58B259A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00CA0-D100-DE4D-B472-5303C049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4A1DD2-7E93-4644-AB0E-E43DF8E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FB022-D22B-8B40-9C08-4FC77FF3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2C8F1-E55E-C74C-8807-10C88DCC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D6FBC-48AF-2E43-AEFC-6FB99A41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01982B-34B3-CB42-B421-EE68EB4D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7900C-AAAF-5548-9535-3AA994252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61F464-FF15-3C4E-A611-E513D248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7FEE44-7864-C841-8339-691CDCA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14D764-0B06-8143-892D-3C2C79B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E9B34-15D4-7C46-8820-18786001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D5793-4CF7-F840-8B7E-25542F41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BE62D-FE8C-CB46-9224-A2CE802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0AABE9-6F3D-9B48-8062-EBE81C7B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5C19C3-77E2-684F-97A5-A6DC8BB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0654E-2345-6044-B74A-65A01A6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35D9-9E87-FC47-B06A-AAC4090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6FB87-A6FA-D14A-B250-39E41077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44A2B-3584-1E4F-96FC-6BC2B5C9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044122-9724-8F41-A4DC-1041440E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54AFC1-8655-8E49-B770-2E8BC67D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094CAB-1347-0949-A4EA-510EE1EF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8185D-F314-5E4A-9B26-DD0902F7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90E2C-79A7-784A-A9AC-DA7F5E0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52AD98-838B-9446-94EC-C2437037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C546BF-21A3-6343-AC5C-3521038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A281CD-56F6-674F-90DC-9E0671E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BF77E3-184B-834D-BB91-4165A6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5DB72-8BDD-1C48-A4E9-ABCE22E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83B9D-303D-984C-AA3A-A6B0A7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860C-6E7F-D94A-AEDE-1D731FBE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6829-B16F-C342-834E-33FBE33D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75D-D67A-A143-9EF2-366721AD88B3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52B54-255B-4641-B7A0-ABE0A8C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4653-2224-394E-A0A0-134D5E65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B11-DEE2-5842-92B0-4005DC6CBFC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onomics.soton.ac.uk/staff/aldrich/190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2903-CD70-F84B-A2D2-4EE6A775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noProof="0" dirty="0"/>
              <a:t>Teil 7: Chi-Quadrat-Tests</a:t>
            </a:r>
          </a:p>
        </p:txBody>
      </p:sp>
    </p:spTree>
    <p:extLst>
      <p:ext uri="{BB962C8B-B14F-4D97-AF65-F5344CB8AC3E}">
        <p14:creationId xmlns:p14="http://schemas.microsoft.com/office/powerpoint/2010/main" val="19600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Chi-Quadrat-Verteilung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E6B8-CBF4-4F99-BE0D-5E0CAA10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487" cy="4351338"/>
          </a:xfrm>
        </p:spPr>
        <p:txBody>
          <a:bodyPr/>
          <a:lstStyle/>
          <a:p>
            <a:r>
              <a:rPr lang="de-DE" noProof="0" dirty="0"/>
              <a:t>Die Chi-Quadrat-Verteilung zeigt χ</a:t>
            </a:r>
            <a:r>
              <a:rPr lang="de-DE" baseline="30000" noProof="0" dirty="0"/>
              <a:t>2  </a:t>
            </a:r>
            <a:r>
              <a:rPr lang="de-DE" noProof="0" dirty="0"/>
              <a:t>auf der x-Achse und den P-Wert auf der y-Achse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E604A-49D7-4A81-9183-72DC2FDE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15"/>
          <a:stretch/>
        </p:blipFill>
        <p:spPr>
          <a:xfrm>
            <a:off x="5931087" y="2015116"/>
            <a:ext cx="5422713" cy="36033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E85C-9EC1-438A-A42D-EC1FF003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19624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Chi-Quadrat-Verteilung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9089723-A246-4D61-8C76-043B8B2AA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46445"/>
              </p:ext>
            </p:extLst>
          </p:nvPr>
        </p:nvGraphicFramePr>
        <p:xfrm>
          <a:off x="3492346" y="3903050"/>
          <a:ext cx="6859350" cy="2336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022">
                  <a:extLst>
                    <a:ext uri="{9D8B030D-6E8A-4147-A177-3AD203B41FA5}">
                      <a16:colId xmlns:a16="http://schemas.microsoft.com/office/drawing/2014/main" val="414177730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3984316079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298186550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119004416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4082260385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874651721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3447162373"/>
                    </a:ext>
                  </a:extLst>
                </a:gridCol>
              </a:tblGrid>
              <a:tr h="45453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Chi-Quadrat kritische Werte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41933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df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0.10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0.005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0.001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37861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2.072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2.706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3.841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6.635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7.879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10.828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6043806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3.794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4.605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5.991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9.210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10.597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13.816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673606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5.317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6.251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7.815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11.345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12.838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16.266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265564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3B3941-C82C-4314-8D26-42704A0EBD8B}"/>
              </a:ext>
            </a:extLst>
          </p:cNvPr>
          <p:cNvSpPr/>
          <p:nvPr/>
        </p:nvSpPr>
        <p:spPr>
          <a:xfrm>
            <a:off x="6241918" y="4887219"/>
            <a:ext cx="987018" cy="13521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4D9A-6790-4FB6-A5F7-85679D5B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98494B-33CB-CB4F-ACF8-8229C59E3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9" t="60660" b="12199"/>
          <a:stretch/>
        </p:blipFill>
        <p:spPr>
          <a:xfrm>
            <a:off x="1495506" y="1690688"/>
            <a:ext cx="8856190" cy="19495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B474BD-9E92-6D41-9B8C-073FCC516CBB}"/>
              </a:ext>
            </a:extLst>
          </p:cNvPr>
          <p:cNvSpPr txBox="1"/>
          <p:nvPr/>
        </p:nvSpPr>
        <p:spPr>
          <a:xfrm>
            <a:off x="1328467" y="266547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0.05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91432A-40CB-944F-824E-D04681CE96D6}"/>
              </a:ext>
            </a:extLst>
          </p:cNvPr>
          <p:cNvCxnSpPr>
            <a:cxnSpLocks/>
          </p:cNvCxnSpPr>
          <p:nvPr/>
        </p:nvCxnSpPr>
        <p:spPr>
          <a:xfrm>
            <a:off x="1912281" y="2827132"/>
            <a:ext cx="82263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5A69206-703B-5941-9B16-FB2333E598C8}"/>
              </a:ext>
            </a:extLst>
          </p:cNvPr>
          <p:cNvSpPr txBox="1"/>
          <p:nvPr/>
        </p:nvSpPr>
        <p:spPr>
          <a:xfrm>
            <a:off x="5458299" y="24770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3.841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3571EB-64DD-2B48-B573-0CED13D0A59F}"/>
              </a:ext>
            </a:extLst>
          </p:cNvPr>
          <p:cNvSpPr txBox="1"/>
          <p:nvPr/>
        </p:nvSpPr>
        <p:spPr>
          <a:xfrm>
            <a:off x="7629524" y="253821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5.991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A4EA-94A2-864A-ABB7-B2F3DA417972}"/>
              </a:ext>
            </a:extLst>
          </p:cNvPr>
          <p:cNvSpPr txBox="1"/>
          <p:nvPr/>
        </p:nvSpPr>
        <p:spPr>
          <a:xfrm>
            <a:off x="9355781" y="255932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7.815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D6CA9D6-F25F-AC43-9AD0-B578ED8C9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78" t="20335" r="9180" b="56863"/>
          <a:stretch/>
        </p:blipFill>
        <p:spPr>
          <a:xfrm>
            <a:off x="8686569" y="893208"/>
            <a:ext cx="1660125" cy="1373324"/>
          </a:xfrm>
          <a:prstGeom prst="rect">
            <a:avLst/>
          </a:prstGeom>
        </p:spPr>
      </p:pic>
      <p:sp>
        <p:nvSpPr>
          <p:cNvPr id="31" name="Diamond 30">
            <a:extLst>
              <a:ext uri="{FF2B5EF4-FFF2-40B4-BE49-F238E27FC236}">
                <a16:creationId xmlns:a16="http://schemas.microsoft.com/office/drawing/2014/main" id="{3D9F68DA-95D3-2747-BE63-F48D4BC704CC}"/>
              </a:ext>
            </a:extLst>
          </p:cNvPr>
          <p:cNvSpPr/>
          <p:nvPr/>
        </p:nvSpPr>
        <p:spPr>
          <a:xfrm>
            <a:off x="5748369" y="2767191"/>
            <a:ext cx="120770" cy="11936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FC7344B-5C9C-AB42-977C-BAF111FE4C78}"/>
              </a:ext>
            </a:extLst>
          </p:cNvPr>
          <p:cNvSpPr/>
          <p:nvPr/>
        </p:nvSpPr>
        <p:spPr>
          <a:xfrm>
            <a:off x="7985334" y="2767191"/>
            <a:ext cx="120770" cy="11936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1AB205E3-F9C6-D642-9AB2-E0A1F9740049}"/>
              </a:ext>
            </a:extLst>
          </p:cNvPr>
          <p:cNvSpPr/>
          <p:nvPr/>
        </p:nvSpPr>
        <p:spPr>
          <a:xfrm>
            <a:off x="9835250" y="2767191"/>
            <a:ext cx="120770" cy="11936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Chi-Quadrat-Verteilung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E6B8-CBF4-4F99-BE0D-5E0CAA10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2887" cy="4351338"/>
          </a:xfrm>
        </p:spPr>
        <p:txBody>
          <a:bodyPr/>
          <a:lstStyle/>
          <a:p>
            <a:r>
              <a:rPr lang="de-DE" noProof="0" dirty="0"/>
              <a:t>Ein niedriger χ2 Wert bedeutet eine hohe Korrelation zwischen den beobachteten Werten und den erwarteten Werten.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B0686-8630-4A03-B8C3-CE1758E2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15"/>
          <a:stretch/>
        </p:blipFill>
        <p:spPr>
          <a:xfrm>
            <a:off x="5931087" y="2015116"/>
            <a:ext cx="5422713" cy="36033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02CA-2E5B-4D5E-9ADB-63B789C3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1704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8A21-386E-4006-8F42-28BF576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Chi-Quadrat-Tabelle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C5C4-848A-49D3-9B27-4EAC43BA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Unser Münzbeispiel hatte einen χ2 Wert von 2,0</a:t>
            </a:r>
          </a:p>
          <a:p>
            <a:r>
              <a:rPr lang="de-DE" noProof="0" dirty="0"/>
              <a:t>Freiheitsgrade waren (2-1) oder 1</a:t>
            </a:r>
          </a:p>
          <a:p>
            <a:r>
              <a:rPr lang="de-DE" noProof="0" dirty="0"/>
              <a:t>Unser kritischer Wert mit einem Konfidenzniveau von 95% ist: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26265-6C33-4EC9-B6E5-FE591C54D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3749"/>
              </p:ext>
            </p:extLst>
          </p:nvPr>
        </p:nvGraphicFramePr>
        <p:xfrm>
          <a:off x="1318491" y="3429000"/>
          <a:ext cx="6859350" cy="2336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022">
                  <a:extLst>
                    <a:ext uri="{9D8B030D-6E8A-4147-A177-3AD203B41FA5}">
                      <a16:colId xmlns:a16="http://schemas.microsoft.com/office/drawing/2014/main" val="414177730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3984316079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298186550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119004416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4082260385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874651721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3447162373"/>
                    </a:ext>
                  </a:extLst>
                </a:gridCol>
              </a:tblGrid>
              <a:tr h="45453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Chi-Quadrat kritische Werte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41933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df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0.10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0.005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0.001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37861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2.072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2.706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3.841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6.635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7.879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10.828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6043806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3.794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4.605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5.991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9.210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10.597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13.816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673606"/>
                  </a:ext>
                </a:extLst>
              </a:tr>
              <a:tr h="454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5.317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6.251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7.815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11.345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12.838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16.266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26556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4A123-8B6A-45AC-96E9-121113D37495}"/>
              </a:ext>
            </a:extLst>
          </p:cNvPr>
          <p:cNvSpPr/>
          <p:nvPr/>
        </p:nvSpPr>
        <p:spPr>
          <a:xfrm>
            <a:off x="4068063" y="4413169"/>
            <a:ext cx="987018" cy="417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74B6D0-08BF-43DC-B596-7641C574AA37}"/>
              </a:ext>
            </a:extLst>
          </p:cNvPr>
          <p:cNvSpPr/>
          <p:nvPr/>
        </p:nvSpPr>
        <p:spPr>
          <a:xfrm>
            <a:off x="1318491" y="4413169"/>
            <a:ext cx="700796" cy="4176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BA409-07BA-4FFA-B55E-2596E6CBE468}"/>
              </a:ext>
            </a:extLst>
          </p:cNvPr>
          <p:cNvSpPr/>
          <p:nvPr/>
        </p:nvSpPr>
        <p:spPr>
          <a:xfrm>
            <a:off x="4211174" y="3928077"/>
            <a:ext cx="700796" cy="4176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B6338B-0262-4119-AEDE-728A4D300048}"/>
                  </a:ext>
                </a:extLst>
              </p:cNvPr>
              <p:cNvSpPr/>
              <p:nvPr/>
            </p:nvSpPr>
            <p:spPr>
              <a:xfrm>
                <a:off x="8376246" y="4413169"/>
                <a:ext cx="3269414" cy="54649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𝑐𝑟𝑖𝑡𝑖𝑐𝑎𝑙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=3.841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B6338B-0262-4119-AEDE-728A4D300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246" y="4413169"/>
                <a:ext cx="3269414" cy="546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E824A9-8ACE-4C10-BA49-30900DFF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237547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6D48-A5FF-4F9E-B531-AC0E1BB8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Ergebnis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D062E-2338-45E8-8334-1A5F1C6BC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Unsere Nullhypothese war, dass bei 18 Würfen 12 mal Kopf fällt, mit 95% </a:t>
                </a:r>
                <a:r>
                  <a:rPr lang="de-DE" dirty="0"/>
                  <a:t>Wahrscheinlichkeit statistisch sinnvoll ist.</a:t>
                </a:r>
                <a:endParaRPr lang="de-DE" noProof="0" dirty="0"/>
              </a:p>
              <a:p>
                <a:r>
                  <a:rPr lang="de-DE" noProof="0" dirty="0"/>
                  <a:t>Da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 noProof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= 2,0 	und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 noProof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= 3.841</a:t>
                </a:r>
                <a:br>
                  <a:rPr lang="de-DE" noProof="0" dirty="0"/>
                </a:br>
                <a:br>
                  <a:rPr lang="de-DE" noProof="0" dirty="0"/>
                </a:br>
                <a:r>
                  <a:rPr lang="de-DE" noProof="0" dirty="0"/>
                  <a:t>und somit</a:t>
                </a:r>
                <a:r>
                  <a:rPr lang="de-DE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 noProof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DE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de-DE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noProof="0" dirty="0"/>
              </a:p>
              <a:p>
                <a:endParaRPr lang="de-DE" noProof="0" dirty="0"/>
              </a:p>
              <a:p>
                <a:r>
                  <a:rPr lang="de-DE" noProof="0" dirty="0"/>
                  <a:t>Wir verwerfen die Nullhypothese daher nicht.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D062E-2338-45E8-8334-1A5F1C6BC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1DDC0-3350-4A24-8886-ECBC37E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4298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370A-BB6F-4E1B-8D6B-76D3CD655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Chi-Quadrat</a:t>
            </a:r>
            <a:br>
              <a:rPr lang="de-DE" noProof="0" dirty="0"/>
            </a:br>
            <a:r>
              <a:rPr lang="de-DE" noProof="0" dirty="0"/>
              <a:t>Beispielübung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90631-035A-43F7-97FF-9B540B875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0079" cy="4351338"/>
          </a:xfrm>
        </p:spPr>
        <p:txBody>
          <a:bodyPr/>
          <a:lstStyle/>
          <a:p>
            <a:r>
              <a:rPr lang="de-DE" noProof="0" dirty="0"/>
              <a:t>Ein Unternehmen betreibt sechs identische Server zur Unterstützung seiner IT-Infrastruktur.</a:t>
            </a:r>
          </a:p>
          <a:p>
            <a:r>
              <a:rPr lang="de-DE" noProof="0" dirty="0"/>
              <a:t>Logischerweise sollte </a:t>
            </a:r>
            <a:r>
              <a:rPr lang="de-DE" b="1" noProof="0" dirty="0"/>
              <a:t>die Fehlerrate auf allen Servern gleich </a:t>
            </a:r>
            <a:r>
              <a:rPr lang="de-DE" noProof="0" dirty="0"/>
              <a:t>sein.</a:t>
            </a:r>
          </a:p>
          <a:p>
            <a:r>
              <a:rPr lang="de-DE" noProof="0" dirty="0"/>
              <a:t>Können wir, basierend auf den folgenden Daten </a:t>
            </a:r>
            <a:r>
              <a:rPr lang="de-DE" b="1" noProof="0" dirty="0"/>
              <a:t>davon ausgehen, dass die Server mit der gleichen Rate ausfallen</a:t>
            </a:r>
            <a:r>
              <a:rPr lang="de-DE" noProof="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B3F3F-754D-4E58-8E9D-CD5295987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7970809" y="3271276"/>
            <a:ext cx="3382992" cy="290568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FF5A-A731-409B-896A-D56A2D06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9387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Zunächst treffen wir einige Annahmen:</a:t>
            </a:r>
          </a:p>
          <a:p>
            <a:pPr marL="0" indent="0">
              <a:buNone/>
            </a:pPr>
            <a:r>
              <a:rPr lang="de-DE" noProof="0" dirty="0"/>
              <a:t>	1. Wenn ein Server ausfällt, wirkt sich dies </a:t>
            </a:r>
            <a:r>
              <a:rPr lang="de-DE" b="1" noProof="0" dirty="0">
                <a:solidFill>
                  <a:schemeClr val="accent1"/>
                </a:solidFill>
              </a:rPr>
              <a:t>nicht</a:t>
            </a:r>
            <a:r>
              <a:rPr lang="de-DE" noProof="0" dirty="0"/>
              <a:t> auf die 	Wahrscheinlichkeit aus, dass der Server erneut ausfällt oder 	andere Server ausfallen</a:t>
            </a:r>
          </a:p>
          <a:p>
            <a:pPr marL="0" indent="0">
              <a:buNone/>
            </a:pPr>
            <a:r>
              <a:rPr lang="de-DE" noProof="0" dirty="0"/>
              <a:t>	2. Ein Server fällt entweder aus oder nicht, es gibt also keinen 	„Fehlergrad“ zu berücksichtigen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8B61-B3DB-42FF-AD61-F211EFE4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1220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Aufzeichnungen: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159F9-B72E-45AE-8C2D-6244FF956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3977"/>
              </p:ext>
            </p:extLst>
          </p:nvPr>
        </p:nvGraphicFramePr>
        <p:xfrm>
          <a:off x="969171" y="2440124"/>
          <a:ext cx="2890964" cy="3254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977">
                  <a:extLst>
                    <a:ext uri="{9D8B030D-6E8A-4147-A177-3AD203B41FA5}">
                      <a16:colId xmlns:a16="http://schemas.microsoft.com/office/drawing/2014/main" val="3668958391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527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Server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Observed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6653CC-5302-41D5-92F9-FE1BD6D7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1633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Summiere die Beobachtungen auf: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159F9-B72E-45AE-8C2D-6244FF956842}"/>
              </a:ext>
            </a:extLst>
          </p:cNvPr>
          <p:cNvGraphicFramePr>
            <a:graphicFrameLocks noGrp="1"/>
          </p:cNvGraphicFramePr>
          <p:nvPr/>
        </p:nvGraphicFramePr>
        <p:xfrm>
          <a:off x="969171" y="2440124"/>
          <a:ext cx="2890964" cy="3254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977">
                  <a:extLst>
                    <a:ext uri="{9D8B030D-6E8A-4147-A177-3AD203B41FA5}">
                      <a16:colId xmlns:a16="http://schemas.microsoft.com/office/drawing/2014/main" val="3668958391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527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Server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Observed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903921"/>
                  </p:ext>
                </p:extLst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4819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sym typeface="Symbol" panose="05050102010706020507" pitchFamily="18" charset="2"/>
                                  </a:rPr>
                                  <m:t>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903921"/>
                  </p:ext>
                </p:extLst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41" t="-10465" r="-209630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88A2B-8464-4685-B3C6-4C202D5F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9450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/>
              <a:t>Im Jahr 1900 schrieb Karl Pearson ein Papier</a:t>
            </a:r>
          </a:p>
          <a:p>
            <a:r>
              <a:rPr lang="de-DE" i="1" noProof="0" dirty="0"/>
              <a:t>“On the Criterion that a given System of Deviations from the Probable in the Case of a Correlated System of Variables </a:t>
            </a:r>
            <a:br>
              <a:rPr lang="de-DE" i="1" noProof="0" dirty="0"/>
            </a:br>
            <a:r>
              <a:rPr lang="de-DE" i="1" noProof="0" dirty="0"/>
              <a:t>is such that it can be reasonably supposed to have arisen from Random Sampling.”</a:t>
            </a:r>
          </a:p>
          <a:p>
            <a:r>
              <a:rPr lang="de-DE" noProof="0" dirty="0"/>
              <a:t>  Das Schlüsselkonzept ist</a:t>
            </a:r>
            <a:br>
              <a:rPr lang="de-DE" noProof="0" dirty="0"/>
            </a:br>
            <a:r>
              <a:rPr lang="de-DE" b="1" noProof="0" dirty="0">
                <a:solidFill>
                  <a:schemeClr val="accent1"/>
                </a:solidFill>
              </a:rPr>
              <a:t>Goodness-of-Fit</a:t>
            </a:r>
            <a:r>
              <a:rPr lang="de-DE" noProof="0" dirty="0"/>
              <a:t> (</a:t>
            </a:r>
            <a:r>
              <a:rPr lang="de-DE" b="1" noProof="0" dirty="0">
                <a:solidFill>
                  <a:schemeClr val="accent1"/>
                </a:solidFill>
              </a:rPr>
              <a:t>Anpassungsgüte-Test)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7660-BF35-4B50-886B-58C53FEC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86" y="4001294"/>
            <a:ext cx="4846529" cy="1742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C2E48-D52D-4E50-A56E-7B4E25A02451}"/>
              </a:ext>
            </a:extLst>
          </p:cNvPr>
          <p:cNvSpPr txBox="1"/>
          <p:nvPr/>
        </p:nvSpPr>
        <p:spPr>
          <a:xfrm>
            <a:off x="5693433" y="6426375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Quelle: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http://www.economics.soton.ac.uk/staff/aldrich/1900.pdf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D9E4-3BEB-4F64-A9C4-D4BAED94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34445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Berechne nun die erwarteten Werte: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159F9-B72E-45AE-8C2D-6244FF956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351"/>
              </p:ext>
            </p:extLst>
          </p:nvPr>
        </p:nvGraphicFramePr>
        <p:xfrm>
          <a:off x="969171" y="2440124"/>
          <a:ext cx="4441761" cy="3254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977">
                  <a:extLst>
                    <a:ext uri="{9D8B030D-6E8A-4147-A177-3AD203B41FA5}">
                      <a16:colId xmlns:a16="http://schemas.microsoft.com/office/drawing/2014/main" val="3668958391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550797">
                  <a:extLst>
                    <a:ext uri="{9D8B030D-6E8A-4147-A177-3AD203B41FA5}">
                      <a16:colId xmlns:a16="http://schemas.microsoft.com/office/drawing/2014/main" val="3812861384"/>
                    </a:ext>
                  </a:extLst>
                </a:gridCol>
              </a:tblGrid>
              <a:tr h="527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Server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Observed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Erwartet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4819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sym typeface="Symbol" panose="05050102010706020507" pitchFamily="18" charset="2"/>
                                  </a:rPr>
                                  <m:t>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41" t="-10465" r="-209630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0CFE4A6-BB59-4A83-BF3E-CC8E6939CB40}"/>
              </a:ext>
            </a:extLst>
          </p:cNvPr>
          <p:cNvSpPr/>
          <p:nvPr/>
        </p:nvSpPr>
        <p:spPr>
          <a:xfrm>
            <a:off x="5737562" y="2491959"/>
            <a:ext cx="57472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222222"/>
                </a:solidFill>
                <a:latin typeface="arial" panose="020B0604020202020204" pitchFamily="34" charset="0"/>
              </a:rPr>
              <a:t>Da wir erwarten, dass jeder Server die gleiche Ausfallwahrschein-</a:t>
            </a:r>
            <a:r>
              <a:rPr lang="de-DE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lichkeit</a:t>
            </a:r>
            <a:r>
              <a:rPr lang="de-DE" sz="2800" dirty="0">
                <a:solidFill>
                  <a:srgbClr val="222222"/>
                </a:solidFill>
                <a:latin typeface="arial" panose="020B0604020202020204" pitchFamily="34" charset="0"/>
              </a:rPr>
              <a:t> hat, teilen wir die Anzahl der Beobachtungen durch die Anzahl der Server auf, um eine erwartete Fehlerrate von </a:t>
            </a:r>
            <a:r>
              <a:rPr lang="de-DE" sz="2800" b="1" dirty="0">
                <a:solidFill>
                  <a:srgbClr val="222222"/>
                </a:solidFill>
                <a:latin typeface="arial" panose="020B0604020202020204" pitchFamily="34" charset="0"/>
              </a:rPr>
              <a:t>240 ÷ 6 = 40 </a:t>
            </a:r>
            <a:r>
              <a:rPr lang="de-DE" sz="2800" dirty="0">
                <a:solidFill>
                  <a:srgbClr val="222222"/>
                </a:solidFill>
                <a:latin typeface="arial" panose="020B0604020202020204" pitchFamily="34" charset="0"/>
              </a:rPr>
              <a:t>für jeden Server zu erhalten.</a:t>
            </a:r>
            <a:endParaRPr lang="de-DE" sz="28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A6ABFD3-BB3D-4CE1-B07F-1DB60E40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82787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Verwende nun die Chi-Quadrat-Formel: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159F9-B72E-45AE-8C2D-6244FF956842}"/>
              </a:ext>
            </a:extLst>
          </p:cNvPr>
          <p:cNvGraphicFramePr>
            <a:graphicFrameLocks noGrp="1"/>
          </p:cNvGraphicFramePr>
          <p:nvPr/>
        </p:nvGraphicFramePr>
        <p:xfrm>
          <a:off x="969171" y="2440124"/>
          <a:ext cx="4441761" cy="3254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977">
                  <a:extLst>
                    <a:ext uri="{9D8B030D-6E8A-4147-A177-3AD203B41FA5}">
                      <a16:colId xmlns:a16="http://schemas.microsoft.com/office/drawing/2014/main" val="3668958391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550797">
                  <a:extLst>
                    <a:ext uri="{9D8B030D-6E8A-4147-A177-3AD203B41FA5}">
                      <a16:colId xmlns:a16="http://schemas.microsoft.com/office/drawing/2014/main" val="3812861384"/>
                    </a:ext>
                  </a:extLst>
                </a:gridCol>
              </a:tblGrid>
              <a:tr h="527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Server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Observed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Erwartet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4819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sym typeface="Symbol" panose="05050102010706020507" pitchFamily="18" charset="2"/>
                                  </a:rPr>
                                  <m:t>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41" t="-10465" r="-209630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848690-2E94-4C8C-BAD3-AB7DE2D03CCB}"/>
                  </a:ext>
                </a:extLst>
              </p:cNvPr>
              <p:cNvSpPr/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848690-2E94-4C8C-BAD3-AB7DE2D03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39F57-42D7-4D55-A235-70BAB798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961427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Subtrahiere, dann setze ins Quadrat und dann teile: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4159F9-B72E-45AE-8C2D-6244FF956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086778"/>
                  </p:ext>
                </p:extLst>
              </p:nvPr>
            </p:nvGraphicFramePr>
            <p:xfrm>
              <a:off x="969171" y="2440123"/>
              <a:ext cx="8284302" cy="3254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2977">
                      <a:extLst>
                        <a:ext uri="{9D8B030D-6E8A-4147-A177-3AD203B41FA5}">
                          <a16:colId xmlns:a16="http://schemas.microsoft.com/office/drawing/2014/main" val="3668958391"/>
                        </a:ext>
                      </a:extLst>
                    </a:gridCol>
                    <a:gridCol w="1677987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  <a:gridCol w="1550797">
                      <a:extLst>
                        <a:ext uri="{9D8B030D-6E8A-4147-A177-3AD203B41FA5}">
                          <a16:colId xmlns:a16="http://schemas.microsoft.com/office/drawing/2014/main" val="3812861384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339945067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1725767750"/>
                        </a:ext>
                      </a:extLst>
                    </a:gridCol>
                    <a:gridCol w="1426781">
                      <a:extLst>
                        <a:ext uri="{9D8B030D-6E8A-4147-A177-3AD203B41FA5}">
                          <a16:colId xmlns:a16="http://schemas.microsoft.com/office/drawing/2014/main" val="1290183193"/>
                        </a:ext>
                      </a:extLst>
                    </a:gridCol>
                  </a:tblGrid>
                  <a:tr h="5166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Server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Observed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Erwartet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spc="-200" baseline="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D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-14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E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4159F9-B72E-45AE-8C2D-6244FF956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086778"/>
                  </p:ext>
                </p:extLst>
              </p:nvPr>
            </p:nvGraphicFramePr>
            <p:xfrm>
              <a:off x="969171" y="2440123"/>
              <a:ext cx="8284302" cy="3254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2977">
                      <a:extLst>
                        <a:ext uri="{9D8B030D-6E8A-4147-A177-3AD203B41FA5}">
                          <a16:colId xmlns:a16="http://schemas.microsoft.com/office/drawing/2014/main" val="3668958391"/>
                        </a:ext>
                      </a:extLst>
                    </a:gridCol>
                    <a:gridCol w="1677987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  <a:gridCol w="1550797">
                      <a:extLst>
                        <a:ext uri="{9D8B030D-6E8A-4147-A177-3AD203B41FA5}">
                          <a16:colId xmlns:a16="http://schemas.microsoft.com/office/drawing/2014/main" val="3812861384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339945067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1725767750"/>
                        </a:ext>
                      </a:extLst>
                    </a:gridCol>
                    <a:gridCol w="1426781">
                      <a:extLst>
                        <a:ext uri="{9D8B030D-6E8A-4147-A177-3AD203B41FA5}">
                          <a16:colId xmlns:a16="http://schemas.microsoft.com/office/drawing/2014/main" val="1290183193"/>
                        </a:ext>
                      </a:extLst>
                    </a:gridCol>
                  </a:tblGrid>
                  <a:tr h="5166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Server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Observed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 err="1"/>
                            <a:t>Erwartet</a:t>
                          </a:r>
                          <a:endParaRPr lang="en-US" sz="2800" dirty="0"/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8687" t="-17647" r="-221212" b="-56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6332" t="-17647" r="-120101" b="-56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624" t="-17647" r="-2137" b="-56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D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-14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E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4819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sym typeface="Symbol" panose="05050102010706020507" pitchFamily="18" charset="2"/>
                                  </a:rPr>
                                  <m:t>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741" t="-10465" r="-209630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D80A2-C3BE-4505-BBD3-F1632DCA3ECA}"/>
                  </a:ext>
                </a:extLst>
              </p:cNvPr>
              <p:cNvSpPr/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D80A2-C3BE-4505-BBD3-F1632DCA3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6CE52-139D-4165-A4B8-C9CC9832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36875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Jetzt nur noch das letzte Feld: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4159F9-B72E-45AE-8C2D-6244FF956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9171" y="2440123"/>
              <a:ext cx="8284302" cy="3254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2977">
                      <a:extLst>
                        <a:ext uri="{9D8B030D-6E8A-4147-A177-3AD203B41FA5}">
                          <a16:colId xmlns:a16="http://schemas.microsoft.com/office/drawing/2014/main" val="3668958391"/>
                        </a:ext>
                      </a:extLst>
                    </a:gridCol>
                    <a:gridCol w="1677987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  <a:gridCol w="1550797">
                      <a:extLst>
                        <a:ext uri="{9D8B030D-6E8A-4147-A177-3AD203B41FA5}">
                          <a16:colId xmlns:a16="http://schemas.microsoft.com/office/drawing/2014/main" val="3812861384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339945067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1725767750"/>
                        </a:ext>
                      </a:extLst>
                    </a:gridCol>
                    <a:gridCol w="1426781">
                      <a:extLst>
                        <a:ext uri="{9D8B030D-6E8A-4147-A177-3AD203B41FA5}">
                          <a16:colId xmlns:a16="http://schemas.microsoft.com/office/drawing/2014/main" val="1290183193"/>
                        </a:ext>
                      </a:extLst>
                    </a:gridCol>
                  </a:tblGrid>
                  <a:tr h="5166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Server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Observed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Erwartet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spc="-200" baseline="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spc="-200" baseline="0" smtClean="0"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D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-14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E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4159F9-B72E-45AE-8C2D-6244FF956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9171" y="2440123"/>
              <a:ext cx="8284302" cy="325484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12977">
                      <a:extLst>
                        <a:ext uri="{9D8B030D-6E8A-4147-A177-3AD203B41FA5}">
                          <a16:colId xmlns:a16="http://schemas.microsoft.com/office/drawing/2014/main" val="3668958391"/>
                        </a:ext>
                      </a:extLst>
                    </a:gridCol>
                    <a:gridCol w="1677987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  <a:gridCol w="1550797">
                      <a:extLst>
                        <a:ext uri="{9D8B030D-6E8A-4147-A177-3AD203B41FA5}">
                          <a16:colId xmlns:a16="http://schemas.microsoft.com/office/drawing/2014/main" val="3812861384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339945067"/>
                        </a:ext>
                      </a:extLst>
                    </a:gridCol>
                    <a:gridCol w="1207880">
                      <a:extLst>
                        <a:ext uri="{9D8B030D-6E8A-4147-A177-3AD203B41FA5}">
                          <a16:colId xmlns:a16="http://schemas.microsoft.com/office/drawing/2014/main" val="1725767750"/>
                        </a:ext>
                      </a:extLst>
                    </a:gridCol>
                    <a:gridCol w="1426781">
                      <a:extLst>
                        <a:ext uri="{9D8B030D-6E8A-4147-A177-3AD203B41FA5}">
                          <a16:colId xmlns:a16="http://schemas.microsoft.com/office/drawing/2014/main" val="1290183193"/>
                        </a:ext>
                      </a:extLst>
                    </a:gridCol>
                  </a:tblGrid>
                  <a:tr h="5166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Server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Observed</a:t>
                          </a:r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 err="1"/>
                            <a:t>Erwartet</a:t>
                          </a:r>
                          <a:endParaRPr lang="en-US" sz="2800" dirty="0"/>
                        </a:p>
                      </a:txBody>
                      <a:tcPr anchor="ctr">
                        <a:solidFill>
                          <a:srgbClr val="0066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8687" t="-17647" r="-221212" b="-56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6332" t="-17647" r="-120101" b="-56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624" t="-17647" r="-2137" b="-56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12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D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  <a:endPara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-14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E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66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45636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F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ts val="2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solidFill>
                          <a:srgbClr val="CCE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800"/>
                            </a:lnSpc>
                          </a:pPr>
                          <a:r>
                            <a:rPr lang="en-US" sz="2800" dirty="0"/>
                            <a:t>-2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2800"/>
                            </a:lnSpc>
                          </a:pP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4819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sym typeface="Symbol" panose="05050102010706020507" pitchFamily="18" charset="2"/>
                                  </a:rPr>
                                  <m:t>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EE537BF-3A87-4AB6-9B07-14316C4C7F1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45722" y="5694967"/>
              <a:ext cx="251441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81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69559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741" t="-10465" r="-209630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D80A2-C3BE-4505-BBD3-F1632DCA3ECA}"/>
                  </a:ext>
                </a:extLst>
              </p:cNvPr>
              <p:cNvSpPr/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D80A2-C3BE-4505-BBD3-F1632DCA3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F015C4C-CCFC-43D1-B234-9C3417EEFE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889240"/>
                  </p:ext>
                </p:extLst>
              </p:nvPr>
            </p:nvGraphicFramePr>
            <p:xfrm>
              <a:off x="7246189" y="5658803"/>
              <a:ext cx="200728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84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40343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4819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sym typeface="Symbol" panose="05050102010706020507" pitchFamily="18" charset="2"/>
                                  </a:rPr>
                                  <m:t>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F015C4C-CCFC-43D1-B234-9C3417EEFE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889240"/>
                  </p:ext>
                </p:extLst>
              </p:nvPr>
            </p:nvGraphicFramePr>
            <p:xfrm>
              <a:off x="7246189" y="5658803"/>
              <a:ext cx="2007284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849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403435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010" t="-10465" r="-238384" b="-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D18DCC-8C3D-40BF-B815-9A8A430670F8}"/>
                  </a:ext>
                </a:extLst>
              </p:cNvPr>
              <p:cNvSpPr txBox="1"/>
              <p:nvPr/>
            </p:nvSpPr>
            <p:spPr>
              <a:xfrm>
                <a:off x="9580103" y="3869307"/>
                <a:ext cx="1794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D18DCC-8C3D-40BF-B815-9A8A43067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03" y="3869307"/>
                <a:ext cx="179420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F1FEB-C9AD-40C5-9FDE-7DF34F74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1415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Ermittle unseren kritischen Wert: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159F9-B72E-45AE-8C2D-6244FF956842}"/>
              </a:ext>
            </a:extLst>
          </p:cNvPr>
          <p:cNvGraphicFramePr>
            <a:graphicFrameLocks noGrp="1"/>
          </p:cNvGraphicFramePr>
          <p:nvPr/>
        </p:nvGraphicFramePr>
        <p:xfrm>
          <a:off x="969171" y="2440124"/>
          <a:ext cx="2890964" cy="3254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977">
                  <a:extLst>
                    <a:ext uri="{9D8B030D-6E8A-4147-A177-3AD203B41FA5}">
                      <a16:colId xmlns:a16="http://schemas.microsoft.com/office/drawing/2014/main" val="3668958391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527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Server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Observed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C11574-CB9E-4A52-ABD3-219456CE56F2}"/>
                  </a:ext>
                </a:extLst>
              </p:cNvPr>
              <p:cNvSpPr/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C11574-CB9E-4A52-ABD3-219456CE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09AAE-22A3-4776-BA9E-80006A90C71B}"/>
                  </a:ext>
                </a:extLst>
              </p:cNvPr>
              <p:cNvSpPr txBox="1"/>
              <p:nvPr/>
            </p:nvSpPr>
            <p:spPr>
              <a:xfrm>
                <a:off x="9580103" y="3869307"/>
                <a:ext cx="1794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09AAE-22A3-4776-BA9E-80006A90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03" y="3869307"/>
                <a:ext cx="1794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E98D7-4E20-47FC-AFA9-B0BF1C6C3D36}"/>
                  </a:ext>
                </a:extLst>
              </p:cNvPr>
              <p:cNvSpPr txBox="1"/>
              <p:nvPr/>
            </p:nvSpPr>
            <p:spPr>
              <a:xfrm>
                <a:off x="4356339" y="2711125"/>
                <a:ext cx="29353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E98D7-4E20-47FC-AFA9-B0BF1C6C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9" y="2711125"/>
                <a:ext cx="2935355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EAE2A8-9838-46ED-8CA0-DC2EC51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2748773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C33-357F-4286-AF92-DD69AD9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Chi-Quadrat-Tabelle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61B85-E2B1-4C92-84F6-E7C5ECFF4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6388"/>
              </p:ext>
            </p:extLst>
          </p:nvPr>
        </p:nvGraphicFramePr>
        <p:xfrm>
          <a:off x="2301815" y="1805615"/>
          <a:ext cx="8239665" cy="44367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467">
                  <a:extLst>
                    <a:ext uri="{9D8B030D-6E8A-4147-A177-3AD203B41FA5}">
                      <a16:colId xmlns:a16="http://schemas.microsoft.com/office/drawing/2014/main" val="414177730"/>
                    </a:ext>
                  </a:extLst>
                </a:gridCol>
                <a:gridCol w="1236533">
                  <a:extLst>
                    <a:ext uri="{9D8B030D-6E8A-4147-A177-3AD203B41FA5}">
                      <a16:colId xmlns:a16="http://schemas.microsoft.com/office/drawing/2014/main" val="3984316079"/>
                    </a:ext>
                  </a:extLst>
                </a:gridCol>
                <a:gridCol w="1236533">
                  <a:extLst>
                    <a:ext uri="{9D8B030D-6E8A-4147-A177-3AD203B41FA5}">
                      <a16:colId xmlns:a16="http://schemas.microsoft.com/office/drawing/2014/main" val="2298186550"/>
                    </a:ext>
                  </a:extLst>
                </a:gridCol>
                <a:gridCol w="1236533">
                  <a:extLst>
                    <a:ext uri="{9D8B030D-6E8A-4147-A177-3AD203B41FA5}">
                      <a16:colId xmlns:a16="http://schemas.microsoft.com/office/drawing/2014/main" val="2119004416"/>
                    </a:ext>
                  </a:extLst>
                </a:gridCol>
                <a:gridCol w="1236533">
                  <a:extLst>
                    <a:ext uri="{9D8B030D-6E8A-4147-A177-3AD203B41FA5}">
                      <a16:colId xmlns:a16="http://schemas.microsoft.com/office/drawing/2014/main" val="4082260385"/>
                    </a:ext>
                  </a:extLst>
                </a:gridCol>
                <a:gridCol w="1236533">
                  <a:extLst>
                    <a:ext uri="{9D8B030D-6E8A-4147-A177-3AD203B41FA5}">
                      <a16:colId xmlns:a16="http://schemas.microsoft.com/office/drawing/2014/main" val="874651721"/>
                    </a:ext>
                  </a:extLst>
                </a:gridCol>
                <a:gridCol w="1236533">
                  <a:extLst>
                    <a:ext uri="{9D8B030D-6E8A-4147-A177-3AD203B41FA5}">
                      <a16:colId xmlns:a16="http://schemas.microsoft.com/office/drawing/2014/main" val="3447162373"/>
                    </a:ext>
                  </a:extLst>
                </a:gridCol>
              </a:tblGrid>
              <a:tr h="54641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</a:rPr>
                        <a:t>Chi-Quadrat kritische Werte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41933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dirty="0">
                          <a:effectLst/>
                        </a:rPr>
                        <a:t>Probability of exceeding the critical 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29188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/>
                        <a:t>df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0.10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0.05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0.01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0.005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0.001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37861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2.072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2.706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3.841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6.635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7.879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10.828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6043806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3.794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4.605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5.991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9.210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10.597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13.816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673606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5.317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6.251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7.815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11.345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12.838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16.266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265564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6.745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7.779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9.488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13.277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14.860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18.467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4370465"/>
                  </a:ext>
                </a:extLst>
              </a:tr>
              <a:tr h="546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8.115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9.236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11.070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15.086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16.750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20.515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519963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12DC66-E4B1-4764-B468-B2F19A07F966}"/>
              </a:ext>
            </a:extLst>
          </p:cNvPr>
          <p:cNvSpPr/>
          <p:nvPr/>
        </p:nvSpPr>
        <p:spPr>
          <a:xfrm>
            <a:off x="5740205" y="2984736"/>
            <a:ext cx="919387" cy="444264"/>
          </a:xfrm>
          <a:prstGeom prst="roundRect">
            <a:avLst/>
          </a:prstGeom>
          <a:noFill/>
          <a:ln w="28575">
            <a:solidFill>
              <a:srgbClr val="0E9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EF260D-C987-4C3B-B6CF-C06EA9702F4C}"/>
              </a:ext>
            </a:extLst>
          </p:cNvPr>
          <p:cNvSpPr/>
          <p:nvPr/>
        </p:nvSpPr>
        <p:spPr>
          <a:xfrm>
            <a:off x="2347729" y="5786542"/>
            <a:ext cx="711589" cy="355898"/>
          </a:xfrm>
          <a:prstGeom prst="roundRect">
            <a:avLst/>
          </a:prstGeom>
          <a:noFill/>
          <a:ln w="28575">
            <a:solidFill>
              <a:srgbClr val="0E9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957EF2-7C5B-4E3D-B7F8-80576C817C9C}"/>
              </a:ext>
            </a:extLst>
          </p:cNvPr>
          <p:cNvSpPr/>
          <p:nvPr/>
        </p:nvSpPr>
        <p:spPr>
          <a:xfrm>
            <a:off x="5637273" y="5703598"/>
            <a:ext cx="1248198" cy="5907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BD8F7-7DAA-4DFD-90E0-9DDF782B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41011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 Excel…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D809-7B92-4D6A-9170-7E8E3EB9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Um einen kritischen Wert für ein Konfidenzniveau von 95% und 5 Freiheitsgrade in Excel zu finden:</a:t>
            </a:r>
          </a:p>
          <a:p>
            <a:pPr marL="914400" indent="0">
              <a:spcBef>
                <a:spcPts val="1200"/>
              </a:spcBef>
              <a:buNone/>
            </a:pPr>
            <a:br>
              <a:rPr lang="de-DE" noProof="0" dirty="0"/>
            </a:br>
            <a:r>
              <a:rPr lang="de-DE" noProof="0" dirty="0"/>
              <a:t>=CHISQ.INV.RT(0.05,5) (engl.)</a:t>
            </a:r>
          </a:p>
          <a:p>
            <a:pPr marL="914400" indent="0">
              <a:spcBef>
                <a:spcPts val="1200"/>
              </a:spcBef>
              <a:buNone/>
            </a:pPr>
            <a:r>
              <a:rPr lang="de-DE" dirty="0"/>
              <a:t>=CHIQU.VERT.RE(0.05,5) (de.)</a:t>
            </a:r>
            <a:endParaRPr lang="de-DE" noProof="0" dirty="0"/>
          </a:p>
          <a:p>
            <a:pPr marL="914400" indent="0">
              <a:buNone/>
            </a:pPr>
            <a:r>
              <a:rPr lang="de-DE" noProof="0" dirty="0">
                <a:solidFill>
                  <a:srgbClr val="0070C0"/>
                </a:solidFill>
              </a:rPr>
              <a:t>11.0705</a:t>
            </a: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9BBCF-417C-4DDF-AC08-9E649887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33749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781-6C0D-44F5-A3BD-E684EB9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 Python…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DFD5-0EF5-433F-A646-BB944622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Um einen kritischen Wert für ein Konfidenzniveau von 95% und 5 Freiheitsgrade in </a:t>
            </a:r>
            <a:r>
              <a:rPr lang="de-DE" dirty="0"/>
              <a:t>Python</a:t>
            </a:r>
            <a:r>
              <a:rPr lang="de-DE" noProof="0" dirty="0"/>
              <a:t> zu finden:</a:t>
            </a:r>
          </a:p>
          <a:p>
            <a:endParaRPr lang="de-DE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41CE69-B41E-4C5D-9451-BEBE2198D112}"/>
              </a:ext>
            </a:extLst>
          </p:cNvPr>
          <p:cNvSpPr txBox="1">
            <a:spLocks/>
          </p:cNvSpPr>
          <p:nvPr/>
        </p:nvSpPr>
        <p:spPr>
          <a:xfrm>
            <a:off x="2102566" y="3429000"/>
            <a:ext cx="7986868" cy="1690334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800" b="0" i="0" u="none" strike="noStrike" cap="none">
                <a:solidFill>
                  <a:schemeClr val="dk2"/>
                </a:solidFill>
                <a:latin typeface="Montserrat" panose="02000505000000020004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A5002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latin typeface="Lucida Console" panose="020B0609040504020204" pitchFamily="49" charset="0"/>
              </a:rPr>
              <a:t> from scipy.stats import chi2</a:t>
            </a:r>
          </a:p>
          <a:p>
            <a:pPr marL="114300" indent="0">
              <a:buNone/>
            </a:pPr>
            <a:r>
              <a:rPr lang="pl-PL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dirty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chi2.isf</a:t>
            </a:r>
            <a:r>
              <a:rPr lang="pl-PL" dirty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0.05,5</a:t>
            </a:r>
            <a:r>
              <a:rPr lang="pl-PL" dirty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11.070497693516353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662-0D36-4DF2-8495-0408B562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39809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 Beispielübung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Ermittle unseren kritischen </a:t>
            </a:r>
            <a:r>
              <a:rPr lang="de-DE" noProof="0"/>
              <a:t>Wert:</a:t>
            </a:r>
            <a:endParaRPr lang="de-DE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35A5-C6EE-4506-9C74-E430344EF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6"/>
          <a:stretch/>
        </p:blipFill>
        <p:spPr>
          <a:xfrm>
            <a:off x="9460186" y="1"/>
            <a:ext cx="2731814" cy="23463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159F9-B72E-45AE-8C2D-6244FF956842}"/>
              </a:ext>
            </a:extLst>
          </p:cNvPr>
          <p:cNvGraphicFramePr>
            <a:graphicFrameLocks noGrp="1"/>
          </p:cNvGraphicFramePr>
          <p:nvPr/>
        </p:nvGraphicFramePr>
        <p:xfrm>
          <a:off x="969171" y="2440124"/>
          <a:ext cx="2890964" cy="32548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977">
                  <a:extLst>
                    <a:ext uri="{9D8B030D-6E8A-4147-A177-3AD203B41FA5}">
                      <a16:colId xmlns:a16="http://schemas.microsoft.com/office/drawing/2014/main" val="3668958391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</a:tblGrid>
              <a:tr h="5273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Server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Observed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454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A66365C-3353-4C34-8748-7E8B089B8E18}"/>
              </a:ext>
            </a:extLst>
          </p:cNvPr>
          <p:cNvSpPr/>
          <p:nvPr/>
        </p:nvSpPr>
        <p:spPr>
          <a:xfrm rot="16200000">
            <a:off x="-157619" y="3669252"/>
            <a:ext cx="17384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Ausfälle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C11574-CB9E-4A52-ABD3-219456CE56F2}"/>
                  </a:ext>
                </a:extLst>
              </p:cNvPr>
              <p:cNvSpPr/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C11574-CB9E-4A52-ABD3-219456CE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86" y="2711125"/>
                <a:ext cx="2350810" cy="863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09AAE-22A3-4776-BA9E-80006A90C71B}"/>
                  </a:ext>
                </a:extLst>
              </p:cNvPr>
              <p:cNvSpPr txBox="1"/>
              <p:nvPr/>
            </p:nvSpPr>
            <p:spPr>
              <a:xfrm>
                <a:off x="9580103" y="3781927"/>
                <a:ext cx="1794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609AAE-22A3-4776-BA9E-80006A90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03" y="3781927"/>
                <a:ext cx="1794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E98D7-4E20-47FC-AFA9-B0BF1C6C3D36}"/>
                  </a:ext>
                </a:extLst>
              </p:cNvPr>
              <p:cNvSpPr txBox="1"/>
              <p:nvPr/>
            </p:nvSpPr>
            <p:spPr>
              <a:xfrm>
                <a:off x="4356339" y="2711125"/>
                <a:ext cx="29353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E98D7-4E20-47FC-AFA9-B0BF1C6C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9" y="2711125"/>
                <a:ext cx="2935355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F6B9D1-7407-4D63-8F37-4D37F3B226D4}"/>
                  </a:ext>
                </a:extLst>
              </p:cNvPr>
              <p:cNvSpPr txBox="1"/>
              <p:nvPr/>
            </p:nvSpPr>
            <p:spPr>
              <a:xfrm>
                <a:off x="4356339" y="3696556"/>
                <a:ext cx="2986651" cy="546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𝑐𝑟𝑖𝑡𝑖𝑐𝑎𝑙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=11.070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F6B9D1-7407-4D63-8F37-4D37F3B22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9" y="3696556"/>
                <a:ext cx="2986651" cy="546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03E545-0292-4969-AC7B-FACAA8A38836}"/>
                  </a:ext>
                </a:extLst>
              </p:cNvPr>
              <p:cNvSpPr/>
              <p:nvPr/>
            </p:nvSpPr>
            <p:spPr>
              <a:xfrm>
                <a:off x="4009524" y="4377989"/>
                <a:ext cx="7965105" cy="1958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Weil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verwerfen wir die Nullhypothese nicht.</a:t>
                </a:r>
                <a:br>
                  <a:rPr lang="de-DE" sz="2400" dirty="0"/>
                </a:br>
                <a:endParaRPr lang="de-DE" sz="2400" dirty="0"/>
              </a:p>
              <a:p>
                <a:r>
                  <a:rPr lang="de-DE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Obwohl Server C doppelt so oft ausfiel wie Server D, zeigen die Ergebnisse, dass dies immerhin in 5% der Zeit passieren kann!</a:t>
                </a:r>
                <a:endParaRPr lang="de-DE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03E545-0292-4969-AC7B-FACAA8A38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524" y="4377989"/>
                <a:ext cx="7965105" cy="1958998"/>
              </a:xfrm>
              <a:prstGeom prst="rect">
                <a:avLst/>
              </a:prstGeom>
              <a:blipFill>
                <a:blip r:embed="rId8"/>
                <a:stretch>
                  <a:fillRect l="-1225" t="-1863" r="-2067" b="-5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79EE9D-2639-4853-BDF6-1C16E7E4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31193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FF9-D5B8-4C82-8415-CDD0F39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Wann ist der Chi-Quadrat nicht geeignet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DFA4-AFE9-42ED-AC9A-92DE87E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Chi-Quadrat funktioniert nicht, wenn die erwarteten Häufigkeiten zu gering sind</a:t>
            </a:r>
          </a:p>
          <a:p>
            <a:r>
              <a:rPr lang="de-DE" noProof="0" dirty="0"/>
              <a:t>der Wert in jeder Zelle muss größer als 5 sein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5099F-C631-4569-ABC7-6BD4C8C0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332107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Englisch: Chi-square oder Chi-squared?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Dir werden wohl im Englischen beide Varianten begegnen</a:t>
                </a:r>
              </a:p>
              <a:p>
                <a:r>
                  <a:rPr lang="de-DE" noProof="0" dirty="0"/>
                  <a:t>Der englische Wikipedia Artikel dazu trägt den Titel "Pearson's Chi-squared Test"</a:t>
                </a:r>
              </a:p>
              <a:p>
                <a:r>
                  <a:rPr lang="de-DE" noProof="0" dirty="0"/>
                  <a:t>Während Pearson in seinem Artikel die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noProof="0" dirty="0"/>
                  <a:t> -Notation benutzt, ordnet er ihm niemals einen Begriff zu</a:t>
                </a:r>
              </a:p>
              <a:p>
                <a:r>
                  <a:rPr lang="de-DE" noProof="0" dirty="0"/>
                  <a:t>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noProof="0" dirty="0"/>
                  <a:t> ein einzelner mathematischer Ausdruck Zeichen ist, ist es richtig, im englischen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chi-square</a:t>
                </a:r>
                <a:r>
                  <a:rPr lang="de-DE" noProof="0" dirty="0"/>
                  <a:t> und nicht chi-squared zu verwenden.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E3CBDB-8A10-2548-800D-ECC643ED6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3D3B5-3378-4F7B-8266-4FE62A67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23880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F606-A43B-4BDD-95B5-C08FCD4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Lasst uns ein paar Übungen machen!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9E73-BE9F-4FDB-A2F3-2B6A572A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Sammle ein wenig Übung durch eine bewertete Aufgabe!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B8D6B-7519-430D-9D84-CEDD844A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 Beispielübung</a:t>
            </a:r>
          </a:p>
        </p:txBody>
      </p:sp>
    </p:spTree>
    <p:extLst>
      <p:ext uri="{BB962C8B-B14F-4D97-AF65-F5344CB8AC3E}">
        <p14:creationId xmlns:p14="http://schemas.microsoft.com/office/powerpoint/2010/main" val="100730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E7F2F-9F38-4D0F-9151-9A3B7E73F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Der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Chi-Quadrat-Test</a:t>
                </a:r>
                <a:r>
                  <a:rPr lang="de-DE" noProof="0" dirty="0"/>
                  <a:t> (auch geschrieben 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noProof="0" dirty="0"/>
                  <a:t>) wird dazu verwendet zu beurteilen, ob die beobachteten Häufigkeiten sich von denen unterscheiden, die man erwarten würde.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E7F2F-9F38-4D0F-9151-9A3B7E73F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F1CA1-7649-42AB-87EE-EFD99AF7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52102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288-CD51-42DF-B322-AA8917E9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5609-4E20-4EB5-909A-F7B525B6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Zum Beispiel, wenn wir eine Münze 18 Mal werfen und beobachten, dass sie 12 mal auf Kopf landet</a:t>
            </a:r>
          </a:p>
          <a:p>
            <a:r>
              <a:rPr lang="de-DE" noProof="0" dirty="0"/>
              <a:t>können wir entweder sagen, dass dies ein Zufall ist,</a:t>
            </a:r>
          </a:p>
          <a:p>
            <a:r>
              <a:rPr lang="de-DE" noProof="0" dirty="0"/>
              <a:t>oder wir nehmen an, dass unsere Münze verzogen ist?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59A22-1D5A-4AF8-9E09-2EB599A83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5" t="22406" r="2956" b="26709"/>
          <a:stretch/>
        </p:blipFill>
        <p:spPr>
          <a:xfrm>
            <a:off x="6745857" y="3783030"/>
            <a:ext cx="4607943" cy="23939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F080-24E9-45CC-B89B-40DF9163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30996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Die Chi-Quadrat-Formel berücksichtigt die Summe der quadratischen Abstände zwischen den beobachteten Werten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O</a:t>
                </a:r>
                <a:r>
                  <a:rPr lang="de-DE" noProof="0" dirty="0"/>
                  <a:t> und den erwarteten Werten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E</a:t>
                </a:r>
                <a:r>
                  <a:rPr lang="de-DE" noProof="0" dirty="0"/>
                  <a:t>, dividiert durch jeden erwarteten Wert: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4000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4000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de-DE" sz="4000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sz="4000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4000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4000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de-DE" sz="4000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4000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sz="4000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4000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</m:oMath>
                </a14:m>
                <a:endParaRPr lang="de-DE" sz="4000" noProof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3BF64-CF0E-4CAC-BA57-F997F28B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23142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2A2E2-F40F-4984-BFBB-497CDE647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5" t="22406" r="2956" b="26709"/>
          <a:stretch/>
        </p:blipFill>
        <p:spPr>
          <a:xfrm>
            <a:off x="6745857" y="3783030"/>
            <a:ext cx="4607943" cy="2393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E6B8-CBF4-4F99-BE0D-5E0CAA10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Für unser Münzbeispiel hatten wir von 18 Würfen 12 Mal Kopf geworfen, mit einer erwarteten Häufigkeit von 9 Mal Kopf (die Hälfte von 18).</a:t>
            </a:r>
          </a:p>
          <a:p>
            <a:r>
              <a:rPr lang="de-DE" noProof="0" dirty="0"/>
              <a:t>Dies bedeutet, dass die andere Seite (Zahl) 6 Mal, mit einer erwarteten Häufigkeit von 9 Mal auftrat.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5DA7-E354-46C6-821D-69563D9D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389783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39350-3D4F-4C34-A229-F9250C53E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5" t="22406" r="2956" b="26709"/>
          <a:stretch/>
        </p:blipFill>
        <p:spPr>
          <a:xfrm>
            <a:off x="6745857" y="3783030"/>
            <a:ext cx="4607943" cy="2393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Unsere Kalkulation sieht wie folgt aus: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  <m:t>12−9</m:t>
                                </m:r>
                              </m:e>
                            </m:d>
                          </m:e>
                          <m:sup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  <m:t>6−9</m:t>
                                </m:r>
                              </m:e>
                            </m:d>
                          </m:e>
                          <m:sup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e-DE" sz="4000" b="0" i="1" noProof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sz="4000" i="1" noProof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D9CBE00-AA6C-41B1-A620-C6326E016AAA}"/>
              </a:ext>
            </a:extLst>
          </p:cNvPr>
          <p:cNvSpPr txBox="1"/>
          <p:nvPr/>
        </p:nvSpPr>
        <p:spPr>
          <a:xfrm>
            <a:off x="5646854" y="241754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Montserrat" panose="02000505000000020004" pitchFamily="2" charset="0"/>
              </a:rPr>
              <a:t>Kopf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B5D0-E7D7-4BB2-8E66-E694FBCDFD41}"/>
              </a:ext>
            </a:extLst>
          </p:cNvPr>
          <p:cNvSpPr txBox="1"/>
          <p:nvPr/>
        </p:nvSpPr>
        <p:spPr>
          <a:xfrm>
            <a:off x="7634384" y="241754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Montserrat" panose="02000505000000020004" pitchFamily="2" charset="0"/>
              </a:rPr>
              <a:t>Zahl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03A23-2082-4E31-9D07-0B33E724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3325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39350-3D4F-4C34-A229-F9250C53E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85" t="22406" r="2956" b="26709"/>
          <a:stretch/>
        </p:blipFill>
        <p:spPr>
          <a:xfrm>
            <a:off x="6745857" y="3783030"/>
            <a:ext cx="4607943" cy="2393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Chi-Quadrat-Test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Aber was bedeutet nun der Wert 2,0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0" indent="0">
                  <a:buNone/>
                </a:pPr>
                <a:r>
                  <a:rPr lang="de-DE" noProof="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4000" i="1" noProof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  <m:r>
                      <a:rPr lang="de-DE" sz="4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  <m:t>12−9</m:t>
                                </m:r>
                              </m:e>
                            </m:d>
                          </m:e>
                          <m:sup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4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4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4000" i="1" noProof="0">
                                    <a:latin typeface="Cambria Math" panose="02040503050406030204" pitchFamily="18" charset="0"/>
                                  </a:rPr>
                                  <m:t>6−9</m:t>
                                </m:r>
                              </m:e>
                            </m:d>
                          </m:e>
                          <m:sup>
                            <m:r>
                              <a:rPr lang="de-DE" sz="4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4000" i="1" noProof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de-DE" sz="4000" i="1" noProof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de-DE" sz="4000" noProof="0" dirty="0"/>
              </a:p>
              <a:p>
                <a:pPr marL="0" indent="0">
                  <a:buNone/>
                </a:pPr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D9CBE00-AA6C-41B1-A620-C6326E016AAA}"/>
              </a:ext>
            </a:extLst>
          </p:cNvPr>
          <p:cNvSpPr txBox="1"/>
          <p:nvPr/>
        </p:nvSpPr>
        <p:spPr>
          <a:xfrm>
            <a:off x="5646854" y="2417545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Montserrat" panose="02000505000000020004" pitchFamily="2" charset="0"/>
              </a:rPr>
              <a:t>Kopf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B5D0-E7D7-4BB2-8E66-E694FBCDFD41}"/>
              </a:ext>
            </a:extLst>
          </p:cNvPr>
          <p:cNvSpPr txBox="1"/>
          <p:nvPr/>
        </p:nvSpPr>
        <p:spPr>
          <a:xfrm>
            <a:off x="7634384" y="241754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Montserrat" panose="02000505000000020004" pitchFamily="2" charset="0"/>
              </a:rPr>
              <a:t>Zahl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724C0-E89B-4C96-B2B8-EFAD9FD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Chi-Quadrat-Test</a:t>
            </a:r>
          </a:p>
        </p:txBody>
      </p:sp>
    </p:spTree>
    <p:extLst>
      <p:ext uri="{BB962C8B-B14F-4D97-AF65-F5344CB8AC3E}">
        <p14:creationId xmlns:p14="http://schemas.microsoft.com/office/powerpoint/2010/main" val="237413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Breitbild</PresentationFormat>
  <Paragraphs>542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Cambria Math</vt:lpstr>
      <vt:lpstr>Lucida Console</vt:lpstr>
      <vt:lpstr>Montserrat</vt:lpstr>
      <vt:lpstr>Symbol</vt:lpstr>
      <vt:lpstr>Office</vt:lpstr>
      <vt:lpstr>Teil 7: Chi-Quadrat-Tests</vt:lpstr>
      <vt:lpstr>Geschichte</vt:lpstr>
      <vt:lpstr>Englisch: Chi-square oder Chi-squared?</vt:lpstr>
      <vt:lpstr>Chi-Quadrat-Test</vt:lpstr>
      <vt:lpstr>Chi-Quadrat-Test</vt:lpstr>
      <vt:lpstr>Chi-Quadrat-Test</vt:lpstr>
      <vt:lpstr>Chi-Quadrat-Test</vt:lpstr>
      <vt:lpstr>Chi-Quadrat-Test</vt:lpstr>
      <vt:lpstr>Chi-Quadrat-Test</vt:lpstr>
      <vt:lpstr>Chi-Quadrat-Verteilung</vt:lpstr>
      <vt:lpstr>Chi-Quadrat-Verteilung</vt:lpstr>
      <vt:lpstr>Chi-Quadrat-Verteilung</vt:lpstr>
      <vt:lpstr>Chi-Quadrat-Tabelle</vt:lpstr>
      <vt:lpstr>Chi-Quadrat Ergebnis</vt:lpstr>
      <vt:lpstr>Chi-Quadrat Beispielübung</vt:lpstr>
      <vt:lpstr>Chi-Quadrat Beispielübung</vt:lpstr>
      <vt:lpstr>Chi-Quadrat Beispielübung</vt:lpstr>
      <vt:lpstr>Chi-Quadrat Beispielübung</vt:lpstr>
      <vt:lpstr>Chi-Quadrat Beispielübung</vt:lpstr>
      <vt:lpstr>Chi-Quadrat Beispielübung</vt:lpstr>
      <vt:lpstr>Chi-Quadrat Beispielübung</vt:lpstr>
      <vt:lpstr>Chi-Quadrat Beispielübung</vt:lpstr>
      <vt:lpstr>Chi-Quadrat Beispielübung</vt:lpstr>
      <vt:lpstr>Chi-Quadrat Beispielübung</vt:lpstr>
      <vt:lpstr>Chi-Quadrat-Tabelle</vt:lpstr>
      <vt:lpstr>In Excel…</vt:lpstr>
      <vt:lpstr>In Python…</vt:lpstr>
      <vt:lpstr>Chi-Quadrat Beispielübung</vt:lpstr>
      <vt:lpstr>Wann ist der Chi-Quadrat nicht geeignet</vt:lpstr>
      <vt:lpstr>Lasst uns ein paar Übungen machen!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Carl</dc:creator>
  <cp:lastModifiedBy>Pauline H</cp:lastModifiedBy>
  <cp:revision>32</cp:revision>
  <dcterms:created xsi:type="dcterms:W3CDTF">2018-06-22T09:05:25Z</dcterms:created>
  <dcterms:modified xsi:type="dcterms:W3CDTF">2018-11-25T17:30:29Z</dcterms:modified>
</cp:coreProperties>
</file>