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2"/>
  </p:notesMasterIdLst>
  <p:sldIdLst>
    <p:sldId id="256" r:id="rId2"/>
    <p:sldId id="360" r:id="rId3"/>
    <p:sldId id="258" r:id="rId4"/>
    <p:sldId id="259" r:id="rId5"/>
    <p:sldId id="260" r:id="rId6"/>
    <p:sldId id="362" r:id="rId7"/>
    <p:sldId id="363" r:id="rId8"/>
    <p:sldId id="364" r:id="rId9"/>
    <p:sldId id="3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365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42" r:id="rId69"/>
    <p:sldId id="343" r:id="rId70"/>
    <p:sldId id="344" r:id="rId71"/>
    <p:sldId id="347" r:id="rId72"/>
    <p:sldId id="348" r:id="rId73"/>
    <p:sldId id="349" r:id="rId74"/>
    <p:sldId id="350" r:id="rId75"/>
    <p:sldId id="321" r:id="rId76"/>
    <p:sldId id="322" r:id="rId77"/>
    <p:sldId id="323" r:id="rId78"/>
    <p:sldId id="324" r:id="rId79"/>
    <p:sldId id="325" r:id="rId80"/>
    <p:sldId id="366" r:id="rId81"/>
    <p:sldId id="367" r:id="rId82"/>
    <p:sldId id="368" r:id="rId83"/>
    <p:sldId id="369" r:id="rId84"/>
    <p:sldId id="370" r:id="rId85"/>
    <p:sldId id="371" r:id="rId86"/>
    <p:sldId id="372" r:id="rId87"/>
    <p:sldId id="373" r:id="rId88"/>
    <p:sldId id="359" r:id="rId89"/>
    <p:sldId id="328" r:id="rId90"/>
    <p:sldId id="329" r:id="rId9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3B68AA3B-DA93-4FF2-8374-78130B3677A2}">
          <p14:sldIdLst>
            <p14:sldId id="256"/>
          </p14:sldIdLst>
        </p14:section>
        <p14:section name="Einführung" id="{2786C935-311C-484E-8313-DC34987B2A6A}">
          <p14:sldIdLst>
            <p14:sldId id="360"/>
            <p14:sldId id="258"/>
            <p14:sldId id="259"/>
            <p14:sldId id="260"/>
            <p14:sldId id="362"/>
            <p14:sldId id="363"/>
            <p14:sldId id="364"/>
          </p14:sldIdLst>
        </p14:section>
        <p14:section name="Daten" id="{F5099876-1916-4B2C-BD6C-3B7384A239C7}">
          <p14:sldIdLst>
            <p14:sldId id="3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Datenmessung" id="{38ECBA76-012D-43FA-A8D8-F465AB11D859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Messgrößen zentrale Tendenz" id="{BCD871C5-E265-4EA5-AD0C-597EDDF88AF2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Messgrößen Dispersion" id="{C0CF1AEB-0859-4F4F-8569-C28F94722128}">
          <p14:sldIdLst>
            <p14:sldId id="292"/>
            <p14:sldId id="293"/>
            <p14:sldId id="365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Messgrößen Quartil" id="{97A5BF11-4AA7-4D26-8836-7BC6EE0850D0}">
          <p14:sldIdLst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  <p14:section name="Bivariate Daten" id="{7C7B0F8B-A87E-4F9C-80B5-3960CB30384A}">
          <p14:sldIdLst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42"/>
            <p14:sldId id="343"/>
            <p14:sldId id="344"/>
            <p14:sldId id="347"/>
            <p14:sldId id="348"/>
            <p14:sldId id="349"/>
            <p14:sldId id="350"/>
          </p14:sldIdLst>
        </p14:section>
        <p14:section name="Pearson-Korrelationskoeffizient" id="{0CDD74EC-1770-4FFD-BD2E-6526FB80FCCA}">
          <p14:sldIdLst>
            <p14:sldId id="321"/>
            <p14:sldId id="322"/>
            <p14:sldId id="323"/>
            <p14:sldId id="324"/>
            <p14:sldId id="32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59"/>
            <p14:sldId id="328"/>
          </p14:sldIdLst>
        </p14:section>
        <p14:section name="Next" id="{8367E8F6-284E-46B6-9295-88D046D80DA1}">
          <p14:sldIdLst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 autoAdjust="0"/>
    <p:restoredTop sz="92022" autoAdjust="0"/>
  </p:normalViewPr>
  <p:slideViewPr>
    <p:cSldViewPr snapToGrid="0" snapToObjects="1" showGuides="1">
      <p:cViewPr varScale="1">
        <p:scale>
          <a:sx n="82" d="100"/>
          <a:sy n="82" d="100"/>
        </p:scale>
        <p:origin x="84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1" d="100"/>
          <a:sy n="51" d="100"/>
        </p:scale>
        <p:origin x="1836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C5B2C-A678-43CC-9BE8-74C695C1861E}" type="datetimeFigureOut">
              <a:rPr lang="de-DE" smtClean="0"/>
              <a:t>15.04.2019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A5BB5-0D0F-44BF-85C5-F2A97B20AFE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83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4118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Stock price von </a:t>
            </a:r>
            <a:r>
              <a:rPr lang="en-US" sz="1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agrar</a:t>
            </a: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firmen</a:t>
            </a: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mirt</a:t>
            </a: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dem</a:t>
            </a: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Wetter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-US" sz="1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Dass</a:t>
            </a: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</a:t>
            </a: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Sommer </a:t>
            </a:r>
            <a:r>
              <a:rPr lang="en-US" sz="1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mehr</a:t>
            </a: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leute</a:t>
            </a: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fliegen</a:t>
            </a: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</a:t>
            </a: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</a:t>
            </a: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winter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endParaRPr lang="en-US" sz="1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Helps us </a:t>
            </a:r>
            <a:r>
              <a:rPr lang="en-US" sz="1600" b="1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understand things as they are</a:t>
            </a: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"What relationships if any exist between </a:t>
            </a:r>
            <a:br>
              <a:rPr lang="en-US" sz="1200" i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i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events?"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200" i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"Do people who eat an apple a day enjoy </a:t>
            </a:r>
            <a:br>
              <a:rPr lang="en-US" sz="1200" i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i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fewer doctor's visits than those who don't?"</a:t>
            </a:r>
            <a:endParaRPr lang="en-US" sz="1600" i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2953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-US" sz="1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Basierend</a:t>
            </a: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auf den log files und </a:t>
            </a:r>
            <a:r>
              <a:rPr lang="en-US" sz="1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umgebungsdate</a:t>
            </a: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neiner</a:t>
            </a: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maschien</a:t>
            </a: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können</a:t>
            </a: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wir</a:t>
            </a: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vorhersagen</a:t>
            </a: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wann</a:t>
            </a: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sie</a:t>
            </a: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sauffallen</a:t>
            </a: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wird</a:t>
            </a: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um </a:t>
            </a:r>
            <a:r>
              <a:rPr lang="en-US" sz="1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rechtzeigt</a:t>
            </a: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die </a:t>
            </a:r>
            <a:r>
              <a:rPr lang="en-US" sz="1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Teile</a:t>
            </a: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auszutasuchen</a:t>
            </a: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und </a:t>
            </a:r>
            <a:r>
              <a:rPr lang="en-US" sz="1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großere</a:t>
            </a: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Stillstände</a:t>
            </a: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unserer</a:t>
            </a: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Produktion</a:t>
            </a: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zu</a:t>
            </a: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verhindern</a:t>
            </a:r>
            <a:endParaRPr lang="en-US" sz="1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endParaRPr lang="en-US" sz="1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-US" sz="1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einer</a:t>
            </a: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Helps us </a:t>
            </a:r>
            <a:r>
              <a:rPr lang="en-US" sz="1600" b="1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predict future behavior </a:t>
            </a:r>
            <a:b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guide business decisions: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200" i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"Based on a user's click history which ad is </a:t>
            </a:r>
            <a:br>
              <a:rPr lang="en-US" sz="1200" i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i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likely to bring them to our site?"</a:t>
            </a:r>
            <a:endParaRPr lang="en-US" sz="1600" i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6865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2"/>
                </a:solidFill>
                <a:latin typeface="Montserrat" panose="02000505000000020004" pitchFamily="2" charset="0"/>
              </a:rPr>
              <a:t>Not much can be gained by reading it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193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 plots the flights data as a heatmap.</a:t>
            </a:r>
          </a:p>
          <a:p>
            <a:r>
              <a:rPr lang="en-GB" dirty="0"/>
              <a:t>######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2"/>
                </a:solidFill>
              </a:rPr>
              <a:t>The graph uncovers two distinct trends - an increase in passengers flying over the years and a greater number of passengers flying in the summer months.</a:t>
            </a:r>
            <a:r>
              <a:rPr lang="en-US" sz="1200" dirty="0">
                <a:solidFill>
                  <a:schemeClr val="bg2"/>
                </a:solidFill>
                <a:latin typeface="Montserrat" panose="02000505000000020004" pitchFamily="2" charset="0"/>
              </a:rPr>
              <a:t> 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6566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 common error is to misrepresent the scale of the axes on a graph. Histograms for example are useful for comparing relative frequencies of data - they show not only that one range is greater than another but </a:t>
            </a:r>
            <a:r>
              <a:rPr lang="en-US" sz="12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how much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greater. And yet a subtle change can skew the interpretation.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first graph shows an alarming increase in insurance claims with age. Apparently more than twice as many 30-34 year-olds file claims as 25-29 year-olds. However if we fix the problem with the y-axis scale and zoom out to include the full range of licensed drivers we see a much different result!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BTW, this is fake data; we used a random number generator to get it.</a:t>
            </a:r>
          </a:p>
          <a:p>
            <a:r>
              <a:rPr lang="en-GB" dirty="0"/>
              <a:t>########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Graphs can be misleading:</a:t>
            </a:r>
            <a:endParaRPr lang="de-DE" sz="1200" i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028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9048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</a:rPr>
              <a:t>Nominal</a:t>
            </a:r>
          </a:p>
          <a:p>
            <a:r>
              <a:rPr lang="en-US" dirty="0"/>
              <a:t>Predetermined categories</a:t>
            </a:r>
          </a:p>
          <a:p>
            <a:r>
              <a:rPr lang="en-US" dirty="0"/>
              <a:t>Can’t be sorted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135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</a:rPr>
              <a:t>Schule </a:t>
            </a:r>
            <a:r>
              <a:rPr lang="en-US" b="1" dirty="0" err="1">
                <a:solidFill>
                  <a:srgbClr val="0070C0"/>
                </a:solidFill>
              </a:rPr>
              <a:t>Grundschule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Hauptschule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Realschule</a:t>
            </a:r>
            <a:r>
              <a:rPr lang="en-US" b="1" dirty="0">
                <a:solidFill>
                  <a:srgbClr val="0070C0"/>
                </a:solidFill>
              </a:rPr>
              <a:t>, Gymnasium ,Universität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</a:rPr>
              <a:t>Ordinal</a:t>
            </a:r>
          </a:p>
          <a:p>
            <a:r>
              <a:rPr lang="en-US" dirty="0"/>
              <a:t>Can be sorted</a:t>
            </a:r>
          </a:p>
          <a:p>
            <a:r>
              <a:rPr lang="en-US" dirty="0"/>
              <a:t>Lacks scale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062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NOTE: Interval measurement is seldom used, as most continuous quantities we measure (profits, time) do have a zero point, and can be compared as a ratio. </a:t>
            </a:r>
          </a:p>
          <a:p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$99 in profits is 10% more than $90 in profits, but 20°C is not "twice as hot" as 10°C.</a:t>
            </a:r>
            <a:endParaRPr lang="en-US" dirty="0"/>
          </a:p>
          <a:p>
            <a:r>
              <a:rPr lang="en-GB" dirty="0"/>
              <a:t>#############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Interval</a:t>
            </a:r>
          </a:p>
          <a:p>
            <a:r>
              <a:rPr lang="en-US" dirty="0"/>
              <a:t>Provides scale</a:t>
            </a:r>
          </a:p>
          <a:p>
            <a:r>
              <a:rPr lang="en-US" dirty="0"/>
              <a:t>Lacks a “zero” point</a:t>
            </a:r>
          </a:p>
          <a:p>
            <a:r>
              <a:rPr lang="en-US" dirty="0"/>
              <a:t>20° isn’t "twice as hot" as 10°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7317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Any time you can say that one value is “10% more” than another, you’re working with ratio level measurement. This includes time, profit/loss, and can include negative values.</a:t>
            </a:r>
          </a:p>
          <a:p>
            <a:r>
              <a:rPr lang="en-GB" dirty="0"/>
              <a:t>############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</a:rPr>
              <a:t>Ratio</a:t>
            </a:r>
          </a:p>
          <a:p>
            <a:r>
              <a:rPr lang="en-US" dirty="0"/>
              <a:t>Values have a true zero point</a:t>
            </a:r>
          </a:p>
          <a:p>
            <a:r>
              <a:rPr lang="en-US" dirty="0"/>
              <a:t>Values can be negative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2823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70C0"/>
                </a:solidFill>
              </a:rPr>
              <a:t>Statistics</a:t>
            </a:r>
            <a:r>
              <a:rPr lang="en-US" dirty="0"/>
              <a:t> is the mathematical science behind the problem “what can I know about a population if I’m unable to reach every member?”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0321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Wahlumfragen</a:t>
            </a:r>
            <a:r>
              <a:rPr lang="en-US" b="1" dirty="0">
                <a:solidFill>
                  <a:srgbClr val="0070C0"/>
                </a:solidFill>
              </a:rPr>
              <a:t> Deutschland -&gt; </a:t>
            </a:r>
            <a:r>
              <a:rPr lang="en-US" b="1" dirty="0" err="1">
                <a:solidFill>
                  <a:srgbClr val="0070C0"/>
                </a:solidFill>
              </a:rPr>
              <a:t>Wahlbrechitgen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z.B</a:t>
            </a:r>
            <a:r>
              <a:rPr lang="en-US" b="1" dirty="0">
                <a:solidFill>
                  <a:srgbClr val="0070C0"/>
                </a:solidFill>
              </a:rPr>
              <a:t>. 500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Population</a:t>
            </a:r>
            <a:r>
              <a:rPr lang="en-US" dirty="0"/>
              <a:t> = every member of a group</a:t>
            </a:r>
          </a:p>
          <a:p>
            <a:r>
              <a:rPr lang="en-US" b="1" dirty="0">
                <a:solidFill>
                  <a:srgbClr val="0070C0"/>
                </a:solidFill>
              </a:rPr>
              <a:t>Sample</a:t>
            </a:r>
            <a:r>
              <a:rPr lang="en-US" dirty="0"/>
              <a:t> = a subset of </a:t>
            </a:r>
            <a:br>
              <a:rPr lang="en-US" dirty="0"/>
            </a:br>
            <a:r>
              <a:rPr lang="en-US" dirty="0"/>
              <a:t>members that time </a:t>
            </a:r>
            <a:br>
              <a:rPr lang="en-US" dirty="0"/>
            </a:br>
            <a:r>
              <a:rPr lang="en-US" dirty="0"/>
              <a:t>and resources allow </a:t>
            </a:r>
            <a:br>
              <a:rPr lang="en-US" dirty="0"/>
            </a:br>
            <a:r>
              <a:rPr lang="en-US" dirty="0"/>
              <a:t>you to measure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4716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 u="none" strike="noStrike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sz="1200" b="1" i="1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lang="en-US" sz="1200" b="1" i="1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:r>
                  <a:rPr lang="en-US" sz="1200" b="1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 squared</a:t>
                </a:r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:r>
                  <a:rPr lang="en-US" sz="1200" b="1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 raised to the second power</a:t>
                </a:r>
                <a:br>
                  <a:rPr lang="en-US" sz="1200" b="1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sz="1200" b="1" i="1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lang="en-US" sz="1200" b="1" i="1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lang="en-US" sz="1200" b="1" i="1" u="none" strike="noStrike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1200" b="1" i="1" u="none" strike="noStrike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lang="en-US" sz="1200" b="1" i="1" u="none" strike="noStrike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r>
                        <a:rPr lang="en-US" sz="1200" b="1" i="1" u="none" strike="noStrike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</m:oMath>
                  </m:oMathPara>
                </a14:m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200" b="0" i="1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x-sub-i</a:t>
                </a:r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subscripted variable</a:t>
                </a:r>
                <a:b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(the subscript acts as a label)</a:t>
                </a:r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u="none" strike="noStrike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lang="en-US" sz="1200" b="0" i="1" u="none" strike="noStrike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!</m:t>
                      </m:r>
                    </m:oMath>
                  </m:oMathPara>
                </a14:m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 factorial</a:t>
                </a:r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u="none" strike="noStrike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4! = 4×3×2×1</m:t>
                      </m:r>
                    </m:oMath>
                  </m:oMathPara>
                </a14:m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b="0" i="1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lang="en-US" sz="1200" b="0" i="1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 bar</a:t>
                </a:r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symbol for the sample mean</a:t>
                </a:r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u="none" strike="noStrike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𝜇</m:t>
                      </m:r>
                    </m:oMath>
                  </m:oMathPara>
                </a14:m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“mew”</a:t>
                </a:r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symbol for the population mean </a:t>
                </a:r>
                <a:b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(Greek lowercase letter mu)</a:t>
                </a:r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u="none" strike="noStrike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𝛴</m:t>
                      </m:r>
                    </m:oMath>
                  </m:oMathPara>
                </a14:m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</a:t>
                </a:r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syntax for writing sums</a:t>
                </a:r>
                <a:b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(Greek capital letter sigma)</a:t>
                </a:r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 fontAlgn="t"/>
                <a:r>
                  <a:rPr lang="en-US" sz="1200" b="1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𝑥^2</a:t>
                </a:r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:r>
                  <a:rPr lang="en-US" sz="1200" b="1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 squared</a:t>
                </a:r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:r>
                  <a:rPr lang="en-US" sz="1200" b="1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 raised to the second power</a:t>
                </a:r>
                <a:br>
                  <a:rPr lang="en-US" sz="1200" b="1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r>
                  <a:rPr lang="en-US" sz="1200" b="1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𝑥^2=𝑥×𝑥</a:t>
                </a:r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𝑥_𝑖</a:t>
                </a:r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x-sub-</a:t>
                </a:r>
                <a:r>
                  <a:rPr lang="en-US" sz="1200" b="0" i="0" u="none" strike="noStrike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subscripted variable</a:t>
                </a:r>
                <a:b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(the subscript acts as a label)</a:t>
                </a:r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𝑥!</a:t>
                </a:r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 factorial</a:t>
                </a:r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4! = 4×3×2×1</a:t>
                </a:r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 ̅</a:t>
                </a:r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 bar</a:t>
                </a:r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symbol for the sample mean</a:t>
                </a:r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𝜇</a:t>
                </a:r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“mew”</a:t>
                </a:r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symbol for the population mean </a:t>
                </a:r>
                <a:b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(Greek lowercase letter mu)</a:t>
                </a:r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𝛴</a:t>
                </a:r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sigma</a:t>
                </a:r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t"/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syntax for writing sums</a:t>
                </a:r>
                <a:b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(Greek capital letter sigma)</a:t>
                </a:r>
                <a:endParaRPr lang="de-DE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9571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6196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 marL="1376363" indent="0">
                  <a:lnSpc>
                    <a:spcPct val="100000"/>
                  </a:lnSpc>
                  <a:buNone/>
                  <a:tabLst>
                    <a:tab pos="1944688" algn="l"/>
                    <a:tab pos="2513013" algn="l"/>
                    <a:tab pos="3143250" algn="l"/>
                    <a:tab pos="3773488" algn="l"/>
                  </a:tabLst>
                </a:pPr>
                <a:r>
                  <a:rPr lang="en-US" sz="1050" dirty="0">
                    <a:solidFill>
                      <a:srgbClr val="FF0000"/>
                    </a:solidFill>
                  </a:rPr>
                  <a:t>1	2	3	4	5</a:t>
                </a:r>
                <a:endParaRPr lang="en-US" sz="1050" b="0" dirty="0">
                  <a:solidFill>
                    <a:srgbClr val="FF0000"/>
                  </a:solidFill>
                </a:endParaRPr>
              </a:p>
              <a:p>
                <a:pPr indent="0">
                  <a:buNone/>
                </a:pPr>
                <a:r>
                  <a:rPr lang="en-US" b="0" dirty="0">
                    <a:solidFill>
                      <a:srgbClr val="0070C0"/>
                    </a:solidFill>
                  </a:rPr>
                  <a:t>EXAMPLE: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×3×3×3=81</m:t>
                    </m:r>
                  </m:oMath>
                </a14:m>
                <a:endParaRPr lang="en-US" b="0" dirty="0">
                  <a:solidFill>
                    <a:srgbClr val="0070C0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61963" indent="0">
                  <a:buNone/>
                </a:pPr>
                <a:r>
                  <a:rPr lang="en-US" b="1" i="0">
                    <a:latin typeface="Cambria Math" panose="02040503050406030204" pitchFamily="18" charset="0"/>
                  </a:rPr>
                  <a:t>𝒙^𝟓</a:t>
                </a:r>
                <a:r>
                  <a:rPr lang="en-US" b="0" i="0">
                    <a:latin typeface="Cambria Math" panose="02040503050406030204" pitchFamily="18" charset="0"/>
                  </a:rPr>
                  <a:t>=𝑥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en-US" b="0" i="0">
                    <a:latin typeface="Cambria Math" panose="02040503050406030204" pitchFamily="18" charset="0"/>
                  </a:rPr>
                  <a:t>𝑥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en-US" b="0" i="0">
                    <a:latin typeface="Cambria Math" panose="02040503050406030204" pitchFamily="18" charset="0"/>
                  </a:rPr>
                  <a:t>𝑥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en-US" b="0" i="0">
                    <a:latin typeface="Cambria Math" panose="02040503050406030204" pitchFamily="18" charset="0"/>
                  </a:rPr>
                  <a:t>𝑥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en-US" b="0" i="0">
                    <a:latin typeface="Cambria Math" panose="02040503050406030204" pitchFamily="18" charset="0"/>
                  </a:rPr>
                  <a:t>𝑥</a:t>
                </a:r>
                <a:endParaRPr lang="en-US" b="0" dirty="0"/>
              </a:p>
              <a:p>
                <a:pPr marL="1376363" indent="0">
                  <a:lnSpc>
                    <a:spcPct val="100000"/>
                  </a:lnSpc>
                  <a:buNone/>
                  <a:tabLst>
                    <a:tab pos="1944688" algn="l"/>
                    <a:tab pos="2513013" algn="l"/>
                    <a:tab pos="3143250" algn="l"/>
                    <a:tab pos="3773488" algn="l"/>
                  </a:tabLst>
                </a:pPr>
                <a:r>
                  <a:rPr lang="en-US" sz="1050" dirty="0">
                    <a:solidFill>
                      <a:srgbClr val="FF0000"/>
                    </a:solidFill>
                  </a:rPr>
                  <a:t>1	2	3	4	5</a:t>
                </a:r>
                <a:endParaRPr lang="en-US" sz="1050" b="0" dirty="0">
                  <a:solidFill>
                    <a:srgbClr val="FF0000"/>
                  </a:solidFill>
                </a:endParaRPr>
              </a:p>
              <a:p>
                <a:pPr indent="0">
                  <a:buNone/>
                </a:pPr>
                <a:r>
                  <a:rPr lang="en-US" b="0" dirty="0">
                    <a:solidFill>
                      <a:srgbClr val="0070C0"/>
                    </a:solidFill>
                  </a:rPr>
                  <a:t>EXAMPLE:   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3^4=3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×3×3×3=81</a:t>
                </a:r>
                <a:endParaRPr lang="en-US" b="0" dirty="0">
                  <a:solidFill>
                    <a:srgbClr val="0070C0"/>
                  </a:solidFill>
                </a:endParaRP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2444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marR="0" lvl="0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●"/>
                  <a:tabLst/>
                  <a:defRPr/>
                </a:pPr>
                <a:r>
                  <a:rPr lang="en-US" dirty="0"/>
                  <a:t>A negative exponent is just the reciprocal of a positive exponent</a:t>
                </a:r>
              </a:p>
              <a:p>
                <a:pPr marL="457200" marR="0" lvl="0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●"/>
                  <a:tabLst/>
                  <a:defRPr/>
                </a:pPr>
                <a:r>
                  <a:rPr lang="en-US" dirty="0"/>
                  <a:t>A fractional exponent considers the n</a:t>
                </a:r>
                <a:r>
                  <a:rPr lang="en-US" baseline="30000" dirty="0"/>
                  <a:t>th</a:t>
                </a:r>
                <a:r>
                  <a:rPr lang="en-US" dirty="0"/>
                  <a:t> root</a:t>
                </a:r>
              </a:p>
              <a:p>
                <a:pPr marL="461963" indent="0">
                  <a:lnSpc>
                    <a:spcPct val="100000"/>
                  </a:lnSpc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#####################</a:t>
                </a:r>
              </a:p>
              <a:p>
                <a:pPr marL="461963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EXAMPLE: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×2×2</m:t>
                        </m:r>
                      </m:den>
                    </m:f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=0.125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461963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461963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sz="1050" b="0" dirty="0">
                  <a:solidFill>
                    <a:srgbClr val="FF0000"/>
                  </a:solidFill>
                </a:endParaRPr>
              </a:p>
              <a:p>
                <a:pPr indent="0">
                  <a:buNone/>
                </a:pPr>
                <a:r>
                  <a:rPr lang="en-US" b="0" dirty="0">
                    <a:solidFill>
                      <a:srgbClr val="0070C0"/>
                    </a:solidFill>
                  </a:rPr>
                  <a:t>EXAMPLE: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ra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b="0" dirty="0">
                  <a:solidFill>
                    <a:srgbClr val="0070C0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marR="0" lvl="0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●"/>
                  <a:tabLst/>
                  <a:defRPr/>
                </a:pPr>
                <a:r>
                  <a:rPr lang="en-US" dirty="0"/>
                  <a:t>A negative exponent is just the reciprocal of a positive exponent</a:t>
                </a:r>
              </a:p>
              <a:p>
                <a:pPr marL="457200" marR="0" lvl="0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●"/>
                  <a:tabLst/>
                  <a:defRPr/>
                </a:pPr>
                <a:r>
                  <a:rPr lang="en-US" dirty="0"/>
                  <a:t>A fractional exponent considers the n</a:t>
                </a:r>
                <a:r>
                  <a:rPr lang="en-US" baseline="30000" dirty="0"/>
                  <a:t>th</a:t>
                </a:r>
                <a:r>
                  <a:rPr lang="en-US" dirty="0"/>
                  <a:t> root</a:t>
                </a:r>
              </a:p>
              <a:p>
                <a:pPr marL="461963" indent="0">
                  <a:lnSpc>
                    <a:spcPct val="100000"/>
                  </a:lnSpc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#####################</a:t>
                </a:r>
              </a:p>
              <a:p>
                <a:pPr marL="461963" indent="0">
                  <a:lnSpc>
                    <a:spcPct val="100000"/>
                  </a:lnSpc>
                  <a:buNone/>
                </a:pPr>
                <a:r>
                  <a:rPr lang="en-US" b="0" i="0">
                    <a:latin typeface="Cambria Math" panose="02040503050406030204" pitchFamily="18" charset="0"/>
                  </a:rPr>
                  <a:t>𝑥^(−3)</a:t>
                </a:r>
                <a:r>
                  <a:rPr lang="en-US" i="0">
                    <a:latin typeface="Cambria Math" panose="02040503050406030204" pitchFamily="18" charset="0"/>
                  </a:rPr>
                  <a:t>=1/(𝑥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en-US" i="0">
                    <a:latin typeface="Cambria Math" panose="02040503050406030204" pitchFamily="18" charset="0"/>
                  </a:rPr>
                  <a:t>𝑥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en-US" i="0">
                    <a:latin typeface="Cambria Math" panose="02040503050406030204" pitchFamily="18" charset="0"/>
                  </a:rPr>
                  <a:t>𝑥)</a:t>
                </a:r>
                <a:endParaRPr lang="en-US" dirty="0"/>
              </a:p>
              <a:p>
                <a:pPr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EXAMPLE:   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2^(−3)=1/(2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×2×2)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=1/8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=0.125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marL="461963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461963" indent="0">
                  <a:lnSpc>
                    <a:spcPct val="100000"/>
                  </a:lnSpc>
                  <a:buNone/>
                </a:pPr>
                <a:r>
                  <a:rPr lang="en-US" b="0" i="0">
                    <a:latin typeface="Cambria Math" panose="02040503050406030204" pitchFamily="18" charset="0"/>
                  </a:rPr>
                  <a:t>𝑥^((1/𝑛) )=√(𝑛&amp;𝑥)</a:t>
                </a:r>
                <a:endParaRPr lang="en-US" sz="1050" b="0" dirty="0">
                  <a:solidFill>
                    <a:srgbClr val="FF0000"/>
                  </a:solidFill>
                </a:endParaRPr>
              </a:p>
              <a:p>
                <a:pPr indent="0">
                  <a:buNone/>
                </a:pPr>
                <a:r>
                  <a:rPr lang="en-US" b="0" dirty="0">
                    <a:solidFill>
                      <a:srgbClr val="0070C0"/>
                    </a:solidFill>
                  </a:rPr>
                  <a:t>EXAMPLE:   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8^((1/3) )=∛8=2</a:t>
                </a:r>
                <a:endParaRPr lang="en-US" b="0" dirty="0">
                  <a:solidFill>
                    <a:srgbClr val="0070C0"/>
                  </a:solidFill>
                </a:endParaRP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3894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Factorials are used extensively when calculating probabilities involving combinations and permutations</a:t>
                </a:r>
              </a:p>
              <a:p>
                <a:r>
                  <a:rPr lang="en-US" dirty="0"/>
                  <a:t>##########</a:t>
                </a:r>
              </a:p>
              <a:p>
                <a:pPr marL="46196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!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×…×1</m:t>
                      </m:r>
                    </m:oMath>
                  </m:oMathPara>
                </a14:m>
                <a:endParaRPr lang="en-US" b="0" dirty="0"/>
              </a:p>
              <a:p>
                <a:pPr indent="0">
                  <a:spcBef>
                    <a:spcPts val="1200"/>
                  </a:spcBef>
                  <a:buNone/>
                </a:pPr>
                <a:r>
                  <a:rPr lang="en-US" b="0" dirty="0">
                    <a:solidFill>
                      <a:srgbClr val="0070C0"/>
                    </a:solidFill>
                  </a:rPr>
                  <a:t>EXAMPLE: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6!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×5×4×3×2×1=720</m:t>
                    </m:r>
                  </m:oMath>
                </a14:m>
                <a:endParaRPr lang="en-US" b="0" dirty="0">
                  <a:solidFill>
                    <a:srgbClr val="0070C0"/>
                  </a:solidFill>
                </a:endParaRPr>
              </a:p>
              <a:p>
                <a:pPr marL="461963" indent="0">
                  <a:spcBef>
                    <a:spcPts val="1200"/>
                  </a:spcBef>
                  <a:buNone/>
                </a:pPr>
                <a:endParaRPr lang="en-US" dirty="0"/>
              </a:p>
              <a:p>
                <a:pPr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EXAMPLE: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5!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×4×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×2×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×2×1</m:t>
                        </m:r>
                      </m:den>
                    </m:f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Factorials are used extensively when calculating probabilities involving combinations and permutations</a:t>
                </a:r>
              </a:p>
              <a:p>
                <a:r>
                  <a:rPr lang="en-US" dirty="0"/>
                  <a:t>##########</a:t>
                </a:r>
              </a:p>
              <a:p>
                <a:pPr marL="461963" indent="0">
                  <a:buNone/>
                </a:pPr>
                <a:r>
                  <a:rPr lang="en-US" b="1" i="0">
                    <a:latin typeface="Cambria Math" panose="02040503050406030204" pitchFamily="18" charset="0"/>
                  </a:rPr>
                  <a:t>𝒙! </a:t>
                </a:r>
                <a:r>
                  <a:rPr lang="en-US" b="0" i="0">
                    <a:latin typeface="Cambria Math" panose="02040503050406030204" pitchFamily="18" charset="0"/>
                  </a:rPr>
                  <a:t>=𝑥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×(</a:t>
                </a:r>
                <a:r>
                  <a:rPr lang="en-US" b="0" i="0">
                    <a:latin typeface="Cambria Math" panose="02040503050406030204" pitchFamily="18" charset="0"/>
                  </a:rPr>
                  <a:t>𝑥−1)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×(</a:t>
                </a:r>
                <a:r>
                  <a:rPr lang="en-US" b="0" i="0">
                    <a:latin typeface="Cambria Math" panose="02040503050406030204" pitchFamily="18" charset="0"/>
                  </a:rPr>
                  <a:t>𝑥−2)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×…×1</a:t>
                </a:r>
                <a:endParaRPr lang="en-US" b="0" dirty="0"/>
              </a:p>
              <a:p>
                <a:pPr indent="0">
                  <a:spcBef>
                    <a:spcPts val="1200"/>
                  </a:spcBef>
                  <a:buNone/>
                </a:pPr>
                <a:r>
                  <a:rPr lang="en-US" b="0" dirty="0">
                    <a:solidFill>
                      <a:srgbClr val="0070C0"/>
                    </a:solidFill>
                  </a:rPr>
                  <a:t>EXAMPLE:   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6!=6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×5×4×3×2×1=720</a:t>
                </a:r>
                <a:endParaRPr lang="en-US" b="0" dirty="0">
                  <a:solidFill>
                    <a:srgbClr val="0070C0"/>
                  </a:solidFill>
                </a:endParaRPr>
              </a:p>
              <a:p>
                <a:pPr marL="461963" indent="0">
                  <a:spcBef>
                    <a:spcPts val="1200"/>
                  </a:spcBef>
                  <a:buNone/>
                </a:pPr>
                <a:endParaRPr lang="en-US" dirty="0"/>
              </a:p>
              <a:p>
                <a:pPr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EXAMPLE:   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5!/3!=(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5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×4×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3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×2×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1)/(3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×2×1)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=5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×4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20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98241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7498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Usually we want to add the members of a series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39500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latin typeface="Montserrat" panose="02000505000000020004" pitchFamily="2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200" dirty="0">
                    <a:latin typeface="Montserrat" panose="02000505000000020004" pitchFamily="2" charset="0"/>
                  </a:rPr>
                  <a:t> bar (the symbol for the sample mean) is equal to the sum (indicated by the Greek letter sigma) of all the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200" dirty="0">
                    <a:latin typeface="Montserrat" panose="02000505000000020004" pitchFamily="2" charset="0"/>
                  </a:rPr>
                  <a:t>-sub-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200" dirty="0">
                    <a:latin typeface="Montserrat" panose="02000505000000020004" pitchFamily="2" charset="0"/>
                  </a:rPr>
                  <a:t> values in the series as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200" dirty="0">
                    <a:latin typeface="Montserrat" panose="02000505000000020004" pitchFamily="2" charset="0"/>
                  </a:rPr>
                  <a:t> goes from 1 to the number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200" dirty="0">
                    <a:latin typeface="Montserrat" panose="02000505000000020004" pitchFamily="2" charset="0"/>
                  </a:rPr>
                  <a:t> items in the series divided by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200" dirty="0">
                    <a:latin typeface="Montserrat" panose="02000505000000020004" pitchFamily="2" charset="0"/>
                  </a:rPr>
                  <a:t>."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latin typeface="Montserrat" panose="02000505000000020004" pitchFamily="2" charset="0"/>
                  </a:rPr>
                  <a:t>“</a:t>
                </a:r>
                <a:r>
                  <a:rPr lang="en-US" sz="1200" b="1" i="0">
                    <a:latin typeface="Cambria Math" panose="02040503050406030204" pitchFamily="18" charset="0"/>
                  </a:rPr>
                  <a:t>𝒙</a:t>
                </a:r>
                <a:r>
                  <a:rPr lang="en-US" sz="1200" dirty="0">
                    <a:latin typeface="Montserrat" panose="02000505000000020004" pitchFamily="2" charset="0"/>
                  </a:rPr>
                  <a:t> bar (the symbol for the sample mean) is equal to the sum (indicated by the Greek letter sigma) of all the </a:t>
                </a:r>
                <a:r>
                  <a:rPr lang="en-US" sz="1200" b="1" i="0">
                    <a:latin typeface="Cambria Math" panose="02040503050406030204" pitchFamily="18" charset="0"/>
                  </a:rPr>
                  <a:t>𝒙</a:t>
                </a:r>
                <a:r>
                  <a:rPr lang="en-US" sz="1200" dirty="0">
                    <a:latin typeface="Montserrat" panose="02000505000000020004" pitchFamily="2" charset="0"/>
                  </a:rPr>
                  <a:t>-sub-</a:t>
                </a:r>
                <a:r>
                  <a:rPr lang="en-US" sz="1200" b="1" i="0">
                    <a:latin typeface="Cambria Math" panose="02040503050406030204" pitchFamily="18" charset="0"/>
                  </a:rPr>
                  <a:t>𝒊</a:t>
                </a:r>
                <a:r>
                  <a:rPr lang="en-US" sz="1200" dirty="0">
                    <a:latin typeface="Montserrat" panose="02000505000000020004" pitchFamily="2" charset="0"/>
                  </a:rPr>
                  <a:t> values in the series as </a:t>
                </a:r>
                <a:r>
                  <a:rPr lang="en-US" sz="1200" b="1" i="0">
                    <a:latin typeface="Cambria Math" panose="02040503050406030204" pitchFamily="18" charset="0"/>
                  </a:rPr>
                  <a:t>𝒊</a:t>
                </a:r>
                <a:r>
                  <a:rPr lang="en-US" sz="1200" dirty="0">
                    <a:latin typeface="Montserrat" panose="02000505000000020004" pitchFamily="2" charset="0"/>
                  </a:rPr>
                  <a:t> goes from 1 to the number </a:t>
                </a:r>
                <a:r>
                  <a:rPr lang="en-US" sz="1200" b="1" i="0">
                    <a:latin typeface="Cambria Math" panose="02040503050406030204" pitchFamily="18" charset="0"/>
                  </a:rPr>
                  <a:t>𝒏</a:t>
                </a:r>
                <a:r>
                  <a:rPr lang="en-US" sz="1200" dirty="0">
                    <a:latin typeface="Montserrat" panose="02000505000000020004" pitchFamily="2" charset="0"/>
                  </a:rPr>
                  <a:t> items in the series divided by </a:t>
                </a:r>
                <a:r>
                  <a:rPr lang="en-US" sz="1200" b="1" i="0">
                    <a:latin typeface="Cambria Math" panose="02040503050406030204" pitchFamily="18" charset="0"/>
                  </a:rPr>
                  <a:t>𝒏</a:t>
                </a:r>
                <a:r>
                  <a:rPr lang="en-US" sz="1200" dirty="0">
                    <a:latin typeface="Montserrat" panose="02000505000000020004" pitchFamily="2" charset="0"/>
                  </a:rPr>
                  <a:t>."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06829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dirty="0"/>
                  <a:t>1. Start with a series of values:</a:t>
                </a:r>
              </a:p>
              <a:p>
                <a:pPr marL="1828800" indent="0">
                  <a:buNone/>
                </a:pPr>
                <a:r>
                  <a:rPr lang="en-US" dirty="0"/>
                  <a:t>{7 8 9 10}</a:t>
                </a:r>
              </a:p>
              <a:p>
                <a:pPr marL="114300" indent="0">
                  <a:buNone/>
                </a:pPr>
                <a:r>
                  <a:rPr lang="en-US" dirty="0"/>
                  <a:t>2. Assign placeholders to each item</a:t>
                </a:r>
              </a:p>
              <a:p>
                <a:pPr marL="1828800" indent="0">
                  <a:buNone/>
                </a:pPr>
                <a:r>
                  <a:rPr lang="en-US" dirty="0"/>
                  <a:t>{7 8 9 10}</a:t>
                </a:r>
              </a:p>
              <a:p>
                <a:pPr marL="1828800" indent="0">
                  <a:buNone/>
                </a:pPr>
                <a:r>
                  <a:rPr lang="en-US" sz="1050" dirty="0">
                    <a:solidFill>
                      <a:srgbClr val="FF0000"/>
                    </a:solidFill>
                  </a:rPr>
                  <a:t>  1   2   3   4             n=4</a:t>
                </a:r>
              </a:p>
              <a:p>
                <a:pPr marL="115888" indent="0">
                  <a:buNone/>
                </a:pPr>
                <a:r>
                  <a:rPr lang="en-US" dirty="0">
                    <a:solidFill>
                      <a:schemeClr val="bg2"/>
                    </a:solidFill>
                  </a:rPr>
                  <a:t>3. These become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etc.</a:t>
                </a:r>
              </a:p>
              <a:p>
                <a:pPr marL="18288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dirty="0"/>
                  <a:t>1. Start with a series of values:</a:t>
                </a:r>
              </a:p>
              <a:p>
                <a:pPr marL="1828800" indent="0">
                  <a:buNone/>
                </a:pPr>
                <a:r>
                  <a:rPr lang="en-US" dirty="0"/>
                  <a:t>{7 8 9 10}</a:t>
                </a:r>
              </a:p>
              <a:p>
                <a:pPr marL="114300" indent="0">
                  <a:buNone/>
                </a:pPr>
                <a:r>
                  <a:rPr lang="en-US" dirty="0"/>
                  <a:t>2. Assign placeholders to each item</a:t>
                </a:r>
              </a:p>
              <a:p>
                <a:pPr marL="1828800" indent="0">
                  <a:buNone/>
                </a:pPr>
                <a:r>
                  <a:rPr lang="en-US" dirty="0"/>
                  <a:t>{7 8 9 10}</a:t>
                </a:r>
              </a:p>
              <a:p>
                <a:pPr marL="1828800" indent="0">
                  <a:buNone/>
                </a:pPr>
                <a:r>
                  <a:rPr lang="en-US" sz="1050" dirty="0">
                    <a:solidFill>
                      <a:srgbClr val="FF0000"/>
                    </a:solidFill>
                  </a:rPr>
                  <a:t>  1   2   3   4             n=4</a:t>
                </a:r>
              </a:p>
              <a:p>
                <a:pPr marL="115888" indent="0">
                  <a:buNone/>
                </a:pPr>
                <a:r>
                  <a:rPr lang="en-US" dirty="0">
                    <a:solidFill>
                      <a:schemeClr val="bg2"/>
                    </a:solidFill>
                  </a:rPr>
                  <a:t>3. These become </a:t>
                </a:r>
                <a:r>
                  <a:rPr lang="en-US" b="0" i="0" dirty="0">
                    <a:solidFill>
                      <a:schemeClr val="bg2"/>
                    </a:solidFill>
                    <a:latin typeface="Cambria Math" panose="02040503050406030204" pitchFamily="18" charset="0"/>
                  </a:rPr>
                  <a:t>𝑥_</a:t>
                </a:r>
                <a:r>
                  <a:rPr lang="en-US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dirty="0">
                    <a:solidFill>
                      <a:schemeClr val="bg2"/>
                    </a:solidFill>
                  </a:rPr>
                  <a:t> </a:t>
                </a:r>
                <a:r>
                  <a:rPr lang="en-US" i="0" dirty="0">
                    <a:solidFill>
                      <a:schemeClr val="bg2"/>
                    </a:solidFill>
                    <a:latin typeface="Cambria Math" panose="02040503050406030204" pitchFamily="18" charset="0"/>
                  </a:rPr>
                  <a:t>𝑥_</a:t>
                </a:r>
                <a:r>
                  <a:rPr lang="en-US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en-US" dirty="0">
                    <a:solidFill>
                      <a:schemeClr val="bg2"/>
                    </a:solidFill>
                  </a:rPr>
                  <a:t> etc.</a:t>
                </a:r>
              </a:p>
              <a:p>
                <a:pPr marL="1828800" indent="0">
                  <a:buNone/>
                </a:pPr>
                <a:r>
                  <a:rPr lang="en-US" i="0" dirty="0">
                    <a:solidFill>
                      <a:schemeClr val="bg2"/>
                    </a:solidFill>
                    <a:latin typeface="Cambria Math" panose="02040503050406030204" pitchFamily="18" charset="0"/>
                  </a:rPr>
                  <a:t>𝑥_1</a:t>
                </a:r>
                <a:r>
                  <a:rPr lang="en-US" b="0" i="0" dirty="0">
                    <a:solidFill>
                      <a:schemeClr val="bg2"/>
                    </a:solidFill>
                    <a:latin typeface="Cambria Math" panose="02040503050406030204" pitchFamily="18" charset="0"/>
                  </a:rPr>
                  <a:t>=7</a:t>
                </a:r>
                <a:r>
                  <a:rPr lang="en-US" dirty="0">
                    <a:solidFill>
                      <a:schemeClr val="bg2"/>
                    </a:solidFill>
                  </a:rPr>
                  <a:t>    </a:t>
                </a:r>
                <a:r>
                  <a:rPr lang="en-US" i="0" dirty="0">
                    <a:solidFill>
                      <a:schemeClr val="bg2"/>
                    </a:solidFill>
                    <a:latin typeface="Cambria Math" panose="02040503050406030204" pitchFamily="18" charset="0"/>
                  </a:rPr>
                  <a:t>𝑥_2=8</a:t>
                </a:r>
                <a:r>
                  <a:rPr lang="en-US" dirty="0">
                    <a:solidFill>
                      <a:schemeClr val="bg2"/>
                    </a:solidFill>
                  </a:rPr>
                  <a:t>    </a:t>
                </a:r>
                <a:r>
                  <a:rPr lang="en-US" i="0" dirty="0">
                    <a:solidFill>
                      <a:schemeClr val="bg2"/>
                    </a:solidFill>
                    <a:latin typeface="Cambria Math" panose="02040503050406030204" pitchFamily="18" charset="0"/>
                  </a:rPr>
                  <a:t>𝑥_3=9</a:t>
                </a:r>
                <a:r>
                  <a:rPr lang="en-US" dirty="0">
                    <a:solidFill>
                      <a:schemeClr val="bg2"/>
                    </a:solidFill>
                  </a:rPr>
                  <a:t>    </a:t>
                </a:r>
                <a:r>
                  <a:rPr lang="en-US" i="0" dirty="0">
                    <a:solidFill>
                      <a:schemeClr val="bg2"/>
                    </a:solidFill>
                    <a:latin typeface="Cambria Math" panose="02040503050406030204" pitchFamily="18" charset="0"/>
                  </a:rPr>
                  <a:t>𝑥_4=10</a:t>
                </a:r>
                <a:endParaRPr lang="en-US" dirty="0">
                  <a:solidFill>
                    <a:schemeClr val="bg2"/>
                  </a:solidFill>
                </a:endParaRP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79055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Mittelwert </a:t>
            </a:r>
            <a:r>
              <a:rPr lang="de-DE" dirty="0" err="1"/>
              <a:t>is</a:t>
            </a:r>
            <a:r>
              <a:rPr lang="de-DE" dirty="0"/>
              <a:t> 8,5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41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could measure the height of every resident of Australia, then we could make a statement about the average height of Australians at the time we took our measurement.</a:t>
            </a:r>
          </a:p>
          <a:p>
            <a:r>
              <a:rPr lang="en-US" dirty="0"/>
              <a:t>This is where </a:t>
            </a:r>
            <a:r>
              <a:rPr lang="en-US" b="1" dirty="0">
                <a:solidFill>
                  <a:srgbClr val="0070C0"/>
                </a:solidFill>
              </a:rPr>
              <a:t>random sampling </a:t>
            </a:r>
            <a:r>
              <a:rPr lang="en-US" dirty="0"/>
              <a:t>comes in.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2227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432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“What was the average return?”</a:t>
            </a:r>
          </a:p>
          <a:p>
            <a:pPr marL="914400" indent="0">
              <a:buNone/>
            </a:pPr>
            <a:r>
              <a:rPr lang="en-US" i="1" dirty="0">
                <a:solidFill>
                  <a:srgbClr val="0070C0"/>
                </a:solidFill>
              </a:rPr>
              <a:t>Measures of Central Tendency</a:t>
            </a:r>
          </a:p>
          <a:p>
            <a:pPr marL="914400" indent="0">
              <a:buNone/>
            </a:pPr>
            <a:endParaRPr lang="en-US" i="1" dirty="0"/>
          </a:p>
          <a:p>
            <a:r>
              <a:rPr lang="en-US" dirty="0"/>
              <a:t>“How far from the average </a:t>
            </a:r>
            <a:br>
              <a:rPr lang="en-US" dirty="0"/>
            </a:br>
            <a:r>
              <a:rPr lang="en-US" dirty="0"/>
              <a:t> did individual values stray?”</a:t>
            </a:r>
          </a:p>
          <a:p>
            <a:pPr marL="914400" indent="0">
              <a:buNone/>
            </a:pPr>
            <a:r>
              <a:rPr lang="en-US" i="1" dirty="0">
                <a:solidFill>
                  <a:srgbClr val="0070C0"/>
                </a:solidFill>
              </a:rPr>
              <a:t>Measures of Dispersion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78355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“location” of the data</a:t>
            </a:r>
          </a:p>
          <a:p>
            <a:r>
              <a:rPr lang="en-US" dirty="0"/>
              <a:t>Fail to describe the “shape” of the data</a:t>
            </a:r>
          </a:p>
          <a:p>
            <a:pPr marL="461963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mean</a:t>
            </a:r>
            <a:r>
              <a:rPr lang="en-US" dirty="0"/>
              <a:t> = “calculated average”</a:t>
            </a:r>
          </a:p>
          <a:p>
            <a:pPr marL="461963" indent="0">
              <a:lnSpc>
                <a:spcPct val="150000"/>
              </a:lnSpc>
              <a:buNone/>
              <a:tabLst>
                <a:tab pos="914400" algn="l"/>
              </a:tabLst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median</a:t>
            </a:r>
            <a:r>
              <a:rPr lang="en-US" dirty="0"/>
              <a:t> = “middle value”</a:t>
            </a:r>
          </a:p>
          <a:p>
            <a:pPr marL="461963" indent="0">
              <a:lnSpc>
                <a:spcPct val="150000"/>
              </a:lnSpc>
              <a:buNone/>
              <a:tabLst>
                <a:tab pos="1376363" algn="l"/>
              </a:tabLst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mode</a:t>
            </a:r>
            <a:r>
              <a:rPr lang="en-US" dirty="0"/>
              <a:t> = “most occurring value”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5805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Shows “location” but not “how spread out”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7452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2"/>
                </a:solidFill>
                <a:latin typeface="Montserrat" panose="02000505000000020004" pitchFamily="2" charset="0"/>
              </a:rPr>
              <a:t>First, sort the series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75494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6909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1059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mean can be influenced by </a:t>
            </a:r>
            <a:r>
              <a:rPr lang="en-US" i="1" dirty="0"/>
              <a:t>outliers</a:t>
            </a:r>
            <a:r>
              <a:rPr lang="en-US" dirty="0"/>
              <a:t>.</a:t>
            </a:r>
          </a:p>
          <a:p>
            <a:r>
              <a:rPr lang="en-US" dirty="0"/>
              <a:t>The mean of {2,3,2,3,2,</a:t>
            </a:r>
            <a:r>
              <a:rPr lang="en-US" dirty="0">
                <a:solidFill>
                  <a:schemeClr val="bg2"/>
                </a:solidFill>
              </a:rPr>
              <a:t>12</a:t>
            </a:r>
            <a:r>
              <a:rPr lang="en-US" dirty="0"/>
              <a:t>} is </a:t>
            </a:r>
            <a:r>
              <a:rPr lang="en-US" b="1" dirty="0"/>
              <a:t>4</a:t>
            </a:r>
          </a:p>
          <a:p>
            <a:r>
              <a:rPr lang="en-US" dirty="0"/>
              <a:t>The median is </a:t>
            </a:r>
            <a:r>
              <a:rPr lang="en-US" b="1" dirty="0"/>
              <a:t>2.5</a:t>
            </a:r>
          </a:p>
          <a:p>
            <a:r>
              <a:rPr lang="en-US" dirty="0"/>
              <a:t>The median is much closer to </a:t>
            </a:r>
            <a:br>
              <a:rPr lang="en-US" dirty="0"/>
            </a:br>
            <a:r>
              <a:rPr lang="en-US" dirty="0"/>
              <a:t>most of the values in the series!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79025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Montserrat" panose="02000505000000020004" pitchFamily="2" charset="0"/>
              </a:rPr>
              <a:t>Mode is the most </a:t>
            </a:r>
            <a:r>
              <a:rPr lang="en-US" sz="1200" b="1" dirty="0">
                <a:solidFill>
                  <a:schemeClr val="bg2"/>
                </a:solidFill>
                <a:latin typeface="Montserrat" panose="02000505000000020004" pitchFamily="2" charset="0"/>
              </a:rPr>
              <a:t>frequently occurring </a:t>
            </a:r>
            <a:r>
              <a:rPr lang="en-US" sz="1200" dirty="0">
                <a:solidFill>
                  <a:schemeClr val="bg2"/>
                </a:solidFill>
                <a:latin typeface="Montserrat" panose="02000505000000020004" pitchFamily="2" charset="0"/>
              </a:rPr>
              <a:t>value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Montserrat" panose="02000505000000020004" pitchFamily="2" charset="0"/>
              </a:rPr>
              <a:t>Can be useful when considering “weights”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2772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1946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take a reasonably sized random sample of Australians and measure their heights, we can form a </a:t>
            </a:r>
            <a:r>
              <a:rPr lang="en-US" b="1" dirty="0">
                <a:solidFill>
                  <a:srgbClr val="0070C0"/>
                </a:solidFill>
              </a:rPr>
              <a:t>statistical inference </a:t>
            </a:r>
            <a:r>
              <a:rPr lang="en-US" dirty="0"/>
              <a:t>about the population of Australia.</a:t>
            </a:r>
          </a:p>
          <a:p>
            <a:r>
              <a:rPr lang="en-US" b="1" dirty="0">
                <a:solidFill>
                  <a:srgbClr val="0070C0"/>
                </a:solidFill>
              </a:rPr>
              <a:t>Probability</a:t>
            </a:r>
            <a:r>
              <a:rPr lang="en-US" dirty="0"/>
              <a:t> helps us know how sure we are of our conclusions!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5820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Montserrat" panose="02000505000000020004" pitchFamily="2" charset="0"/>
              </a:rPr>
              <a:t>In this sample the mean is 22.25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Montserrat" panose="02000505000000020004" pitchFamily="2" charset="0"/>
              </a:rPr>
              <a:t>How do we describe how “spread out”</a:t>
            </a:r>
            <a:br>
              <a:rPr lang="en-US" sz="1200" dirty="0">
                <a:solidFill>
                  <a:schemeClr val="bg2"/>
                </a:solidFill>
                <a:latin typeface="Montserrat" panose="02000505000000020004" pitchFamily="2" charset="0"/>
              </a:rPr>
            </a:br>
            <a:r>
              <a:rPr lang="en-US" sz="1200" dirty="0">
                <a:solidFill>
                  <a:schemeClr val="bg2"/>
                </a:solidFill>
                <a:latin typeface="Montserrat" panose="02000505000000020004" pitchFamily="2" charset="0"/>
              </a:rPr>
              <a:t>the sample is?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02821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Montserrat" panose="02000505000000020004" pitchFamily="2" charset="0"/>
              </a:rPr>
              <a:t>In this sample the mean is 22.25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Montserrat" panose="02000505000000020004" pitchFamily="2" charset="0"/>
              </a:rPr>
              <a:t>How do we describe how “spread out”</a:t>
            </a:r>
            <a:br>
              <a:rPr lang="en-US" sz="1200" dirty="0">
                <a:solidFill>
                  <a:schemeClr val="bg2"/>
                </a:solidFill>
                <a:latin typeface="Montserrat" panose="02000505000000020004" pitchFamily="2" charset="0"/>
              </a:rPr>
            </a:br>
            <a:r>
              <a:rPr lang="en-US" sz="1200" dirty="0">
                <a:solidFill>
                  <a:schemeClr val="bg2"/>
                </a:solidFill>
                <a:latin typeface="Montserrat" panose="02000505000000020004" pitchFamily="2" charset="0"/>
              </a:rPr>
              <a:t>the sample is?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84095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23372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 considers only two values (max/min)</a:t>
            </a:r>
          </a:p>
          <a:p>
            <a:r>
              <a:rPr lang="en-US" dirty="0"/>
              <a:t>Can be influenced by “outliers”</a:t>
            </a:r>
          </a:p>
          <a:p>
            <a:r>
              <a:rPr lang="en-US" dirty="0"/>
              <a:t>Consider: </a:t>
            </a:r>
          </a:p>
          <a:p>
            <a:pPr>
              <a:spcBef>
                <a:spcPts val="1200"/>
              </a:spcBef>
            </a:pPr>
            <a:r>
              <a:rPr lang="en-US" dirty="0"/>
              <a:t>Does range really describe the data?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7551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Variance considers </a:t>
                </a:r>
                <a:r>
                  <a:rPr lang="en-US" b="1" dirty="0"/>
                  <a:t>every </a:t>
                </a:r>
                <a:r>
                  <a:rPr lang="en-US" dirty="0"/>
                  <a:t>data point</a:t>
                </a:r>
              </a:p>
              <a:p>
                <a:r>
                  <a:rPr lang="en-US" dirty="0"/>
                  <a:t>We start by calculating the sum of square distances from </a:t>
                </a:r>
                <a:r>
                  <a:rPr lang="en-US" b="1" dirty="0"/>
                  <a:t>each point</a:t>
                </a:r>
                <a:r>
                  <a:rPr lang="en-US" dirty="0"/>
                  <a:t> to the mean</a:t>
                </a:r>
              </a:p>
              <a:p>
                <a:r>
                  <a:rPr lang="en-US" dirty="0"/>
                  <a:t>There’s a difference between the SAMPLE variance and the POPULATION variance</a:t>
                </a:r>
              </a:p>
              <a:p>
                <a:r>
                  <a:rPr lang="en-US" dirty="0"/>
                  <a:t>subject to Bessel's correction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Variance considers </a:t>
                </a:r>
                <a:r>
                  <a:rPr lang="en-US" b="1" dirty="0"/>
                  <a:t>every </a:t>
                </a:r>
                <a:r>
                  <a:rPr lang="en-US" dirty="0"/>
                  <a:t>data point</a:t>
                </a:r>
              </a:p>
              <a:p>
                <a:r>
                  <a:rPr lang="en-US" dirty="0"/>
                  <a:t>We start by calculating the sum of square distances from </a:t>
                </a:r>
                <a:r>
                  <a:rPr lang="en-US" b="1" dirty="0"/>
                  <a:t>each point</a:t>
                </a:r>
                <a:r>
                  <a:rPr lang="en-US" dirty="0"/>
                  <a:t> to the mean</a:t>
                </a:r>
              </a:p>
              <a:p>
                <a:r>
                  <a:rPr lang="en-US" dirty="0"/>
                  <a:t>There’s a difference between the SAMPLE variance and the POPULATION variance</a:t>
                </a:r>
              </a:p>
              <a:p>
                <a:r>
                  <a:rPr lang="en-US" dirty="0"/>
                  <a:t>subject to Bessel's correction (</a:t>
                </a:r>
                <a:r>
                  <a:rPr lang="en-US" b="1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𝒏−𝟏</a:t>
                </a:r>
                <a:r>
                  <a:rPr lang="en-US" dirty="0"/>
                  <a:t>)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01767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 Bessel-Korrektur </a:t>
                </a:r>
                <a:endParaRPr lang="en-US" dirty="0"/>
              </a:p>
              <a:p>
                <a:r>
                  <a:rPr lang="en-US" dirty="0"/>
                  <a:t>Der context </a:t>
                </a:r>
                <a:r>
                  <a:rPr lang="en-US" dirty="0" err="1"/>
                  <a:t>welchen</a:t>
                </a:r>
                <a:r>
                  <a:rPr lang="en-US" dirty="0"/>
                  <a:t> </a:t>
                </a:r>
                <a:r>
                  <a:rPr lang="en-US" dirty="0" err="1"/>
                  <a:t>wir</a:t>
                </a:r>
                <a:r>
                  <a:rPr lang="en-US" dirty="0"/>
                  <a:t> </a:t>
                </a:r>
                <a:r>
                  <a:rPr lang="en-US" dirty="0" err="1"/>
                  <a:t>einsetzten</a:t>
                </a:r>
                <a:r>
                  <a:rPr lang="en-US" dirty="0"/>
                  <a:t> warden weird </a:t>
                </a:r>
                <a:r>
                  <a:rPr lang="en-US" dirty="0" err="1"/>
                  <a:t>abweichen</a:t>
                </a:r>
                <a:endParaRPr lang="en-US" dirty="0"/>
              </a:p>
              <a:p>
                <a:r>
                  <a:rPr lang="en-US" dirty="0"/>
                  <a:t>Das </a:t>
                </a:r>
                <a:r>
                  <a:rPr lang="en-US" dirty="0" err="1"/>
                  <a:t>hängt</a:t>
                </a:r>
                <a:r>
                  <a:rPr lang="en-US" dirty="0"/>
                  <a:t> </a:t>
                </a:r>
                <a:r>
                  <a:rPr lang="en-US" dirty="0" err="1"/>
                  <a:t>dann</a:t>
                </a:r>
                <a:r>
                  <a:rPr lang="en-US" dirty="0"/>
                  <a:t> </a:t>
                </a:r>
                <a:r>
                  <a:rPr lang="en-US" dirty="0" err="1"/>
                  <a:t>vom</a:t>
                </a:r>
                <a:r>
                  <a:rPr lang="en-US" dirty="0"/>
                  <a:t> </a:t>
                </a:r>
                <a:r>
                  <a:rPr lang="en-US" dirty="0" err="1"/>
                  <a:t>einzelnen</a:t>
                </a:r>
                <a:r>
                  <a:rPr lang="en-US" dirty="0"/>
                  <a:t> Fall ab </a:t>
                </a:r>
                <a:r>
                  <a:rPr lang="en-US" dirty="0" err="1"/>
                  <a:t>ob</a:t>
                </a:r>
                <a:r>
                  <a:rPr lang="en-US" dirty="0"/>
                  <a:t> man </a:t>
                </a:r>
                <a:r>
                  <a:rPr lang="en-US" dirty="0" err="1"/>
                  <a:t>eine</a:t>
                </a:r>
                <a:r>
                  <a:rPr lang="en-US" dirty="0"/>
                  <a:t> Sample </a:t>
                </a:r>
                <a:r>
                  <a:rPr lang="en-US" dirty="0" err="1"/>
                  <a:t>einsetzt</a:t>
                </a:r>
                <a:r>
                  <a:rPr lang="en-US" dirty="0"/>
                  <a:t> </a:t>
                </a:r>
                <a:r>
                  <a:rPr lang="en-US" dirty="0" err="1"/>
                  <a:t>Wir</a:t>
                </a:r>
                <a:r>
                  <a:rPr lang="en-US" dirty="0"/>
                  <a:t> warden </a:t>
                </a:r>
                <a:r>
                  <a:rPr lang="en-US" dirty="0" err="1"/>
                  <a:t>npch</a:t>
                </a:r>
                <a:r>
                  <a:rPr lang="en-US" dirty="0"/>
                  <a:t> </a:t>
                </a:r>
                <a:r>
                  <a:rPr lang="en-US" dirty="0" err="1"/>
                  <a:t>einige</a:t>
                </a:r>
                <a:r>
                  <a:rPr lang="en-US" dirty="0"/>
                  <a:t> </a:t>
                </a:r>
                <a:r>
                  <a:rPr lang="en-US" dirty="0" err="1"/>
                  <a:t>Beispiele</a:t>
                </a:r>
                <a:r>
                  <a:rPr lang="en-US" dirty="0"/>
                  <a:t> </a:t>
                </a:r>
                <a:r>
                  <a:rPr lang="en-US" dirty="0" err="1"/>
                  <a:t>während</a:t>
                </a:r>
                <a:r>
                  <a:rPr lang="en-US" dirty="0"/>
                  <a:t> des </a:t>
                </a:r>
                <a:r>
                  <a:rPr lang="en-US" dirty="0" err="1"/>
                  <a:t>Kurses</a:t>
                </a:r>
                <a:r>
                  <a:rPr lang="en-US" dirty="0"/>
                  <a:t> </a:t>
                </a:r>
                <a:r>
                  <a:rPr lang="en-US" dirty="0" err="1"/>
                  <a:t>anscheauen</a:t>
                </a:r>
                <a:r>
                  <a:rPr lang="en-US" dirty="0"/>
                  <a:t> um </a:t>
                </a:r>
              </a:p>
              <a:p>
                <a:r>
                  <a:rPr lang="en-US" dirty="0" err="1"/>
                  <a:t>Meistens</a:t>
                </a:r>
                <a:r>
                  <a:rPr lang="en-US" dirty="0"/>
                  <a:t> </a:t>
                </a:r>
                <a:r>
                  <a:rPr lang="en-US" dirty="0" err="1"/>
                  <a:t>wird</a:t>
                </a:r>
                <a:r>
                  <a:rPr lang="en-US" dirty="0"/>
                  <a:t> das Sample </a:t>
                </a:r>
                <a:r>
                  <a:rPr lang="en-US" dirty="0" err="1"/>
                  <a:t>verwended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Variance considers </a:t>
                </a:r>
                <a:r>
                  <a:rPr lang="en-US" b="1" dirty="0"/>
                  <a:t>every </a:t>
                </a:r>
                <a:r>
                  <a:rPr lang="en-US" dirty="0"/>
                  <a:t>data point</a:t>
                </a:r>
              </a:p>
              <a:p>
                <a:r>
                  <a:rPr lang="en-US" dirty="0"/>
                  <a:t>We start by calculating the sum of square distances from </a:t>
                </a:r>
                <a:r>
                  <a:rPr lang="en-US" b="1" dirty="0"/>
                  <a:t>each point</a:t>
                </a:r>
                <a:r>
                  <a:rPr lang="en-US" dirty="0"/>
                  <a:t> to the mean</a:t>
                </a:r>
              </a:p>
              <a:p>
                <a:r>
                  <a:rPr lang="en-US" dirty="0"/>
                  <a:t>There’s a difference between the SAMPLE variance and the POPULATION variance</a:t>
                </a:r>
              </a:p>
              <a:p>
                <a:r>
                  <a:rPr lang="en-US" dirty="0"/>
                  <a:t>subject to Bessel's correction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Variance considers </a:t>
                </a:r>
                <a:r>
                  <a:rPr lang="en-US" b="1" dirty="0"/>
                  <a:t>every </a:t>
                </a:r>
                <a:r>
                  <a:rPr lang="en-US" dirty="0"/>
                  <a:t>data point</a:t>
                </a:r>
              </a:p>
              <a:p>
                <a:r>
                  <a:rPr lang="en-US" dirty="0"/>
                  <a:t>We start by calculating the sum of square distances from </a:t>
                </a:r>
                <a:r>
                  <a:rPr lang="en-US" b="1" dirty="0"/>
                  <a:t>each point</a:t>
                </a:r>
                <a:r>
                  <a:rPr lang="en-US" dirty="0"/>
                  <a:t> to the mean</a:t>
                </a:r>
              </a:p>
              <a:p>
                <a:r>
                  <a:rPr lang="en-US" dirty="0"/>
                  <a:t>There’s a difference between the SAMPLE variance and the POPULATION variance</a:t>
                </a:r>
              </a:p>
              <a:p>
                <a:r>
                  <a:rPr lang="en-US" dirty="0"/>
                  <a:t>subject to Bessel's correction (</a:t>
                </a:r>
                <a:r>
                  <a:rPr lang="en-US" b="1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𝒏−𝟏</a:t>
                </a:r>
                <a:r>
                  <a:rPr lang="en-US" dirty="0"/>
                  <a:t>)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24966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 Bessel-Korrektur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68621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square root of the variance</a:t>
            </a:r>
          </a:p>
          <a:p>
            <a:r>
              <a:rPr lang="en-US" dirty="0"/>
              <a:t>benefit: same units as the sample</a:t>
            </a:r>
          </a:p>
          <a:p>
            <a:pPr>
              <a:tabLst>
                <a:tab pos="914400" algn="l"/>
                <a:tab pos="1027113" algn="l"/>
              </a:tabLst>
            </a:pPr>
            <a:r>
              <a:rPr lang="en-US" dirty="0"/>
              <a:t>meaningful to talk about </a:t>
            </a:r>
            <a:br>
              <a:rPr lang="en-US" dirty="0"/>
            </a:br>
            <a:r>
              <a:rPr lang="en-US" dirty="0"/>
              <a:t>	“</a:t>
            </a:r>
            <a:r>
              <a:rPr lang="en-US" i="1" dirty="0"/>
              <a:t>values that lie within </a:t>
            </a:r>
            <a:br>
              <a:rPr lang="en-US" i="1" dirty="0"/>
            </a:br>
            <a:r>
              <a:rPr lang="en-US" i="1" dirty="0"/>
              <a:t>		one standard deviation </a:t>
            </a:r>
            <a:br>
              <a:rPr lang="en-US" i="1" dirty="0"/>
            </a:br>
            <a:r>
              <a:rPr lang="en-US" i="1" dirty="0"/>
              <a:t>		of the mean</a:t>
            </a:r>
            <a:r>
              <a:rPr lang="en-US" dirty="0"/>
              <a:t>”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46491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26693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sample standard deviation (2.59) is always slightly larger than the population standard deviation</a:t>
            </a:r>
          </a:p>
          <a:p>
            <a:r>
              <a:rPr lang="en-US" dirty="0"/>
              <a:t>This helps account for differences between the sample mean and the population mean</a:t>
            </a:r>
          </a:p>
          <a:p>
            <a:r>
              <a:rPr lang="en-US" dirty="0"/>
              <a:t>This becomes clearer when we reach the section on distributions!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3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08889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Quartiles</a:t>
            </a:r>
            <a:endParaRPr lang="de-DE" dirty="0"/>
          </a:p>
          <a:p>
            <a:endParaRPr lang="de-DE" dirty="0"/>
          </a:p>
          <a:p>
            <a:r>
              <a:rPr lang="de-DE" dirty="0"/>
              <a:t>Box </a:t>
            </a:r>
            <a:r>
              <a:rPr lang="de-DE" dirty="0" err="1"/>
              <a:t>plot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20234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way to describe data is through </a:t>
            </a:r>
            <a:r>
              <a:rPr lang="en-US" b="1" dirty="0">
                <a:solidFill>
                  <a:srgbClr val="0070C0"/>
                </a:solidFill>
              </a:rPr>
              <a:t>quartiles</a:t>
            </a:r>
            <a:r>
              <a:rPr lang="en-US" dirty="0"/>
              <a:t> and the </a:t>
            </a:r>
            <a:r>
              <a:rPr lang="en-US" b="1" dirty="0">
                <a:solidFill>
                  <a:srgbClr val="0070C0"/>
                </a:solidFill>
              </a:rPr>
              <a:t>interquartile range</a:t>
            </a:r>
            <a:r>
              <a:rPr lang="en-US" b="1" dirty="0"/>
              <a:t> </a:t>
            </a:r>
            <a:r>
              <a:rPr lang="en-US" dirty="0"/>
              <a:t>(IQR)</a:t>
            </a:r>
          </a:p>
          <a:p>
            <a:r>
              <a:rPr lang="en-US" dirty="0"/>
              <a:t>Has the advantage that every data point is considered, not aggregated!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38164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mixed series has to be sorted first</a:t>
            </a:r>
          </a:p>
          <a:p>
            <a:r>
              <a:rPr lang="en-US" dirty="0"/>
              <a:t>If a value falls on the median you can either remove it from the series or add it to both sides:</a:t>
            </a:r>
            <a:br>
              <a:rPr lang="en-US" dirty="0"/>
            </a:br>
            <a:r>
              <a:rPr lang="en-US" dirty="0"/>
              <a:t>{1,2,3} </a:t>
            </a:r>
            <a:r>
              <a:rPr lang="en-US" dirty="0">
                <a:sym typeface="Wingdings" panose="05000000000000000000" pitchFamily="2" charset="2"/>
              </a:rPr>
              <a:t> 1 | 3  </a:t>
            </a:r>
            <a:r>
              <a:rPr lang="en-US" i="1" dirty="0">
                <a:sym typeface="Wingdings" panose="05000000000000000000" pitchFamily="2" charset="2"/>
              </a:rPr>
              <a:t>or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1,2  |  2,3</a:t>
            </a:r>
          </a:p>
          <a:p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The first quartile is also called the “lower quartile” or “25</a:t>
            </a:r>
            <a:r>
              <a:rPr lang="en-US" baseline="30000" dirty="0">
                <a:solidFill>
                  <a:srgbClr val="0070C0"/>
                </a:solidFill>
                <a:sym typeface="Wingdings" panose="05000000000000000000" pitchFamily="2" charset="2"/>
              </a:rPr>
              <a:t>th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percentile”. The third quartile is also called the “upper quartile” or “75</a:t>
            </a:r>
            <a:r>
              <a:rPr lang="en-US" baseline="30000" dirty="0">
                <a:solidFill>
                  <a:srgbClr val="0070C0"/>
                </a:solidFill>
                <a:sym typeface="Wingdings" panose="05000000000000000000" pitchFamily="2" charset="2"/>
              </a:rPr>
              <a:t>th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percentile”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GB" dirty="0"/>
              <a:t>##############</a:t>
            </a:r>
          </a:p>
          <a:p>
            <a:r>
              <a:rPr lang="en-US" dirty="0"/>
              <a:t>Consider the following series of 20 values: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r>
              <a:rPr lang="en-US" sz="1200" dirty="0"/>
              <a:t>9 10 10 11 13 15 16 19 19 21 23 28 30 33 34 36 44 45 47 60</a:t>
            </a:r>
          </a:p>
          <a:p>
            <a:pPr marL="114300" indent="0">
              <a:buNone/>
              <a:tabLst>
                <a:tab pos="1828800" algn="ctr"/>
                <a:tab pos="3773488" algn="ctr"/>
                <a:tab pos="6000750" algn="ctr"/>
              </a:tabLst>
            </a:pPr>
            <a:r>
              <a:rPr lang="en-US" sz="1200" dirty="0"/>
              <a:t>	</a:t>
            </a:r>
            <a:r>
              <a:rPr lang="en-US" sz="105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105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1050" dirty="0">
                <a:latin typeface="Cambria Math" panose="02040503050406030204" pitchFamily="18" charset="0"/>
                <a:ea typeface="Cambria Math" panose="02040503050406030204" pitchFamily="18" charset="0"/>
              </a:rPr>
              <a:t> quartile	2</a:t>
            </a:r>
            <a:r>
              <a:rPr lang="en-US" sz="105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nd</a:t>
            </a:r>
            <a:r>
              <a:rPr lang="en-US" sz="1050" dirty="0">
                <a:latin typeface="Cambria Math" panose="02040503050406030204" pitchFamily="18" charset="0"/>
                <a:ea typeface="Cambria Math" panose="02040503050406030204" pitchFamily="18" charset="0"/>
              </a:rPr>
              <a:t> quartile	3</a:t>
            </a:r>
            <a:r>
              <a:rPr lang="en-US" sz="105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rd</a:t>
            </a:r>
            <a:r>
              <a:rPr lang="en-US" sz="1050" dirty="0">
                <a:latin typeface="Cambria Math" panose="02040503050406030204" pitchFamily="18" charset="0"/>
                <a:ea typeface="Cambria Math" panose="02040503050406030204" pitchFamily="18" charset="0"/>
              </a:rPr>
              <a:t> quartile</a:t>
            </a:r>
          </a:p>
          <a:p>
            <a:pPr marL="114300" indent="0">
              <a:buNone/>
              <a:tabLst>
                <a:tab pos="1828800" algn="ctr"/>
                <a:tab pos="3773488" algn="ctr"/>
                <a:tab pos="6000750" algn="ctr"/>
              </a:tabLst>
            </a:pPr>
            <a:r>
              <a:rPr lang="en-US" sz="1050" dirty="0">
                <a:latin typeface="Cambria Math" panose="02040503050406030204" pitchFamily="18" charset="0"/>
                <a:ea typeface="Cambria Math" panose="02040503050406030204" pitchFamily="18" charset="0"/>
              </a:rPr>
              <a:t>		or median</a:t>
            </a:r>
          </a:p>
          <a:p>
            <a:pPr marL="114300" indent="0">
              <a:buNone/>
              <a:tabLst>
                <a:tab pos="457200" algn="l"/>
              </a:tabLst>
            </a:pPr>
            <a:r>
              <a:rPr lang="en-US" sz="1200" dirty="0"/>
              <a:t>1.	Divide the series</a:t>
            </a:r>
          </a:p>
          <a:p>
            <a:pPr marL="114300" indent="0">
              <a:buNone/>
              <a:tabLst>
                <a:tab pos="457200" algn="l"/>
              </a:tabLst>
            </a:pPr>
            <a:r>
              <a:rPr lang="en-US" sz="1200" dirty="0"/>
              <a:t>2.	Divide each subseries</a:t>
            </a:r>
          </a:p>
          <a:p>
            <a:pPr marL="114300" indent="0">
              <a:buNone/>
              <a:tabLst>
                <a:tab pos="457200" algn="l"/>
              </a:tabLst>
            </a:pPr>
            <a:r>
              <a:rPr lang="en-US" sz="1200" dirty="0"/>
              <a:t>3.	These become </a:t>
            </a:r>
            <a:r>
              <a:rPr lang="en-US" sz="1200" dirty="0">
                <a:solidFill>
                  <a:srgbClr val="0070C0"/>
                </a:solidFill>
              </a:rPr>
              <a:t>quartiles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4846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9677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Whisker</a:t>
            </a:r>
          </a:p>
          <a:p>
            <a:endParaRPr lang="en-US" dirty="0"/>
          </a:p>
          <a:p>
            <a:r>
              <a:rPr lang="en-US" dirty="0"/>
              <a:t>In the above graph – called a box plot – the 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area shaded in blue is the </a:t>
            </a:r>
            <a:r>
              <a:rPr lang="en-US" sz="12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interquartile range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or IQR. </a:t>
            </a:r>
            <a:br>
              <a:rPr lang="en-US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 is the region in which half the observed values fall.</a:t>
            </a:r>
          </a:p>
          <a:p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Here the length of the IQR is 35-14 = </a:t>
            </a:r>
            <a:r>
              <a:rPr lang="en-US" sz="1200" b="1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21</a:t>
            </a:r>
            <a:endParaRPr lang="en-US" b="1" dirty="0"/>
          </a:p>
          <a:p>
            <a:r>
              <a:rPr lang="en-GB" dirty="0"/>
              <a:t>##############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Montserrat" panose="02000505000000020004" pitchFamily="2" charset="0"/>
              </a:rPr>
              <a:t>Quartile ranges are seldom the same size!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7524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Interquartilsabstände (</a:t>
            </a:r>
            <a:r>
              <a:rPr lang="en-US" dirty="0"/>
              <a:t>interquartile range</a:t>
            </a:r>
            <a:r>
              <a:rPr lang="en-US" b="1" dirty="0"/>
              <a:t>/</a:t>
            </a:r>
            <a:r>
              <a:rPr lang="de-DE" b="1" dirty="0"/>
              <a:t>IQR)</a:t>
            </a:r>
          </a:p>
          <a:p>
            <a:endParaRPr lang="en-US" dirty="0"/>
          </a:p>
          <a:p>
            <a:r>
              <a:rPr lang="en-US" dirty="0"/>
              <a:t>What is considered an “</a:t>
            </a:r>
            <a:r>
              <a:rPr lang="en-US" dirty="0">
                <a:solidFill>
                  <a:srgbClr val="0070C0"/>
                </a:solidFill>
              </a:rPr>
              <a:t>outlier</a:t>
            </a:r>
            <a:r>
              <a:rPr lang="en-US" dirty="0"/>
              <a:t>”?</a:t>
            </a:r>
          </a:p>
          <a:p>
            <a:r>
              <a:rPr lang="en-US" dirty="0"/>
              <a:t>A common practice is to set a “</a:t>
            </a:r>
            <a:r>
              <a:rPr lang="en-US" dirty="0">
                <a:solidFill>
                  <a:srgbClr val="0070C0"/>
                </a:solidFill>
              </a:rPr>
              <a:t>fence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/>
              <a:t>that is 1.5 times the width of the IQR</a:t>
            </a:r>
          </a:p>
          <a:p>
            <a:r>
              <a:rPr lang="en-US" dirty="0"/>
              <a:t>Anything outside the fence is an outlier</a:t>
            </a:r>
          </a:p>
          <a:p>
            <a:r>
              <a:rPr lang="en-US" dirty="0"/>
              <a:t>This is determined by the </a:t>
            </a:r>
            <a:r>
              <a:rPr lang="en-US" i="1" dirty="0"/>
              <a:t>data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not an arbitrary percentage!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8468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8577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IQR is 35-14 or 21 units wide. 1.5 IQR = 31.5. The upper fence would be at 35+31.5 or </a:t>
            </a:r>
            <a:r>
              <a:rPr lang="en-US" b="1" dirty="0"/>
              <a:t>66.5</a:t>
            </a:r>
          </a:p>
          <a:p>
            <a:r>
              <a:rPr lang="en-US" b="0" dirty="0"/>
              <a:t>Inside of 70, the next largest value is 47, so we bring the whisker in to 47.</a:t>
            </a:r>
          </a:p>
          <a:p>
            <a:r>
              <a:rPr lang="en-GB" dirty="0"/>
              <a:t>############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When drawing box plots, the whiskers are brought inward</a:t>
            </a:r>
            <a:br>
              <a:rPr lang="en-US" sz="1200" dirty="0">
                <a:solidFill>
                  <a:srgbClr val="000000"/>
                </a:solidFill>
                <a:latin typeface="Arial"/>
              </a:rPr>
            </a:br>
            <a:r>
              <a:rPr lang="en-US" sz="1200" dirty="0">
                <a:solidFill>
                  <a:srgbClr val="000000"/>
                </a:solidFill>
                <a:latin typeface="Arial"/>
              </a:rPr>
              <a:t>to the outermost values inside the fence.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7531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59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47321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Compares two variables</a:t>
            </a:r>
          </a:p>
          <a:p>
            <a:r>
              <a:rPr lang="en-US" dirty="0"/>
              <a:t>By convention, the x-axis is set to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independent variable</a:t>
            </a:r>
          </a:p>
          <a:p>
            <a:r>
              <a:rPr lang="en-US" dirty="0"/>
              <a:t>The y-axis is set to the</a:t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</a:rPr>
              <a:t>dependent variable</a:t>
            </a:r>
            <a:r>
              <a:rPr lang="en-US" dirty="0">
                <a:solidFill>
                  <a:schemeClr val="bg2"/>
                </a:solidFill>
              </a:rPr>
              <a:t>, or that which is being measured relative to x.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556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648721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Scatter plots may uncover a </a:t>
            </a:r>
            <a:r>
              <a:rPr lang="en-US" b="1" dirty="0">
                <a:solidFill>
                  <a:srgbClr val="0070C0"/>
                </a:solidFill>
              </a:rPr>
              <a:t>correlation</a:t>
            </a:r>
            <a:r>
              <a:rPr lang="en-US" dirty="0"/>
              <a:t> between two variables</a:t>
            </a:r>
          </a:p>
          <a:p>
            <a:r>
              <a:rPr lang="en-US" dirty="0"/>
              <a:t>They </a:t>
            </a:r>
            <a:r>
              <a:rPr lang="en-US" i="1" dirty="0"/>
              <a:t>can’t</a:t>
            </a:r>
            <a:r>
              <a:rPr lang="en-US" dirty="0"/>
              <a:t> show </a:t>
            </a:r>
            <a:r>
              <a:rPr lang="en-US" b="1" dirty="0">
                <a:solidFill>
                  <a:srgbClr val="0070C0"/>
                </a:solidFill>
              </a:rPr>
              <a:t>causality</a:t>
            </a:r>
            <a:r>
              <a:rPr lang="en-US" dirty="0"/>
              <a:t>!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6593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verheddert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62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22583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statistical analysis</a:t>
            </a:r>
            <a:r>
              <a:rPr lang="en-US" dirty="0">
                <a:solidFill>
                  <a:srgbClr val="595959"/>
                </a:solidFill>
              </a:rPr>
              <a:t> is needed to determine </a:t>
            </a:r>
            <a:r>
              <a:rPr lang="en-US" b="1" dirty="0">
                <a:solidFill>
                  <a:srgbClr val="0070C0"/>
                </a:solidFill>
              </a:rPr>
              <a:t>causality</a:t>
            </a:r>
            <a:r>
              <a:rPr lang="en-US" dirty="0"/>
              <a:t>!</a:t>
            </a:r>
          </a:p>
          <a:p>
            <a:pPr>
              <a:lnSpc>
                <a:spcPct val="114999"/>
              </a:lnSpc>
            </a:pPr>
            <a:r>
              <a:rPr lang="en-US" dirty="0"/>
              <a:t>For example</a:t>
            </a:r>
            <a:r>
              <a:rPr lang="en-US" dirty="0">
                <a:latin typeface="Montserrat"/>
              </a:rPr>
              <a:t>: "Does increasing number of police officers decrease crime?"</a:t>
            </a:r>
          </a:p>
          <a:p>
            <a:pPr>
              <a:lnSpc>
                <a:spcPct val="114999"/>
              </a:lnSpc>
            </a:pPr>
            <a:r>
              <a:rPr lang="en-US" dirty="0">
                <a:latin typeface="Montserrat"/>
              </a:rPr>
              <a:t>We would look at correlation, and do further analysis to understand causality.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7465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64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23958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common way to compare two variables is to compare their variances – how far from each item’s mean do typical values fall?</a:t>
            </a:r>
          </a:p>
          <a:p>
            <a:r>
              <a:rPr lang="en-US" dirty="0"/>
              <a:t>The first challenge is to match scale. Comparing height in inches to weight in pounds isn’t meaningful unless we develop a </a:t>
            </a:r>
            <a:r>
              <a:rPr lang="en-US" b="1" dirty="0">
                <a:solidFill>
                  <a:srgbClr val="0070C0"/>
                </a:solidFill>
              </a:rPr>
              <a:t>standard score</a:t>
            </a:r>
            <a:r>
              <a:rPr lang="en-US" dirty="0">
                <a:solidFill>
                  <a:schemeClr val="bg2"/>
                </a:solidFill>
              </a:rPr>
              <a:t> to </a:t>
            </a:r>
            <a:r>
              <a:rPr lang="en-US" b="1" dirty="0">
                <a:solidFill>
                  <a:srgbClr val="0070C0"/>
                </a:solidFill>
              </a:rPr>
              <a:t>normalize</a:t>
            </a:r>
            <a:r>
              <a:rPr lang="en-US" dirty="0">
                <a:solidFill>
                  <a:schemeClr val="bg2"/>
                </a:solidFill>
              </a:rPr>
              <a:t> the data</a:t>
            </a:r>
            <a:r>
              <a:rPr lang="en-US" dirty="0"/>
              <a:t>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06067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simplicity, we’ll consider the </a:t>
            </a:r>
            <a:br>
              <a:rPr lang="en-US" dirty="0"/>
            </a:br>
            <a:r>
              <a:rPr lang="en-US" i="1" dirty="0"/>
              <a:t>population covariance: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1" dirty="0">
              <a:latin typeface="Cambria Math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 err="1">
                <a:latin typeface="Cambria Math" panose="02040503050406030204" pitchFamily="18" charset="0"/>
              </a:rPr>
              <a:t>Gleiche</a:t>
            </a:r>
            <a:r>
              <a:rPr lang="en-US" b="0" i="1" dirty="0">
                <a:latin typeface="Cambria Math" panose="02040503050406030204" pitchFamily="18" charset="0"/>
              </a:rPr>
              <a:t> </a:t>
            </a:r>
            <a:r>
              <a:rPr lang="en-US" b="0" i="1" dirty="0" err="1">
                <a:latin typeface="Cambria Math" panose="02040503050406030204" pitchFamily="18" charset="0"/>
              </a:rPr>
              <a:t>Anzahl</a:t>
            </a:r>
            <a:r>
              <a:rPr lang="en-US" b="0" i="1" dirty="0">
                <a:latin typeface="Cambria Math" panose="02040503050406030204" pitchFamily="18" charset="0"/>
              </a:rPr>
              <a:t> an </a:t>
            </a:r>
            <a:r>
              <a:rPr lang="en-US" b="0" i="1" dirty="0" err="1">
                <a:latin typeface="Cambria Math" panose="02040503050406030204" pitchFamily="18" charset="0"/>
              </a:rPr>
              <a:t>Punkten</a:t>
            </a:r>
            <a:endParaRPr lang="en-US" b="0" i="1" dirty="0">
              <a:latin typeface="Cambria Math" panose="02040503050406030204" pitchFamily="18" charset="0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1146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67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26097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68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61474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69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592234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70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1789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70017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71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532041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72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25759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73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19725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Kovarianz von der Varianz</a:t>
            </a:r>
          </a:p>
          <a:p>
            <a:endParaRPr lang="de-DE" dirty="0"/>
          </a:p>
          <a:p>
            <a:r>
              <a:rPr lang="de-DE" dirty="0" err="1"/>
              <a:t>Pearson_korrelation</a:t>
            </a:r>
            <a:r>
              <a:rPr lang="de-DE" dirty="0"/>
              <a:t> von der Standardabweichung.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74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486228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75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247565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Sigma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https://en.wikipedia.org/wiki/Pearson_correlation_coefficient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############</a:t>
                </a:r>
              </a:p>
              <a:p>
                <a:r>
                  <a:rPr lang="en-US" dirty="0"/>
                  <a:t>In order to normalize values coming from two different distributions, we use</a:t>
                </a:r>
                <a:r>
                  <a:rPr lang="en-US" dirty="0">
                    <a:solidFill>
                      <a:schemeClr val="bg2"/>
                    </a:solidFill>
                  </a:rPr>
                  <a:t>:</a:t>
                </a:r>
              </a:p>
              <a:p>
                <a:pPr marL="114300" indent="0">
                  <a:buNone/>
                </a:pPr>
                <a:endParaRPr lang="en-US" sz="2000" dirty="0">
                  <a:solidFill>
                    <a:schemeClr val="bg2"/>
                  </a:solidFill>
                </a:endParaRPr>
              </a:p>
              <a:p>
                <a:pPr marL="114300" indent="0">
                  <a:buNone/>
                </a:pPr>
                <a:endParaRPr lang="en-US" sz="2000" dirty="0">
                  <a:solidFill>
                    <a:schemeClr val="bg2"/>
                  </a:solidFill>
                </a:endParaRPr>
              </a:p>
              <a:p>
                <a:pPr marL="114300" indent="0">
                  <a:buNone/>
                </a:pPr>
                <a:endParaRPr lang="en-US" sz="2000" dirty="0">
                  <a:solidFill>
                    <a:schemeClr val="bg2"/>
                  </a:solidFill>
                </a:endParaRPr>
              </a:p>
              <a:p>
                <a:pPr marL="914400" indent="0">
                  <a:buNone/>
                  <a:tabLst>
                    <a:tab pos="3657600" algn="l"/>
                  </a:tabLst>
                </a:pPr>
                <a:r>
                  <a:rPr lang="en-US" sz="1200" i="1" dirty="0">
                    <a:solidFill>
                      <a:schemeClr val="bg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</a:t>
                </a:r>
                <a:r>
                  <a:rPr lang="en-US" sz="1200" dirty="0">
                    <a:solidFill>
                      <a:schemeClr val="bg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= Greek letter “rho”	</a:t>
                </a:r>
                <a:r>
                  <a:rPr lang="en-US" sz="1200" i="1" dirty="0">
                    <a:solidFill>
                      <a:schemeClr val="bg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</a:t>
                </a:r>
                <a:r>
                  <a:rPr lang="en-US" sz="1200" dirty="0">
                    <a:solidFill>
                      <a:schemeClr val="bg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= standard deviation</a:t>
                </a:r>
              </a:p>
              <a:p>
                <a:pPr marL="914400" indent="0">
                  <a:buNone/>
                  <a:tabLst>
                    <a:tab pos="3657600" algn="l"/>
                  </a:tabLst>
                </a:pPr>
                <a:r>
                  <a:rPr lang="en-US" sz="1200" i="1" dirty="0" err="1">
                    <a:solidFill>
                      <a:schemeClr val="bg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cov</a:t>
                </a:r>
                <a:r>
                  <a:rPr lang="en-US" sz="1200" dirty="0">
                    <a:solidFill>
                      <a:schemeClr val="bg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= covariance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chemeClr val="bg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= mean of X</a:t>
                </a:r>
                <a:endParaRPr lang="en-US" sz="1200" dirty="0">
                  <a:solidFill>
                    <a:schemeClr val="bg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https://en.wikipedia.org/wiki/Pearson_correlation_coefficient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############</a:t>
                </a:r>
              </a:p>
              <a:p>
                <a:r>
                  <a:rPr lang="en-US" dirty="0"/>
                  <a:t>In order to normalize values coming from two different distributions, we use</a:t>
                </a:r>
                <a:r>
                  <a:rPr lang="en-US" dirty="0">
                    <a:solidFill>
                      <a:schemeClr val="bg2"/>
                    </a:solidFill>
                  </a:rPr>
                  <a:t>:</a:t>
                </a:r>
              </a:p>
              <a:p>
                <a:pPr marL="114300" indent="0">
                  <a:buNone/>
                </a:pPr>
                <a:endParaRPr lang="en-US" sz="2000" dirty="0">
                  <a:solidFill>
                    <a:schemeClr val="bg2"/>
                  </a:solidFill>
                </a:endParaRPr>
              </a:p>
              <a:p>
                <a:pPr marL="114300" indent="0">
                  <a:buNone/>
                </a:pPr>
                <a:endParaRPr lang="en-US" sz="2000" dirty="0">
                  <a:solidFill>
                    <a:schemeClr val="bg2"/>
                  </a:solidFill>
                </a:endParaRPr>
              </a:p>
              <a:p>
                <a:pPr marL="114300" indent="0">
                  <a:buNone/>
                </a:pPr>
                <a:endParaRPr lang="en-US" sz="2000" dirty="0">
                  <a:solidFill>
                    <a:schemeClr val="bg2"/>
                  </a:solidFill>
                </a:endParaRPr>
              </a:p>
              <a:p>
                <a:pPr marL="914400" indent="0">
                  <a:buNone/>
                  <a:tabLst>
                    <a:tab pos="3657600" algn="l"/>
                  </a:tabLst>
                </a:pPr>
                <a:r>
                  <a:rPr lang="en-US" sz="1200" i="1" dirty="0">
                    <a:solidFill>
                      <a:schemeClr val="bg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</a:t>
                </a:r>
                <a:r>
                  <a:rPr lang="en-US" sz="1200" dirty="0">
                    <a:solidFill>
                      <a:schemeClr val="bg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= Greek letter “rho”	</a:t>
                </a:r>
                <a:r>
                  <a:rPr lang="en-US" sz="1200" i="1" dirty="0">
                    <a:solidFill>
                      <a:schemeClr val="bg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</a:t>
                </a:r>
                <a:r>
                  <a:rPr lang="en-US" sz="1200" dirty="0">
                    <a:solidFill>
                      <a:schemeClr val="bg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= standard deviation</a:t>
                </a:r>
              </a:p>
              <a:p>
                <a:pPr marL="914400" indent="0">
                  <a:buNone/>
                  <a:tabLst>
                    <a:tab pos="3657600" algn="l"/>
                  </a:tabLst>
                </a:pPr>
                <a:r>
                  <a:rPr lang="en-US" sz="1200" i="1" dirty="0" err="1">
                    <a:solidFill>
                      <a:schemeClr val="bg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cov</a:t>
                </a:r>
                <a:r>
                  <a:rPr lang="en-US" sz="1200" dirty="0">
                    <a:solidFill>
                      <a:schemeClr val="bg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= covariance	</a:t>
                </a:r>
                <a:r>
                  <a:rPr lang="en-US" sz="1200" i="0">
                    <a:latin typeface="Cambria Math" panose="02040503050406030204" pitchFamily="18" charset="0"/>
                  </a:rPr>
                  <a:t>𝑥 ̅  </a:t>
                </a:r>
                <a:r>
                  <a:rPr lang="en-US" sz="1200" dirty="0">
                    <a:solidFill>
                      <a:schemeClr val="bg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= mean of X</a:t>
                </a:r>
                <a:endParaRPr lang="en-US" sz="1200" dirty="0">
                  <a:solidFill>
                    <a:schemeClr val="bg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40035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Values fall between +1 and −1, where</a:t>
            </a:r>
          </a:p>
          <a:p>
            <a:pPr marL="0" indent="0">
              <a:buNone/>
              <a:tabLst>
                <a:tab pos="1376363" algn="r"/>
                <a:tab pos="1482725" algn="l"/>
              </a:tabLst>
            </a:pPr>
            <a:r>
              <a:rPr lang="en-US" dirty="0"/>
              <a:t>  	1	= total positive linear correlation</a:t>
            </a:r>
          </a:p>
          <a:p>
            <a:pPr marL="0" indent="0">
              <a:buNone/>
              <a:tabLst>
                <a:tab pos="1376363" algn="r"/>
                <a:tab pos="1482725" algn="l"/>
              </a:tabLst>
            </a:pPr>
            <a:r>
              <a:rPr lang="en-US" dirty="0"/>
              <a:t>  	0	= no linear correlation</a:t>
            </a:r>
          </a:p>
          <a:p>
            <a:pPr marL="0" indent="0">
              <a:buNone/>
              <a:tabLst>
                <a:tab pos="1376363" algn="r"/>
                <a:tab pos="1482725" algn="l"/>
              </a:tabLst>
            </a:pPr>
            <a:r>
              <a:rPr lang="en-US" dirty="0"/>
              <a:t>	−1	= total negative linear correlation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41397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Note that the correlation reflects the non-linearity and direction of a linear relationship (top row), but not the slope of that relationship (middle), nor many aspects of nonlinear relationships (bottom). N.B.: the figure in the center has a slope of 0 but in that case the correlation coefficient is undefined because the variance of </a:t>
            </a:r>
            <a:r>
              <a:rPr lang="en-US" sz="12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zero.</a:t>
            </a:r>
            <a:endParaRPr lang="en-US" dirty="0"/>
          </a:p>
          <a:p>
            <a:r>
              <a:rPr lang="en-US" dirty="0"/>
              <a:t>Source: https://en.wikipedia.org/wiki/Pearson_correlation_coefficient</a:t>
            </a:r>
          </a:p>
          <a:p>
            <a:r>
              <a:rPr lang="en-GB" dirty="0"/>
              <a:t>###############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67663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company decides to test sales of </a:t>
            </a:r>
            <a:br>
              <a:rPr lang="en-US" dirty="0"/>
            </a:br>
            <a:r>
              <a:rPr lang="en-US" dirty="0"/>
              <a:t>a new product in five separate markets, </a:t>
            </a:r>
            <a:br>
              <a:rPr lang="en-US" dirty="0"/>
            </a:br>
            <a:r>
              <a:rPr lang="en-US" dirty="0"/>
              <a:t>to determine the best price point.</a:t>
            </a:r>
          </a:p>
          <a:p>
            <a:r>
              <a:rPr lang="en-US" dirty="0"/>
              <a:t>They set a different price </a:t>
            </a:r>
            <a:br>
              <a:rPr lang="en-US" dirty="0"/>
            </a:br>
            <a:r>
              <a:rPr lang="en-US" dirty="0"/>
              <a:t>in each market and record </a:t>
            </a:r>
            <a:br>
              <a:rPr lang="en-US" dirty="0"/>
            </a:br>
            <a:r>
              <a:rPr lang="en-US" dirty="0"/>
              <a:t>sales volume over the </a:t>
            </a:r>
            <a:br>
              <a:rPr lang="en-US" dirty="0"/>
            </a:br>
            <a:r>
              <a:rPr lang="en-US" dirty="0"/>
              <a:t>same 30 day period.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6547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55704-0B1D-477F-8188-DDF51588C5E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039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4608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55704-0B1D-477F-8188-DDF51588C5E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07602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55704-0B1D-477F-8188-DDF51588C5EE}" type="slidenum">
              <a:rPr lang="de-DE" smtClean="0"/>
              <a:t>82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12716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55704-0B1D-477F-8188-DDF51588C5EE}" type="slidenum">
              <a:rPr lang="de-DE" smtClean="0"/>
              <a:t>83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72263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55704-0B1D-477F-8188-DDF51588C5EE}" type="slidenum">
              <a:rPr lang="de-DE" smtClean="0"/>
              <a:t>84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77953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55704-0B1D-477F-8188-DDF51588C5EE}" type="slidenum">
              <a:rPr lang="de-DE" smtClean="0"/>
              <a:t>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92097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55704-0B1D-477F-8188-DDF51588C5EE}" type="slidenum">
              <a:rPr lang="de-DE" smtClean="0"/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28773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55704-0B1D-477F-8188-DDF51588C5EE}" type="slidenum">
              <a:rPr lang="de-DE" smtClean="0"/>
              <a:t>87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39855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88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710501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Zwigt</a:t>
            </a:r>
            <a:r>
              <a:rPr lang="en-US" dirty="0"/>
              <a:t>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hohe</a:t>
            </a:r>
            <a:r>
              <a:rPr lang="en-US" dirty="0"/>
              <a:t> </a:t>
            </a:r>
            <a:r>
              <a:rPr lang="en-US" dirty="0" err="1"/>
              <a:t>Korrelation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zwishcen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steigendem</a:t>
            </a:r>
            <a:r>
              <a:rPr lang="en-US" dirty="0"/>
              <a:t> </a:t>
            </a:r>
            <a:r>
              <a:rPr lang="en-US" dirty="0" err="1"/>
              <a:t>Preis</a:t>
            </a:r>
            <a:r>
              <a:rPr lang="en-US" dirty="0"/>
              <a:t> und der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steigenden</a:t>
            </a:r>
            <a:r>
              <a:rPr lang="en-US" dirty="0"/>
              <a:t> </a:t>
            </a:r>
            <a:r>
              <a:rPr lang="en-US" dirty="0" err="1"/>
              <a:t>Anzahl</a:t>
            </a:r>
            <a:r>
              <a:rPr lang="en-US" dirty="0"/>
              <a:t> an </a:t>
            </a:r>
            <a:r>
              <a:rPr lang="en-US" dirty="0" err="1"/>
              <a:t>Produkten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Wichtig</a:t>
            </a:r>
            <a:r>
              <a:rPr lang="en-US" dirty="0"/>
              <a:t> </a:t>
            </a:r>
            <a:r>
              <a:rPr lang="en-US" dirty="0" err="1"/>
              <a:t>hierbei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starke</a:t>
            </a:r>
            <a:r>
              <a:rPr lang="en-US" dirty="0"/>
              <a:t>  correlation </a:t>
            </a:r>
            <a:r>
              <a:rPr lang="en-US" dirty="0" err="1"/>
              <a:t>gezeigt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und </a:t>
            </a:r>
            <a:r>
              <a:rPr lang="en-US" dirty="0" err="1"/>
              <a:t>nicht</a:t>
            </a:r>
            <a:r>
              <a:rPr lang="en-US" dirty="0"/>
              <a:t> die </a:t>
            </a:r>
            <a:r>
              <a:rPr lang="en-US" dirty="0" err="1"/>
              <a:t>kausalität</a:t>
            </a:r>
            <a:r>
              <a:rPr lang="en-US" dirty="0"/>
              <a:t> </a:t>
            </a:r>
            <a:r>
              <a:rPr lang="en-US" dirty="0" err="1"/>
              <a:t>Bewisesen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! Also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sagen</a:t>
            </a:r>
            <a:r>
              <a:rPr lang="en-US" dirty="0"/>
              <a:t>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niedriger</a:t>
            </a:r>
            <a:r>
              <a:rPr lang="en-US" dirty="0"/>
              <a:t> </a:t>
            </a:r>
            <a:r>
              <a:rPr lang="en-US" dirty="0" err="1"/>
              <a:t>Preis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verkauften</a:t>
            </a:r>
            <a:r>
              <a:rPr lang="en-US" dirty="0"/>
              <a:t> </a:t>
            </a:r>
            <a:r>
              <a:rPr lang="en-US" dirty="0" err="1"/>
              <a:t>Produkten</a:t>
            </a:r>
            <a:r>
              <a:rPr lang="en-US" dirty="0"/>
              <a:t> </a:t>
            </a:r>
            <a:r>
              <a:rPr lang="en-US" dirty="0" err="1"/>
              <a:t>führt</a:t>
            </a:r>
            <a:r>
              <a:rPr lang="en-US" dirty="0"/>
              <a:t>.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starken</a:t>
            </a:r>
            <a:r>
              <a:rPr lang="en-US" dirty="0"/>
              <a:t> </a:t>
            </a:r>
            <a:r>
              <a:rPr lang="en-US" dirty="0" err="1"/>
              <a:t>beweis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diesen</a:t>
            </a:r>
            <a:r>
              <a:rPr lang="en-US" dirty="0"/>
              <a:t> Fact der </a:t>
            </a:r>
            <a:r>
              <a:rPr lang="en-US" dirty="0" err="1"/>
              <a:t>Korrelation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Multipliziere</a:t>
            </a:r>
            <a:r>
              <a:rPr lang="en-US" dirty="0"/>
              <a:t> den </a:t>
            </a:r>
            <a:r>
              <a:rPr lang="en-US" dirty="0" err="1"/>
              <a:t>Preis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den </a:t>
            </a:r>
            <a:r>
              <a:rPr lang="en-US" dirty="0" err="1"/>
              <a:t>verkauften</a:t>
            </a:r>
            <a:r>
              <a:rPr lang="en-US" dirty="0"/>
              <a:t> Units Marge.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Recall that the correlation coefficient measures the relationship between variables and their respective means, not slope!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89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731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-US" sz="1200" b="1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Alter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endParaRPr lang="en-US" sz="1200" b="1" dirty="0">
              <a:solidFill>
                <a:srgbClr val="0070C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-US" sz="1200" b="1" dirty="0" err="1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Geschlecht</a:t>
            </a:r>
            <a:endParaRPr lang="en-US" sz="1200" b="1" dirty="0">
              <a:solidFill>
                <a:srgbClr val="0070C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-US" sz="1200" b="1" dirty="0" err="1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Farbe</a:t>
            </a:r>
            <a:endParaRPr lang="en-US" sz="1200" b="1" dirty="0">
              <a:solidFill>
                <a:srgbClr val="0070C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endParaRPr lang="en-US" sz="1200" b="1" dirty="0">
              <a:solidFill>
                <a:srgbClr val="0070C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-US" sz="1200" b="1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r>
              <a:rPr lang="en-US" sz="12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the collected observations we have about something.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-US" sz="12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can be </a:t>
            </a:r>
            <a:r>
              <a:rPr lang="en-US" sz="1200" b="1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continuous</a:t>
            </a:r>
            <a:r>
              <a:rPr lang="en-US" sz="12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br>
              <a:rPr lang="en-US" sz="12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i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"What is the stock price?"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-US" sz="12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lang="en-US" sz="1200" b="1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-US" sz="12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br>
              <a:rPr lang="en-US" sz="12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i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"What car has the best repair history?"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5BB5-0D0F-44BF-85C5-F2A97B20AFE9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0206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F3E9B907-F5DB-AF45-9069-D3E61FF0D93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pPr fontAlgn="ctr"/>
            <a:r>
              <a:rPr lang="de-DE" dirty="0"/>
              <a:t>Überschrift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C82167F-0766-6344-A20C-394CAEF7E4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de-DE" dirty="0"/>
              <a:t>Unterschrift (Englische/Deutsche Beschreibung)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8785BF-D9A1-7C4C-947F-E40078D683F6}"/>
              </a:ext>
            </a:extLst>
          </p:cNvPr>
          <p:cNvSpPr/>
          <p:nvPr userDrawn="1"/>
        </p:nvSpPr>
        <p:spPr>
          <a:xfrm>
            <a:off x="0" y="6294474"/>
            <a:ext cx="12192000" cy="563526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67119C7-8444-49F5-9D6B-A65C6EC2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" y="6393674"/>
            <a:ext cx="4114800" cy="365125"/>
          </a:xfrm>
        </p:spPr>
        <p:txBody>
          <a:bodyPr anchor="ctr" anchorCtr="0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1EC0586-2923-4FDA-8362-EAD59535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0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718FD-DF99-1D42-8F99-8E6234B6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89051F-EB40-6549-AFC4-6D7C4BED7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D62EB3-E02A-C546-B157-F1230708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672F88-4A5A-5547-AA12-EA114041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3A477A-6554-DA43-BD23-D6013A37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1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5FC309-2331-D940-B39F-E0368CEE5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3600DB-3A31-A74C-8BB4-906B532BF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91F25A-378A-924E-92FD-B762E426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192DF7-CF13-E840-B36C-6D3D2703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D28DDC-F486-E640-AC88-C027E27F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9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FBE4E9D8-7F20-A249-B73D-BBAD601E7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Überschrift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EF56DEE-3509-7E4B-9FCB-892861F4DC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dirty="0"/>
              <a:t>Text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AF8CD22-82BE-A64C-B560-07541193ED81}"/>
              </a:ext>
            </a:extLst>
          </p:cNvPr>
          <p:cNvSpPr/>
          <p:nvPr userDrawn="1"/>
        </p:nvSpPr>
        <p:spPr>
          <a:xfrm>
            <a:off x="0" y="365125"/>
            <a:ext cx="205740" cy="1324800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FFCF3D2-D6BD-2A40-8003-7B369C9D1446}"/>
              </a:ext>
            </a:extLst>
          </p:cNvPr>
          <p:cNvSpPr/>
          <p:nvPr userDrawn="1"/>
        </p:nvSpPr>
        <p:spPr>
          <a:xfrm>
            <a:off x="0" y="6294474"/>
            <a:ext cx="12192000" cy="563526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C2429E-ECD3-7E4F-974D-D2E76807731A}"/>
              </a:ext>
            </a:extLst>
          </p:cNvPr>
          <p:cNvSpPr txBox="1"/>
          <p:nvPr userDrawn="1"/>
        </p:nvSpPr>
        <p:spPr>
          <a:xfrm>
            <a:off x="-356839" y="55310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F73EF-5A6C-41FB-A508-BE4462F6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" y="6393674"/>
            <a:ext cx="4114800" cy="365125"/>
          </a:xfrm>
        </p:spPr>
        <p:txBody>
          <a:bodyPr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1DF27-FB24-4BC0-B55A-642F0C6C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4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A04E3-4C88-3745-8067-0E7E02F1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89CCD-67B9-E240-8577-54492A2CE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5A44D5-E3EC-0C41-B207-030B5D93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87077B-B08A-C240-B6C7-2F5BA3DE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7ED847-CDB3-1042-ADCF-381CB8C5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5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F1AE9-F147-6043-9874-2C3FE86B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34043-09B5-914C-9BED-0839EDEDE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56E8A6-666E-4340-8D52-D663D942D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57C500-2CBA-4740-A4D5-58B259A4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800CA0-D100-DE4D-B472-5303C049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4A1DD2-7E93-4644-AB0E-E43DF8E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7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FB022-D22B-8B40-9C08-4FC77FF3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B2C8F1-E55E-C74C-8807-10C88DCC5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FD6FBC-48AF-2E43-AEFC-6FB99A419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701982B-34B3-CB42-B421-EE68EB4DE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47900C-AAAF-5548-9535-3AA994252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61F464-FF15-3C4E-A611-E513D248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7FEE44-7864-C841-8339-691CDCA8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14D764-0B06-8143-892D-3C2C79B5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7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E9B34-15D4-7C46-8820-18786001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0D5793-4CF7-F840-8B7E-25542F41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BE62D-FE8C-CB46-9224-A2CE8021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0AABE9-6F3D-9B48-8062-EBE81C7B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2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5C19C3-77E2-684F-97A5-A6DC8BB8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C0654E-2345-6044-B74A-65A01A64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F735D9-9E87-FC47-B06A-AAC40902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8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6FB87-A6FA-D14A-B250-39E41077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A44A2B-3584-1E4F-96FC-6BC2B5C9E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044122-9724-8F41-A4DC-1041440E9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54AFC1-8655-8E49-B770-2E8BC67D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094CAB-1347-0949-A4EA-510EE1EF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F8185D-F314-5E4A-9B26-DD0902F7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1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90E2C-79A7-784A-A9AC-DA7F5E00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52AD98-838B-9446-94EC-C2437037B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C546BF-21A3-6343-AC5C-3521038CD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A281CD-56F6-674F-90DC-9E0671E8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BF77E3-184B-834D-BB91-4165A6DC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25DB72-8BDD-1C48-A4E9-ABCE22EF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0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383B9D-303D-984C-AA3A-A6B0A759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49860C-6E7F-D94A-AEDE-1D731FBE2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846829-B16F-C342-834E-33FBE33D5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4375D-D67A-A143-9EF2-366721AD88B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52B54-255B-4641-B7A0-ABE0A8C2C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ED4653-2224-394E-A0A0-134D5E658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89B11-DEE2-5842-92B0-4005DC6CBF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8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21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310.png"/><Relationship Id="rId4" Type="http://schemas.openxmlformats.org/officeDocument/2006/relationships/image" Target="../media/image210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310.png"/><Relationship Id="rId4" Type="http://schemas.openxmlformats.org/officeDocument/2006/relationships/image" Target="../media/image210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310.png"/><Relationship Id="rId4" Type="http://schemas.openxmlformats.org/officeDocument/2006/relationships/image" Target="../media/image210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5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310.png"/><Relationship Id="rId4" Type="http://schemas.openxmlformats.org/officeDocument/2006/relationships/image" Target="../media/image21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22903-CD70-F84B-A2D2-4EE6A7753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noProof="0" dirty="0"/>
              <a:t>Wahrscheinlichkeit und Statistik für Business und Datenforschung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1866D1-D153-DE47-A12E-B5BD28B9D97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de-DE" noProof="0" dirty="0"/>
              <a:t>Teil 1: Daten</a:t>
            </a:r>
          </a:p>
        </p:txBody>
      </p:sp>
    </p:spTree>
    <p:extLst>
      <p:ext uri="{BB962C8B-B14F-4D97-AF65-F5344CB8AC3E}">
        <p14:creationId xmlns:p14="http://schemas.microsoft.com/office/powerpoint/2010/main" val="323040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Was sind Daten?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noProof="0" dirty="0"/>
              <a:t>Daten</a:t>
            </a:r>
            <a:r>
              <a:rPr lang="de-DE" noProof="0" dirty="0"/>
              <a:t> = die gesammelten Beobachtungen, die wir über etwas haben.</a:t>
            </a:r>
          </a:p>
          <a:p>
            <a:pPr marL="0" indent="0">
              <a:buNone/>
            </a:pPr>
            <a:endParaRPr lang="de-DE" noProof="0" dirty="0"/>
          </a:p>
          <a:p>
            <a:r>
              <a:rPr lang="de-DE" noProof="0" dirty="0"/>
              <a:t>Daten können </a:t>
            </a:r>
            <a:r>
              <a:rPr lang="de-DE" b="1" noProof="0" dirty="0"/>
              <a:t>kontinuierlich</a:t>
            </a:r>
            <a:r>
              <a:rPr lang="de-DE" noProof="0" dirty="0"/>
              <a:t> sein:</a:t>
            </a:r>
          </a:p>
          <a:p>
            <a:pPr marL="0" indent="0">
              <a:buNone/>
            </a:pPr>
            <a:r>
              <a:rPr lang="de-DE" i="1" noProof="0" dirty="0"/>
              <a:t>„Wie verhält sich der Aktienkurs?„</a:t>
            </a:r>
          </a:p>
          <a:p>
            <a:pPr marL="0" indent="0">
              <a:buNone/>
            </a:pPr>
            <a:endParaRPr lang="de-DE" i="1" noProof="0" dirty="0"/>
          </a:p>
          <a:p>
            <a:r>
              <a:rPr lang="de-DE" noProof="0" dirty="0"/>
              <a:t>oder </a:t>
            </a:r>
            <a:r>
              <a:rPr lang="de-DE" b="1" noProof="0" dirty="0"/>
              <a:t>kategorisch:</a:t>
            </a:r>
          </a:p>
          <a:p>
            <a:pPr marL="0" indent="0">
              <a:buNone/>
            </a:pPr>
            <a:r>
              <a:rPr lang="de-DE" i="1" noProof="0" dirty="0"/>
              <a:t>"Welches Auto hat die beste Reparaturhistorie?"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4932C-FDCD-4757-9EC7-EF4CE5D9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Daten</a:t>
            </a:r>
          </a:p>
        </p:txBody>
      </p:sp>
    </p:spTree>
    <p:extLst>
      <p:ext uri="{BB962C8B-B14F-4D97-AF65-F5344CB8AC3E}">
        <p14:creationId xmlns:p14="http://schemas.microsoft.com/office/powerpoint/2010/main" val="1078195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Warum Daten wichtig sind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Sie helfen uns </a:t>
            </a:r>
            <a:r>
              <a:rPr lang="de-DE" b="1" noProof="0" dirty="0"/>
              <a:t>die Dinge zu verstehen, wie sie sind</a:t>
            </a:r>
            <a:r>
              <a:rPr lang="de-DE" noProof="0" dirty="0"/>
              <a:t>:</a:t>
            </a:r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r>
              <a:rPr lang="de-DE" i="1" noProof="0" dirty="0"/>
              <a:t>"Welche Beziehungen bestehen zwischen zwei Ereignissen?"</a:t>
            </a:r>
          </a:p>
          <a:p>
            <a:pPr marL="0" indent="0">
              <a:buNone/>
            </a:pPr>
            <a:r>
              <a:rPr lang="de-DE" i="1" noProof="0" dirty="0"/>
              <a:t>„Müssen Menschen, die einen Apfel am Tag essen, weniger häufig zum Arzt als solche, die das nicht tun?"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BFED8-D3E4-4D69-8FC3-629932F0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Daten</a:t>
            </a:r>
          </a:p>
        </p:txBody>
      </p:sp>
    </p:spTree>
    <p:extLst>
      <p:ext uri="{BB962C8B-B14F-4D97-AF65-F5344CB8AC3E}">
        <p14:creationId xmlns:p14="http://schemas.microsoft.com/office/powerpoint/2010/main" val="4115719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Warum Daten wichtig sind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Sie helfen uns, </a:t>
            </a:r>
            <a:r>
              <a:rPr lang="de-DE" b="1" noProof="0" dirty="0"/>
              <a:t>zukünftiges Verhalten vorherzusagen</a:t>
            </a:r>
            <a:r>
              <a:rPr lang="de-DE" noProof="0" dirty="0"/>
              <a:t>, um Geschäftsentscheidungen zu treffen:</a:t>
            </a:r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r>
              <a:rPr lang="de-DE" i="1" noProof="0" dirty="0"/>
              <a:t>"Basierend auf der Klick-Historie, welche Werbung bringt diesen Nutzer am ehesten auf unsere Seite?"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2CA6E-2430-4824-A9E5-1279BB46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Daten</a:t>
            </a:r>
          </a:p>
        </p:txBody>
      </p:sp>
    </p:spTree>
    <p:extLst>
      <p:ext uri="{BB962C8B-B14F-4D97-AF65-F5344CB8AC3E}">
        <p14:creationId xmlns:p14="http://schemas.microsoft.com/office/powerpoint/2010/main" val="691971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Datenvisualisierung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Eine </a:t>
            </a:r>
            <a:r>
              <a:rPr lang="de-DE" b="1" noProof="0" dirty="0"/>
              <a:t>Tabelle</a:t>
            </a:r>
            <a:r>
              <a:rPr lang="de-DE" noProof="0" dirty="0"/>
              <a:t>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Shape 103">
            <a:extLst>
              <a:ext uri="{FF2B5EF4-FFF2-40B4-BE49-F238E27FC236}">
                <a16:creationId xmlns:a16="http://schemas.microsoft.com/office/drawing/2014/main" id="{DD25AF92-76BF-4AC4-B2FE-7C712579F79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41796"/>
          <a:stretch/>
        </p:blipFill>
        <p:spPr>
          <a:xfrm>
            <a:off x="1042425" y="2413282"/>
            <a:ext cx="6790360" cy="34526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18F6D0-E3BA-4CFF-B22C-E0F5A8C2E056}"/>
              </a:ext>
            </a:extLst>
          </p:cNvPr>
          <p:cNvSpPr txBox="1"/>
          <p:nvPr/>
        </p:nvSpPr>
        <p:spPr>
          <a:xfrm>
            <a:off x="8662539" y="2413282"/>
            <a:ext cx="2172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Montserrat" panose="02000505000000020004" pitchFamily="2" charset="0"/>
              </a:rPr>
              <a:t>Es kann hier nicht viel heraus gelesen werden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1E9F4-AC5D-4E7C-812B-BED55E92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Daten</a:t>
            </a:r>
          </a:p>
        </p:txBody>
      </p:sp>
    </p:spTree>
    <p:extLst>
      <p:ext uri="{BB962C8B-B14F-4D97-AF65-F5344CB8AC3E}">
        <p14:creationId xmlns:p14="http://schemas.microsoft.com/office/powerpoint/2010/main" val="238047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Datenvisualisierung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mit einer </a:t>
            </a:r>
            <a:r>
              <a:rPr lang="de-DE" b="1" noProof="0" dirty="0"/>
              <a:t>Grafik</a:t>
            </a:r>
            <a:r>
              <a:rPr lang="de-DE" noProof="0" dirty="0"/>
              <a:t> vergleichen: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Shape 112">
            <a:extLst>
              <a:ext uri="{FF2B5EF4-FFF2-40B4-BE49-F238E27FC236}">
                <a16:creationId xmlns:a16="http://schemas.microsoft.com/office/drawing/2014/main" id="{BEA9F011-6DB1-49AC-A27C-B834988D09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1684"/>
          <a:stretch/>
        </p:blipFill>
        <p:spPr>
          <a:xfrm>
            <a:off x="843607" y="2818751"/>
            <a:ext cx="5902250" cy="33582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934C5F-0F61-4661-A567-48BC107977EF}"/>
              </a:ext>
            </a:extLst>
          </p:cNvPr>
          <p:cNvSpPr txBox="1"/>
          <p:nvPr/>
        </p:nvSpPr>
        <p:spPr>
          <a:xfrm>
            <a:off x="2658147" y="2422204"/>
            <a:ext cx="963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Flüge</a:t>
            </a:r>
            <a:endParaRPr lang="de-DE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05E41-5EF3-45D3-83BF-87898E351BD8}"/>
              </a:ext>
            </a:extLst>
          </p:cNvPr>
          <p:cNvSpPr/>
          <p:nvPr/>
        </p:nvSpPr>
        <p:spPr>
          <a:xfrm>
            <a:off x="7460755" y="2683814"/>
            <a:ext cx="388763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solidFill>
                  <a:srgbClr val="222222"/>
                </a:solidFill>
                <a:latin typeface="arial" panose="020B0604020202020204" pitchFamily="34" charset="0"/>
              </a:rPr>
              <a:t>Die Grafik zeigt zwei unterschiedliche Trends auf: eine Zunahme der Fluggäste im Laufe der Jahre und eine größere Anzahl von Passagieren, die in den Sommermonaten fliegen.</a:t>
            </a:r>
            <a:endParaRPr lang="de-DE" sz="24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43D9741-B18F-44E9-9FC3-F92B1AEE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Daten</a:t>
            </a:r>
          </a:p>
        </p:txBody>
      </p:sp>
    </p:spTree>
    <p:extLst>
      <p:ext uri="{BB962C8B-B14F-4D97-AF65-F5344CB8AC3E}">
        <p14:creationId xmlns:p14="http://schemas.microsoft.com/office/powerpoint/2010/main" val="329253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Darstellungen kritisch analysieren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Grafiken können irreführend sein: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4F9DD-9E25-4E43-8CD2-6C9A48E49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78" y="2728327"/>
            <a:ext cx="3017657" cy="3201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8CE617-0A9E-4D09-877B-CF10EA41C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250" y="2234675"/>
            <a:ext cx="7094934" cy="3695461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3F6ED75-FF91-4AD0-8609-153D5D43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Daten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A893246-8D9C-5D4C-8253-E8A210A41A10}"/>
              </a:ext>
            </a:extLst>
          </p:cNvPr>
          <p:cNvSpPr/>
          <p:nvPr/>
        </p:nvSpPr>
        <p:spPr>
          <a:xfrm>
            <a:off x="2209800" y="4927600"/>
            <a:ext cx="330200" cy="558800"/>
          </a:xfrm>
          <a:prstGeom prst="rightBrac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421F523F-9D81-9C45-81B6-A31DBF93705F}"/>
              </a:ext>
            </a:extLst>
          </p:cNvPr>
          <p:cNvSpPr/>
          <p:nvPr/>
        </p:nvSpPr>
        <p:spPr>
          <a:xfrm>
            <a:off x="2997200" y="4082404"/>
            <a:ext cx="347828" cy="1403995"/>
          </a:xfrm>
          <a:prstGeom prst="rightBrac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7178F22-49BE-5742-8FB5-8094D954B358}"/>
              </a:ext>
            </a:extLst>
          </p:cNvPr>
          <p:cNvSpPr/>
          <p:nvPr/>
        </p:nvSpPr>
        <p:spPr>
          <a:xfrm>
            <a:off x="6299200" y="4082403"/>
            <a:ext cx="309878" cy="1515976"/>
          </a:xfrm>
          <a:prstGeom prst="rightBrac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735709E-B684-DD46-9ABF-ED08B5C3DF3D}"/>
              </a:ext>
            </a:extLst>
          </p:cNvPr>
          <p:cNvSpPr/>
          <p:nvPr/>
        </p:nvSpPr>
        <p:spPr>
          <a:xfrm>
            <a:off x="6765693" y="3411623"/>
            <a:ext cx="443992" cy="2186755"/>
          </a:xfrm>
          <a:prstGeom prst="rightBrac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59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Datenmessung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C5522A4-936B-4484-87AF-B5794B89A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76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Ebenen der Datenmessungen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noProof="0" dirty="0"/>
              <a:t>Nominal</a:t>
            </a:r>
          </a:p>
          <a:p>
            <a:pPr lvl="1"/>
            <a:endParaRPr lang="de-DE" b="1" noProof="0" dirty="0"/>
          </a:p>
          <a:p>
            <a:pPr lvl="1"/>
            <a:r>
              <a:rPr lang="de-DE" noProof="0" dirty="0"/>
              <a:t>Vordefinierte Kategorien</a:t>
            </a:r>
          </a:p>
          <a:p>
            <a:pPr lvl="1"/>
            <a:r>
              <a:rPr lang="de-DE" noProof="0" dirty="0"/>
              <a:t>Können nicht sortiert werden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D67AE-E234-4E4C-B10A-5441D312EFDD}"/>
              </a:ext>
            </a:extLst>
          </p:cNvPr>
          <p:cNvSpPr txBox="1"/>
          <p:nvPr/>
        </p:nvSpPr>
        <p:spPr>
          <a:xfrm>
            <a:off x="838200" y="4334550"/>
            <a:ext cx="9392728" cy="9584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sz="2400" b="1" dirty="0">
                <a:latin typeface="Montserrat" panose="02000505000000020004" pitchFamily="2" charset="0"/>
              </a:rPr>
              <a:t>Klassifikationen von Tieren </a:t>
            </a:r>
            <a:r>
              <a:rPr lang="en-US" sz="2400" dirty="0">
                <a:latin typeface="Montserrat" panose="02000505000000020004" pitchFamily="2" charset="0"/>
              </a:rPr>
              <a:t>(Säugetiere, Fische, Reptilien)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400" b="1" dirty="0" err="1">
                <a:latin typeface="Montserrat" panose="02000505000000020004" pitchFamily="2" charset="0"/>
              </a:rPr>
              <a:t>Augenfarbe</a:t>
            </a:r>
            <a:r>
              <a:rPr lang="en-US" sz="2400" b="1" dirty="0">
                <a:latin typeface="Montserrat" panose="02000505000000020004" pitchFamily="2" charset="0"/>
              </a:rPr>
              <a:t> </a:t>
            </a:r>
            <a:r>
              <a:rPr lang="en-US" sz="2400" dirty="0">
                <a:latin typeface="Montserrat" panose="02000505000000020004" pitchFamily="2" charset="0"/>
              </a:rPr>
              <a:t>(</a:t>
            </a:r>
            <a:r>
              <a:rPr lang="en-US" sz="2400" dirty="0" err="1">
                <a:latin typeface="Montserrat" panose="02000505000000020004" pitchFamily="2" charset="0"/>
              </a:rPr>
              <a:t>Blau</a:t>
            </a:r>
            <a:r>
              <a:rPr lang="en-US" sz="2400" dirty="0">
                <a:latin typeface="Montserrat" panose="02000505000000020004" pitchFamily="2" charset="0"/>
              </a:rPr>
              <a:t>, </a:t>
            </a:r>
            <a:r>
              <a:rPr lang="en-US" sz="2400" dirty="0" err="1">
                <a:latin typeface="Montserrat" panose="02000505000000020004" pitchFamily="2" charset="0"/>
              </a:rPr>
              <a:t>Grün</a:t>
            </a:r>
            <a:r>
              <a:rPr lang="en-US" sz="2400" dirty="0">
                <a:latin typeface="Montserrat" panose="02000505000000020004" pitchFamily="2" charset="0"/>
              </a:rPr>
              <a:t>, Braun)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76F58-8D3B-42D0-B31D-190E1B6A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Datenmessung</a:t>
            </a:r>
          </a:p>
        </p:txBody>
      </p:sp>
    </p:spTree>
    <p:extLst>
      <p:ext uri="{BB962C8B-B14F-4D97-AF65-F5344CB8AC3E}">
        <p14:creationId xmlns:p14="http://schemas.microsoft.com/office/powerpoint/2010/main" val="291579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Ebenen der Datenmessungen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noProof="0" dirty="0"/>
              <a:t>Ordinal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Können sortiert werden</a:t>
            </a:r>
          </a:p>
          <a:p>
            <a:pPr lvl="1"/>
            <a:r>
              <a:rPr lang="de-DE" noProof="0" dirty="0"/>
              <a:t>Sind nicht skalierbar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6E44F-8856-4CFE-924E-D09A5347D1DE}"/>
              </a:ext>
            </a:extLst>
          </p:cNvPr>
          <p:cNvSpPr txBox="1"/>
          <p:nvPr/>
        </p:nvSpPr>
        <p:spPr>
          <a:xfrm>
            <a:off x="1795444" y="4248286"/>
            <a:ext cx="8281927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sz="2400" dirty="0">
                <a:latin typeface="Montserrat" panose="02000505000000020004" pitchFamily="2" charset="0"/>
              </a:rPr>
              <a:t>Meinungsumfragen</a:t>
            </a:r>
          </a:p>
          <a:p>
            <a:pPr marL="114300" indent="0">
              <a:buNone/>
            </a:pPr>
            <a:endParaRPr lang="en-US" sz="2400" dirty="0">
              <a:latin typeface="Montserrat" panose="02000505000000020004" pitchFamily="2" charset="0"/>
            </a:endParaRPr>
          </a:p>
          <a:p>
            <a:pPr marL="114300" indent="0">
              <a:buNone/>
            </a:pPr>
            <a:endParaRPr lang="en-US" sz="2400" dirty="0">
              <a:latin typeface="Montserrat" panose="02000505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A365A9-BB83-4515-B8F4-E935F7B6A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468" y="3056456"/>
            <a:ext cx="3588239" cy="2392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2A0D3-2E07-439E-BBFD-46255032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Datenmessung</a:t>
            </a:r>
          </a:p>
        </p:txBody>
      </p:sp>
    </p:spTree>
    <p:extLst>
      <p:ext uri="{BB962C8B-B14F-4D97-AF65-F5344CB8AC3E}">
        <p14:creationId xmlns:p14="http://schemas.microsoft.com/office/powerpoint/2010/main" val="19489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Ebenen der Datenmessungen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13320" cy="4351338"/>
          </a:xfrm>
        </p:spPr>
        <p:txBody>
          <a:bodyPr/>
          <a:lstStyle/>
          <a:p>
            <a:r>
              <a:rPr lang="de-DE" b="1" noProof="0" dirty="0"/>
              <a:t>Intervall</a:t>
            </a:r>
          </a:p>
          <a:p>
            <a:pPr lvl="1"/>
            <a:endParaRPr lang="de-DE" b="1" noProof="0" dirty="0"/>
          </a:p>
          <a:p>
            <a:pPr lvl="1"/>
            <a:r>
              <a:rPr lang="de-DE" noProof="0" dirty="0"/>
              <a:t>Skalierbar</a:t>
            </a:r>
          </a:p>
          <a:p>
            <a:pPr lvl="1"/>
            <a:r>
              <a:rPr lang="de-DE" noProof="0" dirty="0"/>
              <a:t>Fehlender “Null”-Punkt</a:t>
            </a:r>
          </a:p>
          <a:p>
            <a:pPr lvl="1"/>
            <a:r>
              <a:rPr lang="de-DE" noProof="0" dirty="0"/>
              <a:t>20°C ist nicht “doppelt so heiß” wie 10°C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A533D-F842-4564-B892-4725735628D5}"/>
              </a:ext>
            </a:extLst>
          </p:cNvPr>
          <p:cNvSpPr txBox="1"/>
          <p:nvPr/>
        </p:nvSpPr>
        <p:spPr>
          <a:xfrm>
            <a:off x="3179928" y="4396044"/>
            <a:ext cx="7609016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sz="2400" dirty="0">
                <a:latin typeface="Montserrat" panose="02000505000000020004" pitchFamily="2" charset="0"/>
              </a:rPr>
              <a:t>Temperatur</a:t>
            </a:r>
          </a:p>
          <a:p>
            <a:pPr marL="114300" indent="0">
              <a:buNone/>
            </a:pPr>
            <a:endParaRPr lang="en-US" sz="2400" dirty="0">
              <a:latin typeface="Montserrat" panose="02000505000000020004" pitchFamily="2" charset="0"/>
            </a:endParaRPr>
          </a:p>
          <a:p>
            <a:pPr marL="114300" indent="0">
              <a:buNone/>
            </a:pPr>
            <a:endParaRPr lang="en-US" sz="2400" dirty="0">
              <a:latin typeface="Montserrat" panose="0200050500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3B294E-BB30-4F1E-9DA5-8EDA371F1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559" y="1941821"/>
            <a:ext cx="1548384" cy="3654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5F60A-5F6E-4F72-A3B7-3354A69F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Datenmessung</a:t>
            </a:r>
          </a:p>
        </p:txBody>
      </p:sp>
    </p:spTree>
    <p:extLst>
      <p:ext uri="{BB962C8B-B14F-4D97-AF65-F5344CB8AC3E}">
        <p14:creationId xmlns:p14="http://schemas.microsoft.com/office/powerpoint/2010/main" val="265037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FE5C-9C6C-4282-9C60-28E010C97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Einführung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EBF8A-3DA7-4E41-87C3-D5B65EECA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12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Ebenen der Datenmessungen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noProof="0" dirty="0"/>
              <a:t>Verhältnis</a:t>
            </a:r>
            <a:r>
              <a:rPr lang="de-DE" noProof="0" dirty="0"/>
              <a:t> (Ratio)</a:t>
            </a:r>
          </a:p>
          <a:p>
            <a:endParaRPr lang="de-DE" noProof="0" dirty="0"/>
          </a:p>
          <a:p>
            <a:pPr lvl="1"/>
            <a:r>
              <a:rPr lang="de-DE" noProof="0" dirty="0"/>
              <a:t>Die Werte haben einen echten “Null”-Punkt</a:t>
            </a:r>
          </a:p>
          <a:p>
            <a:pPr lvl="1"/>
            <a:r>
              <a:rPr lang="de-DE" noProof="0" dirty="0"/>
              <a:t>Die Werte können negative sein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E49F04-B5BD-4880-9185-590F51BED1B9}"/>
              </a:ext>
            </a:extLst>
          </p:cNvPr>
          <p:cNvSpPr txBox="1"/>
          <p:nvPr/>
        </p:nvSpPr>
        <p:spPr>
          <a:xfrm>
            <a:off x="838200" y="4213780"/>
            <a:ext cx="7609016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sz="2400" dirty="0">
                <a:latin typeface="Montserrat" panose="02000505000000020004" pitchFamily="2" charset="0"/>
              </a:rPr>
              <a:t>Alter, Gewicht, Gehalt, Entfernungen</a:t>
            </a:r>
          </a:p>
          <a:p>
            <a:pPr marL="114300" indent="0">
              <a:buNone/>
            </a:pPr>
            <a:endParaRPr lang="en-US" sz="2400" dirty="0">
              <a:latin typeface="Montserrat" panose="02000505000000020004" pitchFamily="2" charset="0"/>
            </a:endParaRPr>
          </a:p>
          <a:p>
            <a:pPr marL="114300" indent="0">
              <a:buNone/>
            </a:pPr>
            <a:endParaRPr lang="en-US" sz="2400" dirty="0">
              <a:latin typeface="Montserrat" panose="02000505000000020004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F0759-1478-442D-B801-10801175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Datenmessung</a:t>
            </a:r>
          </a:p>
        </p:txBody>
      </p:sp>
    </p:spTree>
    <p:extLst>
      <p:ext uri="{BB962C8B-B14F-4D97-AF65-F5344CB8AC3E}">
        <p14:creationId xmlns:p14="http://schemas.microsoft.com/office/powerpoint/2010/main" val="406955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Population vs. Stichprobe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noProof="0" dirty="0"/>
              <a:t>Population</a:t>
            </a:r>
            <a:r>
              <a:rPr lang="de-DE" noProof="0" dirty="0"/>
              <a:t> = jedes Mitglied einer Gruppe</a:t>
            </a:r>
          </a:p>
          <a:p>
            <a:endParaRPr lang="de-DE" noProof="0" dirty="0"/>
          </a:p>
          <a:p>
            <a:r>
              <a:rPr lang="de-DE" b="1" noProof="0" dirty="0"/>
              <a:t>Stichprobe</a:t>
            </a:r>
            <a:r>
              <a:rPr lang="de-DE" noProof="0" dirty="0"/>
              <a:t> = eine Auswahl von Mitglieder, welche aufgrund von Zeit und Ressourcen zur Messung herangezogen werden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6911-A974-4417-BCE7-5DF12302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Datenmessung</a:t>
            </a:r>
          </a:p>
        </p:txBody>
      </p:sp>
    </p:spTree>
    <p:extLst>
      <p:ext uri="{BB962C8B-B14F-4D97-AF65-F5344CB8AC3E}">
        <p14:creationId xmlns:p14="http://schemas.microsoft.com/office/powerpoint/2010/main" val="38155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Mathematische Symbole &amp; Syntax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08ABA22-EFB9-44FF-BA2D-6147AC5C81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204466"/>
                  </p:ext>
                </p:extLst>
              </p:nvPr>
            </p:nvGraphicFramePr>
            <p:xfrm>
              <a:off x="838199" y="1690688"/>
              <a:ext cx="10238117" cy="4473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1511">
                      <a:extLst>
                        <a:ext uri="{9D8B030D-6E8A-4147-A177-3AD203B41FA5}">
                          <a16:colId xmlns:a16="http://schemas.microsoft.com/office/drawing/2014/main" val="4275345111"/>
                        </a:ext>
                      </a:extLst>
                    </a:gridCol>
                    <a:gridCol w="2497319">
                      <a:extLst>
                        <a:ext uri="{9D8B030D-6E8A-4147-A177-3AD203B41FA5}">
                          <a16:colId xmlns:a16="http://schemas.microsoft.com/office/drawing/2014/main" val="2464531794"/>
                        </a:ext>
                      </a:extLst>
                    </a:gridCol>
                    <a:gridCol w="4539287">
                      <a:extLst>
                        <a:ext uri="{9D8B030D-6E8A-4147-A177-3AD203B41FA5}">
                          <a16:colId xmlns:a16="http://schemas.microsoft.com/office/drawing/2014/main" val="275401850"/>
                        </a:ext>
                      </a:extLst>
                    </a:gridCol>
                  </a:tblGrid>
                  <a:tr h="410232">
                    <a:tc>
                      <a:txBody>
                        <a:bodyPr/>
                        <a:lstStyle/>
                        <a:p>
                          <a:r>
                            <a:rPr lang="de-DE" sz="1600" b="1" i="0" u="none" strike="noStrike" cap="none" noProof="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Symbol/Expression</a:t>
                          </a:r>
                          <a:endParaRPr lang="de-DE" sz="1600" b="1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b="1" noProof="0" dirty="0"/>
                            <a:t>Gesprochen 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b="1" i="0" u="none" strike="noStrike" cap="none" noProof="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Beschreibung</a:t>
                          </a:r>
                          <a:endParaRPr lang="de-DE" sz="1600" b="1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1957191"/>
                      </a:ext>
                    </a:extLst>
                  </a:tr>
                  <a:tr h="7608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2000" b="1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000" b="1" i="1" noProof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de-DE" sz="2000" b="1" i="1" noProof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2000" b="1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b="1" noProof="0" dirty="0"/>
                            <a:t>x </a:t>
                          </a:r>
                          <a:r>
                            <a:rPr lang="de-DE" sz="1600" b="1" noProof="0" dirty="0" err="1"/>
                            <a:t>quadrat</a:t>
                          </a:r>
                          <a:endParaRPr lang="de-DE" sz="1600" b="1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 noProof="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x auf die zweite Potenz erhöht</a:t>
                          </a:r>
                          <a:br>
                            <a:rPr lang="de-DE" sz="1600" b="1" noProof="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1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1" i="1" noProof="0" smtClean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de-DE" sz="1600" b="1" i="1" noProof="0" smtClean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de-DE" sz="1600" b="1" i="1" noProof="0" smtClean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de-DE" sz="1600" b="1" i="1" noProof="0" smtClean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𝒙</m:t>
                                </m:r>
                                <m:r>
                                  <a:rPr lang="de-DE" sz="1600" b="1" i="1" noProof="0" smtClean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de-DE" sz="1600" b="1" i="1" noProof="0" smtClean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de-DE" sz="1600" b="1" noProof="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3500" marR="63500" marT="63500" marB="63500"/>
                    </a:tc>
                    <a:extLst>
                      <a:ext uri="{0D108BD9-81ED-4DB2-BD59-A6C34878D82A}">
                        <a16:rowId xmlns:a16="http://schemas.microsoft.com/office/drawing/2014/main" val="765210612"/>
                      </a:ext>
                    </a:extLst>
                  </a:tr>
                  <a:tr h="7344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000" b="1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b="1" i="1" noProof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de-DE" sz="2000" b="1" i="1" noProof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000" b="1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b="1" noProof="0" dirty="0"/>
                            <a:t>x-sub-i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 noProof="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Eine subskribierte Variable</a:t>
                          </a:r>
                          <a:br>
                            <a:rPr lang="de-DE" sz="1600" b="1" noProof="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</a:br>
                          <a:r>
                            <a:rPr lang="de-DE" sz="1600" b="1" noProof="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(der Index dient hierbei als Label)</a:t>
                          </a:r>
                        </a:p>
                      </a:txBody>
                      <a:tcPr marL="63500" marR="63500" marT="63500" marB="63500"/>
                    </a:tc>
                    <a:extLst>
                      <a:ext uri="{0D108BD9-81ED-4DB2-BD59-A6C34878D82A}">
                        <a16:rowId xmlns:a16="http://schemas.microsoft.com/office/drawing/2014/main" val="2070877943"/>
                      </a:ext>
                    </a:extLst>
                  </a:tr>
                  <a:tr h="4506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2000" b="1" i="1" u="none" strike="noStrike" cap="none" noProof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𝒙</m:t>
                                </m:r>
                                <m:r>
                                  <a:rPr lang="de-DE" sz="2000" b="1" i="1" u="none" strike="noStrike" cap="none" noProof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de-DE" sz="2000" b="1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b="1" i="0" u="none" strike="noStrike" cap="none" noProof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x faktoriell</a:t>
                          </a:r>
                          <a:endParaRPr lang="de-DE" sz="1600" b="1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sz="1600" b="1" i="1" noProof="0" smtClean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𝟒</m:t>
                                </m:r>
                                <m:r>
                                  <a:rPr lang="de-DE" sz="1600" b="1" i="1" noProof="0" smtClean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! = </m:t>
                                </m:r>
                                <m:r>
                                  <a:rPr lang="de-DE" sz="1600" b="1" i="1" noProof="0" smtClean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𝟒</m:t>
                                </m:r>
                                <m:r>
                                  <a:rPr lang="de-DE" sz="1600" b="1" i="1" noProof="0" smtClean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de-DE" sz="1600" b="1" i="1" noProof="0" smtClean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𝟑</m:t>
                                </m:r>
                                <m:r>
                                  <a:rPr lang="de-DE" sz="1600" b="1" i="1" noProof="0" smtClean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de-DE" sz="1600" b="1" i="1" noProof="0" smtClean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𝟐</m:t>
                                </m:r>
                                <m:r>
                                  <a:rPr lang="de-DE" sz="1600" b="1" i="1" noProof="0" smtClean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de-DE" sz="1600" b="1" i="1" noProof="0" smtClean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noProof="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3500" marR="63500" marT="63500" marB="63500"/>
                    </a:tc>
                    <a:extLst>
                      <a:ext uri="{0D108BD9-81ED-4DB2-BD59-A6C34878D82A}">
                        <a16:rowId xmlns:a16="http://schemas.microsoft.com/office/drawing/2014/main" val="526652140"/>
                      </a:ext>
                    </a:extLst>
                  </a:tr>
                  <a:tr h="4383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de-DE" sz="2000" b="1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2000" b="1" i="1" noProof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de-DE" sz="2000" b="1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b="1" noProof="0" dirty="0"/>
                            <a:t>x Strich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 noProof="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Symbol für den Stichprobenmittelwert</a:t>
                          </a:r>
                        </a:p>
                      </a:txBody>
                      <a:tcPr marL="63500" marR="63500" marT="63500" marB="63500"/>
                    </a:tc>
                    <a:extLst>
                      <a:ext uri="{0D108BD9-81ED-4DB2-BD59-A6C34878D82A}">
                        <a16:rowId xmlns:a16="http://schemas.microsoft.com/office/drawing/2014/main" val="2408430496"/>
                      </a:ext>
                    </a:extLst>
                  </a:tr>
                  <a:tr h="9045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2000" b="1" i="1" u="none" strike="noStrike" cap="none" noProof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𝝁</m:t>
                                </m:r>
                              </m:oMath>
                            </m:oMathPara>
                          </a14:m>
                          <a:endParaRPr lang="de-DE" sz="2000" b="1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b="1" noProof="0" dirty="0"/>
                            <a:t>“</a:t>
                          </a:r>
                          <a:r>
                            <a:rPr lang="de-DE" sz="1600" b="1" noProof="0" dirty="0" err="1"/>
                            <a:t>mü</a:t>
                          </a:r>
                          <a:r>
                            <a:rPr lang="de-DE" sz="1600" b="1" noProof="0" dirty="0"/>
                            <a:t>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 noProof="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Symbol für den Mittelwert der Grundgesamtheit</a:t>
                          </a:r>
                          <a:br>
                            <a:rPr lang="de-DE" sz="1600" b="1" noProof="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</a:br>
                          <a:r>
                            <a:rPr lang="de-DE" sz="1600" b="1" noProof="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(griechischer Kleinbuchstabe </a:t>
                          </a:r>
                          <a:r>
                            <a:rPr lang="de-DE" sz="1600" b="1" noProof="0" dirty="0" err="1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mu</a:t>
                          </a:r>
                          <a:r>
                            <a:rPr lang="de-DE" sz="1600" b="1" noProof="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marL="63500" marR="63500" marT="63500" marB="63500"/>
                    </a:tc>
                    <a:extLst>
                      <a:ext uri="{0D108BD9-81ED-4DB2-BD59-A6C34878D82A}">
                        <a16:rowId xmlns:a16="http://schemas.microsoft.com/office/drawing/2014/main" val="2895705154"/>
                      </a:ext>
                    </a:extLst>
                  </a:tr>
                  <a:tr h="7344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2000" b="1" i="1" u="none" strike="noStrike" cap="none" noProof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𝜮</m:t>
                                </m:r>
                              </m:oMath>
                            </m:oMathPara>
                          </a14:m>
                          <a:endParaRPr lang="de-DE" sz="2000" b="1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b="1" noProof="0" dirty="0" err="1"/>
                            <a:t>sigma</a:t>
                          </a:r>
                          <a:endParaRPr lang="de-DE" sz="1600" b="1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 noProof="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Syntax für Summe</a:t>
                          </a:r>
                          <a:br>
                            <a:rPr lang="de-DE" sz="1600" b="1" noProof="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</a:br>
                          <a:r>
                            <a:rPr lang="de-DE" sz="1600" b="1" noProof="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(griechischer Großbuchstabe Sigma)</a:t>
                          </a:r>
                        </a:p>
                      </a:txBody>
                      <a:tcPr marL="63500" marR="63500" marT="63500" marB="63500"/>
                    </a:tc>
                    <a:extLst>
                      <a:ext uri="{0D108BD9-81ED-4DB2-BD59-A6C34878D82A}">
                        <a16:rowId xmlns:a16="http://schemas.microsoft.com/office/drawing/2014/main" val="2578088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08ABA22-EFB9-44FF-BA2D-6147AC5C81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204466"/>
                  </p:ext>
                </p:extLst>
              </p:nvPr>
            </p:nvGraphicFramePr>
            <p:xfrm>
              <a:off x="838199" y="1690688"/>
              <a:ext cx="10238117" cy="4473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1511">
                      <a:extLst>
                        <a:ext uri="{9D8B030D-6E8A-4147-A177-3AD203B41FA5}">
                          <a16:colId xmlns:a16="http://schemas.microsoft.com/office/drawing/2014/main" val="4275345111"/>
                        </a:ext>
                      </a:extLst>
                    </a:gridCol>
                    <a:gridCol w="2497319">
                      <a:extLst>
                        <a:ext uri="{9D8B030D-6E8A-4147-A177-3AD203B41FA5}">
                          <a16:colId xmlns:a16="http://schemas.microsoft.com/office/drawing/2014/main" val="2464531794"/>
                        </a:ext>
                      </a:extLst>
                    </a:gridCol>
                    <a:gridCol w="4539287">
                      <a:extLst>
                        <a:ext uri="{9D8B030D-6E8A-4147-A177-3AD203B41FA5}">
                          <a16:colId xmlns:a16="http://schemas.microsoft.com/office/drawing/2014/main" val="275401850"/>
                        </a:ext>
                      </a:extLst>
                    </a:gridCol>
                  </a:tblGrid>
                  <a:tr h="410232">
                    <a:tc>
                      <a:txBody>
                        <a:bodyPr/>
                        <a:lstStyle/>
                        <a:p>
                          <a:r>
                            <a:rPr lang="de-DE" sz="1600" b="1" i="0" u="none" strike="noStrike" cap="none" noProof="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Symbol/Expression</a:t>
                          </a:r>
                          <a:endParaRPr lang="de-DE" sz="1600" b="1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b="1" noProof="0" dirty="0"/>
                            <a:t>Gesprochen 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b="1" i="0" u="none" strike="noStrike" cap="none" noProof="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Beschreibung</a:t>
                          </a:r>
                          <a:endParaRPr lang="de-DE" sz="1600" b="1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1957191"/>
                      </a:ext>
                    </a:extLst>
                  </a:tr>
                  <a:tr h="76089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t="-56667" r="-219763" b="-43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b="1" noProof="0" dirty="0"/>
                            <a:t>x </a:t>
                          </a:r>
                          <a:r>
                            <a:rPr lang="de-DE" sz="1600" b="1" noProof="0" dirty="0" err="1"/>
                            <a:t>quadrat</a:t>
                          </a:r>
                          <a:endParaRPr lang="de-DE" sz="1600" b="1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500" marR="63500" marT="63500" marB="63500">
                        <a:blipFill>
                          <a:blip r:embed="rId3"/>
                          <a:stretch>
                            <a:fillRect l="-125698" t="-56667" r="-279" b="-43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210612"/>
                      </a:ext>
                    </a:extLst>
                  </a:tr>
                  <a:tr h="73448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t="-162069" r="-219763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b="1" noProof="0" dirty="0"/>
                            <a:t>x-sub-i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 noProof="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Eine subskribierte Variable</a:t>
                          </a:r>
                          <a:br>
                            <a:rPr lang="de-DE" sz="1600" b="1" noProof="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</a:br>
                          <a:r>
                            <a:rPr lang="de-DE" sz="1600" b="1" noProof="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(der Index dient hierbei als Label)</a:t>
                          </a:r>
                        </a:p>
                      </a:txBody>
                      <a:tcPr marL="63500" marR="63500" marT="63500" marB="63500"/>
                    </a:tc>
                    <a:extLst>
                      <a:ext uri="{0D108BD9-81ED-4DB2-BD59-A6C34878D82A}">
                        <a16:rowId xmlns:a16="http://schemas.microsoft.com/office/drawing/2014/main" val="2070877943"/>
                      </a:ext>
                    </a:extLst>
                  </a:tr>
                  <a:tr h="45069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t="-422222" r="-219763" b="-46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b="1" i="0" u="none" strike="noStrike" cap="none" noProof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x faktoriell</a:t>
                          </a:r>
                          <a:endParaRPr lang="de-DE" sz="1600" b="1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500" marR="63500" marT="63500" marB="63500">
                        <a:blipFill>
                          <a:blip r:embed="rId3"/>
                          <a:stretch>
                            <a:fillRect l="-125698" t="-422222" r="-279" b="-46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652140"/>
                      </a:ext>
                    </a:extLst>
                  </a:tr>
                  <a:tr h="43833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t="-537143" r="-219763" b="-3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b="1" noProof="0" dirty="0"/>
                            <a:t>x Strich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 noProof="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Symbol für den Stichprobenmittelwert</a:t>
                          </a:r>
                        </a:p>
                      </a:txBody>
                      <a:tcPr marL="63500" marR="63500" marT="63500" marB="63500"/>
                    </a:tc>
                    <a:extLst>
                      <a:ext uri="{0D108BD9-81ED-4DB2-BD59-A6C34878D82A}">
                        <a16:rowId xmlns:a16="http://schemas.microsoft.com/office/drawing/2014/main" val="2408430496"/>
                      </a:ext>
                    </a:extLst>
                  </a:tr>
                  <a:tr h="9443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t="-301351" r="-219763" b="-783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b="1" noProof="0" dirty="0"/>
                            <a:t>“</a:t>
                          </a:r>
                          <a:r>
                            <a:rPr lang="de-DE" sz="1600" b="1" noProof="0" dirty="0" err="1"/>
                            <a:t>mü</a:t>
                          </a:r>
                          <a:r>
                            <a:rPr lang="de-DE" sz="1600" b="1" noProof="0" dirty="0"/>
                            <a:t>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 noProof="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Symbol für den Mittelwert der Grundgesamtheit</a:t>
                          </a:r>
                          <a:br>
                            <a:rPr lang="de-DE" sz="1600" b="1" noProof="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</a:br>
                          <a:r>
                            <a:rPr lang="de-DE" sz="1600" b="1" noProof="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(griechischer Kleinbuchstabe </a:t>
                          </a:r>
                          <a:r>
                            <a:rPr lang="de-DE" sz="1600" b="1" noProof="0" dirty="0" err="1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mu</a:t>
                          </a:r>
                          <a:r>
                            <a:rPr lang="de-DE" sz="1600" b="1" noProof="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marL="63500" marR="63500" marT="63500" marB="63500"/>
                    </a:tc>
                    <a:extLst>
                      <a:ext uri="{0D108BD9-81ED-4DB2-BD59-A6C34878D82A}">
                        <a16:rowId xmlns:a16="http://schemas.microsoft.com/office/drawing/2014/main" val="2895705154"/>
                      </a:ext>
                    </a:extLst>
                  </a:tr>
                  <a:tr h="73448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t="-512069" r="-2197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b="1" noProof="0" dirty="0" err="1"/>
                            <a:t>sigma</a:t>
                          </a:r>
                          <a:endParaRPr lang="de-DE" sz="1600" b="1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600" b="1" noProof="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Syntax für Summe</a:t>
                          </a:r>
                          <a:br>
                            <a:rPr lang="de-DE" sz="1600" b="1" noProof="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</a:br>
                          <a:r>
                            <a:rPr lang="de-DE" sz="1600" b="1" noProof="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(griechischer Großbuchstabe Sigma)</a:t>
                          </a:r>
                        </a:p>
                      </a:txBody>
                      <a:tcPr marL="63500" marR="63500" marT="63500" marB="63500"/>
                    </a:tc>
                    <a:extLst>
                      <a:ext uri="{0D108BD9-81ED-4DB2-BD59-A6C34878D82A}">
                        <a16:rowId xmlns:a16="http://schemas.microsoft.com/office/drawing/2014/main" val="25780885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F8857-35EA-4E6F-9D5E-52C0EF5B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Datenmessung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4F2A3F-2CE2-224B-98F2-2451C7CC2D15}"/>
              </a:ext>
            </a:extLst>
          </p:cNvPr>
          <p:cNvCxnSpPr>
            <a:cxnSpLocks/>
          </p:cNvCxnSpPr>
          <p:nvPr/>
        </p:nvCxnSpPr>
        <p:spPr>
          <a:xfrm>
            <a:off x="2317898" y="4167963"/>
            <a:ext cx="1913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64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Exponenten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2E3CBDB-8A10-2548-800D-ECC643ED6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6196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1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noProof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de-DE" b="1" i="1" noProof="0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de-DE" b="1" i="1" noProof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1" i="1" noProof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b="1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1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1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1" i="1" noProof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b="1" i="1" noProof="0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de-DE" b="1" i="1" noProof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b="1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1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1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1" i="1" noProof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b="1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1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1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1" i="1" noProof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de-DE" b="1" noProof="0" dirty="0"/>
              </a:p>
              <a:p>
                <a:pPr marL="1376363" indent="0">
                  <a:lnSpc>
                    <a:spcPct val="100000"/>
                  </a:lnSpc>
                  <a:buNone/>
                  <a:tabLst>
                    <a:tab pos="1944688" algn="l"/>
                    <a:tab pos="2513013" algn="l"/>
                    <a:tab pos="3143250" algn="l"/>
                    <a:tab pos="3773488" algn="l"/>
                  </a:tabLst>
                </a:pPr>
                <a:r>
                  <a:rPr lang="de-DE" sz="2000" b="1" noProof="0" dirty="0">
                    <a:solidFill>
                      <a:srgbClr val="FF0000"/>
                    </a:solidFill>
                  </a:rPr>
                  <a:t>1	2	3	4	5</a:t>
                </a:r>
              </a:p>
              <a:p>
                <a:pPr indent="0">
                  <a:buNone/>
                </a:pPr>
                <a:endParaRPr lang="de-DE" b="1" noProof="0" dirty="0">
                  <a:solidFill>
                    <a:srgbClr val="0070C0"/>
                  </a:solidFill>
                </a:endParaRPr>
              </a:p>
              <a:p>
                <a:pPr indent="0">
                  <a:buNone/>
                </a:pPr>
                <a:r>
                  <a:rPr lang="de-DE" b="1" noProof="0" dirty="0">
                    <a:solidFill>
                      <a:srgbClr val="0070C0"/>
                    </a:solidFill>
                  </a:rPr>
                  <a:t>Beispiel: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de-DE" b="1" i="1" noProof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b="1" i="1" noProof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de-DE" b="1" i="1" noProof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b="1" i="1" noProof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de-DE" b="1" i="1" noProof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b="1" i="1" noProof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</m:t>
                    </m:r>
                  </m:oMath>
                </a14:m>
                <a:endParaRPr lang="de-DE" b="1" noProof="0" dirty="0">
                  <a:solidFill>
                    <a:srgbClr val="0070C0"/>
                  </a:solidFill>
                </a:endParaRPr>
              </a:p>
              <a:p>
                <a:endParaRPr lang="de-DE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2E3CBDB-8A10-2548-800D-ECC643ED6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5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0A3-37F5-4F6D-B2F3-4AEC5BFC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Datenmessung</a:t>
            </a:r>
          </a:p>
        </p:txBody>
      </p:sp>
    </p:spTree>
    <p:extLst>
      <p:ext uri="{BB962C8B-B14F-4D97-AF65-F5344CB8AC3E}">
        <p14:creationId xmlns:p14="http://schemas.microsoft.com/office/powerpoint/2010/main" val="64195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Exponenten - Spezialfälle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2E3CBDB-8A10-2548-800D-ECC643ED6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61963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de-DE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de-DE" noProof="0" dirty="0"/>
              </a:p>
              <a:p>
                <a:pPr indent="0">
                  <a:buNone/>
                </a:pPr>
                <a:r>
                  <a:rPr lang="de-DE" b="1" noProof="0" dirty="0">
                    <a:solidFill>
                      <a:srgbClr val="0070C0"/>
                    </a:solidFill>
                  </a:rPr>
                  <a:t>Beispiel: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𝟏𝟐𝟓</m:t>
                    </m:r>
                  </m:oMath>
                </a14:m>
                <a:endParaRPr lang="de-DE" b="1" noProof="0" dirty="0">
                  <a:solidFill>
                    <a:srgbClr val="0070C0"/>
                  </a:solidFill>
                </a:endParaRPr>
              </a:p>
              <a:p>
                <a:pPr marL="461963" indent="0">
                  <a:buNone/>
                </a:pPr>
                <a:endParaRPr lang="de-DE" i="1" noProof="0" dirty="0">
                  <a:latin typeface="Cambria Math" panose="02040503050406030204" pitchFamily="18" charset="0"/>
                </a:endParaRPr>
              </a:p>
              <a:p>
                <a:pPr marL="461963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noProof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de-DE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1" noProof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i="1" noProof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de-DE" i="1" noProof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de-DE" i="1" noProof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de-DE" i="1" noProof="0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de-DE" sz="2000" noProof="0" dirty="0">
                  <a:solidFill>
                    <a:srgbClr val="FF0000"/>
                  </a:solidFill>
                </a:endParaRPr>
              </a:p>
              <a:p>
                <a:pPr indent="0">
                  <a:buNone/>
                </a:pPr>
                <a:r>
                  <a:rPr lang="de-DE" b="1" noProof="0" dirty="0">
                    <a:solidFill>
                      <a:srgbClr val="0070C0"/>
                    </a:solidFill>
                  </a:rPr>
                  <a:t>Beispiel: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d>
                          <m:dPr>
                            <m:ctrlPr>
                              <a:rPr lang="de-DE" b="1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1" i="1" noProof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1" i="1" noProof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de-DE" b="1" i="1" noProof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g>
                      <m:e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</m:rad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de-DE" b="1" noProof="0" dirty="0">
                  <a:solidFill>
                    <a:srgbClr val="0070C0"/>
                  </a:solidFill>
                </a:endParaRPr>
              </a:p>
              <a:p>
                <a:endParaRPr lang="de-DE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2E3CBDB-8A10-2548-800D-ECC643ED6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37BD2-229C-4D51-A565-BFBB0044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Datenmessung</a:t>
            </a:r>
          </a:p>
        </p:txBody>
      </p:sp>
    </p:spTree>
    <p:extLst>
      <p:ext uri="{BB962C8B-B14F-4D97-AF65-F5344CB8AC3E}">
        <p14:creationId xmlns:p14="http://schemas.microsoft.com/office/powerpoint/2010/main" val="224275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Faktoren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2E3CBDB-8A10-2548-800D-ECC643ED6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46196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1" i="1" noProof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b="1" i="1" noProof="0" smtClean="0">
                          <a:latin typeface="Cambria Math" panose="02040503050406030204" pitchFamily="18" charset="0"/>
                        </a:rPr>
                        <m:t>! </m:t>
                      </m:r>
                      <m:r>
                        <a:rPr lang="de-DE" i="1" noProof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 noProof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×…×1</m:t>
                      </m:r>
                    </m:oMath>
                  </m:oMathPara>
                </a14:m>
                <a:endParaRPr lang="de-DE" noProof="0" dirty="0"/>
              </a:p>
              <a:p>
                <a:pPr marL="461963" indent="0">
                  <a:buNone/>
                </a:pPr>
                <a:endParaRPr lang="de-DE" noProof="0" dirty="0"/>
              </a:p>
              <a:p>
                <a:pPr indent="0">
                  <a:spcBef>
                    <a:spcPts val="1200"/>
                  </a:spcBef>
                  <a:buNone/>
                </a:pPr>
                <a:r>
                  <a:rPr lang="de-DE" b="1" noProof="0" dirty="0">
                    <a:solidFill>
                      <a:srgbClr val="0070C0"/>
                    </a:solidFill>
                  </a:rPr>
                  <a:t>Beispiel:   </a:t>
                </a:r>
                <a14:m>
                  <m:oMath xmlns:m="http://schemas.openxmlformats.org/officeDocument/2006/math"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de-DE" b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𝟕𝟐𝟎</m:t>
                    </m:r>
                  </m:oMath>
                </a14:m>
                <a:endParaRPr lang="de-DE" b="1" noProof="0" dirty="0">
                  <a:solidFill>
                    <a:srgbClr val="0070C0"/>
                  </a:solidFill>
                </a:endParaRPr>
              </a:p>
              <a:p>
                <a:pPr marL="461963" indent="0">
                  <a:spcBef>
                    <a:spcPts val="1200"/>
                  </a:spcBef>
                  <a:buNone/>
                </a:pPr>
                <a:endParaRPr lang="de-DE" b="1" noProof="0" dirty="0"/>
              </a:p>
              <a:p>
                <a:pPr indent="0">
                  <a:buNone/>
                </a:pPr>
                <a:r>
                  <a:rPr lang="de-DE" b="1" noProof="0" dirty="0">
                    <a:solidFill>
                      <a:srgbClr val="0070C0"/>
                    </a:solidFill>
                  </a:rPr>
                  <a:t>Beispiel: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</m:t>
                    </m:r>
                  </m:oMath>
                </a14:m>
                <a:endParaRPr lang="de-DE" b="1" noProof="0" dirty="0">
                  <a:solidFill>
                    <a:srgbClr val="0070C0"/>
                  </a:solidFill>
                </a:endParaRPr>
              </a:p>
              <a:p>
                <a:endParaRPr lang="de-DE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2E3CBDB-8A10-2548-800D-ECC643ED6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t="-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2976BB-5046-4230-9864-5D0F1C172D68}"/>
              </a:ext>
            </a:extLst>
          </p:cNvPr>
          <p:cNvCxnSpPr>
            <a:cxnSpLocks/>
          </p:cNvCxnSpPr>
          <p:nvPr/>
        </p:nvCxnSpPr>
        <p:spPr>
          <a:xfrm>
            <a:off x="3965276" y="4067360"/>
            <a:ext cx="81375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0AA40B-0DC7-456C-8291-20BA9EFA82DA}"/>
              </a:ext>
            </a:extLst>
          </p:cNvPr>
          <p:cNvCxnSpPr>
            <a:cxnSpLocks/>
          </p:cNvCxnSpPr>
          <p:nvPr/>
        </p:nvCxnSpPr>
        <p:spPr>
          <a:xfrm>
            <a:off x="3600089" y="4461302"/>
            <a:ext cx="81375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091AA-C4AD-40F5-A398-38467934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Datenmessung</a:t>
            </a:r>
          </a:p>
        </p:txBody>
      </p:sp>
    </p:spTree>
    <p:extLst>
      <p:ext uri="{BB962C8B-B14F-4D97-AF65-F5344CB8AC3E}">
        <p14:creationId xmlns:p14="http://schemas.microsoft.com/office/powerpoint/2010/main" val="296860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Einfache Summen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2E3CBDB-8A10-2548-800D-ECC643ED6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6196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de-DE" b="1" i="1" noProof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e-DE" b="1" i="1" noProof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de-DE" b="1" i="1" noProof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1" i="1" noProof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b="1" i="1" noProof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de-DE" b="1" i="1" noProof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de-DE" i="1" noProof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+2+</m:t>
                      </m:r>
                      <m:r>
                        <a:rPr lang="de-DE" i="1" noProof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i="1" noProof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i="1" noProof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de-DE" noProof="0" dirty="0"/>
              </a:p>
              <a:p>
                <a:pPr marL="461963" indent="0">
                  <a:buNone/>
                </a:pPr>
                <a:endParaRPr lang="de-DE" noProof="0" dirty="0"/>
              </a:p>
              <a:p>
                <a:pPr indent="0">
                  <a:spcBef>
                    <a:spcPts val="1200"/>
                  </a:spcBef>
                  <a:buNone/>
                </a:pPr>
                <a:r>
                  <a:rPr lang="de-DE" b="1" noProof="0" dirty="0">
                    <a:solidFill>
                      <a:srgbClr val="0070C0"/>
                    </a:solidFill>
                  </a:rPr>
                  <a:t>Beispiel: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nary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endParaRPr lang="de-DE" b="1" noProof="0" dirty="0">
                  <a:solidFill>
                    <a:srgbClr val="0070C0"/>
                  </a:solidFill>
                </a:endParaRPr>
              </a:p>
              <a:p>
                <a:pPr indent="0">
                  <a:buNone/>
                </a:pPr>
                <a:endParaRPr lang="de-DE" b="1" noProof="0" dirty="0">
                  <a:solidFill>
                    <a:srgbClr val="0070C0"/>
                  </a:solidFill>
                </a:endParaRPr>
              </a:p>
              <a:p>
                <a:pPr indent="0">
                  <a:buNone/>
                </a:pPr>
                <a:r>
                  <a:rPr lang="de-DE" b="1" noProof="0" dirty="0">
                    <a:solidFill>
                      <a:srgbClr val="0070C0"/>
                    </a:solidFill>
                  </a:rPr>
                  <a:t>Beispiel: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de-DE" b="1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sSup>
                          <m:sSupPr>
                            <m:ctrlPr>
                              <a:rPr lang="de-DE" b="1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1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de-DE" b="1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𝟑𝟎</m:t>
                    </m:r>
                  </m:oMath>
                </a14:m>
                <a:endParaRPr lang="de-DE" b="1" noProof="0" dirty="0">
                  <a:solidFill>
                    <a:srgbClr val="0070C0"/>
                  </a:solidFill>
                </a:endParaRPr>
              </a:p>
              <a:p>
                <a:endParaRPr lang="de-DE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2E3CBDB-8A10-2548-800D-ECC643ED6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79" t="-368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75BC7-C99F-4E8B-BFA3-74C459AF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Datenmessung</a:t>
            </a:r>
          </a:p>
        </p:txBody>
      </p:sp>
    </p:spTree>
    <p:extLst>
      <p:ext uri="{BB962C8B-B14F-4D97-AF65-F5344CB8AC3E}">
        <p14:creationId xmlns:p14="http://schemas.microsoft.com/office/powerpoint/2010/main" val="81616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Reihensummen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2E3CBDB-8A10-2548-800D-ECC643ED6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6196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de-DE" b="1" i="1" noProof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e-DE" b="1" i="1" noProof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de-DE" b="1" i="1" noProof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1" i="1" noProof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b="1" i="1" noProof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de-DE" b="1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noProof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b="1" i="1" noProof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de-DE" b="1" i="1" noProof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 noProof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noProof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de-DE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noProof="0" dirty="0"/>
              </a:p>
              <a:p>
                <a:pPr marL="461963" indent="0">
                  <a:buNone/>
                </a:pPr>
                <a:endParaRPr lang="de-DE" noProof="0" dirty="0"/>
              </a:p>
              <a:p>
                <a:pPr indent="0">
                  <a:buNone/>
                  <a:tabLst>
                    <a:tab pos="2743200" algn="l"/>
                  </a:tabLst>
                </a:pPr>
                <a:r>
                  <a:rPr lang="de-DE" b="1" noProof="0" dirty="0">
                    <a:solidFill>
                      <a:srgbClr val="0070C0"/>
                    </a:solidFill>
                  </a:rPr>
                  <a:t>Beispiel:	</a:t>
                </a:r>
                <a14:m>
                  <m:oMath xmlns:m="http://schemas.openxmlformats.org/officeDocument/2006/math"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de-DE" b="1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b="1" i="1" noProof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	</a:t>
                </a:r>
              </a:p>
              <a:p>
                <a:pPr marL="2743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de-DE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de-DE" b="1" i="1" noProof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𝑬𝒍𝒆𝒎𝒆𝒏𝒕𝒆</m:t>
                      </m:r>
                      <m:r>
                        <a:rPr lang="de-DE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de-DE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de-DE" b="1" i="1" noProof="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2743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de-DE" b="1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e-DE" b="1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de-DE" b="1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1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b="1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sSub>
                            <m:sSubPr>
                              <m:ctrlPr>
                                <a:rPr lang="de-DE" b="1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b="1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de-DE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de-DE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de-DE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de-DE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de-DE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  <m:r>
                        <a:rPr lang="de-DE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1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𝟏𝟖</m:t>
                      </m:r>
                    </m:oMath>
                  </m:oMathPara>
                </a14:m>
                <a:endParaRPr lang="de-DE" b="1" noProof="0" dirty="0">
                  <a:solidFill>
                    <a:srgbClr val="0070C0"/>
                  </a:solidFill>
                </a:endParaRPr>
              </a:p>
              <a:p>
                <a:endParaRPr lang="de-DE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2E3CBDB-8A10-2548-800D-ECC643ED6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79" t="-36842"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DA814-FA53-4BD9-B2FC-E0C888DB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Datenmessung</a:t>
            </a:r>
          </a:p>
        </p:txBody>
      </p:sp>
    </p:spTree>
    <p:extLst>
      <p:ext uri="{BB962C8B-B14F-4D97-AF65-F5344CB8AC3E}">
        <p14:creationId xmlns:p14="http://schemas.microsoft.com/office/powerpoint/2010/main" val="411575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Beispielformel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2E3CBDB-8A10-2548-800D-ECC643ED6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Formel zur Berechnung des </a:t>
                </a:r>
                <a:r>
                  <a:rPr lang="de-DE" dirty="0"/>
                  <a:t>Mittelwerts </a:t>
                </a:r>
                <a:r>
                  <a:rPr lang="de-DE" noProof="0" dirty="0"/>
                  <a:t>einer Stichprobe:</a:t>
                </a:r>
              </a:p>
              <a:p>
                <a:endParaRPr lang="de-DE" noProof="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i="1" noProof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i="1" noProof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de-DE" i="1" noProof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e-DE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 noProof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noProof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 noProof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i="1" noProof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de-DE" noProof="0" dirty="0"/>
              </a:p>
              <a:p>
                <a:r>
                  <a:rPr lang="de-DE" noProof="0" dirty="0"/>
                  <a:t>Bitte lies dies laut durch:</a:t>
                </a:r>
              </a:p>
              <a:p>
                <a:endParaRPr lang="de-DE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2E3CBDB-8A10-2548-800D-ECC643ED6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0AC9A1-C0E8-4147-9BEB-55F4425D4144}"/>
              </a:ext>
            </a:extLst>
          </p:cNvPr>
          <p:cNvSpPr txBox="1"/>
          <p:nvPr/>
        </p:nvSpPr>
        <p:spPr>
          <a:xfrm>
            <a:off x="838200" y="4377513"/>
            <a:ext cx="10071297" cy="1569660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222222"/>
                </a:solidFill>
                <a:latin typeface="arial" panose="020B0604020202020204" pitchFamily="34" charset="0"/>
              </a:rPr>
              <a:t>"𝒙 Strich (das Symbol für den Stichprobenmittelwert) ist gleich der Summe (dargestellt durch den griechischen Buchstaben Sigma) aller 𝒙-sub-𝒊 Werte </a:t>
            </a:r>
            <a:r>
              <a:rPr lang="de-DE" sz="2400" dirty="0">
                <a:solidFill>
                  <a:srgbClr val="C00000"/>
                </a:solidFill>
                <a:latin typeface="arial" panose="020B0604020202020204" pitchFamily="34" charset="0"/>
              </a:rPr>
              <a:t>in der Reihe, da 𝒊 von 1 bis zur Zahl 𝒏 Punkte in der Reihe geteilt wird durch 𝒏. </a:t>
            </a:r>
            <a:r>
              <a:rPr lang="de-DE" sz="2400" dirty="0">
                <a:solidFill>
                  <a:srgbClr val="222222"/>
                </a:solidFill>
                <a:latin typeface="arial" panose="020B0604020202020204" pitchFamily="34" charset="0"/>
              </a:rPr>
              <a:t>"</a:t>
            </a:r>
            <a:endParaRPr lang="en-US" sz="2400" dirty="0">
              <a:latin typeface="Montserrat" panose="02000505000000020004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BC25D-E30E-4382-A645-FA7F0F0C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Datenmessung</a:t>
            </a:r>
          </a:p>
        </p:txBody>
      </p:sp>
    </p:spTree>
    <p:extLst>
      <p:ext uri="{BB962C8B-B14F-4D97-AF65-F5344CB8AC3E}">
        <p14:creationId xmlns:p14="http://schemas.microsoft.com/office/powerpoint/2010/main" val="90658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Beispielformel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2E3CBDB-8A10-2548-800D-ECC643ED6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de-DE" noProof="0" dirty="0"/>
                  <a:t>1. Beginne mit einer Reihe von Werten:</a:t>
                </a:r>
              </a:p>
              <a:p>
                <a:pPr marL="1828800" indent="0">
                  <a:buNone/>
                </a:pPr>
                <a:r>
                  <a:rPr lang="de-DE" b="1" noProof="0" dirty="0"/>
                  <a:t>{7 8 9 10}</a:t>
                </a:r>
              </a:p>
              <a:p>
                <a:pPr marL="114300" indent="0">
                  <a:buNone/>
                </a:pPr>
                <a:r>
                  <a:rPr lang="de-DE" noProof="0" dirty="0"/>
                  <a:t>2. Weise jedem Wert einen Platzhalter zu</a:t>
                </a:r>
              </a:p>
              <a:p>
                <a:pPr marL="1828800" indent="0">
                  <a:buNone/>
                </a:pPr>
                <a:r>
                  <a:rPr lang="de-DE" b="1" noProof="0" dirty="0"/>
                  <a:t>{7 8 9 10}</a:t>
                </a:r>
              </a:p>
              <a:p>
                <a:pPr marL="1828800" indent="0">
                  <a:buNone/>
                </a:pPr>
                <a:r>
                  <a:rPr lang="de-DE" sz="2000" b="1" noProof="0" dirty="0">
                    <a:solidFill>
                      <a:srgbClr val="FF0000"/>
                    </a:solidFill>
                  </a:rPr>
                  <a:t>  1   2   3   4             n=4</a:t>
                </a:r>
              </a:p>
              <a:p>
                <a:pPr marL="115888" indent="0">
                  <a:buNone/>
                </a:pPr>
                <a:r>
                  <a:rPr lang="de-DE" noProof="0" dirty="0"/>
                  <a:t>3. 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iese</m:t>
                    </m:r>
                    <m:r>
                      <a:rPr lang="de-DE" b="0" i="0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werden</m:t>
                    </m:r>
                    <m:r>
                      <a:rPr lang="de-DE" b="0" i="0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zu</m:t>
                    </m:r>
                    <m:r>
                      <a:rPr lang="de-DE" b="0" i="0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noProof="0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noProof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noProof="0" dirty="0">
                    <a:solidFill>
                      <a:schemeClr val="bg2"/>
                    </a:solidFill>
                  </a:rPr>
                  <a:t> </a:t>
                </a:r>
                <a:r>
                  <a:rPr lang="de-DE" noProof="0" dirty="0"/>
                  <a:t>etc.</a:t>
                </a:r>
              </a:p>
              <a:p>
                <a:pPr marL="18288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1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noProof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b="1" i="1" noProof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de-DE" b="1" i="1" noProof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noProof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de-DE" b="1" noProof="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noProof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noProof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b="1" i="1" noProof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de-DE" b="1" i="1" noProof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noProof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de-DE" b="1" noProof="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noProof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noProof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b="1" i="1" noProof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de-DE" b="1" noProof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noProof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de-DE" b="1" noProof="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noProof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noProof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b="1" i="1" noProof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de-DE" b="1" i="1" noProof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noProof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de-DE" b="1" noProof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de-DE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2E3CBDB-8A10-2548-800D-ECC643ED6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" t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EB48E6-AD0F-4BFF-A99A-64D66EB74B37}"/>
                  </a:ext>
                </a:extLst>
              </p:cNvPr>
              <p:cNvSpPr/>
              <p:nvPr/>
            </p:nvSpPr>
            <p:spPr>
              <a:xfrm>
                <a:off x="9334109" y="559252"/>
                <a:ext cx="2206886" cy="93730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EB48E6-AD0F-4BFF-A99A-64D66EB74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109" y="559252"/>
                <a:ext cx="2206886" cy="9373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6FE0A-460A-4E32-9204-43BF052C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Datenmessung</a:t>
            </a:r>
          </a:p>
        </p:txBody>
      </p:sp>
    </p:spTree>
    <p:extLst>
      <p:ext uri="{BB962C8B-B14F-4D97-AF65-F5344CB8AC3E}">
        <p14:creationId xmlns:p14="http://schemas.microsoft.com/office/powerpoint/2010/main" val="152130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Wahrscheinlichkeit und Statistik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noProof="0" dirty="0"/>
              <a:t>Statistik</a:t>
            </a:r>
            <a:r>
              <a:rPr lang="de-DE" noProof="0" dirty="0"/>
              <a:t> ist die mathematische Wissenschaft hinter dem Problem “was kann ich über eine Population wissen, wenn es mir nicht möglich ist, jedes Mitglied zu erreichen?”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884AD-4B88-4D20-9568-9F20152F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Einführung</a:t>
            </a:r>
          </a:p>
        </p:txBody>
      </p:sp>
    </p:spTree>
    <p:extLst>
      <p:ext uri="{BB962C8B-B14F-4D97-AF65-F5344CB8AC3E}">
        <p14:creationId xmlns:p14="http://schemas.microsoft.com/office/powerpoint/2010/main" val="1838859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Beispielformel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2E3CBDB-8A10-2548-800D-ECC643ED6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de-DE" noProof="0" dirty="0"/>
                  <a:t>4. Setze nun diese in die Formel ein:</a:t>
                </a:r>
              </a:p>
              <a:p>
                <a:pPr marL="114300" indent="0">
                  <a:buNone/>
                </a:pPr>
                <a:endParaRPr lang="de-DE" noProof="0" dirty="0"/>
              </a:p>
              <a:p>
                <a:pPr marL="5143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b="1" i="1" noProof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noProof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de-DE" b="1" i="1" noProof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1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de-DE" b="1" i="1" noProof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e-DE" b="1" i="1" noProof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de-DE" b="1" i="1" noProof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1" i="1" noProof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de-DE" b="1" i="1" noProof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b="1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1" i="1" noProof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de-DE" b="1" i="1" noProof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de-DE" b="1" i="1" noProof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de-DE" b="1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1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1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noProof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b="1" i="1" noProof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de-DE" b="1" i="1" noProof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1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noProof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b="1" i="1" noProof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de-DE" b="1" i="1" noProof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1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noProof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b="1" i="1" noProof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de-DE" b="1" i="1" noProof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1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noProof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b="1" i="1" noProof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de-DE" b="1" i="1" noProof="0"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de-DE" b="1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noProof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b="1" i="1" noProof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r>
                            <a:rPr lang="de-DE" b="1" i="1" noProof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de-DE" b="1" noProof="0" dirty="0"/>
              </a:p>
              <a:p>
                <a:pPr marL="514350" indent="0">
                  <a:buNone/>
                </a:pPr>
                <a:endParaRPr lang="de-DE" noProof="0" dirty="0"/>
              </a:p>
              <a:p>
                <a:pPr marL="798513" indent="0">
                  <a:buNone/>
                </a:pPr>
                <a:endParaRPr lang="de-DE" noProof="0" dirty="0"/>
              </a:p>
              <a:p>
                <a:pPr marL="514350" indent="0">
                  <a:buNone/>
                </a:pPr>
                <a:r>
                  <a:rPr lang="de-DE" noProof="0" dirty="0"/>
                  <a:t>						 		</a:t>
                </a:r>
              </a:p>
              <a:p>
                <a:endParaRPr lang="de-DE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2E3CBDB-8A10-2548-800D-ECC643ED6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" t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02C45BD-03D9-4ACF-94D1-4E13A8B9D5A8}"/>
                  </a:ext>
                </a:extLst>
              </p:cNvPr>
              <p:cNvSpPr/>
              <p:nvPr/>
            </p:nvSpPr>
            <p:spPr>
              <a:xfrm>
                <a:off x="9334109" y="559252"/>
                <a:ext cx="2206886" cy="93730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02C45BD-03D9-4ACF-94D1-4E13A8B9D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109" y="559252"/>
                <a:ext cx="2206886" cy="9373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C011E6B1-E931-4DF8-BE0F-C1135D1FC1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134280"/>
                <a:ext cx="4189279" cy="18748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Montserrat" panose="02000505000000020004" pitchFamily="2" charset="0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98513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C011E6B1-E931-4DF8-BE0F-C1135D1FC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34280"/>
                <a:ext cx="4189279" cy="1874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7AA7C767-767A-4A28-BCF4-64635DE253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3733" y="4209262"/>
                <a:ext cx="3831548" cy="1992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2800" b="0" i="0" u="none" strike="noStrike" cap="none">
                    <a:solidFill>
                      <a:schemeClr val="dk2"/>
                    </a:solidFill>
                    <a:latin typeface="Montserrat" panose="02000505000000020004" pitchFamily="2" charset="0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51435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𝟑𝟒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7AA7C767-767A-4A28-BCF4-64635DE25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733" y="4209262"/>
                <a:ext cx="3831548" cy="19925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24098-1BEE-4F97-898A-DE33BE1A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Datenmessung</a:t>
            </a:r>
          </a:p>
        </p:txBody>
      </p:sp>
    </p:spTree>
    <p:extLst>
      <p:ext uri="{BB962C8B-B14F-4D97-AF65-F5344CB8AC3E}">
        <p14:creationId xmlns:p14="http://schemas.microsoft.com/office/powerpoint/2010/main" val="114895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Zentrale </a:t>
            </a:r>
            <a:r>
              <a:rPr lang="de-DE" dirty="0"/>
              <a:t>Tendenz</a:t>
            </a:r>
            <a:br>
              <a:rPr lang="de-DE" dirty="0"/>
            </a:br>
            <a:r>
              <a:rPr lang="de-DE" dirty="0"/>
              <a:t>der Messgrößen</a:t>
            </a:r>
            <a:endParaRPr lang="de-DE" noProof="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BE64D39-1686-4BE5-B7CB-3EA5F60B4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982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Datenmessgrößen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"Was war die durchschnittliche Rendite?"</a:t>
            </a:r>
          </a:p>
          <a:p>
            <a:pPr marL="0" indent="0">
              <a:buNone/>
            </a:pPr>
            <a:r>
              <a:rPr lang="de-DE" noProof="0" dirty="0"/>
              <a:t>	</a:t>
            </a:r>
            <a:r>
              <a:rPr lang="de-DE" b="1" i="1" noProof="0" dirty="0"/>
              <a:t>Messgröße der zentralen Tendenz</a:t>
            </a:r>
          </a:p>
          <a:p>
            <a:endParaRPr lang="de-DE" noProof="0" dirty="0"/>
          </a:p>
          <a:p>
            <a:r>
              <a:rPr lang="de-DE" noProof="0" dirty="0"/>
              <a:t>"Wie weit vom Durchschnitt sind einzelne Werte abgewichen?"</a:t>
            </a:r>
          </a:p>
          <a:p>
            <a:pPr marL="0" indent="0">
              <a:buNone/>
            </a:pPr>
            <a:r>
              <a:rPr lang="de-DE" noProof="0" dirty="0"/>
              <a:t>	</a:t>
            </a:r>
            <a:r>
              <a:rPr lang="de-DE" b="1" i="1" noProof="0" dirty="0"/>
              <a:t>Messgröße der Dispersion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9FA06-AE97-4CB7-9D56-DD03DF77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Zentrale Tendenz</a:t>
            </a:r>
          </a:p>
        </p:txBody>
      </p:sp>
    </p:spTree>
    <p:extLst>
      <p:ext uri="{BB962C8B-B14F-4D97-AF65-F5344CB8AC3E}">
        <p14:creationId xmlns:p14="http://schemas.microsoft.com/office/powerpoint/2010/main" val="254488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Messgrößen der zentralen Tendenz</a:t>
            </a:r>
            <a:br>
              <a:rPr lang="de-DE" noProof="0" dirty="0"/>
            </a:br>
            <a:r>
              <a:rPr lang="de-DE" noProof="0" dirty="0"/>
              <a:t>(</a:t>
            </a:r>
            <a:r>
              <a:rPr lang="de-DE" b="1" noProof="0" dirty="0"/>
              <a:t>Mittelwert, Median, Modalwert</a:t>
            </a:r>
            <a:r>
              <a:rPr lang="de-DE" noProof="0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Beschreibt die „Lokalisierung“ der Daten</a:t>
            </a:r>
          </a:p>
          <a:p>
            <a:r>
              <a:rPr lang="de-DE" noProof="0" dirty="0"/>
              <a:t>Die "Form" der Daten kann nicht beschrieben werden</a:t>
            </a:r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r>
              <a:rPr lang="de-DE" noProof="0" dirty="0"/>
              <a:t>	</a:t>
            </a:r>
            <a:r>
              <a:rPr lang="de-DE" b="1" noProof="0" dirty="0"/>
              <a:t>Mittelwert (</a:t>
            </a:r>
            <a:r>
              <a:rPr lang="de-DE" b="1" noProof="0" dirty="0" err="1"/>
              <a:t>mean</a:t>
            </a:r>
            <a:r>
              <a:rPr lang="de-DE" b="1" noProof="0" dirty="0"/>
              <a:t>)</a:t>
            </a:r>
            <a:r>
              <a:rPr lang="de-DE" noProof="0" dirty="0"/>
              <a:t> = "berechneter Durchschnitt"</a:t>
            </a:r>
          </a:p>
          <a:p>
            <a:pPr marL="0" indent="0">
              <a:buNone/>
            </a:pPr>
            <a:r>
              <a:rPr lang="de-DE" noProof="0" dirty="0"/>
              <a:t>	</a:t>
            </a:r>
            <a:r>
              <a:rPr lang="de-DE" b="1" noProof="0" dirty="0"/>
              <a:t>Median</a:t>
            </a:r>
            <a:r>
              <a:rPr lang="de-DE" noProof="0" dirty="0"/>
              <a:t> = "mittlerer Wert"</a:t>
            </a:r>
          </a:p>
          <a:p>
            <a:pPr marL="0" indent="0">
              <a:buNone/>
            </a:pPr>
            <a:r>
              <a:rPr lang="de-DE" noProof="0" dirty="0"/>
              <a:t>	</a:t>
            </a:r>
            <a:r>
              <a:rPr lang="de-DE" b="1" noProof="0" dirty="0"/>
              <a:t>Modalwert</a:t>
            </a:r>
            <a:r>
              <a:rPr lang="de-DE" noProof="0" dirty="0"/>
              <a:t> </a:t>
            </a:r>
            <a:r>
              <a:rPr lang="de-DE" b="1" noProof="0" dirty="0"/>
              <a:t>(</a:t>
            </a:r>
            <a:r>
              <a:rPr lang="de-DE" b="1" noProof="0" dirty="0" err="1"/>
              <a:t>mode</a:t>
            </a:r>
            <a:r>
              <a:rPr lang="de-DE" b="1" noProof="0" dirty="0"/>
              <a:t>) </a:t>
            </a:r>
            <a:r>
              <a:rPr lang="de-DE" noProof="0" dirty="0"/>
              <a:t>= „am häufigsten auftretender Wert"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F3C28-8AD3-4F3E-A3F0-8E72E48D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Zentrale Tendenz</a:t>
            </a:r>
          </a:p>
        </p:txBody>
      </p:sp>
    </p:spTree>
    <p:extLst>
      <p:ext uri="{BB962C8B-B14F-4D97-AF65-F5344CB8AC3E}">
        <p14:creationId xmlns:p14="http://schemas.microsoft.com/office/powerpoint/2010/main" val="27068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Mittelwert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9921"/>
            <a:ext cx="10515600" cy="747041"/>
          </a:xfrm>
        </p:spPr>
        <p:txBody>
          <a:bodyPr/>
          <a:lstStyle/>
          <a:p>
            <a:r>
              <a:rPr lang="de-DE" noProof="0" dirty="0"/>
              <a:t>Zeigt „wo“ sich die Daten befinden, nicht jedoch deren „Verteilung“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10192-BB69-4CCD-A8B1-E57EB79A0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4"/>
            <a:ext cx="8185031" cy="360429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03963-B70B-4914-B457-169495B4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Zentrale Tendenz</a:t>
            </a:r>
          </a:p>
        </p:txBody>
      </p:sp>
    </p:spTree>
    <p:extLst>
      <p:ext uri="{BB962C8B-B14F-4D97-AF65-F5344CB8AC3E}">
        <p14:creationId xmlns:p14="http://schemas.microsoft.com/office/powerpoint/2010/main" val="193993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Median – </a:t>
            </a:r>
            <a:r>
              <a:rPr lang="de-DE" i="1" noProof="0" dirty="0"/>
              <a:t>ungerade Anzahl von Werten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/>
          <a:lstStyle/>
          <a:p>
            <a:r>
              <a:rPr lang="de-DE" noProof="0" dirty="0"/>
              <a:t>Zuerst sortieren wir die Datenserie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BD094B8-B07B-4167-91BB-7254FFBF18C8}"/>
              </a:ext>
            </a:extLst>
          </p:cNvPr>
          <p:cNvSpPr txBox="1">
            <a:spLocks/>
          </p:cNvSpPr>
          <p:nvPr/>
        </p:nvSpPr>
        <p:spPr>
          <a:xfrm>
            <a:off x="838200" y="3213008"/>
            <a:ext cx="883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Montserrat" panose="02000505000000020004" pitchFamily="2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33 9 10 19 10 44 11 16 19 21 23 13 28 30 34 36 15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CC5525C-B29C-4BBF-9924-C4D177E4EF91}"/>
              </a:ext>
            </a:extLst>
          </p:cNvPr>
          <p:cNvSpPr txBox="1">
            <a:spLocks/>
          </p:cNvSpPr>
          <p:nvPr/>
        </p:nvSpPr>
        <p:spPr>
          <a:xfrm>
            <a:off x="838200" y="1813424"/>
            <a:ext cx="883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Montserrat" panose="02000505000000020004" pitchFamily="2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9 10 10 11 13 15 16 19 19 21 23 28 30 33 34 36 44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20E55-DB2A-48DB-923C-1044BA87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Zentrale Tendenz</a:t>
            </a:r>
          </a:p>
        </p:txBody>
      </p:sp>
    </p:spTree>
    <p:extLst>
      <p:ext uri="{BB962C8B-B14F-4D97-AF65-F5344CB8AC3E}">
        <p14:creationId xmlns:p14="http://schemas.microsoft.com/office/powerpoint/2010/main" val="31209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Median – </a:t>
            </a:r>
            <a:r>
              <a:rPr lang="de-DE" i="1" noProof="0" dirty="0"/>
              <a:t>ungerade Anzahl von Werten</a:t>
            </a:r>
            <a:endParaRPr lang="de-DE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2F1605AF-EEAA-4B4A-8B4F-3BAB97313B71}"/>
              </a:ext>
            </a:extLst>
          </p:cNvPr>
          <p:cNvSpPr/>
          <p:nvPr/>
        </p:nvSpPr>
        <p:spPr>
          <a:xfrm>
            <a:off x="4942051" y="2510417"/>
            <a:ext cx="262529" cy="2035073"/>
          </a:xfrm>
          <a:prstGeom prst="upArrow">
            <a:avLst/>
          </a:prstGeom>
          <a:solidFill>
            <a:srgbClr val="6FA8DC"/>
          </a:solidFill>
          <a:ln>
            <a:solidFill>
              <a:srgbClr val="6FA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1B815D-8A3C-4C3D-B5B4-F41B8B1FA78A}"/>
              </a:ext>
            </a:extLst>
          </p:cNvPr>
          <p:cNvSpPr txBox="1">
            <a:spLocks/>
          </p:cNvSpPr>
          <p:nvPr/>
        </p:nvSpPr>
        <p:spPr>
          <a:xfrm>
            <a:off x="838200" y="1813424"/>
            <a:ext cx="883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Montserrat" panose="02000505000000020004" pitchFamily="2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9 10 10 11 13 15 16 19 19 21 23 28 30 33 34 36 44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7CDD2A0F-A8ED-4084-81E8-8782D6CDD262}"/>
              </a:ext>
            </a:extLst>
          </p:cNvPr>
          <p:cNvSpPr/>
          <p:nvPr/>
        </p:nvSpPr>
        <p:spPr>
          <a:xfrm>
            <a:off x="1035771" y="2559768"/>
            <a:ext cx="213064" cy="572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3B86B02F-D988-4A79-AA53-830AE3E6076B}"/>
              </a:ext>
            </a:extLst>
          </p:cNvPr>
          <p:cNvSpPr/>
          <p:nvPr/>
        </p:nvSpPr>
        <p:spPr>
          <a:xfrm>
            <a:off x="1524056" y="2561112"/>
            <a:ext cx="213064" cy="572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4431933C-37BC-42AB-8E2E-CF8B3181C84B}"/>
              </a:ext>
            </a:extLst>
          </p:cNvPr>
          <p:cNvSpPr/>
          <p:nvPr/>
        </p:nvSpPr>
        <p:spPr>
          <a:xfrm>
            <a:off x="2012341" y="2556692"/>
            <a:ext cx="213064" cy="572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EF3AAD50-6A08-475C-8D0B-B6B9D1CD7DBC}"/>
              </a:ext>
            </a:extLst>
          </p:cNvPr>
          <p:cNvSpPr/>
          <p:nvPr/>
        </p:nvSpPr>
        <p:spPr>
          <a:xfrm>
            <a:off x="2500626" y="2556692"/>
            <a:ext cx="213064" cy="572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7DDDF83F-B68B-4AF2-BB34-778D2DD586E4}"/>
              </a:ext>
            </a:extLst>
          </p:cNvPr>
          <p:cNvSpPr/>
          <p:nvPr/>
        </p:nvSpPr>
        <p:spPr>
          <a:xfrm>
            <a:off x="2988911" y="2556692"/>
            <a:ext cx="213064" cy="572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F3E6BA25-20FF-4FBB-BF46-C0B56712271F}"/>
              </a:ext>
            </a:extLst>
          </p:cNvPr>
          <p:cNvSpPr/>
          <p:nvPr/>
        </p:nvSpPr>
        <p:spPr>
          <a:xfrm>
            <a:off x="3477196" y="2559651"/>
            <a:ext cx="213064" cy="572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E9A96A31-ACE9-4603-A0F1-D1B667942D88}"/>
              </a:ext>
            </a:extLst>
          </p:cNvPr>
          <p:cNvSpPr/>
          <p:nvPr/>
        </p:nvSpPr>
        <p:spPr>
          <a:xfrm>
            <a:off x="3965481" y="2552765"/>
            <a:ext cx="213064" cy="572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43D6B55D-8407-44BE-B3B5-C44DA995D90C}"/>
              </a:ext>
            </a:extLst>
          </p:cNvPr>
          <p:cNvSpPr/>
          <p:nvPr/>
        </p:nvSpPr>
        <p:spPr>
          <a:xfrm>
            <a:off x="4453766" y="2559651"/>
            <a:ext cx="213064" cy="572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2B9C3025-8A09-416A-BB12-19950C30E595}"/>
              </a:ext>
            </a:extLst>
          </p:cNvPr>
          <p:cNvSpPr/>
          <p:nvPr/>
        </p:nvSpPr>
        <p:spPr>
          <a:xfrm>
            <a:off x="5479801" y="2559651"/>
            <a:ext cx="213064" cy="572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DBE370A6-83B4-4E86-8A27-0C5134E7C83A}"/>
              </a:ext>
            </a:extLst>
          </p:cNvPr>
          <p:cNvSpPr/>
          <p:nvPr/>
        </p:nvSpPr>
        <p:spPr>
          <a:xfrm>
            <a:off x="5968086" y="2552765"/>
            <a:ext cx="213064" cy="572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9BD5B279-AB36-4812-B376-BEB3705D6E7D}"/>
              </a:ext>
            </a:extLst>
          </p:cNvPr>
          <p:cNvSpPr/>
          <p:nvPr/>
        </p:nvSpPr>
        <p:spPr>
          <a:xfrm>
            <a:off x="6456371" y="2552765"/>
            <a:ext cx="213064" cy="572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C2990B5F-8F20-45AB-AAFA-45B8DACA24D9}"/>
              </a:ext>
            </a:extLst>
          </p:cNvPr>
          <p:cNvSpPr/>
          <p:nvPr/>
        </p:nvSpPr>
        <p:spPr>
          <a:xfrm>
            <a:off x="6944656" y="2556692"/>
            <a:ext cx="213064" cy="572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5C5CFA4D-E55B-4820-A0BE-15A77DD43A5C}"/>
              </a:ext>
            </a:extLst>
          </p:cNvPr>
          <p:cNvSpPr/>
          <p:nvPr/>
        </p:nvSpPr>
        <p:spPr>
          <a:xfrm>
            <a:off x="7432941" y="2556692"/>
            <a:ext cx="213064" cy="572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79E5511C-68B8-43AA-9910-7FDE39DE141B}"/>
              </a:ext>
            </a:extLst>
          </p:cNvPr>
          <p:cNvSpPr/>
          <p:nvPr/>
        </p:nvSpPr>
        <p:spPr>
          <a:xfrm>
            <a:off x="7921226" y="2556692"/>
            <a:ext cx="213064" cy="572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121495EC-2186-4AE2-B3CF-727BAD06ED46}"/>
              </a:ext>
            </a:extLst>
          </p:cNvPr>
          <p:cNvSpPr/>
          <p:nvPr/>
        </p:nvSpPr>
        <p:spPr>
          <a:xfrm>
            <a:off x="8409511" y="2556692"/>
            <a:ext cx="213064" cy="572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408FD55-07F3-47D3-A56E-59B4A3183A70}"/>
              </a:ext>
            </a:extLst>
          </p:cNvPr>
          <p:cNvSpPr/>
          <p:nvPr/>
        </p:nvSpPr>
        <p:spPr>
          <a:xfrm>
            <a:off x="8897800" y="2556692"/>
            <a:ext cx="213064" cy="572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7AEBFF-9116-4906-A2D2-5684E0B706D9}"/>
              </a:ext>
            </a:extLst>
          </p:cNvPr>
          <p:cNvSpPr/>
          <p:nvPr/>
        </p:nvSpPr>
        <p:spPr>
          <a:xfrm>
            <a:off x="4363313" y="4969617"/>
            <a:ext cx="10935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19 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48268-A873-4E08-B84A-78966783A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Zentrale Tendenz</a:t>
            </a:r>
          </a:p>
        </p:txBody>
      </p:sp>
    </p:spTree>
    <p:extLst>
      <p:ext uri="{BB962C8B-B14F-4D97-AF65-F5344CB8AC3E}">
        <p14:creationId xmlns:p14="http://schemas.microsoft.com/office/powerpoint/2010/main" val="252697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Median – </a:t>
            </a:r>
            <a:r>
              <a:rPr lang="de-DE" i="1" noProof="0" dirty="0"/>
              <a:t>gerade Anzahl von Werten</a:t>
            </a:r>
            <a:endParaRPr lang="de-DE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E4C81F2B-281F-48D7-8C8B-F872D289816E}"/>
              </a:ext>
            </a:extLst>
          </p:cNvPr>
          <p:cNvSpPr/>
          <p:nvPr/>
        </p:nvSpPr>
        <p:spPr>
          <a:xfrm>
            <a:off x="4942051" y="2510417"/>
            <a:ext cx="305294" cy="918583"/>
          </a:xfrm>
          <a:prstGeom prst="upArrow">
            <a:avLst/>
          </a:prstGeom>
          <a:solidFill>
            <a:srgbClr val="6FA8DC"/>
          </a:solidFill>
          <a:ln>
            <a:solidFill>
              <a:srgbClr val="6FA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9915069-B82D-4D41-9AF3-90CEC8869FA3}"/>
              </a:ext>
            </a:extLst>
          </p:cNvPr>
          <p:cNvSpPr txBox="1">
            <a:spLocks/>
          </p:cNvSpPr>
          <p:nvPr/>
        </p:nvSpPr>
        <p:spPr>
          <a:xfrm>
            <a:off x="838200" y="1813424"/>
            <a:ext cx="883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Montserrat" panose="02000505000000020004" pitchFamily="2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10 10 11 13 15 16 19 19 21 23 28 30 33 34 36 44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2ABA7D68-EFFF-4A48-BE7C-0C6F15BE0B9A}"/>
              </a:ext>
            </a:extLst>
          </p:cNvPr>
          <p:cNvSpPr/>
          <p:nvPr/>
        </p:nvSpPr>
        <p:spPr>
          <a:xfrm>
            <a:off x="1524056" y="2561112"/>
            <a:ext cx="213064" cy="572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42CA9C36-26B0-4831-A82D-40639B042D41}"/>
              </a:ext>
            </a:extLst>
          </p:cNvPr>
          <p:cNvSpPr/>
          <p:nvPr/>
        </p:nvSpPr>
        <p:spPr>
          <a:xfrm>
            <a:off x="2012341" y="2556692"/>
            <a:ext cx="213064" cy="572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5B58B0DE-8F2F-41C2-B2E1-90607BE2241E}"/>
              </a:ext>
            </a:extLst>
          </p:cNvPr>
          <p:cNvSpPr/>
          <p:nvPr/>
        </p:nvSpPr>
        <p:spPr>
          <a:xfrm>
            <a:off x="2500626" y="2556692"/>
            <a:ext cx="213064" cy="572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EC8D2CFC-58A5-4635-9369-242D7F813CCA}"/>
              </a:ext>
            </a:extLst>
          </p:cNvPr>
          <p:cNvSpPr/>
          <p:nvPr/>
        </p:nvSpPr>
        <p:spPr>
          <a:xfrm>
            <a:off x="2988911" y="2556692"/>
            <a:ext cx="213064" cy="572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2385BD5-59DC-4C95-B582-82C4FCAD8FE3}"/>
              </a:ext>
            </a:extLst>
          </p:cNvPr>
          <p:cNvSpPr/>
          <p:nvPr/>
        </p:nvSpPr>
        <p:spPr>
          <a:xfrm>
            <a:off x="3477196" y="2559651"/>
            <a:ext cx="213064" cy="572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89FFE931-358E-42B8-A550-7E96E70D8FD0}"/>
              </a:ext>
            </a:extLst>
          </p:cNvPr>
          <p:cNvSpPr/>
          <p:nvPr/>
        </p:nvSpPr>
        <p:spPr>
          <a:xfrm>
            <a:off x="3965481" y="2552765"/>
            <a:ext cx="213064" cy="572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D5361E35-6C0C-44BF-BF10-6DB29EE597FA}"/>
              </a:ext>
            </a:extLst>
          </p:cNvPr>
          <p:cNvSpPr/>
          <p:nvPr/>
        </p:nvSpPr>
        <p:spPr>
          <a:xfrm>
            <a:off x="4453766" y="2559651"/>
            <a:ext cx="213064" cy="572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436B47BF-E2E4-41A1-8DDD-E70D991ADFF6}"/>
              </a:ext>
            </a:extLst>
          </p:cNvPr>
          <p:cNvSpPr/>
          <p:nvPr/>
        </p:nvSpPr>
        <p:spPr>
          <a:xfrm>
            <a:off x="5968086" y="2552765"/>
            <a:ext cx="213064" cy="572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F2B035DD-ADBA-4E44-BC04-812FF32637EA}"/>
              </a:ext>
            </a:extLst>
          </p:cNvPr>
          <p:cNvSpPr/>
          <p:nvPr/>
        </p:nvSpPr>
        <p:spPr>
          <a:xfrm>
            <a:off x="6456371" y="2552765"/>
            <a:ext cx="213064" cy="572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CA0221D8-682D-499C-B7B8-ABAA97262B38}"/>
              </a:ext>
            </a:extLst>
          </p:cNvPr>
          <p:cNvSpPr/>
          <p:nvPr/>
        </p:nvSpPr>
        <p:spPr>
          <a:xfrm>
            <a:off x="6944656" y="2556692"/>
            <a:ext cx="213064" cy="572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8B0DF3F4-3AD4-4C30-B281-1F31622E41EB}"/>
              </a:ext>
            </a:extLst>
          </p:cNvPr>
          <p:cNvSpPr/>
          <p:nvPr/>
        </p:nvSpPr>
        <p:spPr>
          <a:xfrm>
            <a:off x="7432941" y="2556692"/>
            <a:ext cx="213064" cy="572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EA317217-964D-43C3-9013-E426839D1F10}"/>
              </a:ext>
            </a:extLst>
          </p:cNvPr>
          <p:cNvSpPr/>
          <p:nvPr/>
        </p:nvSpPr>
        <p:spPr>
          <a:xfrm>
            <a:off x="7921226" y="2556692"/>
            <a:ext cx="213064" cy="572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3FF1ACE5-6D72-48C9-BBB0-F076CCF249AE}"/>
              </a:ext>
            </a:extLst>
          </p:cNvPr>
          <p:cNvSpPr/>
          <p:nvPr/>
        </p:nvSpPr>
        <p:spPr>
          <a:xfrm>
            <a:off x="8409511" y="2556692"/>
            <a:ext cx="213064" cy="572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F4ACB9A8-4C1F-495A-AE6C-66ECD51FA50E}"/>
              </a:ext>
            </a:extLst>
          </p:cNvPr>
          <p:cNvSpPr/>
          <p:nvPr/>
        </p:nvSpPr>
        <p:spPr>
          <a:xfrm>
            <a:off x="8897800" y="2556692"/>
            <a:ext cx="213064" cy="572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AF5416C-E414-4631-9FDC-7ECB1B6265C7}"/>
                  </a:ext>
                </a:extLst>
              </p:cNvPr>
              <p:cNvSpPr/>
              <p:nvPr/>
            </p:nvSpPr>
            <p:spPr>
              <a:xfrm>
                <a:off x="4239759" y="4471877"/>
                <a:ext cx="2371162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19+21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de-DE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AF5416C-E414-4631-9FDC-7ECB1B626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759" y="4471877"/>
                <a:ext cx="2371162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Up 24">
            <a:extLst>
              <a:ext uri="{FF2B5EF4-FFF2-40B4-BE49-F238E27FC236}">
                <a16:creationId xmlns:a16="http://schemas.microsoft.com/office/drawing/2014/main" id="{F4E6FEF4-A7D0-4109-8492-6ACC1649C896}"/>
              </a:ext>
            </a:extLst>
          </p:cNvPr>
          <p:cNvSpPr/>
          <p:nvPr/>
        </p:nvSpPr>
        <p:spPr>
          <a:xfrm>
            <a:off x="5425340" y="2512056"/>
            <a:ext cx="305294" cy="918583"/>
          </a:xfrm>
          <a:prstGeom prst="upArrow">
            <a:avLst/>
          </a:prstGeom>
          <a:solidFill>
            <a:srgbClr val="6FA8DC"/>
          </a:solidFill>
          <a:ln>
            <a:solidFill>
              <a:srgbClr val="6FA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FF42E-BFA0-444D-95FA-854A2309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Zentrale Tendenz</a:t>
            </a:r>
          </a:p>
        </p:txBody>
      </p:sp>
    </p:spTree>
    <p:extLst>
      <p:ext uri="{BB962C8B-B14F-4D97-AF65-F5344CB8AC3E}">
        <p14:creationId xmlns:p14="http://schemas.microsoft.com/office/powerpoint/2010/main" val="339318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Mittelwert vs. Median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Der Mittelwert kann durch Ausreißer beeinflusst werden.</a:t>
            </a:r>
          </a:p>
          <a:p>
            <a:r>
              <a:rPr lang="de-DE" noProof="0" dirty="0"/>
              <a:t>Der Mittelwert von {2,3,2,3,2,12} ist 4</a:t>
            </a:r>
          </a:p>
          <a:p>
            <a:r>
              <a:rPr lang="de-DE" noProof="0" dirty="0"/>
              <a:t>Der Median beträgt 2,5</a:t>
            </a:r>
          </a:p>
          <a:p>
            <a:r>
              <a:rPr lang="de-DE" noProof="0" dirty="0"/>
              <a:t>Der Median liegt viel näher bei den meisten Werten in der Serie!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B2A50-59D6-4E53-A034-71AF1464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Zentrale Tendenz</a:t>
            </a:r>
          </a:p>
        </p:txBody>
      </p:sp>
    </p:spTree>
    <p:extLst>
      <p:ext uri="{BB962C8B-B14F-4D97-AF65-F5344CB8AC3E}">
        <p14:creationId xmlns:p14="http://schemas.microsoft.com/office/powerpoint/2010/main" val="385865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Modalwert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864"/>
            <a:ext cx="10515600" cy="2433098"/>
          </a:xfrm>
        </p:spPr>
        <p:txBody>
          <a:bodyPr/>
          <a:lstStyle/>
          <a:p>
            <a:r>
              <a:rPr lang="de-DE" noProof="0" dirty="0"/>
              <a:t>Der Modalwert ist der am häufigsten vorkommende Wert</a:t>
            </a:r>
          </a:p>
          <a:p>
            <a:r>
              <a:rPr lang="de-DE" noProof="0" dirty="0"/>
              <a:t>Er kann zum Beispiel bei der Betrachtung von “Gewichten” hilfreich sein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F12433B-4880-40E1-81B9-9ACF8ACC6D7A}"/>
              </a:ext>
            </a:extLst>
          </p:cNvPr>
          <p:cNvSpPr txBox="1">
            <a:spLocks/>
          </p:cNvSpPr>
          <p:nvPr/>
        </p:nvSpPr>
        <p:spPr>
          <a:xfrm>
            <a:off x="838200" y="1813424"/>
            <a:ext cx="883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Montserrat" panose="02000505000000020004" pitchFamily="2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/>
              <a:t>    10 10 11 13 15 16 16 16 21 23 28 30 33 34 36 44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B4538F-AAAF-4A04-9C79-B6248A6687A7}"/>
              </a:ext>
            </a:extLst>
          </p:cNvPr>
          <p:cNvSpPr/>
          <p:nvPr/>
        </p:nvSpPr>
        <p:spPr>
          <a:xfrm>
            <a:off x="4910097" y="2905780"/>
            <a:ext cx="10935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16 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2CDEB-B799-4331-8E72-8E81273C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Zentrale Tendenz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8FA8C5-4B8B-1D48-B309-B06F49A1282B}"/>
              </a:ext>
            </a:extLst>
          </p:cNvPr>
          <p:cNvSpPr/>
          <p:nvPr/>
        </p:nvSpPr>
        <p:spPr>
          <a:xfrm>
            <a:off x="3479180" y="1690688"/>
            <a:ext cx="1430917" cy="96330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30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Wahrscheinlichkeit und Statistik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Wenn wir die Größe jedes Bewohners Australiens messen könnten, dann könnten wir eine Aussage über die durchschnittliche Größe der Australier zum Zeitpunkt unserer Messung treffen.</a:t>
            </a:r>
          </a:p>
          <a:p>
            <a:r>
              <a:rPr lang="de-DE" noProof="0" dirty="0"/>
              <a:t>Hier kommt das Thema </a:t>
            </a:r>
            <a:r>
              <a:rPr lang="de-DE" b="1" noProof="0" dirty="0"/>
              <a:t>Stichproben</a:t>
            </a:r>
            <a:r>
              <a:rPr lang="de-DE" noProof="0" dirty="0"/>
              <a:t> ins Spiel.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9E9A8-C856-40BA-921E-5140B960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Einführung</a:t>
            </a:r>
          </a:p>
        </p:txBody>
      </p:sp>
    </p:spTree>
    <p:extLst>
      <p:ext uri="{BB962C8B-B14F-4D97-AF65-F5344CB8AC3E}">
        <p14:creationId xmlns:p14="http://schemas.microsoft.com/office/powerpoint/2010/main" val="300900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Messgröße</a:t>
            </a:r>
            <a:br>
              <a:rPr lang="de-DE" noProof="0" dirty="0"/>
            </a:br>
            <a:r>
              <a:rPr lang="de-DE" noProof="0" dirty="0"/>
              <a:t>Dispersion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B49C1C4-422E-4754-BA6F-4AE2374D8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848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Messgrößen der Dispersion/Streuungsmaß (</a:t>
            </a:r>
            <a:r>
              <a:rPr lang="de-DE" b="1" noProof="0" dirty="0"/>
              <a:t>Streuung, Varianz, Standardabweichung</a:t>
            </a:r>
            <a:r>
              <a:rPr lang="de-DE" noProof="0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5509"/>
            <a:ext cx="10515600" cy="3071454"/>
          </a:xfrm>
        </p:spPr>
        <p:txBody>
          <a:bodyPr/>
          <a:lstStyle/>
          <a:p>
            <a:r>
              <a:rPr lang="de-DE" noProof="0" dirty="0"/>
              <a:t>In diesem Beispiel ist der Mittelwert 22,25</a:t>
            </a:r>
          </a:p>
          <a:p>
            <a:r>
              <a:rPr lang="de-DE" noProof="0" dirty="0"/>
              <a:t>Wie beschreiben wir, wie das Beispiel “verteilt” ist?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7F3BEC5-197A-4545-A11B-CDC9845FAE5A}"/>
              </a:ext>
            </a:extLst>
          </p:cNvPr>
          <p:cNvSpPr txBox="1">
            <a:spLocks/>
          </p:cNvSpPr>
          <p:nvPr/>
        </p:nvSpPr>
        <p:spPr>
          <a:xfrm>
            <a:off x="838200" y="1813424"/>
            <a:ext cx="883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Montserrat" panose="02000505000000020004" pitchFamily="2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/>
              <a:t>9 10 10 11 13 15 16 19 19 21 23 28 30 33 34 36 44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8942B-697B-44B9-9318-E218A468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Dispersion</a:t>
            </a:r>
          </a:p>
        </p:txBody>
      </p:sp>
    </p:spTree>
    <p:extLst>
      <p:ext uri="{BB962C8B-B14F-4D97-AF65-F5344CB8AC3E}">
        <p14:creationId xmlns:p14="http://schemas.microsoft.com/office/powerpoint/2010/main" val="315586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Messgrößen der Dispersion/Streuungsmaß (</a:t>
            </a:r>
            <a:r>
              <a:rPr lang="de-DE" b="1" noProof="0" dirty="0"/>
              <a:t>Streuung, Varianz, Standardabweichung</a:t>
            </a:r>
            <a:r>
              <a:rPr lang="de-DE" noProof="0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5509"/>
            <a:ext cx="10515600" cy="3071454"/>
          </a:xfrm>
        </p:spPr>
        <p:txBody>
          <a:bodyPr/>
          <a:lstStyle/>
          <a:p>
            <a:r>
              <a:rPr lang="de-DE" noProof="0" dirty="0"/>
              <a:t>In diesem Beispiel ist der Mittelwert 22,25</a:t>
            </a:r>
          </a:p>
          <a:p>
            <a:r>
              <a:rPr lang="de-DE" noProof="0" dirty="0"/>
              <a:t>Wie beschreiben wir, wie das Beispiel “verteilt” ist?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8942B-697B-44B9-9318-E218A468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Dispersion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17AD807-94C6-9D4A-AC0D-0C70FE015973}"/>
              </a:ext>
            </a:extLst>
          </p:cNvPr>
          <p:cNvSpPr txBox="1">
            <a:spLocks/>
          </p:cNvSpPr>
          <p:nvPr/>
        </p:nvSpPr>
        <p:spPr>
          <a:xfrm>
            <a:off x="1592580" y="1837059"/>
            <a:ext cx="883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Montserrat" panose="02000505000000020004" pitchFamily="2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/>
              <a:t>9 10 11 13 15 16 19 19 21 23 28 30 33 34 36 39</a:t>
            </a:r>
          </a:p>
        </p:txBody>
      </p:sp>
    </p:spTree>
    <p:extLst>
      <p:ext uri="{BB962C8B-B14F-4D97-AF65-F5344CB8AC3E}">
        <p14:creationId xmlns:p14="http://schemas.microsoft.com/office/powerpoint/2010/main" val="100323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Range/Streuung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2981"/>
            <a:ext cx="10515600" cy="32439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i="1" noProof="0" dirty="0"/>
              <a:t>Streuung = max – min</a:t>
            </a:r>
          </a:p>
          <a:p>
            <a:pPr marL="0" indent="0" algn="ctr">
              <a:buNone/>
            </a:pPr>
            <a:r>
              <a:rPr lang="de-DE" sz="4000" i="1" noProof="0" dirty="0"/>
              <a:t>           = 39 – 9</a:t>
            </a:r>
          </a:p>
          <a:p>
            <a:pPr marL="0" indent="0" algn="ctr">
              <a:buNone/>
            </a:pPr>
            <a:r>
              <a:rPr lang="de-DE" sz="4000" i="1" noProof="0" dirty="0"/>
              <a:t>     = 30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CCB603-A8F6-4A4D-9DB0-57FD9E00A295}"/>
              </a:ext>
            </a:extLst>
          </p:cNvPr>
          <p:cNvSpPr txBox="1">
            <a:spLocks/>
          </p:cNvSpPr>
          <p:nvPr/>
        </p:nvSpPr>
        <p:spPr>
          <a:xfrm>
            <a:off x="1592580" y="1837059"/>
            <a:ext cx="883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Montserrat" panose="02000505000000020004" pitchFamily="2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/>
              <a:t>9  10 11 13 15 16 19 19 21 23 28 30 33 34 36 39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CB5B0A-DBDD-48D5-94BA-A5259045F3B9}"/>
              </a:ext>
            </a:extLst>
          </p:cNvPr>
          <p:cNvSpPr/>
          <p:nvPr/>
        </p:nvSpPr>
        <p:spPr>
          <a:xfrm>
            <a:off x="8654807" y="1915381"/>
            <a:ext cx="541538" cy="506027"/>
          </a:xfrm>
          <a:prstGeom prst="ellipse">
            <a:avLst/>
          </a:prstGeom>
          <a:noFill/>
          <a:ln>
            <a:solidFill>
              <a:srgbClr val="6FA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C7FAD0-FE6D-4B0D-8D4A-A7F07D7CFBE4}"/>
              </a:ext>
            </a:extLst>
          </p:cNvPr>
          <p:cNvSpPr/>
          <p:nvPr/>
        </p:nvSpPr>
        <p:spPr>
          <a:xfrm>
            <a:off x="1592580" y="1923046"/>
            <a:ext cx="541538" cy="506027"/>
          </a:xfrm>
          <a:prstGeom prst="ellipse">
            <a:avLst/>
          </a:prstGeom>
          <a:noFill/>
          <a:ln>
            <a:solidFill>
              <a:srgbClr val="6FA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BADD2-26E0-463B-BF33-907892B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Dispersion</a:t>
            </a:r>
          </a:p>
        </p:txBody>
      </p:sp>
    </p:spTree>
    <p:extLst>
      <p:ext uri="{BB962C8B-B14F-4D97-AF65-F5344CB8AC3E}">
        <p14:creationId xmlns:p14="http://schemas.microsoft.com/office/powerpoint/2010/main" val="31281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Range/Streuung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74511"/>
          </a:xfrm>
        </p:spPr>
        <p:txBody>
          <a:bodyPr/>
          <a:lstStyle/>
          <a:p>
            <a:r>
              <a:rPr lang="de-DE" noProof="0" dirty="0"/>
              <a:t>Streuung berücksichtigt nur zwei Werte (max / min)</a:t>
            </a:r>
          </a:p>
          <a:p>
            <a:r>
              <a:rPr lang="de-DE" noProof="0" dirty="0"/>
              <a:t>Kann durch "Ausreißer" beeinflusst werden</a:t>
            </a:r>
          </a:p>
          <a:p>
            <a:pPr marL="0" indent="0">
              <a:buNone/>
            </a:pPr>
            <a:endParaRPr lang="de-DE" noProof="0" dirty="0"/>
          </a:p>
          <a:p>
            <a:r>
              <a:rPr lang="de-DE" noProof="0" dirty="0"/>
              <a:t>Überlegung:</a:t>
            </a:r>
          </a:p>
          <a:p>
            <a:r>
              <a:rPr lang="de-DE" noProof="0" dirty="0"/>
              <a:t>Beschreibt dies wirklich die Daten?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A28DAF3-FDB1-4E6B-A452-C5E9BF3E4243}"/>
              </a:ext>
            </a:extLst>
          </p:cNvPr>
          <p:cNvSpPr txBox="1">
            <a:spLocks/>
          </p:cNvSpPr>
          <p:nvPr/>
        </p:nvSpPr>
        <p:spPr>
          <a:xfrm>
            <a:off x="2962506" y="3247342"/>
            <a:ext cx="3955879" cy="949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Montserrat" panose="02000505000000020004" pitchFamily="2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/>
              <a:t>9 10 11 11 12 12 39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6B311E-F705-44FE-BC68-276820E9A9F3}"/>
              </a:ext>
            </a:extLst>
          </p:cNvPr>
          <p:cNvSpPr/>
          <p:nvPr/>
        </p:nvSpPr>
        <p:spPr>
          <a:xfrm>
            <a:off x="5554462" y="3339865"/>
            <a:ext cx="541538" cy="506027"/>
          </a:xfrm>
          <a:prstGeom prst="ellipse">
            <a:avLst/>
          </a:prstGeom>
          <a:noFill/>
          <a:ln>
            <a:solidFill>
              <a:srgbClr val="6FA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62F53C-3871-4BB2-900E-D916515E9DD7}"/>
              </a:ext>
            </a:extLst>
          </p:cNvPr>
          <p:cNvSpPr/>
          <p:nvPr/>
        </p:nvSpPr>
        <p:spPr>
          <a:xfrm>
            <a:off x="3032546" y="3339865"/>
            <a:ext cx="470516" cy="506027"/>
          </a:xfrm>
          <a:prstGeom prst="ellipse">
            <a:avLst/>
          </a:prstGeom>
          <a:noFill/>
          <a:ln>
            <a:solidFill>
              <a:srgbClr val="6FA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7A0AC-4132-48D3-9C8E-991010F2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Dispersion</a:t>
            </a:r>
          </a:p>
        </p:txBody>
      </p:sp>
    </p:spTree>
    <p:extLst>
      <p:ext uri="{BB962C8B-B14F-4D97-AF65-F5344CB8AC3E}">
        <p14:creationId xmlns:p14="http://schemas.microsoft.com/office/powerpoint/2010/main" val="348064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Varianz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Varianz berücksichtigt </a:t>
            </a:r>
            <a:r>
              <a:rPr lang="de-DE" b="1" noProof="0" dirty="0"/>
              <a:t>jeden</a:t>
            </a:r>
            <a:r>
              <a:rPr lang="de-DE" noProof="0" dirty="0"/>
              <a:t> Datenpunkt</a:t>
            </a:r>
          </a:p>
          <a:p>
            <a:r>
              <a:rPr lang="de-DE" noProof="0" dirty="0"/>
              <a:t>Wir beginnen mit der Berechnung der Summe der Abstände im Quadrat von </a:t>
            </a:r>
            <a:r>
              <a:rPr lang="de-DE" b="1" noProof="0" dirty="0"/>
              <a:t>jedem Punkt </a:t>
            </a:r>
            <a:r>
              <a:rPr lang="de-DE" noProof="0" dirty="0"/>
              <a:t>zum Mittelwert</a:t>
            </a:r>
          </a:p>
          <a:p>
            <a:r>
              <a:rPr lang="de-DE" noProof="0" dirty="0"/>
              <a:t>Es gibt einen Unterschied zwischen der Stichprobenvarianz und der Varianz der Grundgesamtheit</a:t>
            </a:r>
          </a:p>
          <a:p>
            <a:r>
              <a:rPr lang="de-DE" noProof="0" dirty="0"/>
              <a:t>Faktor der Bessel-Korrektur (𝒏-𝟏)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ACED5-C431-4131-B214-ECA76CF7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Dispersion</a:t>
            </a:r>
          </a:p>
        </p:txBody>
      </p:sp>
    </p:spTree>
    <p:extLst>
      <p:ext uri="{BB962C8B-B14F-4D97-AF65-F5344CB8AC3E}">
        <p14:creationId xmlns:p14="http://schemas.microsoft.com/office/powerpoint/2010/main" val="173268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Varianz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2E3CBDB-8A10-2548-800D-ECC643ED6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Stichprobenvarianz:</a:t>
                </a:r>
              </a:p>
              <a:p>
                <a:pPr marL="114300" indent="0">
                  <a:buNone/>
                  <a:tabLst>
                    <a:tab pos="7085013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noProof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𝛴</m:t>
                          </m:r>
                          <m:sSup>
                            <m:sSupPr>
                              <m:ctrlPr>
                                <a:rPr lang="de-DE" i="1" noProof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 noProof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 noProof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noProof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de-DE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de-DE" noProof="0" dirty="0"/>
              </a:p>
              <a:p>
                <a:pPr marL="114300" indent="0">
                  <a:buNone/>
                </a:pPr>
                <a:r>
                  <a:rPr lang="de-DE" noProof="0" dirty="0"/>
                  <a:t> </a:t>
                </a:r>
              </a:p>
              <a:p>
                <a:r>
                  <a:rPr lang="de-DE" noProof="0" dirty="0"/>
                  <a:t>Populationsvarianz:</a:t>
                </a:r>
              </a:p>
              <a:p>
                <a:pPr marL="3657600" lvl="8" indent="0">
                  <a:buNone/>
                </a:pPr>
                <a:r>
                  <a:rPr lang="de-DE" sz="2800" noProof="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i="1" noProof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DE" sz="3200" i="1" noProof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3200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32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200" i="1" noProof="0">
                            <a:latin typeface="Cambria Math" panose="02040503050406030204" pitchFamily="18" charset="0"/>
                          </a:rPr>
                          <m:t>𝛴</m:t>
                        </m:r>
                        <m:sSup>
                          <m:sSupPr>
                            <m:ctrlPr>
                              <a:rPr lang="de-DE" sz="32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3200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3200" i="1" noProof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de-DE" sz="3200" i="1" noProof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sz="3200" i="1" noProof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de-DE" sz="32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sz="3200" i="1" noProof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de-DE" sz="2800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2E3CBDB-8A10-2548-800D-ECC643ED6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6DBC4-AE76-457B-91C4-8776F790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Dispersion</a:t>
            </a:r>
          </a:p>
        </p:txBody>
      </p:sp>
    </p:spTree>
    <p:extLst>
      <p:ext uri="{BB962C8B-B14F-4D97-AF65-F5344CB8AC3E}">
        <p14:creationId xmlns:p14="http://schemas.microsoft.com/office/powerpoint/2010/main" val="2713839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Stichprobenvarianz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6BBD26-EA51-4DED-B342-582B716A4728}"/>
                  </a:ext>
                </a:extLst>
              </p:cNvPr>
              <p:cNvSpPr/>
              <p:nvPr/>
            </p:nvSpPr>
            <p:spPr>
              <a:xfrm>
                <a:off x="8746227" y="414327"/>
                <a:ext cx="2607573" cy="9568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𝛴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6BBD26-EA51-4DED-B342-582B716A4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227" y="414327"/>
                <a:ext cx="2607573" cy="9568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840B624-0C4D-4DA5-8289-526CAB0524D3}"/>
              </a:ext>
            </a:extLst>
          </p:cNvPr>
          <p:cNvSpPr txBox="1">
            <a:spLocks/>
          </p:cNvSpPr>
          <p:nvPr/>
        </p:nvSpPr>
        <p:spPr>
          <a:xfrm>
            <a:off x="1518080" y="2293726"/>
            <a:ext cx="2422622" cy="809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anose="020B0604020202020204" pitchFamily="34" charset="0"/>
              <a:buNone/>
            </a:pPr>
            <a:r>
              <a:rPr lang="en-US" dirty="0"/>
              <a:t>4  7  9  8  11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FCCB9C-18F0-4BED-A75D-21D3B05A243C}"/>
                  </a:ext>
                </a:extLst>
              </p:cNvPr>
              <p:cNvSpPr txBox="1"/>
              <p:nvPr/>
            </p:nvSpPr>
            <p:spPr>
              <a:xfrm>
                <a:off x="3826276" y="2219477"/>
                <a:ext cx="5920424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4+7+9+8+11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=7.8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FCCB9C-18F0-4BED-A75D-21D3B05A2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276" y="2219477"/>
                <a:ext cx="5920424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2660519D-10B9-49A3-B835-A5149C5D543F}"/>
              </a:ext>
            </a:extLst>
          </p:cNvPr>
          <p:cNvSpPr/>
          <p:nvPr/>
        </p:nvSpPr>
        <p:spPr>
          <a:xfrm>
            <a:off x="8602462" y="2359552"/>
            <a:ext cx="603682" cy="548663"/>
          </a:xfrm>
          <a:prstGeom prst="ellipse">
            <a:avLst/>
          </a:prstGeom>
          <a:noFill/>
          <a:ln>
            <a:solidFill>
              <a:srgbClr val="6FA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151DCF-B6F0-4544-8FCE-C60811E78F27}"/>
                  </a:ext>
                </a:extLst>
              </p:cNvPr>
              <p:cNvSpPr txBox="1"/>
              <p:nvPr/>
            </p:nvSpPr>
            <p:spPr>
              <a:xfrm>
                <a:off x="1518081" y="3614579"/>
                <a:ext cx="8407154" cy="860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4−</m:t>
                                    </m:r>
                                    <m:r>
                                      <a:rPr lang="en-US" sz="32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7.8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7−</m:t>
                                </m:r>
                                <m:r>
                                  <a:rPr lang="en-US" sz="3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7.8</m:t>
                                </m:r>
                              </m:e>
                            </m:d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9−</m:t>
                                </m:r>
                                <m:r>
                                  <a:rPr lang="en-US" sz="3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7.8</m:t>
                                </m:r>
                              </m:e>
                            </m:d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8−</m:t>
                                </m:r>
                                <m:r>
                                  <a:rPr lang="en-US" sz="3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7.8</m:t>
                                </m:r>
                              </m:e>
                            </m:d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11−</m:t>
                                </m:r>
                                <m:r>
                                  <a:rPr lang="en-US" sz="3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7.8</m:t>
                                </m:r>
                              </m:e>
                            </m:d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5−1</m:t>
                        </m:r>
                      </m:den>
                    </m:f>
                  </m:oMath>
                </a14:m>
                <a:endParaRPr lang="en-US" sz="3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151DCF-B6F0-4544-8FCE-C60811E78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081" y="3614579"/>
                <a:ext cx="8407154" cy="8608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946A28-8F1C-4DC2-8850-3575779B2D01}"/>
                  </a:ext>
                </a:extLst>
              </p:cNvPr>
              <p:cNvSpPr txBox="1"/>
              <p:nvPr/>
            </p:nvSpPr>
            <p:spPr>
              <a:xfrm>
                <a:off x="2099956" y="4632745"/>
                <a:ext cx="1258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=6.7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946A28-8F1C-4DC2-8850-3575779B2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956" y="4632745"/>
                <a:ext cx="125887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7FF4C6E-FE51-4714-906D-19B3F6488EBA}"/>
              </a:ext>
            </a:extLst>
          </p:cNvPr>
          <p:cNvSpPr txBox="1"/>
          <p:nvPr/>
        </p:nvSpPr>
        <p:spPr>
          <a:xfrm>
            <a:off x="9206144" y="2135511"/>
            <a:ext cx="2181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Stichproben-mittelwert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C2F0F2-0859-4556-8BA2-F21FF876FD9F}"/>
              </a:ext>
            </a:extLst>
          </p:cNvPr>
          <p:cNvSpPr txBox="1"/>
          <p:nvPr/>
        </p:nvSpPr>
        <p:spPr>
          <a:xfrm>
            <a:off x="3360265" y="4523363"/>
            <a:ext cx="2181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Stichproben-varianz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F4094-3A31-41D6-B8E8-497BB38C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Dispersion</a:t>
            </a:r>
          </a:p>
        </p:txBody>
      </p:sp>
    </p:spTree>
    <p:extLst>
      <p:ext uri="{BB962C8B-B14F-4D97-AF65-F5344CB8AC3E}">
        <p14:creationId xmlns:p14="http://schemas.microsoft.com/office/powerpoint/2010/main" val="254350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2" grpId="0"/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Standardabweichung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Quadratwurzel der Varianz</a:t>
            </a:r>
          </a:p>
          <a:p>
            <a:r>
              <a:rPr lang="de-DE" noProof="0" dirty="0"/>
              <a:t>Vorteil: gleiche Einheiten wie die Stichprobe (sample)</a:t>
            </a:r>
          </a:p>
          <a:p>
            <a:r>
              <a:rPr lang="de-DE" noProof="0" dirty="0"/>
              <a:t>Wichtig dabei ist:</a:t>
            </a:r>
          </a:p>
          <a:p>
            <a:endParaRPr lang="de-DE" noProof="0" dirty="0"/>
          </a:p>
          <a:p>
            <a:pPr marL="0" indent="0" algn="ctr">
              <a:buNone/>
            </a:pPr>
            <a:r>
              <a:rPr lang="de-DE" noProof="0" dirty="0"/>
              <a:t>"Werte, die innerhalb einer Standardabweichung um den Mittelwert liegen"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C41F4-557A-4AB5-B1EF-9DDF51E5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Dispersion</a:t>
            </a:r>
          </a:p>
        </p:txBody>
      </p:sp>
    </p:spTree>
    <p:extLst>
      <p:ext uri="{BB962C8B-B14F-4D97-AF65-F5344CB8AC3E}">
        <p14:creationId xmlns:p14="http://schemas.microsoft.com/office/powerpoint/2010/main" val="129065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Stichproben Standardabweichung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2041998-882A-4243-922C-FB60D7AC2DE5}"/>
                  </a:ext>
                </a:extLst>
              </p:cNvPr>
              <p:cNvSpPr/>
              <p:nvPr/>
            </p:nvSpPr>
            <p:spPr>
              <a:xfrm>
                <a:off x="8648444" y="233004"/>
                <a:ext cx="2705356" cy="136537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2041998-882A-4243-922C-FB60D7AC2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444" y="233004"/>
                <a:ext cx="2705356" cy="1365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B3E9E5-5952-45EC-9559-10D95BEA1E03}"/>
                  </a:ext>
                </a:extLst>
              </p:cNvPr>
              <p:cNvSpPr txBox="1"/>
              <p:nvPr/>
            </p:nvSpPr>
            <p:spPr>
              <a:xfrm>
                <a:off x="1732515" y="3348065"/>
                <a:ext cx="8407154" cy="1001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4−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7.8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7−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7.8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9−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7.8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8−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7.8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11−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7.8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B3E9E5-5952-45EC-9559-10D95BEA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15" y="3348065"/>
                <a:ext cx="8407154" cy="10016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5247C7-23A1-48CB-807A-59074825C130}"/>
                  </a:ext>
                </a:extLst>
              </p:cNvPr>
              <p:cNvSpPr txBox="1"/>
              <p:nvPr/>
            </p:nvSpPr>
            <p:spPr>
              <a:xfrm>
                <a:off x="2314391" y="4708834"/>
                <a:ext cx="2830390" cy="642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6.7</m:t>
                          </m:r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=2.59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5247C7-23A1-48CB-807A-59074825C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391" y="4708834"/>
                <a:ext cx="2830390" cy="6428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8CD2BD9-87E5-44E2-9CF5-17120EEC893E}"/>
              </a:ext>
            </a:extLst>
          </p:cNvPr>
          <p:cNvSpPr txBox="1">
            <a:spLocks/>
          </p:cNvSpPr>
          <p:nvPr/>
        </p:nvSpPr>
        <p:spPr>
          <a:xfrm>
            <a:off x="1673501" y="2381409"/>
            <a:ext cx="2422622" cy="6144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Montserrat" panose="02000505000000020004" pitchFamily="2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/>
              <a:t>4  7  9  8  11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36324D-A551-4819-A182-181FCAF939F7}"/>
                  </a:ext>
                </a:extLst>
              </p:cNvPr>
              <p:cNvSpPr txBox="1"/>
              <p:nvPr/>
            </p:nvSpPr>
            <p:spPr>
              <a:xfrm>
                <a:off x="4277477" y="2295566"/>
                <a:ext cx="5683658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4+7+9+8+11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=7.8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36324D-A551-4819-A182-181FCAF93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477" y="2295566"/>
                <a:ext cx="5683658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2C193F81-47B5-457B-A0FC-B8CC5C7E328F}"/>
              </a:ext>
            </a:extLst>
          </p:cNvPr>
          <p:cNvSpPr/>
          <p:nvPr/>
        </p:nvSpPr>
        <p:spPr>
          <a:xfrm>
            <a:off x="8483597" y="2435641"/>
            <a:ext cx="603682" cy="548663"/>
          </a:xfrm>
          <a:prstGeom prst="ellipse">
            <a:avLst/>
          </a:prstGeom>
          <a:noFill/>
          <a:ln>
            <a:solidFill>
              <a:srgbClr val="6FA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21CAE3-A8A6-4DED-9C59-649994B89287}"/>
              </a:ext>
            </a:extLst>
          </p:cNvPr>
          <p:cNvSpPr txBox="1"/>
          <p:nvPr/>
        </p:nvSpPr>
        <p:spPr>
          <a:xfrm>
            <a:off x="9206144" y="2135511"/>
            <a:ext cx="2181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Stichproben-mittelwert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177CE5-1FA8-40CB-938F-637D6F73A6BB}"/>
              </a:ext>
            </a:extLst>
          </p:cNvPr>
          <p:cNvSpPr txBox="1"/>
          <p:nvPr/>
        </p:nvSpPr>
        <p:spPr>
          <a:xfrm>
            <a:off x="5108601" y="4701480"/>
            <a:ext cx="3374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Stichproben-standardabweichung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6252B-D62C-4EDF-AED8-113E09BE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Dispersion</a:t>
            </a:r>
          </a:p>
        </p:txBody>
      </p:sp>
    </p:spTree>
    <p:extLst>
      <p:ext uri="{BB962C8B-B14F-4D97-AF65-F5344CB8AC3E}">
        <p14:creationId xmlns:p14="http://schemas.microsoft.com/office/powerpoint/2010/main" val="428260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1" grpId="0" build="p"/>
      <p:bldP spid="12" grpId="0"/>
      <p:bldP spid="13" grpId="0" animBg="1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Wahrscheinlichkeit und Statistik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Wenn wir eine vernünftig große Stichprobe an Australiern nehmen und deren Größe messen, dann können wir statistische Rückschlüsse für die Gesamtbevölkerung Australiens daraus ziehen.</a:t>
            </a:r>
          </a:p>
          <a:p>
            <a:r>
              <a:rPr lang="de-DE" noProof="0" dirty="0"/>
              <a:t>Wahrscheinlichkeiten helfen uns dabei, zu wissen, wie sicher wir in unserer Annahme sein können.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633DA-56A1-4A9E-8E3F-186EBAD6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Einführung</a:t>
            </a:r>
          </a:p>
        </p:txBody>
      </p:sp>
    </p:spTree>
    <p:extLst>
      <p:ext uri="{BB962C8B-B14F-4D97-AF65-F5344CB8AC3E}">
        <p14:creationId xmlns:p14="http://schemas.microsoft.com/office/powerpoint/2010/main" val="83006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Standardabweichung Population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8D8BE20-15BA-4386-8208-22F21533DB95}"/>
                  </a:ext>
                </a:extLst>
              </p:cNvPr>
              <p:cNvSpPr/>
              <p:nvPr/>
            </p:nvSpPr>
            <p:spPr>
              <a:xfrm>
                <a:off x="8559061" y="222121"/>
                <a:ext cx="2794739" cy="136537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8D8BE20-15BA-4386-8208-22F21533DB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061" y="222121"/>
                <a:ext cx="2794739" cy="1365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F0D9AC-2B9B-4CF2-9DB7-B02145DF1AD6}"/>
                  </a:ext>
                </a:extLst>
              </p:cNvPr>
              <p:cNvSpPr txBox="1"/>
              <p:nvPr/>
            </p:nvSpPr>
            <p:spPr>
              <a:xfrm>
                <a:off x="4235570" y="2374580"/>
                <a:ext cx="5683658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4+7+9+8+11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=7.8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F0D9AC-2B9B-4CF2-9DB7-B02145DF1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570" y="2374580"/>
                <a:ext cx="5683658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0D94D29E-3A27-42C2-B38A-F0BB6D9EB0BC}"/>
              </a:ext>
            </a:extLst>
          </p:cNvPr>
          <p:cNvSpPr/>
          <p:nvPr/>
        </p:nvSpPr>
        <p:spPr>
          <a:xfrm>
            <a:off x="8441690" y="2514655"/>
            <a:ext cx="603682" cy="548663"/>
          </a:xfrm>
          <a:prstGeom prst="ellipse">
            <a:avLst/>
          </a:prstGeom>
          <a:noFill/>
          <a:ln>
            <a:solidFill>
              <a:srgbClr val="6FA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C066A7-A333-4D09-B760-D30E65EB93D7}"/>
                  </a:ext>
                </a:extLst>
              </p:cNvPr>
              <p:cNvSpPr txBox="1"/>
              <p:nvPr/>
            </p:nvSpPr>
            <p:spPr>
              <a:xfrm>
                <a:off x="1690608" y="3427079"/>
                <a:ext cx="8407154" cy="1001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4−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7.8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7−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7.8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9−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7.8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8−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7.8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11−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7.8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C066A7-A333-4D09-B760-D30E65EB9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608" y="3427079"/>
                <a:ext cx="8407154" cy="10016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847093-F70F-4A4C-BF40-3B5C5951C047}"/>
                  </a:ext>
                </a:extLst>
              </p:cNvPr>
              <p:cNvSpPr txBox="1"/>
              <p:nvPr/>
            </p:nvSpPr>
            <p:spPr>
              <a:xfrm>
                <a:off x="2272484" y="4787848"/>
                <a:ext cx="3058017" cy="652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5.36</m:t>
                          </m:r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=2.32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847093-F70F-4A4C-BF40-3B5C5951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484" y="4787848"/>
                <a:ext cx="3058017" cy="6528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C7142D2-2A41-4C41-AFE1-2F1B59396A30}"/>
              </a:ext>
            </a:extLst>
          </p:cNvPr>
          <p:cNvSpPr txBox="1"/>
          <p:nvPr/>
        </p:nvSpPr>
        <p:spPr>
          <a:xfrm>
            <a:off x="1970198" y="2125431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Montserrat" panose="02000505000000020004" pitchFamily="2" charset="0"/>
              </a:rPr>
              <a:t>Population: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AB3F490-2713-473A-A32C-149509ADDD8A}"/>
              </a:ext>
            </a:extLst>
          </p:cNvPr>
          <p:cNvSpPr txBox="1">
            <a:spLocks/>
          </p:cNvSpPr>
          <p:nvPr/>
        </p:nvSpPr>
        <p:spPr>
          <a:xfrm>
            <a:off x="1519672" y="2494763"/>
            <a:ext cx="2422622" cy="614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Montserrat" panose="02000505000000020004" pitchFamily="2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/>
              <a:t>4  7  9  8  11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1D457D-A9CF-4261-B4ED-2885B3900E4B}"/>
              </a:ext>
            </a:extLst>
          </p:cNvPr>
          <p:cNvSpPr txBox="1"/>
          <p:nvPr/>
        </p:nvSpPr>
        <p:spPr>
          <a:xfrm>
            <a:off x="9206144" y="2135511"/>
            <a:ext cx="2181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Mittelwert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Population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C27D16-D170-4276-9338-A0BAD6A45B55}"/>
              </a:ext>
            </a:extLst>
          </p:cNvPr>
          <p:cNvSpPr txBox="1"/>
          <p:nvPr/>
        </p:nvSpPr>
        <p:spPr>
          <a:xfrm>
            <a:off x="5330501" y="4637229"/>
            <a:ext cx="3502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Standardabweichung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Population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A0B7B-6973-4E55-9957-B4C73C87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Dispersion</a:t>
            </a:r>
          </a:p>
        </p:txBody>
      </p:sp>
    </p:spTree>
    <p:extLst>
      <p:ext uri="{BB962C8B-B14F-4D97-AF65-F5344CB8AC3E}">
        <p14:creationId xmlns:p14="http://schemas.microsoft.com/office/powerpoint/2010/main" val="117408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/>
      <p:bldP spid="13" grpId="0"/>
      <p:bldP spid="15" grpId="0"/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Messgröße Quartil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4F653A9-7AFB-48F1-B8B2-F2B7FC7C2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023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Quartile und Interquartilabstände (IQR)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Eine weitere Art Daten zu beschreiben ist über die </a:t>
            </a:r>
            <a:r>
              <a:rPr lang="de-DE" b="1" noProof="0" dirty="0"/>
              <a:t>Quartile</a:t>
            </a:r>
            <a:r>
              <a:rPr lang="de-DE" noProof="0" dirty="0"/>
              <a:t> und die </a:t>
            </a:r>
            <a:r>
              <a:rPr lang="de-DE" b="1" dirty="0"/>
              <a:t>Interquartilsabstände (</a:t>
            </a:r>
            <a:r>
              <a:rPr lang="en-US" dirty="0"/>
              <a:t>interquartile range</a:t>
            </a:r>
            <a:r>
              <a:rPr lang="en-US" b="1" dirty="0"/>
              <a:t>/</a:t>
            </a:r>
            <a:r>
              <a:rPr lang="de-DE" b="1" dirty="0"/>
              <a:t>IQR)</a:t>
            </a:r>
          </a:p>
          <a:p>
            <a:endParaRPr lang="de-DE" noProof="0" dirty="0"/>
          </a:p>
          <a:p>
            <a:r>
              <a:rPr lang="de-DE" noProof="0" dirty="0"/>
              <a:t>Das hat den großen Vorteil, dass jeder Datenpunkt mit einbezogen wird und nicht aggregiert wird!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07376-717A-415E-A141-DC3CB9B7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Quartil</a:t>
            </a:r>
          </a:p>
        </p:txBody>
      </p:sp>
    </p:spTree>
    <p:extLst>
      <p:ext uri="{BB962C8B-B14F-4D97-AF65-F5344CB8AC3E}">
        <p14:creationId xmlns:p14="http://schemas.microsoft.com/office/powerpoint/2010/main" val="270726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Quartile und Interquartilabstände (IQR)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noProof="0" dirty="0"/>
              <a:t>Betrachten wir die folgende Datenserie mit 20 Werten</a:t>
            </a:r>
          </a:p>
          <a:p>
            <a:endParaRPr lang="de-DE" noProof="0" dirty="0"/>
          </a:p>
          <a:p>
            <a:endParaRPr lang="de-DE" noProof="0" dirty="0"/>
          </a:p>
          <a:p>
            <a:pPr marL="114300" indent="0">
              <a:buNone/>
              <a:tabLst>
                <a:tab pos="1828800" algn="ctr"/>
                <a:tab pos="3773488" algn="ctr"/>
                <a:tab pos="6000750" algn="ctr"/>
              </a:tabLst>
            </a:pPr>
            <a:r>
              <a:rPr lang="de-DE" noProof="0" dirty="0">
                <a:latin typeface="Cambria Math" panose="02040503050406030204" pitchFamily="18" charset="0"/>
                <a:ea typeface="Cambria Math" panose="02040503050406030204" pitchFamily="18" charset="0"/>
              </a:rPr>
              <a:t>	               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1. Quartil	            2. Quartil		     3. Quartil</a:t>
            </a:r>
          </a:p>
          <a:p>
            <a:pPr marL="114300" indent="0">
              <a:buNone/>
              <a:tabLst>
                <a:tab pos="1828800" algn="ctr"/>
                <a:tab pos="3773488" algn="ctr"/>
                <a:tab pos="6000750" algn="ctr"/>
              </a:tabLst>
            </a:pP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		                          oder Median</a:t>
            </a:r>
          </a:p>
          <a:p>
            <a:pPr marL="628650" indent="-514350">
              <a:buFont typeface="+mj-lt"/>
              <a:buAutoNum type="arabicPeriod"/>
              <a:tabLst>
                <a:tab pos="1828800" algn="ctr"/>
                <a:tab pos="3773488" algn="ctr"/>
                <a:tab pos="6000750" algn="ctr"/>
              </a:tabLst>
            </a:pPr>
            <a:r>
              <a:rPr lang="de-DE" noProof="0" dirty="0">
                <a:ea typeface="Cambria Math" panose="02040503050406030204" pitchFamily="18" charset="0"/>
              </a:rPr>
              <a:t>Teile die Serie auf</a:t>
            </a:r>
          </a:p>
          <a:p>
            <a:pPr marL="628650" indent="-514350">
              <a:buFont typeface="+mj-lt"/>
              <a:buAutoNum type="arabicPeriod"/>
              <a:tabLst>
                <a:tab pos="1828800" algn="ctr"/>
                <a:tab pos="3773488" algn="ctr"/>
                <a:tab pos="6000750" algn="ctr"/>
              </a:tabLst>
            </a:pPr>
            <a:r>
              <a:rPr lang="de-DE" noProof="0" dirty="0">
                <a:ea typeface="Cambria Math" panose="02040503050406030204" pitchFamily="18" charset="0"/>
              </a:rPr>
              <a:t>Teile jede Unterserie auf</a:t>
            </a:r>
          </a:p>
          <a:p>
            <a:pPr marL="628650" indent="-514350">
              <a:buFont typeface="+mj-lt"/>
              <a:buAutoNum type="arabicPeriod"/>
              <a:tabLst>
                <a:tab pos="1828800" algn="ctr"/>
                <a:tab pos="3773488" algn="ctr"/>
                <a:tab pos="6000750" algn="ctr"/>
              </a:tabLst>
            </a:pPr>
            <a:r>
              <a:rPr lang="de-DE" noProof="0" dirty="0">
                <a:ea typeface="Cambria Math" panose="02040503050406030204" pitchFamily="18" charset="0"/>
              </a:rPr>
              <a:t>Diese bilden die </a:t>
            </a:r>
            <a:r>
              <a:rPr lang="de-DE" b="1" noProof="0" dirty="0">
                <a:ea typeface="Cambria Math" panose="02040503050406030204" pitchFamily="18" charset="0"/>
              </a:rPr>
              <a:t>Quartile</a:t>
            </a:r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A0BE11-6E50-4C57-A67E-C3D75BF59A43}"/>
              </a:ext>
            </a:extLst>
          </p:cNvPr>
          <p:cNvSpPr/>
          <p:nvPr/>
        </p:nvSpPr>
        <p:spPr>
          <a:xfrm>
            <a:off x="838200" y="2679068"/>
            <a:ext cx="101938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3200" dirty="0"/>
              <a:t>9 10 10 11 13 15 16 19 19 21 23 28 30 33 34 36 44 45 47 60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BC2F5F-1FA9-4C90-91D3-CCED7D25394C}"/>
              </a:ext>
            </a:extLst>
          </p:cNvPr>
          <p:cNvSpPr/>
          <p:nvPr/>
        </p:nvSpPr>
        <p:spPr>
          <a:xfrm>
            <a:off x="1004348" y="2744744"/>
            <a:ext cx="4750073" cy="4575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BEBAFB-5E31-49C3-89AA-97845E45D51E}"/>
              </a:ext>
            </a:extLst>
          </p:cNvPr>
          <p:cNvSpPr/>
          <p:nvPr/>
        </p:nvSpPr>
        <p:spPr>
          <a:xfrm>
            <a:off x="5754422" y="2746438"/>
            <a:ext cx="5149368" cy="4558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20654B-6526-4C59-96B2-9F98373ABAC2}"/>
              </a:ext>
            </a:extLst>
          </p:cNvPr>
          <p:cNvCxnSpPr>
            <a:cxnSpLocks/>
          </p:cNvCxnSpPr>
          <p:nvPr/>
        </p:nvCxnSpPr>
        <p:spPr>
          <a:xfrm>
            <a:off x="3311688" y="2744744"/>
            <a:ext cx="0" cy="45754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3789CA-C619-43EF-8D8C-FC1DBAC96B09}"/>
              </a:ext>
            </a:extLst>
          </p:cNvPr>
          <p:cNvCxnSpPr>
            <a:cxnSpLocks/>
          </p:cNvCxnSpPr>
          <p:nvPr/>
        </p:nvCxnSpPr>
        <p:spPr>
          <a:xfrm>
            <a:off x="8392868" y="2744744"/>
            <a:ext cx="0" cy="45754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D7E11DB-0033-4F13-AF35-00A6E3A3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Quartil</a:t>
            </a:r>
          </a:p>
        </p:txBody>
      </p:sp>
    </p:spTree>
    <p:extLst>
      <p:ext uri="{BB962C8B-B14F-4D97-AF65-F5344CB8AC3E}">
        <p14:creationId xmlns:p14="http://schemas.microsoft.com/office/powerpoint/2010/main" val="1019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Quartile und Interquartilabstände (IQR)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8BB3E74-815C-4B4C-A129-CD70431D3A7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Betrachten wir die folgende Datenserie mit 20 Werten</a:t>
            </a:r>
          </a:p>
          <a:p>
            <a:endParaRPr lang="de-DE" dirty="0"/>
          </a:p>
          <a:p>
            <a:endParaRPr lang="de-DE" dirty="0"/>
          </a:p>
          <a:p>
            <a:pPr marL="114300" indent="0">
              <a:buFont typeface="Arial" panose="020B0604020202020204" pitchFamily="34" charset="0"/>
              <a:buNone/>
              <a:tabLst>
                <a:tab pos="1828800" algn="ctr"/>
                <a:tab pos="3773488" algn="ctr"/>
                <a:tab pos="6000750" algn="ctr"/>
              </a:tabLst>
            </a:pP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	               1. Quartil	            2. Quartil		     3. Quartil</a:t>
            </a:r>
          </a:p>
          <a:p>
            <a:pPr marL="114300" indent="0">
              <a:buFont typeface="Arial" panose="020B0604020202020204" pitchFamily="34" charset="0"/>
              <a:buNone/>
              <a:tabLst>
                <a:tab pos="1828800" algn="ctr"/>
                <a:tab pos="3773488" algn="ctr"/>
                <a:tab pos="6000750" algn="ctr"/>
              </a:tabLst>
            </a:pP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		                          oder Median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Quartil = 14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Quartil = 22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Quartil = 35</a:t>
            </a:r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8EDD3B2-1796-418A-A401-696AB6A42DBA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C27410F-E551-4108-BC96-5BBE6C523B5F}"/>
              </a:ext>
            </a:extLst>
          </p:cNvPr>
          <p:cNvGrpSpPr/>
          <p:nvPr/>
        </p:nvGrpSpPr>
        <p:grpSpPr>
          <a:xfrm>
            <a:off x="838200" y="2679068"/>
            <a:ext cx="10193816" cy="584775"/>
            <a:chOff x="838200" y="2905780"/>
            <a:chExt cx="10193816" cy="58477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143D4-8D09-4FC7-A42A-515CC14B8097}"/>
                </a:ext>
              </a:extLst>
            </p:cNvPr>
            <p:cNvSpPr/>
            <p:nvPr/>
          </p:nvSpPr>
          <p:spPr>
            <a:xfrm>
              <a:off x="838200" y="2905780"/>
              <a:ext cx="1019381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14300" indent="0">
                <a:buNone/>
              </a:pPr>
              <a:r>
                <a:rPr lang="en-US" sz="3200" dirty="0"/>
                <a:t>9 10 10 11 13 15 16 19 19 21 23 28 30 33 34 36 44 45 47 60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EC68165-B225-445D-9AE6-8BF49346442C}"/>
                </a:ext>
              </a:extLst>
            </p:cNvPr>
            <p:cNvSpPr/>
            <p:nvPr/>
          </p:nvSpPr>
          <p:spPr>
            <a:xfrm>
              <a:off x="1004348" y="2971456"/>
              <a:ext cx="4750073" cy="45754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DF286F-6ACE-4749-82BF-33BFC8B3FE66}"/>
                </a:ext>
              </a:extLst>
            </p:cNvPr>
            <p:cNvSpPr/>
            <p:nvPr/>
          </p:nvSpPr>
          <p:spPr>
            <a:xfrm>
              <a:off x="5754422" y="2973150"/>
              <a:ext cx="5149368" cy="455849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9E61A3-1BE9-42E1-8C35-744A7CF42DF7}"/>
                </a:ext>
              </a:extLst>
            </p:cNvPr>
            <p:cNvCxnSpPr>
              <a:cxnSpLocks/>
            </p:cNvCxnSpPr>
            <p:nvPr/>
          </p:nvCxnSpPr>
          <p:spPr>
            <a:xfrm>
              <a:off x="3311688" y="2971456"/>
              <a:ext cx="0" cy="45754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227F0D-844B-43B6-827F-014FBB0B5235}"/>
                </a:ext>
              </a:extLst>
            </p:cNvPr>
            <p:cNvCxnSpPr>
              <a:cxnSpLocks/>
            </p:cNvCxnSpPr>
            <p:nvPr/>
          </p:nvCxnSpPr>
          <p:spPr>
            <a:xfrm>
              <a:off x="8392868" y="2971456"/>
              <a:ext cx="0" cy="45754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11CB3-F0F1-4D52-B758-325CEB3C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Quartil</a:t>
            </a:r>
          </a:p>
        </p:txBody>
      </p:sp>
    </p:spTree>
    <p:extLst>
      <p:ext uri="{BB962C8B-B14F-4D97-AF65-F5344CB8AC3E}">
        <p14:creationId xmlns:p14="http://schemas.microsoft.com/office/powerpoint/2010/main" val="40573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Quartile grafisch darstellen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A3AA8E-32FE-41D0-805A-BC8760FE328F}"/>
              </a:ext>
            </a:extLst>
          </p:cNvPr>
          <p:cNvGrpSpPr/>
          <p:nvPr/>
        </p:nvGrpSpPr>
        <p:grpSpPr>
          <a:xfrm>
            <a:off x="838200" y="1574888"/>
            <a:ext cx="10193816" cy="584775"/>
            <a:chOff x="838200" y="2905780"/>
            <a:chExt cx="10193816" cy="5847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47D18F-8D5F-44E9-9599-DA6210833D37}"/>
                </a:ext>
              </a:extLst>
            </p:cNvPr>
            <p:cNvSpPr/>
            <p:nvPr/>
          </p:nvSpPr>
          <p:spPr>
            <a:xfrm>
              <a:off x="838200" y="2905780"/>
              <a:ext cx="1019381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14300" indent="0">
                <a:buNone/>
              </a:pPr>
              <a:r>
                <a:rPr lang="en-US" sz="3200" dirty="0"/>
                <a:t>9 10 10 11 13 15 16 19 19 21 23 28 30 33 34 36 44 45 47 60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86D5C7-2AD8-4E8D-A76E-88252B8842B1}"/>
                </a:ext>
              </a:extLst>
            </p:cNvPr>
            <p:cNvSpPr/>
            <p:nvPr/>
          </p:nvSpPr>
          <p:spPr>
            <a:xfrm>
              <a:off x="1004348" y="2971456"/>
              <a:ext cx="4750073" cy="45754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AEBA17-6186-4127-94EC-02E20A1DFCA0}"/>
                </a:ext>
              </a:extLst>
            </p:cNvPr>
            <p:cNvSpPr/>
            <p:nvPr/>
          </p:nvSpPr>
          <p:spPr>
            <a:xfrm>
              <a:off x="5754422" y="2973150"/>
              <a:ext cx="5149368" cy="455849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1E0D02-B9A0-4BC1-960A-EB86A778356E}"/>
                </a:ext>
              </a:extLst>
            </p:cNvPr>
            <p:cNvCxnSpPr>
              <a:cxnSpLocks/>
            </p:cNvCxnSpPr>
            <p:nvPr/>
          </p:nvCxnSpPr>
          <p:spPr>
            <a:xfrm>
              <a:off x="3311688" y="2971456"/>
              <a:ext cx="0" cy="45754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541C63-224C-4469-9C05-03C3C434C83C}"/>
                </a:ext>
              </a:extLst>
            </p:cNvPr>
            <p:cNvCxnSpPr>
              <a:cxnSpLocks/>
            </p:cNvCxnSpPr>
            <p:nvPr/>
          </p:nvCxnSpPr>
          <p:spPr>
            <a:xfrm>
              <a:off x="8392868" y="2971456"/>
              <a:ext cx="0" cy="45754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7573B58-BC82-4006-BFC7-90F474003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90" y="2441766"/>
            <a:ext cx="7990444" cy="35173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39354-BAF5-42B2-BB18-E3C4DA795C21}"/>
              </a:ext>
            </a:extLst>
          </p:cNvPr>
          <p:cNvSpPr txBox="1"/>
          <p:nvPr/>
        </p:nvSpPr>
        <p:spPr>
          <a:xfrm>
            <a:off x="8956505" y="2871514"/>
            <a:ext cx="20559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ontserrat" panose="02000505000000020004" pitchFamily="2" charset="0"/>
              </a:rPr>
              <a:t>Quartile </a:t>
            </a:r>
            <a:r>
              <a:rPr lang="en-US" sz="2800" dirty="0" err="1">
                <a:latin typeface="Montserrat" panose="02000505000000020004" pitchFamily="2" charset="0"/>
              </a:rPr>
              <a:t>haben</a:t>
            </a:r>
            <a:r>
              <a:rPr lang="en-US" sz="2800" dirty="0">
                <a:latin typeface="Montserrat" panose="02000505000000020004" pitchFamily="2" charset="0"/>
              </a:rPr>
              <a:t> </a:t>
            </a:r>
            <a:r>
              <a:rPr lang="en-US" sz="2800" dirty="0" err="1">
                <a:latin typeface="Montserrat" panose="02000505000000020004" pitchFamily="2" charset="0"/>
              </a:rPr>
              <a:t>selten</a:t>
            </a:r>
            <a:r>
              <a:rPr lang="en-US" sz="2800" dirty="0">
                <a:latin typeface="Montserrat" panose="02000505000000020004" pitchFamily="2" charset="0"/>
              </a:rPr>
              <a:t> die </a:t>
            </a:r>
            <a:r>
              <a:rPr lang="en-US" sz="2800" dirty="0" err="1">
                <a:latin typeface="Montserrat" panose="02000505000000020004" pitchFamily="2" charset="0"/>
              </a:rPr>
              <a:t>selbe</a:t>
            </a:r>
            <a:r>
              <a:rPr lang="en-US" sz="2800" dirty="0">
                <a:latin typeface="Montserrat" panose="02000505000000020004" pitchFamily="2" charset="0"/>
              </a:rPr>
              <a:t> </a:t>
            </a:r>
            <a:r>
              <a:rPr lang="en-US" sz="2800" dirty="0" err="1">
                <a:latin typeface="Montserrat" panose="02000505000000020004" pitchFamily="2" charset="0"/>
              </a:rPr>
              <a:t>Größe</a:t>
            </a:r>
            <a:r>
              <a:rPr lang="en-US" sz="2800" dirty="0">
                <a:latin typeface="Montserrat" panose="02000505000000020004" pitchFamily="2" charset="0"/>
              </a:rPr>
              <a:t>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445F4-525C-4123-9AFC-D36B538A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Quartil</a:t>
            </a:r>
          </a:p>
        </p:txBody>
      </p:sp>
    </p:spTree>
    <p:extLst>
      <p:ext uri="{BB962C8B-B14F-4D97-AF65-F5344CB8AC3E}">
        <p14:creationId xmlns:p14="http://schemas.microsoft.com/office/powerpoint/2010/main" val="111751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Grenzen und Ausreißer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Was gilt als "Ausreißer"?</a:t>
            </a:r>
          </a:p>
          <a:p>
            <a:r>
              <a:rPr lang="de-DE" noProof="0" dirty="0"/>
              <a:t>Eine gängige Praxis ist es, eine „Abgrenzung" zu setzen, 1,5 mal so groß wie der IQR</a:t>
            </a:r>
          </a:p>
          <a:p>
            <a:r>
              <a:rPr lang="de-DE" noProof="0" dirty="0"/>
              <a:t>Alles außerhalb dieser Begrenzung ist ein Ausreißer</a:t>
            </a:r>
          </a:p>
          <a:p>
            <a:r>
              <a:rPr lang="de-DE" noProof="0" dirty="0"/>
              <a:t>Dies wird durch die </a:t>
            </a:r>
            <a:r>
              <a:rPr lang="de-DE" b="1" noProof="0" dirty="0"/>
              <a:t>Daten</a:t>
            </a:r>
            <a:r>
              <a:rPr lang="de-DE" noProof="0" dirty="0"/>
              <a:t> bestimmt, nicht ein beliebiger Prozentsatz!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5AD92-B779-46DB-8FB8-A8553312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Quartil</a:t>
            </a:r>
          </a:p>
        </p:txBody>
      </p:sp>
    </p:spTree>
    <p:extLst>
      <p:ext uri="{BB962C8B-B14F-4D97-AF65-F5344CB8AC3E}">
        <p14:creationId xmlns:p14="http://schemas.microsoft.com/office/powerpoint/2010/main" val="316527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Grenzen und Ausreißer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3" indent="0">
              <a:buNone/>
            </a:pPr>
            <a:r>
              <a:rPr lang="de-DE" sz="2800" noProof="0" dirty="0"/>
              <a:t>    1 IQR				1,5 IQR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611037-8A7D-4613-9ACA-74C7F31D0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90" y="2441766"/>
            <a:ext cx="7990444" cy="3517355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A61D39A9-160C-494B-90BF-3482E39866B2}"/>
              </a:ext>
            </a:extLst>
          </p:cNvPr>
          <p:cNvSpPr/>
          <p:nvPr/>
        </p:nvSpPr>
        <p:spPr>
          <a:xfrm rot="5400000">
            <a:off x="2823235" y="952521"/>
            <a:ext cx="488486" cy="3157268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91BDC-9010-4E93-9251-030D12F034A0}"/>
              </a:ext>
            </a:extLst>
          </p:cNvPr>
          <p:cNvSpPr txBox="1"/>
          <p:nvPr/>
        </p:nvSpPr>
        <p:spPr>
          <a:xfrm>
            <a:off x="9498368" y="2441766"/>
            <a:ext cx="1855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ontserrat" panose="02000505000000020004" pitchFamily="2" charset="0"/>
              </a:rPr>
              <a:t>In </a:t>
            </a:r>
            <a:r>
              <a:rPr lang="en-US" sz="2800" dirty="0" err="1">
                <a:latin typeface="Montserrat" panose="02000505000000020004" pitchFamily="2" charset="0"/>
              </a:rPr>
              <a:t>diesem</a:t>
            </a:r>
            <a:r>
              <a:rPr lang="en-US" sz="2800" dirty="0">
                <a:latin typeface="Montserrat" panose="02000505000000020004" pitchFamily="2" charset="0"/>
              </a:rPr>
              <a:t> </a:t>
            </a:r>
            <a:r>
              <a:rPr lang="en-US" sz="2800" dirty="0" err="1">
                <a:latin typeface="Montserrat" panose="02000505000000020004" pitchFamily="2" charset="0"/>
              </a:rPr>
              <a:t>Datenset</a:t>
            </a:r>
            <a:r>
              <a:rPr lang="en-US" sz="2800" dirty="0">
                <a:latin typeface="Montserrat" panose="02000505000000020004" pitchFamily="2" charset="0"/>
              </a:rPr>
              <a:t> </a:t>
            </a:r>
            <a:r>
              <a:rPr lang="en-US" sz="2800" dirty="0" err="1">
                <a:latin typeface="Montserrat" panose="02000505000000020004" pitchFamily="2" charset="0"/>
              </a:rPr>
              <a:t>ist</a:t>
            </a:r>
            <a:r>
              <a:rPr lang="en-US" sz="2800" dirty="0">
                <a:latin typeface="Montserrat" panose="02000505000000020004" pitchFamily="2" charset="0"/>
              </a:rPr>
              <a:t> 60 </a:t>
            </a:r>
            <a:r>
              <a:rPr lang="en-US" sz="2800" dirty="0" err="1">
                <a:latin typeface="Montserrat" panose="02000505000000020004" pitchFamily="2" charset="0"/>
              </a:rPr>
              <a:t>kein</a:t>
            </a:r>
            <a:r>
              <a:rPr lang="en-US" sz="2800" dirty="0">
                <a:latin typeface="Montserrat" panose="02000505000000020004" pitchFamily="2" charset="0"/>
              </a:rPr>
              <a:t> </a:t>
            </a:r>
            <a:r>
              <a:rPr lang="en-US" sz="2800" dirty="0" err="1">
                <a:latin typeface="Montserrat" panose="02000505000000020004" pitchFamily="2" charset="0"/>
              </a:rPr>
              <a:t>Ausreißer</a:t>
            </a:r>
            <a:r>
              <a:rPr lang="en-US" sz="2800" dirty="0">
                <a:latin typeface="Montserrat" panose="02000505000000020004" pitchFamily="2" charset="0"/>
              </a:rPr>
              <a:t>, 70 </a:t>
            </a:r>
            <a:r>
              <a:rPr lang="en-US" sz="2800" dirty="0" err="1">
                <a:latin typeface="Montserrat" panose="02000505000000020004" pitchFamily="2" charset="0"/>
              </a:rPr>
              <a:t>wäre</a:t>
            </a:r>
            <a:r>
              <a:rPr lang="en-US" sz="2800" dirty="0">
                <a:latin typeface="Montserrat" panose="02000505000000020004" pitchFamily="2" charset="0"/>
              </a:rPr>
              <a:t> es </a:t>
            </a:r>
            <a:r>
              <a:rPr lang="en-US" sz="2800" dirty="0" err="1">
                <a:latin typeface="Montserrat" panose="02000505000000020004" pitchFamily="2" charset="0"/>
              </a:rPr>
              <a:t>jedoch</a:t>
            </a:r>
            <a:endParaRPr lang="en-US" sz="2800" dirty="0">
              <a:latin typeface="Montserrat" panose="02000505000000020004" pitchFamily="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4C701-0473-4745-9870-41BEC674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Quartil</a:t>
            </a:r>
          </a:p>
        </p:txBody>
      </p:sp>
    </p:spTree>
    <p:extLst>
      <p:ext uri="{BB962C8B-B14F-4D97-AF65-F5344CB8AC3E}">
        <p14:creationId xmlns:p14="http://schemas.microsoft.com/office/powerpoint/2010/main" val="386087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3142 0.0016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4" grpId="1" animBg="1"/>
      <p:bldP spid="4" grpId="2" animBg="1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B00606A-BD7C-471B-8779-D58F56C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64" y="2071747"/>
            <a:ext cx="8029755" cy="343879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D938E9-3EB7-4689-9BE2-DFDE29033CFD}"/>
              </a:ext>
            </a:extLst>
          </p:cNvPr>
          <p:cNvCxnSpPr>
            <a:cxnSpLocks/>
          </p:cNvCxnSpPr>
          <p:nvPr/>
        </p:nvCxnSpPr>
        <p:spPr>
          <a:xfrm>
            <a:off x="4403117" y="2565760"/>
            <a:ext cx="3977680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C574A0-D75C-40BE-9479-8CC592FD0747}"/>
              </a:ext>
            </a:extLst>
          </p:cNvPr>
          <p:cNvCxnSpPr/>
          <p:nvPr/>
        </p:nvCxnSpPr>
        <p:spPr>
          <a:xfrm>
            <a:off x="8380797" y="2229148"/>
            <a:ext cx="0" cy="67322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188DFF4-21BD-4FE8-943A-E08BDF50A8DA}"/>
              </a:ext>
            </a:extLst>
          </p:cNvPr>
          <p:cNvSpPr txBox="1"/>
          <p:nvPr/>
        </p:nvSpPr>
        <p:spPr>
          <a:xfrm>
            <a:off x="5274142" y="2099041"/>
            <a:ext cx="310665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fence at 1.5 IQR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Grenzen und Ausreißer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3112"/>
            <a:ext cx="10515600" cy="8938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noProof="0" dirty="0"/>
              <a:t>Bei der Darstellung im Box-Whiskers-Diagramm (Kastengrafik) werden die Antennen (Whisker) an die äußersten Ränder der Begrenzung gezogen.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078136-9C7C-4A70-868A-03D833381375}"/>
              </a:ext>
            </a:extLst>
          </p:cNvPr>
          <p:cNvGrpSpPr/>
          <p:nvPr/>
        </p:nvGrpSpPr>
        <p:grpSpPr>
          <a:xfrm>
            <a:off x="838200" y="1574888"/>
            <a:ext cx="10193816" cy="584775"/>
            <a:chOff x="838200" y="2905780"/>
            <a:chExt cx="10193816" cy="5847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397E37-FCD8-4678-AB47-AA77C520E93A}"/>
                </a:ext>
              </a:extLst>
            </p:cNvPr>
            <p:cNvSpPr/>
            <p:nvPr/>
          </p:nvSpPr>
          <p:spPr>
            <a:xfrm>
              <a:off x="838200" y="2905780"/>
              <a:ext cx="1019381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14300" indent="0">
                <a:buNone/>
              </a:pPr>
              <a:r>
                <a:rPr lang="en-US" sz="3200" dirty="0"/>
                <a:t>9 10 10 11 13 15 16 19 19 21 23 28 30 33 34 36 44 45 47 </a:t>
              </a:r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70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6FC7C9-D82F-4F74-8919-C11BB7F35960}"/>
                </a:ext>
              </a:extLst>
            </p:cNvPr>
            <p:cNvSpPr/>
            <p:nvPr/>
          </p:nvSpPr>
          <p:spPr>
            <a:xfrm>
              <a:off x="1004348" y="2971456"/>
              <a:ext cx="4750073" cy="45754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D24E90-C5D9-4E4D-BD83-541D02495D8A}"/>
                </a:ext>
              </a:extLst>
            </p:cNvPr>
            <p:cNvSpPr/>
            <p:nvPr/>
          </p:nvSpPr>
          <p:spPr>
            <a:xfrm>
              <a:off x="5754422" y="2973150"/>
              <a:ext cx="5149368" cy="455849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419A1D8-E51D-4629-BE32-6E5B55B8F407}"/>
                </a:ext>
              </a:extLst>
            </p:cNvPr>
            <p:cNvCxnSpPr>
              <a:cxnSpLocks/>
            </p:cNvCxnSpPr>
            <p:nvPr/>
          </p:nvCxnSpPr>
          <p:spPr>
            <a:xfrm>
              <a:off x="3311688" y="2971456"/>
              <a:ext cx="0" cy="45754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0E2FB1A-5B40-4D49-AAB2-4106C53E0DFB}"/>
                </a:ext>
              </a:extLst>
            </p:cNvPr>
            <p:cNvCxnSpPr>
              <a:cxnSpLocks/>
            </p:cNvCxnSpPr>
            <p:nvPr/>
          </p:nvCxnSpPr>
          <p:spPr>
            <a:xfrm>
              <a:off x="8392868" y="2971456"/>
              <a:ext cx="0" cy="45754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9A76074-35BE-4307-8E5F-3576BC90E0CC}"/>
              </a:ext>
            </a:extLst>
          </p:cNvPr>
          <p:cNvSpPr txBox="1"/>
          <p:nvPr/>
        </p:nvSpPr>
        <p:spPr>
          <a:xfrm>
            <a:off x="9437299" y="2618542"/>
            <a:ext cx="18302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Montserrat" panose="02000505000000020004" pitchFamily="2" charset="0"/>
              </a:rPr>
              <a:t>Hier</a:t>
            </a:r>
            <a:r>
              <a:rPr lang="en-US" sz="2800" dirty="0">
                <a:latin typeface="Montserrat" panose="02000505000000020004" pitchFamily="2" charset="0"/>
              </a:rPr>
              <a:t> </a:t>
            </a:r>
            <a:r>
              <a:rPr lang="en-US" sz="2800" dirty="0" err="1">
                <a:latin typeface="Montserrat" panose="02000505000000020004" pitchFamily="2" charset="0"/>
              </a:rPr>
              <a:t>ist</a:t>
            </a:r>
            <a:r>
              <a:rPr lang="en-US" sz="2800" dirty="0">
                <a:latin typeface="Montserrat" panose="02000505000000020004" pitchFamily="2" charset="0"/>
              </a:rPr>
              <a:t> 70 </a:t>
            </a:r>
            <a:r>
              <a:rPr lang="en-US" sz="2800" dirty="0" err="1">
                <a:latin typeface="Montserrat" panose="02000505000000020004" pitchFamily="2" charset="0"/>
              </a:rPr>
              <a:t>ein</a:t>
            </a:r>
            <a:r>
              <a:rPr lang="en-US" sz="2800" dirty="0">
                <a:latin typeface="Montserrat" panose="02000505000000020004" pitchFamily="2" charset="0"/>
              </a:rPr>
              <a:t> </a:t>
            </a:r>
            <a:r>
              <a:rPr lang="en-US" sz="2800" dirty="0" err="1">
                <a:latin typeface="Montserrat" panose="02000505000000020004" pitchFamily="2" charset="0"/>
              </a:rPr>
              <a:t>echter</a:t>
            </a:r>
            <a:r>
              <a:rPr lang="en-US" sz="2800" dirty="0">
                <a:latin typeface="Montserrat" panose="02000505000000020004" pitchFamily="2" charset="0"/>
              </a:rPr>
              <a:t> </a:t>
            </a:r>
            <a:r>
              <a:rPr lang="en-US" sz="2800" dirty="0" err="1">
                <a:latin typeface="Montserrat" panose="02000505000000020004" pitchFamily="2" charset="0"/>
              </a:rPr>
              <a:t>Ausreißer</a:t>
            </a:r>
            <a:endParaRPr lang="en-US" sz="2800" dirty="0">
              <a:latin typeface="Montserrat" panose="02000505000000020004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464F8-9B98-4073-9DAC-5CD33B14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Quartil</a:t>
            </a:r>
          </a:p>
        </p:txBody>
      </p:sp>
    </p:spTree>
    <p:extLst>
      <p:ext uri="{BB962C8B-B14F-4D97-AF65-F5344CB8AC3E}">
        <p14:creationId xmlns:p14="http://schemas.microsoft.com/office/powerpoint/2010/main" val="53481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Bivariate Daten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4220A5C-3F85-4CC7-86A8-2B4933E55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741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8B88-7803-F647-8D86-FFEF0254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PARSHIP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A3046-309D-B445-86CA-321AD0A89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„Alle 11 Minuten verliebt sich ein Single über PARSHIP“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b="1" u="sng" dirty="0"/>
              <a:t>Frage</a:t>
            </a:r>
            <a:r>
              <a:rPr lang="de-DE" dirty="0"/>
              <a:t>: Sind das gute oder </a:t>
            </a:r>
          </a:p>
          <a:p>
            <a:pPr marL="0" indent="0">
              <a:buNone/>
            </a:pPr>
            <a:r>
              <a:rPr lang="de-DE" dirty="0"/>
              <a:t>nicht so gute Neuigkeiten?</a:t>
            </a:r>
          </a:p>
        </p:txBody>
      </p:sp>
      <p:pic>
        <p:nvPicPr>
          <p:cNvPr id="5" name="Bild 8" descr="Bildschirmfoto 2017-03-15 um 13.43.00.png">
            <a:extLst>
              <a:ext uri="{FF2B5EF4-FFF2-40B4-BE49-F238E27FC236}">
                <a16:creationId xmlns:a16="http://schemas.microsoft.com/office/drawing/2014/main" id="{7210EB9E-2C0A-0646-91ED-A59084BF00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528" t="7319" r="3865"/>
          <a:stretch>
            <a:fillRect/>
          </a:stretch>
        </p:blipFill>
        <p:spPr>
          <a:xfrm>
            <a:off x="6792129" y="2665378"/>
            <a:ext cx="2586956" cy="364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2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Bivariate 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Vergleicht zwei Variablen</a:t>
            </a:r>
          </a:p>
          <a:p>
            <a:pPr marL="0" indent="0">
              <a:buNone/>
            </a:pPr>
            <a:endParaRPr lang="de-DE" noProof="0" dirty="0"/>
          </a:p>
          <a:p>
            <a:r>
              <a:rPr lang="de-DE" noProof="0" dirty="0"/>
              <a:t>Die x-Achse wird auf die </a:t>
            </a:r>
            <a:r>
              <a:rPr lang="de-DE" b="1" noProof="0" dirty="0"/>
              <a:t>unabhängige Variable </a:t>
            </a:r>
            <a:r>
              <a:rPr lang="de-DE" noProof="0" dirty="0"/>
              <a:t>gesetzt</a:t>
            </a:r>
          </a:p>
          <a:p>
            <a:pPr marL="0" indent="0">
              <a:buNone/>
            </a:pPr>
            <a:endParaRPr lang="de-DE" noProof="0" dirty="0"/>
          </a:p>
          <a:p>
            <a:r>
              <a:rPr lang="de-DE" noProof="0" dirty="0"/>
              <a:t>Die y-Achse wird auf die </a:t>
            </a:r>
            <a:r>
              <a:rPr lang="de-DE" b="1" noProof="0" dirty="0"/>
              <a:t>abhängige Variable </a:t>
            </a:r>
            <a:r>
              <a:rPr lang="de-DE" noProof="0" dirty="0"/>
              <a:t>gesetzt, oder diejenige, die relativ zu x gemessen wird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F1FE1-755F-4A87-A275-EAA483D9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Bivariate Daten</a:t>
            </a:r>
          </a:p>
        </p:txBody>
      </p:sp>
    </p:spTree>
    <p:extLst>
      <p:ext uri="{BB962C8B-B14F-4D97-AF65-F5344CB8AC3E}">
        <p14:creationId xmlns:p14="http://schemas.microsoft.com/office/powerpoint/2010/main" val="158108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Bivariate 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Streudiagramme (</a:t>
            </a:r>
            <a:r>
              <a:rPr lang="de-DE" noProof="0" dirty="0" err="1"/>
              <a:t>scatter</a:t>
            </a:r>
            <a:r>
              <a:rPr lang="de-DE" noProof="0" dirty="0"/>
              <a:t> </a:t>
            </a:r>
            <a:r>
              <a:rPr lang="de-DE" noProof="0" dirty="0" err="1"/>
              <a:t>plots</a:t>
            </a:r>
            <a:r>
              <a:rPr lang="de-DE" noProof="0" dirty="0"/>
              <a:t>) können eine </a:t>
            </a:r>
            <a:r>
              <a:rPr lang="de-DE" b="1" noProof="0" dirty="0"/>
              <a:t>Korrelation</a:t>
            </a:r>
            <a:r>
              <a:rPr lang="de-DE" noProof="0" dirty="0"/>
              <a:t> zwischen zwei Variablen aufdecken</a:t>
            </a:r>
          </a:p>
          <a:p>
            <a:r>
              <a:rPr lang="de-DE" noProof="0" dirty="0"/>
              <a:t>Sie können </a:t>
            </a:r>
            <a:r>
              <a:rPr lang="de-DE" b="1" i="1" noProof="0" dirty="0"/>
              <a:t>keine</a:t>
            </a:r>
            <a:r>
              <a:rPr lang="de-DE" b="1" noProof="0" dirty="0"/>
              <a:t> Kausalität </a:t>
            </a:r>
            <a:r>
              <a:rPr lang="de-DE" noProof="0" dirty="0"/>
              <a:t>zeigen!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A537B-451C-4DA3-9D99-9722E0A4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Bivariate Daten</a:t>
            </a:r>
          </a:p>
        </p:txBody>
      </p:sp>
    </p:spTree>
    <p:extLst>
      <p:ext uri="{BB962C8B-B14F-4D97-AF65-F5344CB8AC3E}">
        <p14:creationId xmlns:p14="http://schemas.microsoft.com/office/powerpoint/2010/main" val="25711437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Bivariate 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Die K</a:t>
            </a:r>
            <a:r>
              <a:rPr lang="de-DE" b="1" noProof="0" dirty="0"/>
              <a:t>orrelation</a:t>
            </a:r>
            <a:r>
              <a:rPr lang="de-DE" noProof="0" dirty="0"/>
              <a:t> zweier Variablen</a:t>
            </a:r>
          </a:p>
          <a:p>
            <a:r>
              <a:rPr lang="de-DE" noProof="0" dirty="0"/>
              <a:t>Sie zeigt keine </a:t>
            </a:r>
            <a:r>
              <a:rPr lang="de-DE" b="1" noProof="0" dirty="0"/>
              <a:t>Kausalität</a:t>
            </a:r>
            <a:r>
              <a:rPr lang="de-DE" noProof="0" dirty="0"/>
              <a:t> auf!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5EDEF13-F42E-4114-84E9-D0B047AFB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81" y="2865654"/>
            <a:ext cx="8702615" cy="343687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0EDF6-1D00-416C-A119-37372206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Bivariate Daten</a:t>
            </a:r>
          </a:p>
        </p:txBody>
      </p:sp>
    </p:spTree>
    <p:extLst>
      <p:ext uri="{BB962C8B-B14F-4D97-AF65-F5344CB8AC3E}">
        <p14:creationId xmlns:p14="http://schemas.microsoft.com/office/powerpoint/2010/main" val="82871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Bivariate 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Um die </a:t>
            </a:r>
            <a:r>
              <a:rPr lang="de-DE" b="1" noProof="0" dirty="0"/>
              <a:t>Kausalität</a:t>
            </a:r>
            <a:r>
              <a:rPr lang="de-DE" noProof="0" dirty="0"/>
              <a:t> zu bestimmen, sind weitere statistische Analysen erforderlich!</a:t>
            </a:r>
          </a:p>
          <a:p>
            <a:r>
              <a:rPr lang="de-DE" noProof="0" dirty="0"/>
              <a:t>Zum Beispiel: "Verringert die zunehmende Zahl von Polizeibeamten die Kriminalität?"</a:t>
            </a:r>
          </a:p>
          <a:p>
            <a:r>
              <a:rPr lang="de-DE" noProof="0" dirty="0"/>
              <a:t>Wir werden die Korrelation betrachten und weitere Analysen durchführen, um die Kausalität zu verstehen.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94D5B-1372-47C5-94F1-FADEDA66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Bivariate Daten</a:t>
            </a:r>
          </a:p>
        </p:txBody>
      </p:sp>
    </p:spTree>
    <p:extLst>
      <p:ext uri="{BB962C8B-B14F-4D97-AF65-F5344CB8AC3E}">
        <p14:creationId xmlns:p14="http://schemas.microsoft.com/office/powerpoint/2010/main" val="156190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Bivariate Daten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89C96-CCFC-4390-BC4C-441B0070A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65855"/>
            <a:ext cx="4346339" cy="3736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8C6855-25FC-42E8-A9F7-8BDB19F2D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0837"/>
            <a:ext cx="4326004" cy="3736326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DA7414-4661-4104-996E-71122B283363}"/>
              </a:ext>
            </a:extLst>
          </p:cNvPr>
          <p:cNvSpPr txBox="1">
            <a:spLocks/>
          </p:cNvSpPr>
          <p:nvPr/>
        </p:nvSpPr>
        <p:spPr>
          <a:xfrm>
            <a:off x="1187989" y="5223651"/>
            <a:ext cx="3976215" cy="937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anose="020B0604020202020204" pitchFamily="34" charset="0"/>
              <a:buNone/>
            </a:pPr>
            <a:r>
              <a:rPr lang="en-US" dirty="0"/>
              <a:t>Positive</a:t>
            </a:r>
            <a:br>
              <a:rPr lang="en-US" dirty="0"/>
            </a:br>
            <a:r>
              <a:rPr lang="en-US" dirty="0" err="1"/>
              <a:t>Korrelation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6AF3BA6-A224-415C-95DC-75BD3A516B85}"/>
              </a:ext>
            </a:extLst>
          </p:cNvPr>
          <p:cNvSpPr txBox="1">
            <a:spLocks/>
          </p:cNvSpPr>
          <p:nvPr/>
        </p:nvSpPr>
        <p:spPr>
          <a:xfrm>
            <a:off x="6291229" y="5223651"/>
            <a:ext cx="3976215" cy="937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anose="020B0604020202020204" pitchFamily="34" charset="0"/>
              <a:buNone/>
            </a:pPr>
            <a:r>
              <a:rPr lang="en-US" dirty="0"/>
              <a:t>Negative </a:t>
            </a:r>
            <a:r>
              <a:rPr lang="en-US" dirty="0" err="1"/>
              <a:t>oder</a:t>
            </a:r>
            <a:r>
              <a:rPr lang="en-US" dirty="0"/>
              <a:t> inverse</a:t>
            </a:r>
            <a:br>
              <a:rPr lang="en-US" dirty="0"/>
            </a:br>
            <a:r>
              <a:rPr lang="en-US" dirty="0" err="1"/>
              <a:t>Korrelation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D06B8-B8A9-4BD4-B458-258BC942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Bivariate Daten</a:t>
            </a:r>
          </a:p>
        </p:txBody>
      </p:sp>
    </p:spTree>
    <p:extLst>
      <p:ext uri="{BB962C8B-B14F-4D97-AF65-F5344CB8AC3E}">
        <p14:creationId xmlns:p14="http://schemas.microsoft.com/office/powerpoint/2010/main" val="368375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Kovarianz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Eine übliche Methode, zwei Variablen zu vergleichen, ist, ihre Varianzen zu vergleichen - wie weit sind die typischen Werte vom Mittelwert jedes Elements entfernt?</a:t>
            </a:r>
          </a:p>
          <a:p>
            <a:r>
              <a:rPr lang="de-DE" noProof="0" dirty="0"/>
              <a:t>Die erste Herausforderung besteht darin, den Maßstab zu finden.</a:t>
            </a:r>
            <a:br>
              <a:rPr lang="de-DE" noProof="0" dirty="0"/>
            </a:br>
            <a:r>
              <a:rPr lang="de-DE" noProof="0" dirty="0"/>
              <a:t>Beispielsweise ist ein Vergleich der Höhe in cm mit dem Gewicht in kg nicht sinnvoll, es sei denn, wir entwickeln einen </a:t>
            </a:r>
            <a:r>
              <a:rPr lang="de-DE" b="1" noProof="0" dirty="0"/>
              <a:t>Standard-Score</a:t>
            </a:r>
            <a:r>
              <a:rPr lang="de-DE" noProof="0" dirty="0"/>
              <a:t>, um die Daten zu </a:t>
            </a:r>
            <a:r>
              <a:rPr lang="de-DE" b="1" noProof="0" dirty="0"/>
              <a:t>normalisieren</a:t>
            </a:r>
            <a:r>
              <a:rPr lang="de-DE" noProof="0" dirty="0"/>
              <a:t>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B3A30-941A-489E-87E6-6F6E5BFD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Bivariate Daten</a:t>
            </a:r>
          </a:p>
        </p:txBody>
      </p:sp>
    </p:spTree>
    <p:extLst>
      <p:ext uri="{BB962C8B-B14F-4D97-AF65-F5344CB8AC3E}">
        <p14:creationId xmlns:p14="http://schemas.microsoft.com/office/powerpoint/2010/main" val="170738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Kovarianz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2E3CBDB-8A10-2548-800D-ECC643ED6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Der Einfachheit halber betrachten wir die</a:t>
                </a:r>
              </a:p>
              <a:p>
                <a:pPr marL="0" indent="0">
                  <a:buNone/>
                </a:pPr>
                <a:r>
                  <a:rPr lang="de-DE" noProof="0" dirty="0"/>
                  <a:t>	</a:t>
                </a:r>
                <a:r>
                  <a:rPr lang="de-DE" b="1" noProof="0" dirty="0"/>
                  <a:t>Populationskovarianz</a:t>
                </a:r>
                <a:r>
                  <a:rPr lang="de-DE" noProof="0" dirty="0"/>
                  <a:t>:</a:t>
                </a:r>
              </a:p>
              <a:p>
                <a:pPr marL="0" indent="0">
                  <a:buNone/>
                </a:pPr>
                <a:endParaRPr lang="de-DE" noProof="0" dirty="0"/>
              </a:p>
              <a:p>
                <a:pPr marL="0" indent="0">
                  <a:buNone/>
                </a:pPr>
                <a:endParaRPr lang="de-DE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noProof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de-DE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DE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de-DE" i="1" noProof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e-DE" i="1" noProof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noProof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de-DE" i="1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noProof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)(</m:t>
                          </m:r>
                        </m:e>
                      </m:nary>
                      <m:sSub>
                        <m:sSubPr>
                          <m:ctrlPr>
                            <a:rPr lang="de-DE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1" noProof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de-DE" i="1" noProof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i="1" noProof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noProof="0" dirty="0"/>
              </a:p>
              <a:p>
                <a:pPr marL="0" indent="0">
                  <a:buNone/>
                </a:pPr>
                <a:endParaRPr lang="de-DE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2E3CBDB-8A10-2548-800D-ECC643ED6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AABD2-44C3-47FC-BA12-92C79D5A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Bivariate Daten</a:t>
            </a:r>
          </a:p>
        </p:txBody>
      </p:sp>
    </p:spTree>
    <p:extLst>
      <p:ext uri="{BB962C8B-B14F-4D97-AF65-F5344CB8AC3E}">
        <p14:creationId xmlns:p14="http://schemas.microsoft.com/office/powerpoint/2010/main" val="8366856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Kovarianz 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Vergleiche die beiden Tabellen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64EF25-688A-40CA-99FF-41A67572A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631571"/>
              </p:ext>
            </p:extLst>
          </p:nvPr>
        </p:nvGraphicFramePr>
        <p:xfrm>
          <a:off x="1094556" y="2761452"/>
          <a:ext cx="70231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501885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A20165-D655-4133-8935-FDD2172B5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378111"/>
              </p:ext>
            </p:extLst>
          </p:nvPr>
        </p:nvGraphicFramePr>
        <p:xfrm>
          <a:off x="6575333" y="2761452"/>
          <a:ext cx="70231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501885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E068F-1B57-4587-A67F-5794E82D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Bivariate Daten</a:t>
            </a:r>
          </a:p>
        </p:txBody>
      </p:sp>
    </p:spTree>
    <p:extLst>
      <p:ext uri="{BB962C8B-B14F-4D97-AF65-F5344CB8AC3E}">
        <p14:creationId xmlns:p14="http://schemas.microsoft.com/office/powerpoint/2010/main" val="44358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Kovarianz 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Stelle diese nun grafisch dar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64EF25-688A-40CA-99FF-41A67572ADBD}"/>
              </a:ext>
            </a:extLst>
          </p:cNvPr>
          <p:cNvGraphicFramePr>
            <a:graphicFrameLocks noGrp="1"/>
          </p:cNvGraphicFramePr>
          <p:nvPr/>
        </p:nvGraphicFramePr>
        <p:xfrm>
          <a:off x="1094556" y="2761452"/>
          <a:ext cx="70231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501885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A20165-D655-4133-8935-FDD2172B5FFB}"/>
              </a:ext>
            </a:extLst>
          </p:cNvPr>
          <p:cNvGraphicFramePr>
            <a:graphicFrameLocks noGrp="1"/>
          </p:cNvGraphicFramePr>
          <p:nvPr/>
        </p:nvGraphicFramePr>
        <p:xfrm>
          <a:off x="6575333" y="2761452"/>
          <a:ext cx="70231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501885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21F7652-A486-4A4D-9E31-F57918B16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619" y="2761452"/>
            <a:ext cx="2965412" cy="2745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FACAC-C161-447B-8C8F-57995AA6E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604" y="2761452"/>
            <a:ext cx="2965413" cy="274575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01F4A-CD74-48C8-BE22-A6B183BF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Bivariate Daten</a:t>
            </a:r>
          </a:p>
        </p:txBody>
      </p:sp>
    </p:spTree>
    <p:extLst>
      <p:ext uri="{BB962C8B-B14F-4D97-AF65-F5344CB8AC3E}">
        <p14:creationId xmlns:p14="http://schemas.microsoft.com/office/powerpoint/2010/main" val="356715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Kovarianz 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Berechne den Mittelwert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64EF25-688A-40CA-99FF-41A67572ADBD}"/>
              </a:ext>
            </a:extLst>
          </p:cNvPr>
          <p:cNvGraphicFramePr>
            <a:graphicFrameLocks noGrp="1"/>
          </p:cNvGraphicFramePr>
          <p:nvPr/>
        </p:nvGraphicFramePr>
        <p:xfrm>
          <a:off x="1094556" y="2761452"/>
          <a:ext cx="70231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501885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A20165-D655-4133-8935-FDD2172B5FFB}"/>
              </a:ext>
            </a:extLst>
          </p:cNvPr>
          <p:cNvGraphicFramePr>
            <a:graphicFrameLocks noGrp="1"/>
          </p:cNvGraphicFramePr>
          <p:nvPr/>
        </p:nvGraphicFramePr>
        <p:xfrm>
          <a:off x="6575333" y="2761452"/>
          <a:ext cx="70231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501885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E749F1-331D-42B2-92C6-0A874449B58D}"/>
                  </a:ext>
                </a:extLst>
              </p:cNvPr>
              <p:cNvSpPr txBox="1"/>
              <p:nvPr/>
            </p:nvSpPr>
            <p:spPr>
              <a:xfrm>
                <a:off x="2152359" y="3335521"/>
                <a:ext cx="2708883" cy="501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1+2+3+4+5+6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E749F1-331D-42B2-92C6-0A874449B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359" y="3335521"/>
                <a:ext cx="2708883" cy="501419"/>
              </a:xfrm>
              <a:prstGeom prst="rect">
                <a:avLst/>
              </a:prstGeom>
              <a:blipFill>
                <a:blip r:embed="rId3"/>
                <a:stretch>
                  <a:fillRect r="-19595" b="-134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F8572E-E25A-4D3F-A2B7-31125DAC11E4}"/>
                  </a:ext>
                </a:extLst>
              </p:cNvPr>
              <p:cNvSpPr txBox="1"/>
              <p:nvPr/>
            </p:nvSpPr>
            <p:spPr>
              <a:xfrm>
                <a:off x="2152358" y="4110151"/>
                <a:ext cx="2810706" cy="501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4+6+5+7+9+8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F8572E-E25A-4D3F-A2B7-31125DAC1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358" y="4110151"/>
                <a:ext cx="2810706" cy="501419"/>
              </a:xfrm>
              <a:prstGeom prst="rect">
                <a:avLst/>
              </a:prstGeom>
              <a:blipFill>
                <a:blip r:embed="rId4"/>
                <a:stretch>
                  <a:fillRect r="-15401" b="-146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B8D454-03A8-46C7-9E88-7BD73B50751F}"/>
                  </a:ext>
                </a:extLst>
              </p:cNvPr>
              <p:cNvSpPr txBox="1"/>
              <p:nvPr/>
            </p:nvSpPr>
            <p:spPr>
              <a:xfrm>
                <a:off x="8131834" y="3335520"/>
                <a:ext cx="2708883" cy="501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1+2+3+4+5+6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B8D454-03A8-46C7-9E88-7BD73B507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834" y="3335520"/>
                <a:ext cx="2708883" cy="501419"/>
              </a:xfrm>
              <a:prstGeom prst="rect">
                <a:avLst/>
              </a:prstGeom>
              <a:blipFill>
                <a:blip r:embed="rId5"/>
                <a:stretch>
                  <a:fillRect r="-19595" b="-134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B23EA9-7FEF-40C4-B1D1-91258A5929CF}"/>
                  </a:ext>
                </a:extLst>
              </p:cNvPr>
              <p:cNvSpPr txBox="1"/>
              <p:nvPr/>
            </p:nvSpPr>
            <p:spPr>
              <a:xfrm>
                <a:off x="8131834" y="4110151"/>
                <a:ext cx="2810706" cy="501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5+9+7+4+8+6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B23EA9-7FEF-40C4-B1D1-91258A592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834" y="4110151"/>
                <a:ext cx="2810706" cy="501419"/>
              </a:xfrm>
              <a:prstGeom prst="rect">
                <a:avLst/>
              </a:prstGeom>
              <a:blipFill>
                <a:blip r:embed="rId6"/>
                <a:stretch>
                  <a:fillRect r="-15401" b="-146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F13BE47-528F-4D65-9203-2C14B9FCCC4F}"/>
              </a:ext>
            </a:extLst>
          </p:cNvPr>
          <p:cNvSpPr txBox="1"/>
          <p:nvPr/>
        </p:nvSpPr>
        <p:spPr>
          <a:xfrm>
            <a:off x="9082024" y="766296"/>
            <a:ext cx="2271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dirty="0">
                <a:ea typeface="Cambria Math" panose="02040503050406030204" pitchFamily="18" charset="0"/>
              </a:rPr>
              <a:t>̅ = 3.5, </a:t>
            </a:r>
            <a:r>
              <a:rPr lang="en-US" sz="2800" i="1" dirty="0"/>
              <a:t>y</a:t>
            </a:r>
            <a:r>
              <a:rPr lang="en-US" sz="2800" dirty="0">
                <a:ea typeface="Cambria Math" panose="02040503050406030204" pitchFamily="18" charset="0"/>
              </a:rPr>
              <a:t>̅ = 6.5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AA0DB-BE56-44A1-ABED-D3274EB8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Bivariate Daten</a:t>
            </a:r>
          </a:p>
        </p:txBody>
      </p:sp>
    </p:spTree>
    <p:extLst>
      <p:ext uri="{BB962C8B-B14F-4D97-AF65-F5344CB8AC3E}">
        <p14:creationId xmlns:p14="http://schemas.microsoft.com/office/powerpoint/2010/main" val="97212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8B88-7803-F647-8D86-FFEF0254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PARSHIP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A3046-309D-B445-86CA-321AD0A89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PARSHIP hatte 5 Mio. Nutzer beim Start dieser Werbung</a:t>
            </a:r>
          </a:p>
          <a:p>
            <a:endParaRPr lang="de-DE" dirty="0"/>
          </a:p>
          <a:p>
            <a:r>
              <a:rPr lang="de-DE" dirty="0"/>
              <a:t>Wenn sich alle </a:t>
            </a:r>
            <a:r>
              <a:rPr lang="de-DE" b="1" dirty="0"/>
              <a:t>10 Minuten </a:t>
            </a:r>
            <a:r>
              <a:rPr lang="de-DE" dirty="0"/>
              <a:t>zwei von denen verlieben und diese durch zwei neuen Singles ersetzt werden, dann sind die Chancen das sich ein zufälliger Single verliebt </a:t>
            </a:r>
            <a:r>
              <a:rPr lang="de-DE" b="1" dirty="0"/>
              <a:t>2% </a:t>
            </a:r>
            <a:r>
              <a:rPr lang="de-DE" dirty="0"/>
              <a:t>für jedes Jahr.</a:t>
            </a:r>
          </a:p>
          <a:p>
            <a:r>
              <a:rPr lang="de-DE" dirty="0"/>
              <a:t>Das heißt die Wahrscheinlichkeit </a:t>
            </a:r>
            <a:r>
              <a:rPr lang="de-DE" b="1" dirty="0"/>
              <a:t>KEINEN</a:t>
            </a:r>
            <a:r>
              <a:rPr lang="de-DE" dirty="0"/>
              <a:t> Partner über PARSHIP zu finden liegt bei </a:t>
            </a:r>
            <a:r>
              <a:rPr lang="de-DE" b="1" dirty="0"/>
              <a:t>98%.</a:t>
            </a:r>
          </a:p>
        </p:txBody>
      </p:sp>
      <p:pic>
        <p:nvPicPr>
          <p:cNvPr id="5" name="Bild 8" descr="Bildschirmfoto 2017-03-15 um 13.43.00.png">
            <a:extLst>
              <a:ext uri="{FF2B5EF4-FFF2-40B4-BE49-F238E27FC236}">
                <a16:creationId xmlns:a16="http://schemas.microsoft.com/office/drawing/2014/main" id="{7210EB9E-2C0A-0646-91ED-A59084BF00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528" t="7319" r="3865"/>
          <a:stretch>
            <a:fillRect/>
          </a:stretch>
        </p:blipFill>
        <p:spPr>
          <a:xfrm>
            <a:off x="10090101" y="177800"/>
            <a:ext cx="1828984" cy="257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3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Kovarianz 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Kalkuliere nun (</a:t>
            </a:r>
            <a:r>
              <a:rPr lang="de-DE" i="1" noProof="0" dirty="0"/>
              <a:t>x </a:t>
            </a:r>
            <a:r>
              <a:rPr lang="de-DE" noProof="0" dirty="0"/>
              <a:t>-</a:t>
            </a:r>
            <a:r>
              <a:rPr lang="de-DE" i="1" noProof="0" dirty="0"/>
              <a:t>x</a:t>
            </a:r>
            <a:r>
              <a:rPr lang="de-DE" noProof="0" dirty="0">
                <a:ea typeface="Cambria Math" panose="02040503050406030204" pitchFamily="18" charset="0"/>
              </a:rPr>
              <a:t>̅ ) und </a:t>
            </a:r>
            <a:r>
              <a:rPr lang="de-DE" noProof="0" dirty="0"/>
              <a:t>(</a:t>
            </a:r>
            <a:r>
              <a:rPr lang="de-DE" i="1" noProof="0" dirty="0"/>
              <a:t>y </a:t>
            </a:r>
            <a:r>
              <a:rPr lang="de-DE" noProof="0" dirty="0"/>
              <a:t>-</a:t>
            </a:r>
            <a:r>
              <a:rPr lang="de-DE" i="1" noProof="0" dirty="0"/>
              <a:t>y</a:t>
            </a:r>
            <a:r>
              <a:rPr lang="de-DE" noProof="0" dirty="0">
                <a:ea typeface="Cambria Math" panose="02040503050406030204" pitchFamily="18" charset="0"/>
              </a:rPr>
              <a:t>̅ ) </a:t>
            </a:r>
            <a:endParaRPr lang="de-DE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64EF25-688A-40CA-99FF-41A67572ADBD}"/>
              </a:ext>
            </a:extLst>
          </p:cNvPr>
          <p:cNvGraphicFramePr>
            <a:graphicFrameLocks noGrp="1"/>
          </p:cNvGraphicFramePr>
          <p:nvPr/>
        </p:nvGraphicFramePr>
        <p:xfrm>
          <a:off x="1094556" y="2761452"/>
          <a:ext cx="70231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501885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A20165-D655-4133-8935-FDD2172B5FFB}"/>
              </a:ext>
            </a:extLst>
          </p:cNvPr>
          <p:cNvGraphicFramePr>
            <a:graphicFrameLocks noGrp="1"/>
          </p:cNvGraphicFramePr>
          <p:nvPr/>
        </p:nvGraphicFramePr>
        <p:xfrm>
          <a:off x="6575333" y="2761452"/>
          <a:ext cx="70231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501885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5512795-65C8-4AE2-8166-277FD1CFE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561702"/>
              </p:ext>
            </p:extLst>
          </p:nvPr>
        </p:nvGraphicFramePr>
        <p:xfrm>
          <a:off x="1796866" y="2761452"/>
          <a:ext cx="1505586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2793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val="3501885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(x - x̅)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(y - y̅)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-1.5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25C84EB-43DE-4FE9-BD40-75FD97822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98040"/>
              </p:ext>
            </p:extLst>
          </p:nvPr>
        </p:nvGraphicFramePr>
        <p:xfrm>
          <a:off x="7207620" y="2761452"/>
          <a:ext cx="1505586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52793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val="3501885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(x - x̅)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 - y̅)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192266B-70D4-473C-B4A2-C927102E061C}"/>
              </a:ext>
            </a:extLst>
          </p:cNvPr>
          <p:cNvSpPr txBox="1"/>
          <p:nvPr/>
        </p:nvSpPr>
        <p:spPr>
          <a:xfrm>
            <a:off x="9082024" y="766296"/>
            <a:ext cx="2271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dirty="0">
                <a:ea typeface="Cambria Math" panose="02040503050406030204" pitchFamily="18" charset="0"/>
              </a:rPr>
              <a:t>̅ = 3.5, </a:t>
            </a:r>
            <a:r>
              <a:rPr lang="en-US" sz="2800" i="1" dirty="0"/>
              <a:t>y</a:t>
            </a:r>
            <a:r>
              <a:rPr lang="en-US" sz="2800" dirty="0">
                <a:ea typeface="Cambria Math" panose="02040503050406030204" pitchFamily="18" charset="0"/>
              </a:rPr>
              <a:t>̅ = 6.5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8A7BF-1EF8-4EF5-98BC-0806A82F7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Bivariate Daten</a:t>
            </a:r>
          </a:p>
        </p:txBody>
      </p:sp>
    </p:spTree>
    <p:extLst>
      <p:ext uri="{BB962C8B-B14F-4D97-AF65-F5344CB8AC3E}">
        <p14:creationId xmlns:p14="http://schemas.microsoft.com/office/powerpoint/2010/main" val="392637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Kovarianz 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Kalkuliere weiter (</a:t>
            </a:r>
            <a:r>
              <a:rPr lang="de-DE" i="1" noProof="0" dirty="0"/>
              <a:t>x </a:t>
            </a:r>
            <a:r>
              <a:rPr lang="de-DE" noProof="0" dirty="0"/>
              <a:t>-</a:t>
            </a:r>
            <a:r>
              <a:rPr lang="de-DE" i="1" noProof="0" dirty="0"/>
              <a:t>x</a:t>
            </a:r>
            <a:r>
              <a:rPr lang="de-DE" noProof="0" dirty="0">
                <a:ea typeface="Cambria Math" panose="02040503050406030204" pitchFamily="18" charset="0"/>
              </a:rPr>
              <a:t>̅ ) </a:t>
            </a:r>
            <a:r>
              <a:rPr lang="de-DE" noProof="0" dirty="0"/>
              <a:t>(</a:t>
            </a:r>
            <a:r>
              <a:rPr lang="de-DE" i="1" noProof="0" dirty="0"/>
              <a:t>y </a:t>
            </a:r>
            <a:r>
              <a:rPr lang="de-DE" noProof="0" dirty="0"/>
              <a:t>-</a:t>
            </a:r>
            <a:r>
              <a:rPr lang="de-DE" i="1" noProof="0" dirty="0"/>
              <a:t>y</a:t>
            </a:r>
            <a:r>
              <a:rPr lang="de-DE" noProof="0" dirty="0">
                <a:ea typeface="Cambria Math" panose="02040503050406030204" pitchFamily="18" charset="0"/>
              </a:rPr>
              <a:t>̅ ) </a:t>
            </a:r>
            <a:endParaRPr lang="de-DE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64EF25-688A-40CA-99FF-41A67572ADBD}"/>
              </a:ext>
            </a:extLst>
          </p:cNvPr>
          <p:cNvGraphicFramePr>
            <a:graphicFrameLocks noGrp="1"/>
          </p:cNvGraphicFramePr>
          <p:nvPr/>
        </p:nvGraphicFramePr>
        <p:xfrm>
          <a:off x="1094556" y="2761452"/>
          <a:ext cx="70231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501885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A20165-D655-4133-8935-FDD2172B5FFB}"/>
              </a:ext>
            </a:extLst>
          </p:cNvPr>
          <p:cNvGraphicFramePr>
            <a:graphicFrameLocks noGrp="1"/>
          </p:cNvGraphicFramePr>
          <p:nvPr/>
        </p:nvGraphicFramePr>
        <p:xfrm>
          <a:off x="6575333" y="2761452"/>
          <a:ext cx="70231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501885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5512795-65C8-4AE2-8166-277FD1CFE3B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6866" y="2761452"/>
          <a:ext cx="1505586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2793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val="3501885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(x - x̅)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(y - y̅)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-1.5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25C84EB-43DE-4FE9-BD40-75FD978221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07620" y="2761452"/>
          <a:ext cx="1505586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52793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val="3501885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(x - x̅)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 - y̅)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7BC1027-099C-4656-9206-34676C756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06868"/>
              </p:ext>
            </p:extLst>
          </p:nvPr>
        </p:nvGraphicFramePr>
        <p:xfrm>
          <a:off x="3292360" y="2761452"/>
          <a:ext cx="1505586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5586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(x - x̅)(y - y̅)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3.75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B266FB9-BFDC-4D5C-B975-1C629CE43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738953"/>
              </p:ext>
            </p:extLst>
          </p:nvPr>
        </p:nvGraphicFramePr>
        <p:xfrm>
          <a:off x="7960413" y="2761452"/>
          <a:ext cx="1505586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5586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(x - x̅)(y - y̅)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CA273CF-A48D-44E9-9D25-BA1DF73E4F4F}"/>
              </a:ext>
            </a:extLst>
          </p:cNvPr>
          <p:cNvSpPr txBox="1"/>
          <p:nvPr/>
        </p:nvSpPr>
        <p:spPr>
          <a:xfrm>
            <a:off x="9082024" y="766296"/>
            <a:ext cx="2271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dirty="0">
                <a:ea typeface="Cambria Math" panose="02040503050406030204" pitchFamily="18" charset="0"/>
              </a:rPr>
              <a:t>̅ = 3.5, </a:t>
            </a:r>
            <a:r>
              <a:rPr lang="en-US" sz="2800" i="1" dirty="0"/>
              <a:t>y</a:t>
            </a:r>
            <a:r>
              <a:rPr lang="en-US" sz="2800" dirty="0">
                <a:ea typeface="Cambria Math" panose="02040503050406030204" pitchFamily="18" charset="0"/>
              </a:rPr>
              <a:t>̅ = 6.5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25E58-8E12-4923-AA24-07AF271E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Bivariate Daten</a:t>
            </a:r>
          </a:p>
        </p:txBody>
      </p:sp>
    </p:spTree>
    <p:extLst>
      <p:ext uri="{BB962C8B-B14F-4D97-AF65-F5344CB8AC3E}">
        <p14:creationId xmlns:p14="http://schemas.microsoft.com/office/powerpoint/2010/main" val="125524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Kovarianz 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Berechne nun die Summen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64EF25-688A-40CA-99FF-41A67572ADBD}"/>
              </a:ext>
            </a:extLst>
          </p:cNvPr>
          <p:cNvGraphicFramePr>
            <a:graphicFrameLocks noGrp="1"/>
          </p:cNvGraphicFramePr>
          <p:nvPr/>
        </p:nvGraphicFramePr>
        <p:xfrm>
          <a:off x="1094556" y="2761452"/>
          <a:ext cx="70231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501885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A20165-D655-4133-8935-FDD2172B5FFB}"/>
              </a:ext>
            </a:extLst>
          </p:cNvPr>
          <p:cNvGraphicFramePr>
            <a:graphicFrameLocks noGrp="1"/>
          </p:cNvGraphicFramePr>
          <p:nvPr/>
        </p:nvGraphicFramePr>
        <p:xfrm>
          <a:off x="6575333" y="2761452"/>
          <a:ext cx="70231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501885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5512795-65C8-4AE2-8166-277FD1CFE3B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6866" y="2761452"/>
          <a:ext cx="1505586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2793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val="3501885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(x - x̅)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(y - y̅)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-1.5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25C84EB-43DE-4FE9-BD40-75FD978221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07620" y="2761452"/>
          <a:ext cx="1505586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52793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val="3501885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(x - x̅)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 - y̅)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7BC1027-099C-4656-9206-34676C7561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92360" y="2761452"/>
          <a:ext cx="1505586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5586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(x - x̅)(y - y̅)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3.75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B266FB9-BFDC-4D5C-B975-1C629CE43F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60413" y="2761452"/>
          <a:ext cx="1505586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5586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(x - x̅)(y - y̅)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CA273CF-A48D-44E9-9D25-BA1DF73E4F4F}"/>
              </a:ext>
            </a:extLst>
          </p:cNvPr>
          <p:cNvSpPr txBox="1"/>
          <p:nvPr/>
        </p:nvSpPr>
        <p:spPr>
          <a:xfrm>
            <a:off x="9082024" y="766296"/>
            <a:ext cx="2271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dirty="0">
                <a:ea typeface="Cambria Math" panose="02040503050406030204" pitchFamily="18" charset="0"/>
              </a:rPr>
              <a:t>̅ = 3.5, </a:t>
            </a:r>
            <a:r>
              <a:rPr lang="en-US" sz="2800" i="1" dirty="0"/>
              <a:t>y</a:t>
            </a:r>
            <a:r>
              <a:rPr lang="en-US" sz="2800" dirty="0">
                <a:ea typeface="Cambria Math" panose="02040503050406030204" pitchFamily="18" charset="0"/>
              </a:rPr>
              <a:t>̅ = 6.5</a:t>
            </a:r>
            <a:endParaRPr lang="en-US" sz="28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02D591B-3A39-4F20-8754-28CBFCC73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17084"/>
              </p:ext>
            </p:extLst>
          </p:nvPr>
        </p:nvGraphicFramePr>
        <p:xfrm>
          <a:off x="3302452" y="5357332"/>
          <a:ext cx="15055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233">
                  <a:extLst>
                    <a:ext uri="{9D8B030D-6E8A-4147-A177-3AD203B41FA5}">
                      <a16:colId xmlns:a16="http://schemas.microsoft.com/office/drawing/2014/main" val="882400247"/>
                    </a:ext>
                  </a:extLst>
                </a:gridCol>
                <a:gridCol w="1180353">
                  <a:extLst>
                    <a:ext uri="{9D8B030D-6E8A-4147-A177-3AD203B41FA5}">
                      <a16:colId xmlns:a16="http://schemas.microsoft.com/office/drawing/2014/main" val="22179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 panose="05050102010706020507" pitchFamily="18" charset="2"/>
                        </a:rPr>
                        <a:t>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15.5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071990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B0DD259-8647-4060-9FD8-156B077E3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851296"/>
              </p:ext>
            </p:extLst>
          </p:nvPr>
        </p:nvGraphicFramePr>
        <p:xfrm>
          <a:off x="7960413" y="5357332"/>
          <a:ext cx="15055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233">
                  <a:extLst>
                    <a:ext uri="{9D8B030D-6E8A-4147-A177-3AD203B41FA5}">
                      <a16:colId xmlns:a16="http://schemas.microsoft.com/office/drawing/2014/main" val="882400247"/>
                    </a:ext>
                  </a:extLst>
                </a:gridCol>
                <a:gridCol w="1180353">
                  <a:extLst>
                    <a:ext uri="{9D8B030D-6E8A-4147-A177-3AD203B41FA5}">
                      <a16:colId xmlns:a16="http://schemas.microsoft.com/office/drawing/2014/main" val="22179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 panose="05050102010706020507" pitchFamily="18" charset="2"/>
                        </a:rPr>
                        <a:t>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-0.5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0719902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42E45-DABD-4141-BD17-C3B40809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Bivariate Daten</a:t>
            </a:r>
          </a:p>
        </p:txBody>
      </p:sp>
    </p:spTree>
    <p:extLst>
      <p:ext uri="{BB962C8B-B14F-4D97-AF65-F5344CB8AC3E}">
        <p14:creationId xmlns:p14="http://schemas.microsoft.com/office/powerpoint/2010/main" val="217739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Kovarianz 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Berechne jetzt die Kovarianz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64EF25-688A-40CA-99FF-41A67572ADBD}"/>
              </a:ext>
            </a:extLst>
          </p:cNvPr>
          <p:cNvGraphicFramePr>
            <a:graphicFrameLocks noGrp="1"/>
          </p:cNvGraphicFramePr>
          <p:nvPr/>
        </p:nvGraphicFramePr>
        <p:xfrm>
          <a:off x="1094556" y="2761452"/>
          <a:ext cx="70231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501885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A20165-D655-4133-8935-FDD2172B5FFB}"/>
              </a:ext>
            </a:extLst>
          </p:cNvPr>
          <p:cNvGraphicFramePr>
            <a:graphicFrameLocks noGrp="1"/>
          </p:cNvGraphicFramePr>
          <p:nvPr/>
        </p:nvGraphicFramePr>
        <p:xfrm>
          <a:off x="6575333" y="2761452"/>
          <a:ext cx="70231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501885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F13BE47-528F-4D65-9203-2C14B9FCCC4F}"/>
              </a:ext>
            </a:extLst>
          </p:cNvPr>
          <p:cNvSpPr txBox="1"/>
          <p:nvPr/>
        </p:nvSpPr>
        <p:spPr>
          <a:xfrm>
            <a:off x="9082024" y="766296"/>
            <a:ext cx="2271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dirty="0">
                <a:ea typeface="Cambria Math" panose="02040503050406030204" pitchFamily="18" charset="0"/>
              </a:rPr>
              <a:t>̅ = 3.5, </a:t>
            </a:r>
            <a:r>
              <a:rPr lang="en-US" sz="2800" i="1" dirty="0"/>
              <a:t>y</a:t>
            </a:r>
            <a:r>
              <a:rPr lang="en-US" sz="2800" dirty="0">
                <a:ea typeface="Cambria Math" panose="02040503050406030204" pitchFamily="18" charset="0"/>
              </a:rPr>
              <a:t>̅ = 6.5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4EBE58B-D046-4BA3-A83F-EDFBE7566535}"/>
                  </a:ext>
                </a:extLst>
              </p:cNvPr>
              <p:cNvSpPr/>
              <p:nvPr/>
            </p:nvSpPr>
            <p:spPr>
              <a:xfrm>
                <a:off x="2392564" y="2711488"/>
                <a:ext cx="3179204" cy="533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4EBE58B-D046-4BA3-A83F-EDFBE7566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564" y="2711488"/>
                <a:ext cx="3179204" cy="533288"/>
              </a:xfrm>
              <a:prstGeom prst="rect">
                <a:avLst/>
              </a:prstGeom>
              <a:blipFill>
                <a:blip r:embed="rId3"/>
                <a:stretch>
                  <a:fillRect r="-16858" b="-149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38DF2B-D8B8-448A-9D28-78C4FFBF29D8}"/>
                  </a:ext>
                </a:extLst>
              </p:cNvPr>
              <p:cNvSpPr/>
              <p:nvPr/>
            </p:nvSpPr>
            <p:spPr>
              <a:xfrm>
                <a:off x="3179928" y="3425507"/>
                <a:ext cx="1524841" cy="5014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15.5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𝟓𝟖𝟑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38DF2B-D8B8-448A-9D28-78C4FFBF2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928" y="3425507"/>
                <a:ext cx="1524841" cy="501419"/>
              </a:xfrm>
              <a:prstGeom prst="rect">
                <a:avLst/>
              </a:prstGeom>
              <a:blipFill>
                <a:blip r:embed="rId4"/>
                <a:stretch>
                  <a:fillRect r="-13200" b="-134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A1EB993-804E-4AD6-A495-4B2A4CCEAAB6}"/>
                  </a:ext>
                </a:extLst>
              </p:cNvPr>
              <p:cNvSpPr/>
              <p:nvPr/>
            </p:nvSpPr>
            <p:spPr>
              <a:xfrm>
                <a:off x="7678439" y="2711487"/>
                <a:ext cx="3179204" cy="533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A1EB993-804E-4AD6-A495-4B2A4CCEAA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439" y="2711487"/>
                <a:ext cx="3179204" cy="533288"/>
              </a:xfrm>
              <a:prstGeom prst="rect">
                <a:avLst/>
              </a:prstGeom>
              <a:blipFill>
                <a:blip r:embed="rId5"/>
                <a:stretch>
                  <a:fillRect r="-17083" b="-149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0CC6C2A-BD42-4401-BB62-4E4D93B4F1A4}"/>
                  </a:ext>
                </a:extLst>
              </p:cNvPr>
              <p:cNvSpPr/>
              <p:nvPr/>
            </p:nvSpPr>
            <p:spPr>
              <a:xfrm>
                <a:off x="8445764" y="3425506"/>
                <a:ext cx="1694759" cy="5014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𝟎𝟖𝟑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0CC6C2A-BD42-4401-BB62-4E4D93B4F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764" y="3425506"/>
                <a:ext cx="1694759" cy="501419"/>
              </a:xfrm>
              <a:prstGeom prst="rect">
                <a:avLst/>
              </a:prstGeom>
              <a:blipFill>
                <a:blip r:embed="rId6"/>
                <a:stretch>
                  <a:fillRect r="-14748" b="-134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D0032B1-07CD-4619-9173-6FD13CABE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287341"/>
              </p:ext>
            </p:extLst>
          </p:nvPr>
        </p:nvGraphicFramePr>
        <p:xfrm>
          <a:off x="3302452" y="5357332"/>
          <a:ext cx="15055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233">
                  <a:extLst>
                    <a:ext uri="{9D8B030D-6E8A-4147-A177-3AD203B41FA5}">
                      <a16:colId xmlns:a16="http://schemas.microsoft.com/office/drawing/2014/main" val="882400247"/>
                    </a:ext>
                  </a:extLst>
                </a:gridCol>
                <a:gridCol w="1180353">
                  <a:extLst>
                    <a:ext uri="{9D8B030D-6E8A-4147-A177-3AD203B41FA5}">
                      <a16:colId xmlns:a16="http://schemas.microsoft.com/office/drawing/2014/main" val="22179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 panose="05050102010706020507" pitchFamily="18" charset="2"/>
                        </a:rPr>
                        <a:t>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15.5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0719902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E9035C1-AFAE-45BE-94D6-E8186D9D7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686672"/>
              </p:ext>
            </p:extLst>
          </p:nvPr>
        </p:nvGraphicFramePr>
        <p:xfrm>
          <a:off x="7960413" y="5357332"/>
          <a:ext cx="15055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233">
                  <a:extLst>
                    <a:ext uri="{9D8B030D-6E8A-4147-A177-3AD203B41FA5}">
                      <a16:colId xmlns:a16="http://schemas.microsoft.com/office/drawing/2014/main" val="882400247"/>
                    </a:ext>
                  </a:extLst>
                </a:gridCol>
                <a:gridCol w="1180353">
                  <a:extLst>
                    <a:ext uri="{9D8B030D-6E8A-4147-A177-3AD203B41FA5}">
                      <a16:colId xmlns:a16="http://schemas.microsoft.com/office/drawing/2014/main" val="22179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 panose="05050102010706020507" pitchFamily="18" charset="2"/>
                        </a:rPr>
                        <a:t>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-0.5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0719902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15803-9FBB-4215-B5B1-339B19DC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Bivariate Daten</a:t>
            </a:r>
          </a:p>
        </p:txBody>
      </p:sp>
    </p:spTree>
    <p:extLst>
      <p:ext uri="{BB962C8B-B14F-4D97-AF65-F5344CB8AC3E}">
        <p14:creationId xmlns:p14="http://schemas.microsoft.com/office/powerpoint/2010/main" val="63693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/>
      <p:bldP spid="1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Kovarianz 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Vergleich der Kovarianzen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64EF25-688A-40CA-99FF-41A67572ADBD}"/>
              </a:ext>
            </a:extLst>
          </p:cNvPr>
          <p:cNvGraphicFramePr>
            <a:graphicFrameLocks noGrp="1"/>
          </p:cNvGraphicFramePr>
          <p:nvPr/>
        </p:nvGraphicFramePr>
        <p:xfrm>
          <a:off x="1094556" y="2761452"/>
          <a:ext cx="70231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501885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A20165-D655-4133-8935-FDD2172B5FFB}"/>
              </a:ext>
            </a:extLst>
          </p:cNvPr>
          <p:cNvGraphicFramePr>
            <a:graphicFrameLocks noGrp="1"/>
          </p:cNvGraphicFramePr>
          <p:nvPr/>
        </p:nvGraphicFramePr>
        <p:xfrm>
          <a:off x="6575333" y="2761452"/>
          <a:ext cx="70231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501885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21F7652-A486-4A4D-9E31-F57918B16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619" y="2761452"/>
            <a:ext cx="2965412" cy="2745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FACAC-C161-447B-8C8F-57995AA6E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604" y="2761452"/>
            <a:ext cx="2965413" cy="274575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1235963-D3E2-4834-8FC5-2EDC2E809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42623"/>
              </p:ext>
            </p:extLst>
          </p:nvPr>
        </p:nvGraphicFramePr>
        <p:xfrm>
          <a:off x="3399997" y="5642141"/>
          <a:ext cx="1791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724">
                  <a:extLst>
                    <a:ext uri="{9D8B030D-6E8A-4147-A177-3AD203B41FA5}">
                      <a16:colId xmlns:a16="http://schemas.microsoft.com/office/drawing/2014/main" val="22179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cov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 = 2.583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0719902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6CA030B-46F0-4E00-9ECF-C1423C616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475024"/>
              </p:ext>
            </p:extLst>
          </p:nvPr>
        </p:nvGraphicFramePr>
        <p:xfrm>
          <a:off x="9014935" y="5642141"/>
          <a:ext cx="1791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724">
                  <a:extLst>
                    <a:ext uri="{9D8B030D-6E8A-4147-A177-3AD203B41FA5}">
                      <a16:colId xmlns:a16="http://schemas.microsoft.com/office/drawing/2014/main" val="22179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cov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 = -0.083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0719902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49125-7B14-4400-B6C4-A1F39967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Bivariate Daten</a:t>
            </a:r>
          </a:p>
        </p:txBody>
      </p:sp>
    </p:spTree>
    <p:extLst>
      <p:ext uri="{BB962C8B-B14F-4D97-AF65-F5344CB8AC3E}">
        <p14:creationId xmlns:p14="http://schemas.microsoft.com/office/powerpoint/2010/main" val="240481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Pearson-Korrelationskoeffizient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7341FDE-548F-4209-B6DD-4AEAFEB05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333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Pearson-Korrelationskoeffizient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Um Werte aus zwei verschiedenen Verteilungen zu normalisieren, verwenden wir: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811136E-D54C-467D-A521-8021E22A3A4E}"/>
                  </a:ext>
                </a:extLst>
              </p:cNvPr>
              <p:cNvSpPr/>
              <p:nvPr/>
            </p:nvSpPr>
            <p:spPr>
              <a:xfrm>
                <a:off x="0" y="2738425"/>
                <a:ext cx="12192000" cy="17213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  <m:sSup>
                                    <m:sSup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811136E-D54C-467D-A521-8021E22A3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38425"/>
                <a:ext cx="12192000" cy="17213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212517-D3FF-46B7-B2B7-A9BBDCA45B0E}"/>
                  </a:ext>
                </a:extLst>
              </p:cNvPr>
              <p:cNvSpPr/>
              <p:nvPr/>
            </p:nvSpPr>
            <p:spPr>
              <a:xfrm>
                <a:off x="838200" y="5049364"/>
                <a:ext cx="105156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indent="0">
                  <a:buNone/>
                  <a:tabLst>
                    <a:tab pos="3657600" algn="l"/>
                  </a:tabLst>
                </a:pPr>
                <a:r>
                  <a:rPr lang="en-US" sz="2800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</a:t>
                </a: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= </a:t>
                </a:r>
                <a:r>
                  <a:rPr lang="en-US" sz="2800" dirty="0" err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griech</a:t>
                </a: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. </a:t>
                </a:r>
                <a:r>
                  <a:rPr lang="en-US" sz="2800" dirty="0" err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Buchstabe“rho</a:t>
                </a: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”	</a:t>
                </a:r>
                <a:r>
                  <a:rPr lang="en-US" sz="2800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</a:t>
                </a: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= Standardabweichung</a:t>
                </a:r>
              </a:p>
              <a:p>
                <a:pPr marL="914400" indent="0">
                  <a:buNone/>
                  <a:tabLst>
                    <a:tab pos="3657600" algn="l"/>
                  </a:tabLst>
                </a:pPr>
                <a:r>
                  <a:rPr lang="en-US" sz="2800" i="1" dirty="0" err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cov</a:t>
                </a: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= </a:t>
                </a:r>
                <a:r>
                  <a:rPr lang="en-US" sz="2800" dirty="0" err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Kovarianz</a:t>
                </a: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8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sz="2800" dirty="0" err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Mittelwert</a:t>
                </a: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von X</a:t>
                </a:r>
                <a:endParaRPr lang="en-US" sz="2800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212517-D3FF-46B7-B2B7-A9BBDCA45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49364"/>
                <a:ext cx="10515600" cy="954107"/>
              </a:xfrm>
              <a:prstGeom prst="rect">
                <a:avLst/>
              </a:prstGeom>
              <a:blipFill>
                <a:blip r:embed="rId4"/>
                <a:stretch>
                  <a:fillRect t="-9211" b="-157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DFC8289-9203-4EA9-A963-1F74D8B8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Pearson-Korrelationskoeffizient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0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Pearson-Korrelationskoeffizient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Werte liegen zwischen +1 und -1, wobei</a:t>
            </a:r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r>
              <a:rPr lang="de-DE" noProof="0" dirty="0"/>
              <a:t>	 1 = insgesamt positive lineare Korrelation</a:t>
            </a:r>
          </a:p>
          <a:p>
            <a:pPr marL="0" indent="0">
              <a:buNone/>
            </a:pPr>
            <a:r>
              <a:rPr lang="de-DE" noProof="0" dirty="0"/>
              <a:t>	 0 = keine lineare Korrelation</a:t>
            </a:r>
          </a:p>
          <a:p>
            <a:pPr marL="0" indent="0">
              <a:buNone/>
            </a:pPr>
            <a:r>
              <a:rPr lang="de-DE" noProof="0" dirty="0"/>
              <a:t>	-1 = insgesamt negative lineare Korrelation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AE3C0-7072-4193-A0D8-BB52615A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Pearson-Korrelationskoeffizient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404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Pearson-Korrelationskoeffizient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Mehrere Reihen von (x, y) Punkten mit dem Korrelationskoeffizienten für jede Reihe: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4D109B-A415-4711-87AC-EEC98DC0E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087" y="2955196"/>
            <a:ext cx="6753882" cy="308329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5BFC2-3D51-4EE4-B872-2BA63095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Pearson-Korrelationskoeffizient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6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Übung Korrelation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Ein Unternehmen entscheidet sich, den Verkauf eines neuen Produkts in fünf verschiedenen Märkten zu testen, um den besten Preis zu kalkulieren.</a:t>
            </a:r>
          </a:p>
          <a:p>
            <a:r>
              <a:rPr lang="de-DE" noProof="0" dirty="0"/>
              <a:t>Sie legen in jedem Markt einen anderen Preis fest und notieren das Verkaufsvolumen über einen 30-Tage-Zeitraum.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2449B9-1832-4876-B9B1-BF51E8535C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8"/>
          <a:stretch/>
        </p:blipFill>
        <p:spPr>
          <a:xfrm>
            <a:off x="8084389" y="4169494"/>
            <a:ext cx="3269411" cy="232338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D0BC7-51AB-448C-86D0-F6E817B6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Pearson-Korrelationskoeffizient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6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8B88-7803-F647-8D86-FFEF0254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PARSHIP Erläuterung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A3046-309D-B445-86CA-321AD0A89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Wenn sich alle 10 Minuten zwei Singles verlieben, dann passiert das 6 mal pro Stunde, 144 mal am Tag oder </a:t>
            </a:r>
            <a:r>
              <a:rPr lang="de-DE" b="1" dirty="0"/>
              <a:t>52.560 mal pro Jahr.</a:t>
            </a:r>
          </a:p>
          <a:p>
            <a:r>
              <a:rPr lang="de-DE" dirty="0"/>
              <a:t>Die Wahrscheinlichkeit dass du der Nutzer bist der den Partner aus den 52.560 findet ist 2 zu 5.000.000 (=2/5.000.000 = 0.0000004)!</a:t>
            </a:r>
          </a:p>
          <a:p>
            <a:r>
              <a:rPr lang="de-DE" dirty="0"/>
              <a:t>Oder wenn man das </a:t>
            </a:r>
            <a:r>
              <a:rPr lang="de-DE" b="1" dirty="0"/>
              <a:t>gesamte Jahr betrachtet (2/5.000.000)* 52.560 = 0.021 (=2,1 %)</a:t>
            </a:r>
          </a:p>
          <a:p>
            <a:r>
              <a:rPr lang="de-DE" b="1" u="sng" dirty="0"/>
              <a:t>Antwort</a:t>
            </a:r>
            <a:r>
              <a:rPr lang="de-DE" b="1" dirty="0"/>
              <a:t>:</a:t>
            </a:r>
            <a:r>
              <a:rPr lang="de-DE" dirty="0"/>
              <a:t> nicht so gut...</a:t>
            </a:r>
            <a:endParaRPr lang="de-DE" b="1" dirty="0"/>
          </a:p>
        </p:txBody>
      </p:sp>
      <p:pic>
        <p:nvPicPr>
          <p:cNvPr id="5" name="Bild 8" descr="Bildschirmfoto 2017-03-15 um 13.43.00.png">
            <a:extLst>
              <a:ext uri="{FF2B5EF4-FFF2-40B4-BE49-F238E27FC236}">
                <a16:creationId xmlns:a16="http://schemas.microsoft.com/office/drawing/2014/main" id="{7210EB9E-2C0A-0646-91ED-A59084BF00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528" t="7319" r="3865"/>
          <a:stretch>
            <a:fillRect/>
          </a:stretch>
        </p:blipFill>
        <p:spPr>
          <a:xfrm>
            <a:off x="10090101" y="177800"/>
            <a:ext cx="1828984" cy="257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5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Übung Korrelation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Das sind die Ergebnisse</a:t>
            </a:r>
          </a:p>
          <a:p>
            <a:r>
              <a:rPr lang="de-DE" noProof="0" dirty="0"/>
              <a:t>Stelle diese grafisch dar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14CEB8-9F3D-496C-960B-A63ECA7E38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57089" y="3150555"/>
          <a:ext cx="2083308" cy="2768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7888">
                  <a:extLst>
                    <a:ext uri="{9D8B030D-6E8A-4147-A177-3AD203B41FA5}">
                      <a16:colId xmlns:a16="http://schemas.microsoft.com/office/drawing/2014/main" val="1760143538"/>
                    </a:ext>
                  </a:extLst>
                </a:gridCol>
                <a:gridCol w="1315420">
                  <a:extLst>
                    <a:ext uri="{9D8B030D-6E8A-4147-A177-3AD203B41FA5}">
                      <a16:colId xmlns:a16="http://schemas.microsoft.com/office/drawing/2014/main" val="3982694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Preis</a:t>
                      </a:r>
                      <a:br>
                        <a:rPr lang="en-US" dirty="0"/>
                      </a:br>
                      <a:r>
                        <a:rPr lang="en-US" dirty="0"/>
                        <a:t>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Verkaufte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Einheiten</a:t>
                      </a:r>
                      <a:r>
                        <a:rPr lang="en-US" dirty="0"/>
                        <a:t>  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tausende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0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18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84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11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3558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7FE0E22-A5A2-4981-82B6-545C1BB12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440" y="3150555"/>
            <a:ext cx="5546600" cy="2444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89A03-ABB3-42D0-80B1-F57696BB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Pearson-Korrelationskoeffizient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16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Übung Korrelation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Es scheint eine starke Korrelation zu geben, aber wie stark?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14CEB8-9F3D-496C-960B-A63ECA7E38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57089" y="3150555"/>
          <a:ext cx="2083308" cy="2768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7888">
                  <a:extLst>
                    <a:ext uri="{9D8B030D-6E8A-4147-A177-3AD203B41FA5}">
                      <a16:colId xmlns:a16="http://schemas.microsoft.com/office/drawing/2014/main" val="1760143538"/>
                    </a:ext>
                  </a:extLst>
                </a:gridCol>
                <a:gridCol w="1315420">
                  <a:extLst>
                    <a:ext uri="{9D8B030D-6E8A-4147-A177-3AD203B41FA5}">
                      <a16:colId xmlns:a16="http://schemas.microsoft.com/office/drawing/2014/main" val="3982694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Preis</a:t>
                      </a:r>
                      <a:br>
                        <a:rPr lang="en-US" dirty="0"/>
                      </a:br>
                      <a:r>
                        <a:rPr lang="en-US" dirty="0"/>
                        <a:t>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Verkaufte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Einheiten</a:t>
                      </a:r>
                      <a:r>
                        <a:rPr lang="en-US" dirty="0"/>
                        <a:t> 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tausende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0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18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84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11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3558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7FE0E22-A5A2-4981-82B6-545C1BB12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440" y="3150555"/>
            <a:ext cx="5546600" cy="2444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FD2AD-B00F-47F8-9B25-56472D7F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Pearson-Korrelationskoeffizient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12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Übung Korrelation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noProof="0" dirty="0"/>
              <a:t>Erinnere dich an die vereinfachte Korrelationsformel:</a:t>
            </a:r>
          </a:p>
          <a:p>
            <a:pPr marL="514350" indent="-514350">
              <a:buAutoNum type="arabicPeriod"/>
            </a:pPr>
            <a:endParaRPr lang="de-DE" noProof="0" dirty="0"/>
          </a:p>
          <a:p>
            <a:pPr marL="514350" indent="-514350">
              <a:buAutoNum type="arabicPeriod"/>
            </a:pPr>
            <a:endParaRPr lang="de-DE" noProof="0" dirty="0"/>
          </a:p>
          <a:p>
            <a:pPr marL="3200400" lvl="7" indent="0">
              <a:buNone/>
            </a:pPr>
            <a:r>
              <a:rPr lang="de-DE" sz="2800" noProof="0" dirty="0"/>
              <a:t>2. Finde das Mittel von x und y:</a:t>
            </a:r>
          </a:p>
          <a:p>
            <a:pPr marL="514350" indent="-514350">
              <a:buAutoNum type="arabicPeriod"/>
            </a:pPr>
            <a:endParaRPr lang="de-DE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14CEB8-9F3D-496C-960B-A63ECA7E38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57089" y="3150555"/>
          <a:ext cx="2083308" cy="2768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7888">
                  <a:extLst>
                    <a:ext uri="{9D8B030D-6E8A-4147-A177-3AD203B41FA5}">
                      <a16:colId xmlns:a16="http://schemas.microsoft.com/office/drawing/2014/main" val="1760143538"/>
                    </a:ext>
                  </a:extLst>
                </a:gridCol>
                <a:gridCol w="1315420">
                  <a:extLst>
                    <a:ext uri="{9D8B030D-6E8A-4147-A177-3AD203B41FA5}">
                      <a16:colId xmlns:a16="http://schemas.microsoft.com/office/drawing/2014/main" val="3982694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Preis</a:t>
                      </a:r>
                      <a:br>
                        <a:rPr lang="en-US" dirty="0"/>
                      </a:br>
                      <a:r>
                        <a:rPr lang="en-US" dirty="0"/>
                        <a:t>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Verkaufte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Einheiten</a:t>
                      </a:r>
                      <a:r>
                        <a:rPr lang="en-US" dirty="0"/>
                        <a:t> 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tausende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0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18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84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11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355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4D8FE5-0155-4F5B-8642-09C35009A826}"/>
                  </a:ext>
                </a:extLst>
              </p:cNvPr>
              <p:cNvSpPr/>
              <p:nvPr/>
            </p:nvSpPr>
            <p:spPr>
              <a:xfrm>
                <a:off x="7358023" y="2321915"/>
                <a:ext cx="4496110" cy="750205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𝑌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𝑐𝑜𝑣</m:t>
                          </m:r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)(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𝛴</m:t>
                                  </m:r>
                                  <m:d>
                                    <m:dPr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𝛴</m:t>
                                  </m:r>
                                  <m:d>
                                    <m:dPr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4D8FE5-0155-4F5B-8642-09C35009A8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023" y="2321915"/>
                <a:ext cx="4496110" cy="750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2F0024-DC5D-4E2B-82C1-13B41557B148}"/>
                  </a:ext>
                </a:extLst>
              </p:cNvPr>
              <p:cNvSpPr txBox="1"/>
              <p:nvPr/>
            </p:nvSpPr>
            <p:spPr>
              <a:xfrm>
                <a:off x="4547863" y="4095469"/>
                <a:ext cx="4201920" cy="676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acc>
                      <m:r>
                        <a:rPr kumimoji="0" 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10+11+15+19+22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5</m:t>
                          </m:r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=15.4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2F0024-DC5D-4E2B-82C1-13B41557B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863" y="4095469"/>
                <a:ext cx="4201920" cy="676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93DD37-2DAD-4107-A5DC-EAE758044C5C}"/>
                  </a:ext>
                </a:extLst>
              </p:cNvPr>
              <p:cNvSpPr txBox="1"/>
              <p:nvPr/>
            </p:nvSpPr>
            <p:spPr>
              <a:xfrm>
                <a:off x="4547863" y="4968047"/>
                <a:ext cx="4206536" cy="676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a:rPr kumimoji="0" 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55+57+49+48+39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5</m:t>
                          </m:r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=49.6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93DD37-2DAD-4107-A5DC-EAE758044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863" y="4968047"/>
                <a:ext cx="4206536" cy="676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57C50-D0C2-4E91-99CF-7AD98C32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Pearson-Korrelationskoeffizient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63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Übung Korrelation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noProof="0" dirty="0"/>
              <a:t>3. Kalkuliere nun (𝑥−𝑥 ̅ ) und (𝑦−𝑦 ̅ ) :</a:t>
            </a:r>
          </a:p>
          <a:p>
            <a:pPr marL="514350" indent="-514350">
              <a:buAutoNum type="arabicPeriod"/>
            </a:pPr>
            <a:endParaRPr lang="de-DE" noProof="0" dirty="0"/>
          </a:p>
          <a:p>
            <a:pPr marL="514350" indent="-514350">
              <a:buAutoNum type="arabicPeriod"/>
            </a:pPr>
            <a:endParaRPr lang="de-DE" noProof="0" dirty="0"/>
          </a:p>
          <a:p>
            <a:pPr marL="514350" indent="-514350">
              <a:buAutoNum type="arabicPeriod"/>
            </a:pPr>
            <a:endParaRPr lang="de-DE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14CEB8-9F3D-496C-960B-A63ECA7E38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57089" y="3150555"/>
          <a:ext cx="2083308" cy="2768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7888">
                  <a:extLst>
                    <a:ext uri="{9D8B030D-6E8A-4147-A177-3AD203B41FA5}">
                      <a16:colId xmlns:a16="http://schemas.microsoft.com/office/drawing/2014/main" val="1760143538"/>
                    </a:ext>
                  </a:extLst>
                </a:gridCol>
                <a:gridCol w="1315420">
                  <a:extLst>
                    <a:ext uri="{9D8B030D-6E8A-4147-A177-3AD203B41FA5}">
                      <a16:colId xmlns:a16="http://schemas.microsoft.com/office/drawing/2014/main" val="3982694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Preis</a:t>
                      </a:r>
                      <a:br>
                        <a:rPr lang="en-US" dirty="0"/>
                      </a:br>
                      <a:r>
                        <a:rPr lang="en-US" dirty="0"/>
                        <a:t>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Verkaufte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Einheiten</a:t>
                      </a:r>
                      <a:r>
                        <a:rPr lang="en-US" dirty="0"/>
                        <a:t> 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tausende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0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18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84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11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355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B8C9143-7DB5-4CA3-8108-DC242A2B9BD0}"/>
                  </a:ext>
                </a:extLst>
              </p:cNvPr>
              <p:cNvSpPr/>
              <p:nvPr/>
            </p:nvSpPr>
            <p:spPr>
              <a:xfrm>
                <a:off x="7667222" y="365125"/>
                <a:ext cx="3686578" cy="1302151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𝑌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)(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𝛴</m:t>
                                  </m:r>
                                  <m:d>
                                    <m:dPr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𝛴</m:t>
                                  </m:r>
                                  <m:d>
                                    <m:dPr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</m:acc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=15.4    </m:t>
                      </m:r>
                      <m:acc>
                        <m:accPr>
                          <m:chr m:val="̅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=49.6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B8C9143-7DB5-4CA3-8108-DC242A2B9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222" y="365125"/>
                <a:ext cx="3686578" cy="1302151"/>
              </a:xfrm>
              <a:prstGeom prst="rect">
                <a:avLst/>
              </a:prstGeom>
              <a:blipFill>
                <a:blip r:embed="rId3"/>
                <a:stretch>
                  <a:fillRect b="-92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67CEAB0-E94F-4021-B72F-DF3AA44EE02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37321" y="3148969"/>
              <a:ext cx="798385" cy="2818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98385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62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(x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600" dirty="0"/>
                            <a:t> x̅)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600" b="1" i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-5.4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-4.4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67CEAB0-E94F-4021-B72F-DF3AA44EE02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37321" y="3148969"/>
              <a:ext cx="798385" cy="2818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98385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625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58" t="-1325" r="-3030" b="-215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-5.4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-4.4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D3FACD2C-1B11-4CC8-BDCE-5FE2110A940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035706" y="3148969"/>
              <a:ext cx="798385" cy="2818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98385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62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(y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600" dirty="0"/>
                            <a:t> y̅)</a:t>
                          </a:r>
                        </a:p>
                        <a:p>
                          <a:pPr algn="ctr"/>
                          <a:endParaRPr lang="en-US" sz="1600" b="1" i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D3FACD2C-1B11-4CC8-BDCE-5FE2110A940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035706" y="3148969"/>
              <a:ext cx="798385" cy="2818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98385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625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1527" t="-1325" r="-3817" b="-215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6C996-8300-4E51-ACEC-817A9A24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Pearson-Korrelationskoeffizient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05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Übung Korrelation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noProof="0" dirty="0"/>
              <a:t>4. Kalkuliere nun (𝑥−𝑥 ̅ ) (𝑦−𝑦 ̅ ) :</a:t>
            </a:r>
          </a:p>
          <a:p>
            <a:pPr marL="514350" indent="-514350">
              <a:buAutoNum type="arabicPeriod"/>
            </a:pPr>
            <a:endParaRPr lang="de-DE" noProof="0" dirty="0"/>
          </a:p>
          <a:p>
            <a:pPr marL="514350" indent="-514350">
              <a:buAutoNum type="arabicPeriod"/>
            </a:pPr>
            <a:endParaRPr lang="de-DE" noProof="0" dirty="0"/>
          </a:p>
          <a:p>
            <a:pPr marL="514350" indent="-514350">
              <a:buAutoNum type="arabicPeriod"/>
            </a:pPr>
            <a:endParaRPr lang="de-DE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14CEB8-9F3D-496C-960B-A63ECA7E38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57089" y="3150555"/>
          <a:ext cx="2083308" cy="2768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7888">
                  <a:extLst>
                    <a:ext uri="{9D8B030D-6E8A-4147-A177-3AD203B41FA5}">
                      <a16:colId xmlns:a16="http://schemas.microsoft.com/office/drawing/2014/main" val="1760143538"/>
                    </a:ext>
                  </a:extLst>
                </a:gridCol>
                <a:gridCol w="1315420">
                  <a:extLst>
                    <a:ext uri="{9D8B030D-6E8A-4147-A177-3AD203B41FA5}">
                      <a16:colId xmlns:a16="http://schemas.microsoft.com/office/drawing/2014/main" val="3982694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Preis</a:t>
                      </a:r>
                      <a:br>
                        <a:rPr lang="en-US" dirty="0"/>
                      </a:br>
                      <a:r>
                        <a:rPr lang="en-US" dirty="0"/>
                        <a:t>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Verkaufte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Einheiten</a:t>
                      </a:r>
                      <a:r>
                        <a:rPr lang="en-US" dirty="0"/>
                        <a:t> 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tausende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0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18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84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11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355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B8C9143-7DB5-4CA3-8108-DC242A2B9BD0}"/>
                  </a:ext>
                </a:extLst>
              </p:cNvPr>
              <p:cNvSpPr/>
              <p:nvPr/>
            </p:nvSpPr>
            <p:spPr>
              <a:xfrm>
                <a:off x="7667222" y="365125"/>
                <a:ext cx="3686578" cy="1302151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𝑌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)(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𝛴</m:t>
                                  </m:r>
                                  <m:d>
                                    <m:dPr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𝛴</m:t>
                                  </m:r>
                                  <m:d>
                                    <m:dPr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</m:acc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=15.4    </m:t>
                      </m:r>
                      <m:acc>
                        <m:accPr>
                          <m:chr m:val="̅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=49.6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B8C9143-7DB5-4CA3-8108-DC242A2B9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222" y="365125"/>
                <a:ext cx="3686578" cy="1302151"/>
              </a:xfrm>
              <a:prstGeom prst="rect">
                <a:avLst/>
              </a:prstGeom>
              <a:blipFill>
                <a:blip r:embed="rId3"/>
                <a:stretch>
                  <a:fillRect b="-92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67CEAB0-E94F-4021-B72F-DF3AA44EE02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37321" y="3148969"/>
              <a:ext cx="798385" cy="2818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98385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62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(x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600" dirty="0"/>
                            <a:t> x̅)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600" b="1" i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-5.4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-4.4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67CEAB0-E94F-4021-B72F-DF3AA44EE02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37321" y="3148969"/>
              <a:ext cx="798385" cy="2818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98385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625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58" t="-1325" r="-3030" b="-215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-5.4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-4.4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D3FACD2C-1B11-4CC8-BDCE-5FE2110A940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035706" y="3148969"/>
              <a:ext cx="798385" cy="2818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98385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62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(y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600" dirty="0"/>
                            <a:t> y̅)</a:t>
                          </a:r>
                        </a:p>
                        <a:p>
                          <a:pPr algn="ctr"/>
                          <a:endParaRPr lang="en-US" sz="1600" b="1" i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D3FACD2C-1B11-4CC8-BDCE-5FE2110A940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035706" y="3148969"/>
              <a:ext cx="798385" cy="2818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98385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625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1527" t="-1325" r="-3817" b="-215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D616136-BD03-492E-ABFD-B84FB293A5E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34091" y="3148970"/>
              <a:ext cx="1440180" cy="281847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40180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62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(x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600" dirty="0"/>
                            <a:t> x̅)(y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600" dirty="0"/>
                            <a:t> y̅)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600" b="1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-29.16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-32.56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-5.76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-69.96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D616136-BD03-492E-ABFD-B84FB293A5E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34091" y="3148970"/>
              <a:ext cx="1440180" cy="281847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40180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625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6"/>
                          <a:stretch>
                            <a:fillRect l="-420" t="-1325" r="-1681" b="-215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-29.16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-32.56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-5.76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-69.96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1307B-9C43-458E-B70F-58406D41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Pearson-Korrelationskoeffizient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808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Übung Korrelation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noProof="0" dirty="0"/>
              <a:t>5. Kalkuliere nun (𝑥−𝑥 ̅ )² und (𝑦−𝑦 ̅ )² :</a:t>
            </a:r>
          </a:p>
          <a:p>
            <a:pPr marL="514350" indent="-514350">
              <a:buAutoNum type="arabicPeriod"/>
            </a:pPr>
            <a:endParaRPr lang="de-DE" noProof="0" dirty="0"/>
          </a:p>
          <a:p>
            <a:pPr marL="514350" indent="-514350">
              <a:buAutoNum type="arabicPeriod"/>
            </a:pPr>
            <a:endParaRPr lang="de-DE" noProof="0" dirty="0"/>
          </a:p>
          <a:p>
            <a:pPr marL="514350" indent="-514350">
              <a:buAutoNum type="arabicPeriod"/>
            </a:pPr>
            <a:endParaRPr lang="de-DE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14CEB8-9F3D-496C-960B-A63ECA7E38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57089" y="3150555"/>
          <a:ext cx="2083308" cy="2768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7888">
                  <a:extLst>
                    <a:ext uri="{9D8B030D-6E8A-4147-A177-3AD203B41FA5}">
                      <a16:colId xmlns:a16="http://schemas.microsoft.com/office/drawing/2014/main" val="1760143538"/>
                    </a:ext>
                  </a:extLst>
                </a:gridCol>
                <a:gridCol w="1315420">
                  <a:extLst>
                    <a:ext uri="{9D8B030D-6E8A-4147-A177-3AD203B41FA5}">
                      <a16:colId xmlns:a16="http://schemas.microsoft.com/office/drawing/2014/main" val="3982694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Preis</a:t>
                      </a:r>
                      <a:br>
                        <a:rPr lang="en-US" dirty="0"/>
                      </a:br>
                      <a:r>
                        <a:rPr lang="en-US" dirty="0"/>
                        <a:t>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Verkaufte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Einheiten</a:t>
                      </a:r>
                      <a:r>
                        <a:rPr lang="en-US" dirty="0"/>
                        <a:t> 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tausende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0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18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84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11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355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B8C9143-7DB5-4CA3-8108-DC242A2B9BD0}"/>
                  </a:ext>
                </a:extLst>
              </p:cNvPr>
              <p:cNvSpPr/>
              <p:nvPr/>
            </p:nvSpPr>
            <p:spPr>
              <a:xfrm>
                <a:off x="7667222" y="365125"/>
                <a:ext cx="3686578" cy="1302151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𝑌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)(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𝛴</m:t>
                                  </m:r>
                                  <m:d>
                                    <m:dPr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𝛴</m:t>
                                  </m:r>
                                  <m:d>
                                    <m:dPr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</m:acc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=15.4    </m:t>
                      </m:r>
                      <m:acc>
                        <m:accPr>
                          <m:chr m:val="̅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=49.6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B8C9143-7DB5-4CA3-8108-DC242A2B9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222" y="365125"/>
                <a:ext cx="3686578" cy="1302151"/>
              </a:xfrm>
              <a:prstGeom prst="rect">
                <a:avLst/>
              </a:prstGeom>
              <a:blipFill>
                <a:blip r:embed="rId3"/>
                <a:stretch>
                  <a:fillRect b="-92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67CEAB0-E94F-4021-B72F-DF3AA44EE02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37321" y="3148969"/>
              <a:ext cx="798385" cy="2818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98385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62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(x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600" dirty="0"/>
                            <a:t> x̅)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600" b="1" i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-5.4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-4.4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67CEAB0-E94F-4021-B72F-DF3AA44EE02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37321" y="3148969"/>
              <a:ext cx="798385" cy="2818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98385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625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58" t="-1325" r="-3030" b="-215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-5.4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-4.4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D3FACD2C-1B11-4CC8-BDCE-5FE2110A940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035706" y="3148969"/>
              <a:ext cx="798385" cy="2818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98385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62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(y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600" dirty="0"/>
                            <a:t> y̅)</a:t>
                          </a:r>
                        </a:p>
                        <a:p>
                          <a:pPr algn="ctr"/>
                          <a:endParaRPr lang="en-US" sz="1600" b="1" i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D3FACD2C-1B11-4CC8-BDCE-5FE2110A940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035706" y="3148969"/>
              <a:ext cx="798385" cy="2818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98385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625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1527" t="-1325" r="-3817" b="-215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D616136-BD03-492E-ABFD-B84FB293A5E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34091" y="3148970"/>
              <a:ext cx="1440180" cy="281847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40180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62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(x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600" dirty="0"/>
                            <a:t> x̅)(y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600" dirty="0"/>
                            <a:t> y̅)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600" b="1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-29.16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-32.56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-5.76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-69.96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D616136-BD03-492E-ABFD-B84FB293A5E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34091" y="3148970"/>
              <a:ext cx="1440180" cy="281847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40180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625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6"/>
                          <a:stretch>
                            <a:fillRect l="-420" t="-1325" r="-1681" b="-215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-29.16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-32.56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-5.76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-69.96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AAAC346-1245-46A1-AA27-BD36E037648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44501" y="3150556"/>
              <a:ext cx="924927" cy="281568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4927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466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(x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600" dirty="0"/>
                            <a:t> x̅)</a:t>
                          </a:r>
                          <a:r>
                            <a:rPr lang="en-US" sz="1600" baseline="30000" dirty="0"/>
                            <a:t>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29.16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19.36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43.56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AAAC346-1245-46A1-AA27-BD36E037648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44501" y="3150556"/>
              <a:ext cx="924927" cy="281568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4927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466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7"/>
                          <a:stretch>
                            <a:fillRect l="-654" t="-1333" r="-2614" b="-2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29.16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19.36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43.56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3B62BE6-8928-4D94-B818-0C1CC679212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169428" y="3148969"/>
              <a:ext cx="924927" cy="279413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4927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62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(y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600" dirty="0"/>
                            <a:t> y̅)</a:t>
                          </a:r>
                          <a:r>
                            <a:rPr lang="en-US" sz="1600" baseline="30000" dirty="0"/>
                            <a:t>2</a:t>
                          </a:r>
                          <a:endParaRPr lang="en-US" sz="1600" b="1" i="0" baseline="300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28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755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29.16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755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54.76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755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755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755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112.36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3B62BE6-8928-4D94-B818-0C1CC679212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169428" y="3148969"/>
              <a:ext cx="924927" cy="279413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4927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625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8"/>
                          <a:stretch>
                            <a:fillRect l="-658" t="-1325" r="-2632" b="-213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755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29.16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755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54.76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755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755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755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112.36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17D8D-ACB1-46C5-92FE-FD7B02C2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Pearson-Korrelationskoeffizient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6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Übung Korrelation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noProof="0" dirty="0"/>
              <a:t>6. Bilde nun die Summen</a:t>
            </a:r>
          </a:p>
          <a:p>
            <a:pPr marL="514350" indent="-514350">
              <a:buAutoNum type="arabicPeriod"/>
            </a:pPr>
            <a:endParaRPr lang="de-DE" noProof="0" dirty="0"/>
          </a:p>
          <a:p>
            <a:pPr marL="514350" indent="-514350">
              <a:buAutoNum type="arabicPeriod"/>
            </a:pPr>
            <a:endParaRPr lang="de-DE" noProof="0" dirty="0"/>
          </a:p>
          <a:p>
            <a:pPr marL="514350" indent="-514350">
              <a:buAutoNum type="arabicPeriod"/>
            </a:pPr>
            <a:endParaRPr lang="de-DE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14CEB8-9F3D-496C-960B-A63ECA7E38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57089" y="3150555"/>
          <a:ext cx="2083308" cy="2768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7888">
                  <a:extLst>
                    <a:ext uri="{9D8B030D-6E8A-4147-A177-3AD203B41FA5}">
                      <a16:colId xmlns:a16="http://schemas.microsoft.com/office/drawing/2014/main" val="1760143538"/>
                    </a:ext>
                  </a:extLst>
                </a:gridCol>
                <a:gridCol w="1315420">
                  <a:extLst>
                    <a:ext uri="{9D8B030D-6E8A-4147-A177-3AD203B41FA5}">
                      <a16:colId xmlns:a16="http://schemas.microsoft.com/office/drawing/2014/main" val="3982694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Preis</a:t>
                      </a:r>
                      <a:br>
                        <a:rPr lang="en-US" dirty="0"/>
                      </a:br>
                      <a:r>
                        <a:rPr lang="en-US" dirty="0"/>
                        <a:t>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Verkaufte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Einheiten</a:t>
                      </a:r>
                      <a:r>
                        <a:rPr lang="en-US" dirty="0"/>
                        <a:t> 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tausende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0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18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84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11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355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B8C9143-7DB5-4CA3-8108-DC242A2B9BD0}"/>
                  </a:ext>
                </a:extLst>
              </p:cNvPr>
              <p:cNvSpPr/>
              <p:nvPr/>
            </p:nvSpPr>
            <p:spPr>
              <a:xfrm>
                <a:off x="7667222" y="365125"/>
                <a:ext cx="3686578" cy="1302151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𝑌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)(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𝛴</m:t>
                                  </m:r>
                                  <m:d>
                                    <m:dPr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𝛴</m:t>
                                  </m:r>
                                  <m:d>
                                    <m:dPr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</m:acc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=15.4    </m:t>
                      </m:r>
                      <m:acc>
                        <m:accPr>
                          <m:chr m:val="̅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=49.6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B8C9143-7DB5-4CA3-8108-DC242A2B9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222" y="365125"/>
                <a:ext cx="3686578" cy="1302151"/>
              </a:xfrm>
              <a:prstGeom prst="rect">
                <a:avLst/>
              </a:prstGeom>
              <a:blipFill>
                <a:blip r:embed="rId3"/>
                <a:stretch>
                  <a:fillRect b="-92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67CEAB0-E94F-4021-B72F-DF3AA44EE02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37321" y="3148969"/>
              <a:ext cx="798385" cy="2818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98385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62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(x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600" dirty="0"/>
                            <a:t> x̅)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600" b="1" i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-5.4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-4.4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67CEAB0-E94F-4021-B72F-DF3AA44EE02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37321" y="3148969"/>
              <a:ext cx="798385" cy="2818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98385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625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58" t="-1325" r="-3030" b="-215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-5.4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-4.4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D3FACD2C-1B11-4CC8-BDCE-5FE2110A940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035706" y="3148969"/>
              <a:ext cx="798385" cy="2818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98385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62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(y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600" dirty="0"/>
                            <a:t> y̅)</a:t>
                          </a:r>
                        </a:p>
                        <a:p>
                          <a:pPr algn="ctr"/>
                          <a:endParaRPr lang="en-US" sz="1600" b="1" i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D3FACD2C-1B11-4CC8-BDCE-5FE2110A940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035706" y="3148969"/>
              <a:ext cx="798385" cy="2818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98385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625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1527" t="-1325" r="-3817" b="-215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D616136-BD03-492E-ABFD-B84FB293A5E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34091" y="3148970"/>
              <a:ext cx="1440180" cy="281847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40180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62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(x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600" dirty="0"/>
                            <a:t> x̅)(y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600" dirty="0"/>
                            <a:t> y̅)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600" b="1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-29.16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-32.56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-5.76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-69.96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D616136-BD03-492E-ABFD-B84FB293A5E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34091" y="3148970"/>
              <a:ext cx="1440180" cy="281847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40180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625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6"/>
                          <a:stretch>
                            <a:fillRect l="-420" t="-1325" r="-1681" b="-215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-29.16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-32.56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-5.76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-69.96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AAAC346-1245-46A1-AA27-BD36E037648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44501" y="3150556"/>
              <a:ext cx="924927" cy="281568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4927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466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(x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600" dirty="0"/>
                            <a:t> x̅)</a:t>
                          </a:r>
                          <a:r>
                            <a:rPr lang="en-US" sz="1600" baseline="30000" dirty="0"/>
                            <a:t>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29.16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19.36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43.56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AAAC346-1245-46A1-AA27-BD36E037648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44501" y="3150556"/>
              <a:ext cx="924927" cy="281568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4927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466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7"/>
                          <a:stretch>
                            <a:fillRect l="-654" t="-1333" r="-2614" b="-2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29.16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19.36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43.56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3B62BE6-8928-4D94-B818-0C1CC679212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169428" y="3148969"/>
              <a:ext cx="924927" cy="280020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4927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2232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(y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600" dirty="0"/>
                            <a:t> y̅)</a:t>
                          </a:r>
                          <a:r>
                            <a:rPr lang="en-US" sz="1600" baseline="30000" dirty="0"/>
                            <a:t>2</a:t>
                          </a:r>
                          <a:endParaRPr lang="en-US" sz="1600" b="1" i="0" baseline="300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28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755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29.16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755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54.76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755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755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755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112.36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3B62BE6-8928-4D94-B818-0C1CC679212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169428" y="3148969"/>
              <a:ext cx="924927" cy="280020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4927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2232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8"/>
                          <a:stretch>
                            <a:fillRect l="-658" t="-1316" r="-2632" b="-211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755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29.16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755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54.76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755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755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755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112.36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4D5BE66-9A83-40F1-971A-7F3646E8435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62780" y="5946140"/>
          <a:ext cx="364011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44">
                  <a:extLst>
                    <a:ext uri="{9D8B030D-6E8A-4147-A177-3AD203B41FA5}">
                      <a16:colId xmlns:a16="http://schemas.microsoft.com/office/drawing/2014/main" val="882400247"/>
                    </a:ext>
                  </a:extLst>
                </a:gridCol>
                <a:gridCol w="1440346">
                  <a:extLst>
                    <a:ext uri="{9D8B030D-6E8A-4147-A177-3AD203B41FA5}">
                      <a16:colId xmlns:a16="http://schemas.microsoft.com/office/drawing/2014/main" val="22179424"/>
                    </a:ext>
                  </a:extLst>
                </a:gridCol>
                <a:gridCol w="923277">
                  <a:extLst>
                    <a:ext uri="{9D8B030D-6E8A-4147-A177-3AD203B41FA5}">
                      <a16:colId xmlns:a16="http://schemas.microsoft.com/office/drawing/2014/main" val="3641542704"/>
                    </a:ext>
                  </a:extLst>
                </a:gridCol>
                <a:gridCol w="923544">
                  <a:extLst>
                    <a:ext uri="{9D8B030D-6E8A-4147-A177-3AD203B41FA5}">
                      <a16:colId xmlns:a16="http://schemas.microsoft.com/office/drawing/2014/main" val="503940252"/>
                    </a:ext>
                  </a:extLst>
                </a:gridCol>
              </a:tblGrid>
              <a:tr h="274657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 panose="05050102010706020507" pitchFamily="18" charset="2"/>
                        </a:rPr>
                        <a:t>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-137.2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105.2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199.2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0719902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58434-EED8-4325-9869-467C82ED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Pearson-Korrelationskoeffizient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26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Übung Korrelation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noProof="0" dirty="0"/>
              <a:t>7. Setze diese in die Originalformel ein:</a:t>
            </a:r>
          </a:p>
          <a:p>
            <a:pPr marL="514350" indent="-514350">
              <a:buAutoNum type="arabicPeriod"/>
            </a:pPr>
            <a:endParaRPr lang="de-DE" noProof="0" dirty="0"/>
          </a:p>
          <a:p>
            <a:pPr marL="514350" indent="-514350">
              <a:buAutoNum type="arabicPeriod"/>
            </a:pPr>
            <a:endParaRPr lang="de-DE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14CEB8-9F3D-496C-960B-A63ECA7E38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57089" y="3150555"/>
          <a:ext cx="2083308" cy="2768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7888">
                  <a:extLst>
                    <a:ext uri="{9D8B030D-6E8A-4147-A177-3AD203B41FA5}">
                      <a16:colId xmlns:a16="http://schemas.microsoft.com/office/drawing/2014/main" val="1760143538"/>
                    </a:ext>
                  </a:extLst>
                </a:gridCol>
                <a:gridCol w="1315420">
                  <a:extLst>
                    <a:ext uri="{9D8B030D-6E8A-4147-A177-3AD203B41FA5}">
                      <a16:colId xmlns:a16="http://schemas.microsoft.com/office/drawing/2014/main" val="3982694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Preis</a:t>
                      </a:r>
                      <a:br>
                        <a:rPr lang="en-US" dirty="0"/>
                      </a:br>
                      <a:r>
                        <a:rPr lang="en-US" dirty="0"/>
                        <a:t>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Verkaufte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Einheiten</a:t>
                      </a:r>
                      <a:r>
                        <a:rPr lang="en-US" dirty="0"/>
                        <a:t> 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tausende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0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18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84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11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355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B8C9143-7DB5-4CA3-8108-DC242A2B9BD0}"/>
                  </a:ext>
                </a:extLst>
              </p:cNvPr>
              <p:cNvSpPr/>
              <p:nvPr/>
            </p:nvSpPr>
            <p:spPr>
              <a:xfrm>
                <a:off x="7667222" y="365125"/>
                <a:ext cx="3686578" cy="1302151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𝑌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)(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𝛴</m:t>
                                  </m:r>
                                  <m:d>
                                    <m:dPr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𝛴</m:t>
                                  </m:r>
                                  <m:d>
                                    <m:dPr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</m:acc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=15.4    </m:t>
                      </m:r>
                      <m:acc>
                        <m:accPr>
                          <m:chr m:val="̅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=49.6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B8C9143-7DB5-4CA3-8108-DC242A2B9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222" y="365125"/>
                <a:ext cx="3686578" cy="1302151"/>
              </a:xfrm>
              <a:prstGeom prst="rect">
                <a:avLst/>
              </a:prstGeom>
              <a:blipFill>
                <a:blip r:embed="rId3"/>
                <a:stretch>
                  <a:fillRect b="-92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67CEAB0-E94F-4021-B72F-DF3AA44EE02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37321" y="3148969"/>
              <a:ext cx="798385" cy="2818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98385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62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(x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600" dirty="0"/>
                            <a:t> x̅)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600" b="1" i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-5.4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-4.4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67CEAB0-E94F-4021-B72F-DF3AA44EE02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37321" y="3148969"/>
              <a:ext cx="798385" cy="2818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98385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625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58" t="-1325" r="-3030" b="-215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-5.4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-4.4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D3FACD2C-1B11-4CC8-BDCE-5FE2110A940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035706" y="3148969"/>
              <a:ext cx="798385" cy="2818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98385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62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(y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600" dirty="0"/>
                            <a:t> y̅)</a:t>
                          </a:r>
                        </a:p>
                        <a:p>
                          <a:pPr algn="ctr"/>
                          <a:endParaRPr lang="en-US" sz="1600" b="1" i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D3FACD2C-1B11-4CC8-BDCE-5FE2110A940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035706" y="3148969"/>
              <a:ext cx="798385" cy="2818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98385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625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1527" t="-1325" r="-3817" b="-215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D616136-BD03-492E-ABFD-B84FB293A5E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34091" y="3148970"/>
              <a:ext cx="1440180" cy="281847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40180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62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(x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600" dirty="0"/>
                            <a:t> x̅)(y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600" dirty="0"/>
                            <a:t> y̅)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600" b="1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-29.16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-32.56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-5.76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-69.96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D616136-BD03-492E-ABFD-B84FB293A5E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34091" y="3148970"/>
              <a:ext cx="1440180" cy="281847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40180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625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6"/>
                          <a:stretch>
                            <a:fillRect l="-420" t="-1325" r="-1681" b="-215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-29.16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-32.56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-5.76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-69.96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AAAC346-1245-46A1-AA27-BD36E037648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44501" y="3150556"/>
              <a:ext cx="924927" cy="281568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4927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466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(x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600" dirty="0"/>
                            <a:t> x̅)</a:t>
                          </a:r>
                          <a:r>
                            <a:rPr lang="en-US" sz="1600" baseline="30000" dirty="0"/>
                            <a:t>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29.16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19.36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43.56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AAAC346-1245-46A1-AA27-BD36E037648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44501" y="3150556"/>
              <a:ext cx="924927" cy="281568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4927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466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7"/>
                          <a:stretch>
                            <a:fillRect l="-654" t="-1333" r="-2614" b="-2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80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29.16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80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19.36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80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80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80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43.56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3B62BE6-8928-4D94-B818-0C1CC679212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169428" y="3148969"/>
              <a:ext cx="924927" cy="278918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4927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13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(y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600" dirty="0"/>
                            <a:t> y̅)</a:t>
                          </a:r>
                          <a:r>
                            <a:rPr lang="en-US" sz="1600" baseline="30000" dirty="0"/>
                            <a:t>2</a:t>
                          </a:r>
                          <a:endParaRPr lang="en-US" sz="1600" b="1" i="0" baseline="300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28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755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29.16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755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54.76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755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755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755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112.36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3B62BE6-8928-4D94-B818-0C1CC679212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169428" y="3148969"/>
              <a:ext cx="924927" cy="278918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4927">
                      <a:extLst>
                        <a:ext uri="{9D8B030D-6E8A-4147-A177-3AD203B41FA5}">
                          <a16:colId xmlns:a16="http://schemas.microsoft.com/office/drawing/2014/main" val="4016508045"/>
                        </a:ext>
                      </a:extLst>
                    </a:gridCol>
                  </a:tblGrid>
                  <a:tr h="91130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8"/>
                          <a:stretch>
                            <a:fillRect l="-658" t="-1333" r="-2632" b="-21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377855"/>
                      </a:ext>
                    </a:extLst>
                  </a:tr>
                  <a:tr h="3755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29.16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7883"/>
                      </a:ext>
                    </a:extLst>
                  </a:tr>
                  <a:tr h="3755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54.76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753240"/>
                      </a:ext>
                    </a:extLst>
                  </a:tr>
                  <a:tr h="3755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689942"/>
                      </a:ext>
                    </a:extLst>
                  </a:tr>
                  <a:tr h="3755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65491"/>
                      </a:ext>
                    </a:extLst>
                  </a:tr>
                  <a:tr h="3755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112.36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55786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C9CE9BE-C9F0-4AD1-A6CC-3667B4EEFF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54244" y="5949108"/>
          <a:ext cx="364011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44">
                  <a:extLst>
                    <a:ext uri="{9D8B030D-6E8A-4147-A177-3AD203B41FA5}">
                      <a16:colId xmlns:a16="http://schemas.microsoft.com/office/drawing/2014/main" val="882400247"/>
                    </a:ext>
                  </a:extLst>
                </a:gridCol>
                <a:gridCol w="1440346">
                  <a:extLst>
                    <a:ext uri="{9D8B030D-6E8A-4147-A177-3AD203B41FA5}">
                      <a16:colId xmlns:a16="http://schemas.microsoft.com/office/drawing/2014/main" val="22179424"/>
                    </a:ext>
                  </a:extLst>
                </a:gridCol>
                <a:gridCol w="923277">
                  <a:extLst>
                    <a:ext uri="{9D8B030D-6E8A-4147-A177-3AD203B41FA5}">
                      <a16:colId xmlns:a16="http://schemas.microsoft.com/office/drawing/2014/main" val="3641542704"/>
                    </a:ext>
                  </a:extLst>
                </a:gridCol>
                <a:gridCol w="923544">
                  <a:extLst>
                    <a:ext uri="{9D8B030D-6E8A-4147-A177-3AD203B41FA5}">
                      <a16:colId xmlns:a16="http://schemas.microsoft.com/office/drawing/2014/main" val="503940252"/>
                    </a:ext>
                  </a:extLst>
                </a:gridCol>
              </a:tblGrid>
              <a:tr h="342278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 panose="05050102010706020507" pitchFamily="18" charset="2"/>
                        </a:rPr>
                        <a:t>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-137.2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105.2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199.2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0719902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6D263-B631-4299-986F-2242F91B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Pearson-Korrelationskoeffizient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57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Übung Korrelation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noProof="0" dirty="0"/>
              <a:t>7. Setze diese in die Originalformel ein:</a:t>
            </a:r>
          </a:p>
          <a:p>
            <a:pPr marL="514350" indent="-514350">
              <a:buAutoNum type="arabicPeriod"/>
            </a:pPr>
            <a:endParaRPr lang="de-DE" noProof="0" dirty="0"/>
          </a:p>
          <a:p>
            <a:pPr marL="514350" indent="-514350">
              <a:buAutoNum type="arabicPeriod"/>
            </a:pPr>
            <a:endParaRPr lang="de-DE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B8C9143-7DB5-4CA3-8108-DC242A2B9BD0}"/>
                  </a:ext>
                </a:extLst>
              </p:cNvPr>
              <p:cNvSpPr/>
              <p:nvPr/>
            </p:nvSpPr>
            <p:spPr>
              <a:xfrm>
                <a:off x="7667222" y="365125"/>
                <a:ext cx="3686578" cy="1302151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=15.4   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=49.6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B8C9143-7DB5-4CA3-8108-DC242A2B9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222" y="365125"/>
                <a:ext cx="3686578" cy="1302151"/>
              </a:xfrm>
              <a:prstGeom prst="rect">
                <a:avLst/>
              </a:prstGeom>
              <a:blipFill>
                <a:blip r:embed="rId3"/>
                <a:stretch>
                  <a:fillRect b="-92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C9CE9BE-C9F0-4AD1-A6CC-3667B4EEFF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54215" y="5656714"/>
          <a:ext cx="36401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44">
                  <a:extLst>
                    <a:ext uri="{9D8B030D-6E8A-4147-A177-3AD203B41FA5}">
                      <a16:colId xmlns:a16="http://schemas.microsoft.com/office/drawing/2014/main" val="882400247"/>
                    </a:ext>
                  </a:extLst>
                </a:gridCol>
                <a:gridCol w="1440346">
                  <a:extLst>
                    <a:ext uri="{9D8B030D-6E8A-4147-A177-3AD203B41FA5}">
                      <a16:colId xmlns:a16="http://schemas.microsoft.com/office/drawing/2014/main" val="22179424"/>
                    </a:ext>
                  </a:extLst>
                </a:gridCol>
                <a:gridCol w="923277">
                  <a:extLst>
                    <a:ext uri="{9D8B030D-6E8A-4147-A177-3AD203B41FA5}">
                      <a16:colId xmlns:a16="http://schemas.microsoft.com/office/drawing/2014/main" val="3641542704"/>
                    </a:ext>
                  </a:extLst>
                </a:gridCol>
                <a:gridCol w="923544">
                  <a:extLst>
                    <a:ext uri="{9D8B030D-6E8A-4147-A177-3AD203B41FA5}">
                      <a16:colId xmlns:a16="http://schemas.microsoft.com/office/drawing/2014/main" val="503940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 panose="05050102010706020507" pitchFamily="18" charset="2"/>
                        </a:rPr>
                        <a:t>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-137.2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105.2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199.2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0719902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37F992D-65E5-4F53-8BA5-64DEA17DC5A4}"/>
                  </a:ext>
                </a:extLst>
              </p:cNvPr>
              <p:cNvSpPr/>
              <p:nvPr/>
            </p:nvSpPr>
            <p:spPr>
              <a:xfrm>
                <a:off x="1356580" y="2748733"/>
                <a:ext cx="10133805" cy="1543499"/>
              </a:xfrm>
              <a:prstGeom prst="rect">
                <a:avLst/>
              </a:prstGeom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−137.2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105.2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199.2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37F992D-65E5-4F53-8BA5-64DEA17DC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580" y="2748733"/>
                <a:ext cx="10133805" cy="15434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54E4FE0-1F07-4217-B44A-52C323A462A2}"/>
                  </a:ext>
                </a:extLst>
              </p:cNvPr>
              <p:cNvSpPr/>
              <p:nvPr/>
            </p:nvSpPr>
            <p:spPr>
              <a:xfrm>
                <a:off x="1356579" y="4252658"/>
                <a:ext cx="10133805" cy="1332673"/>
              </a:xfrm>
              <a:prstGeom prst="rect">
                <a:avLst/>
              </a:prstGeom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n>
                            <a:noFill/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−137.2</m:t>
                          </m:r>
                        </m:num>
                        <m:den>
                          <m:r>
                            <a:rPr lang="en-US" sz="2800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10.26</m:t>
                          </m:r>
                          <m:r>
                            <a:rPr lang="en-US" sz="2800" i="1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14.11</m:t>
                          </m:r>
                        </m:den>
                      </m:f>
                      <m:r>
                        <a:rPr lang="en-US" sz="2800" i="1">
                          <a:ln>
                            <a:noFill/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−137.2</m:t>
                          </m:r>
                        </m:num>
                        <m:den>
                          <m:r>
                            <a:rPr lang="en-US" sz="2800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144.8</m:t>
                          </m:r>
                        </m:den>
                      </m:f>
                      <m:r>
                        <a:rPr lang="en-US" sz="2800" i="1">
                          <a:ln>
                            <a:noFill/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n>
                            <a:noFill/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>
                          <a:ln>
                            <a:noFill/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>
                          <a:ln>
                            <a:noFill/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b="1" i="1">
                          <a:ln>
                            <a:noFill/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𝟗𝟒𝟖</m:t>
                      </m:r>
                    </m:oMath>
                  </m:oMathPara>
                </a14:m>
                <a:endParaRPr lang="en-US" sz="2800" b="1" dirty="0">
                  <a:ln>
                    <a:noFill/>
                  </a:ln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b="0" i="1" dirty="0">
                  <a:ln>
                    <a:noFill/>
                  </a:ln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54E4FE0-1F07-4217-B44A-52C323A46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579" y="4252658"/>
                <a:ext cx="10133805" cy="13326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CE707-2A1E-46E3-9267-BF81A99A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Pearson-Korrelationskoeffizient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Übung Korrelation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2E3CBDB-8A10-2548-800D-ECC643ED6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de-DE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de-DE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=−0.948 </m:t>
                    </m:r>
                  </m:oMath>
                </a14:m>
                <a:r>
                  <a:rPr lang="de-DE" noProof="0" dirty="0"/>
                  <a:t>	 </a:t>
                </a:r>
                <a:r>
                  <a:rPr lang="de-DE" b="1" noProof="0" dirty="0"/>
                  <a:t>Zeigt eine sehr hohe negative Korrelation!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2E3CBDB-8A10-2548-800D-ECC643ED6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4AB03861-657B-C64E-AE04-33FB073616CC}"/>
              </a:ext>
            </a:extLst>
          </p:cNvPr>
          <p:cNvSpPr txBox="1"/>
          <p:nvPr/>
        </p:nvSpPr>
        <p:spPr>
          <a:xfrm>
            <a:off x="191069" y="6428096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DCD1D-E1E9-4ECC-93AC-2D170014C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498" y="2457506"/>
            <a:ext cx="8008267" cy="3529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38080-2D17-4260-9DDA-2ADB7AB5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Pearson-</a:t>
            </a:r>
            <a:r>
              <a:rPr lang="en-US" dirty="0" err="1"/>
              <a:t>Korrelationskoeffizient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0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D901-D8C1-4CB5-B811-72389EBECA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Daten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C45FC-E8EA-4570-8D62-DCBEEBE8A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134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5FAF76-6A34-4F47-937B-8BB345F5B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14300" indent="0"/>
            <a:r>
              <a:rPr lang="de-DE" noProof="0" dirty="0"/>
              <a:t>Als nächstes:</a:t>
            </a:r>
            <a:br>
              <a:rPr lang="de-DE" noProof="0" dirty="0"/>
            </a:br>
            <a:r>
              <a:rPr lang="de-DE" noProof="0" dirty="0"/>
              <a:t>Wahrscheinlichkeiten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de-DE" noProof="0" dirty="0"/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6250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5103</Words>
  <Application>Microsoft Office PowerPoint</Application>
  <PresentationFormat>Breitbild</PresentationFormat>
  <Paragraphs>1474</Paragraphs>
  <Slides>90</Slides>
  <Notes>88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90</vt:i4>
      </vt:variant>
    </vt:vector>
  </HeadingPairs>
  <TitlesOfParts>
    <vt:vector size="99" baseType="lpstr">
      <vt:lpstr>Arial</vt:lpstr>
      <vt:lpstr>Arial</vt:lpstr>
      <vt:lpstr>Calibri</vt:lpstr>
      <vt:lpstr>Calibri Light</vt:lpstr>
      <vt:lpstr>Cambria</vt:lpstr>
      <vt:lpstr>Cambria Math</vt:lpstr>
      <vt:lpstr>Montserrat</vt:lpstr>
      <vt:lpstr>Symbol</vt:lpstr>
      <vt:lpstr>Office</vt:lpstr>
      <vt:lpstr>Wahrscheinlichkeit und Statistik für Business und Datenforschung</vt:lpstr>
      <vt:lpstr>Einführung</vt:lpstr>
      <vt:lpstr>Wahrscheinlichkeit und Statistik</vt:lpstr>
      <vt:lpstr>Wahrscheinlichkeit und Statistik</vt:lpstr>
      <vt:lpstr>Wahrscheinlichkeit und Statistik</vt:lpstr>
      <vt:lpstr>Beispiel PARSHIP </vt:lpstr>
      <vt:lpstr>Beispiel PARSHIP </vt:lpstr>
      <vt:lpstr>Beispiel PARSHIP Erläuterung </vt:lpstr>
      <vt:lpstr>Daten</vt:lpstr>
      <vt:lpstr>Was sind Daten?</vt:lpstr>
      <vt:lpstr>Warum Daten wichtig sind</vt:lpstr>
      <vt:lpstr>Warum Daten wichtig sind</vt:lpstr>
      <vt:lpstr>Datenvisualisierung</vt:lpstr>
      <vt:lpstr>Datenvisualisierung</vt:lpstr>
      <vt:lpstr>Darstellungen kritisch analysieren</vt:lpstr>
      <vt:lpstr>Datenmessung</vt:lpstr>
      <vt:lpstr>Ebenen der Datenmessungen</vt:lpstr>
      <vt:lpstr>Ebenen der Datenmessungen</vt:lpstr>
      <vt:lpstr>Ebenen der Datenmessungen</vt:lpstr>
      <vt:lpstr>Ebenen der Datenmessungen</vt:lpstr>
      <vt:lpstr>Population vs. Stichprobe</vt:lpstr>
      <vt:lpstr>Mathematische Symbole &amp; Syntax</vt:lpstr>
      <vt:lpstr>Exponenten</vt:lpstr>
      <vt:lpstr>Exponenten - Spezialfälle</vt:lpstr>
      <vt:lpstr>Faktoren</vt:lpstr>
      <vt:lpstr>Einfache Summen</vt:lpstr>
      <vt:lpstr>Reihensummen</vt:lpstr>
      <vt:lpstr>Beispielformel</vt:lpstr>
      <vt:lpstr>Beispielformel</vt:lpstr>
      <vt:lpstr>Beispielformel</vt:lpstr>
      <vt:lpstr>Zentrale Tendenz der Messgrößen</vt:lpstr>
      <vt:lpstr>Datenmessgrößen</vt:lpstr>
      <vt:lpstr>Messgrößen der zentralen Tendenz (Mittelwert, Median, Modalwert)</vt:lpstr>
      <vt:lpstr>Mittelwert</vt:lpstr>
      <vt:lpstr>Median – ungerade Anzahl von Werten</vt:lpstr>
      <vt:lpstr>Median – ungerade Anzahl von Werten</vt:lpstr>
      <vt:lpstr>Median – gerade Anzahl von Werten</vt:lpstr>
      <vt:lpstr>Mittelwert vs. Median</vt:lpstr>
      <vt:lpstr>Modalwert</vt:lpstr>
      <vt:lpstr>Messgröße Dispersion</vt:lpstr>
      <vt:lpstr>Messgrößen der Dispersion/Streuungsmaß (Streuung, Varianz, Standardabweichung)</vt:lpstr>
      <vt:lpstr>Messgrößen der Dispersion/Streuungsmaß (Streuung, Varianz, Standardabweichung)</vt:lpstr>
      <vt:lpstr>Range/Streuung</vt:lpstr>
      <vt:lpstr>Range/Streuung</vt:lpstr>
      <vt:lpstr>Varianz</vt:lpstr>
      <vt:lpstr>Varianz</vt:lpstr>
      <vt:lpstr>Stichprobenvarianz</vt:lpstr>
      <vt:lpstr>Standardabweichung</vt:lpstr>
      <vt:lpstr>Stichproben Standardabweichung</vt:lpstr>
      <vt:lpstr>Standardabweichung Population</vt:lpstr>
      <vt:lpstr>Messgröße Quartil</vt:lpstr>
      <vt:lpstr>Quartile und Interquartilabstände (IQR)</vt:lpstr>
      <vt:lpstr>Quartile und Interquartilabstände (IQR)</vt:lpstr>
      <vt:lpstr>Quartile und Interquartilabstände (IQR)</vt:lpstr>
      <vt:lpstr>Quartile grafisch darstellen</vt:lpstr>
      <vt:lpstr>Grenzen und Ausreißer</vt:lpstr>
      <vt:lpstr>Grenzen und Ausreißer</vt:lpstr>
      <vt:lpstr>Grenzen und Ausreißer</vt:lpstr>
      <vt:lpstr>Bivariate Daten</vt:lpstr>
      <vt:lpstr>Bivariate Daten</vt:lpstr>
      <vt:lpstr>Bivariate Daten</vt:lpstr>
      <vt:lpstr>Bivariate Daten</vt:lpstr>
      <vt:lpstr>Bivariate Daten</vt:lpstr>
      <vt:lpstr>Bivariate Daten</vt:lpstr>
      <vt:lpstr>Kovarianz</vt:lpstr>
      <vt:lpstr>Kovarianz</vt:lpstr>
      <vt:lpstr>Kovarianz Übung</vt:lpstr>
      <vt:lpstr>Kovarianz Übung</vt:lpstr>
      <vt:lpstr>Kovarianz Übung</vt:lpstr>
      <vt:lpstr>Kovarianz Übung</vt:lpstr>
      <vt:lpstr>Kovarianz Übung</vt:lpstr>
      <vt:lpstr>Kovarianz Übung</vt:lpstr>
      <vt:lpstr>Kovarianz Übung</vt:lpstr>
      <vt:lpstr>Kovarianz Übung</vt:lpstr>
      <vt:lpstr>Pearson-Korrelationskoeffizient</vt:lpstr>
      <vt:lpstr>Pearson-Korrelationskoeffizient</vt:lpstr>
      <vt:lpstr>Pearson-Korrelationskoeffizient</vt:lpstr>
      <vt:lpstr>Pearson-Korrelationskoeffizient</vt:lpstr>
      <vt:lpstr>Übung Korrelation</vt:lpstr>
      <vt:lpstr>Übung Korrelation</vt:lpstr>
      <vt:lpstr>Übung Korrelation</vt:lpstr>
      <vt:lpstr>Übung Korrelation</vt:lpstr>
      <vt:lpstr>Übung Korrelation</vt:lpstr>
      <vt:lpstr>Übung Korrelation</vt:lpstr>
      <vt:lpstr>Übung Korrelation</vt:lpstr>
      <vt:lpstr>Übung Korrelation</vt:lpstr>
      <vt:lpstr>Übung Korrelation</vt:lpstr>
      <vt:lpstr>Übung Korrelation</vt:lpstr>
      <vt:lpstr>Übung Korrelation</vt:lpstr>
      <vt:lpstr>Als nächstes: Wahrscheinlichkeiten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Eggert, Carl</dc:creator>
  <cp:lastModifiedBy>Jochen Hollich</cp:lastModifiedBy>
  <cp:revision>107</cp:revision>
  <cp:lastPrinted>2018-10-23T18:38:55Z</cp:lastPrinted>
  <dcterms:created xsi:type="dcterms:W3CDTF">2018-06-22T09:05:25Z</dcterms:created>
  <dcterms:modified xsi:type="dcterms:W3CDTF">2019-04-15T14:44:09Z</dcterms:modified>
</cp:coreProperties>
</file>