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4"/>
  </p:notesMasterIdLst>
  <p:sldIdLst>
    <p:sldId id="347" r:id="rId2"/>
    <p:sldId id="346" r:id="rId3"/>
    <p:sldId id="257" r:id="rId4"/>
    <p:sldId id="368" r:id="rId5"/>
    <p:sldId id="348" r:id="rId6"/>
    <p:sldId id="259" r:id="rId7"/>
    <p:sldId id="369" r:id="rId8"/>
    <p:sldId id="370" r:id="rId9"/>
    <p:sldId id="371" r:id="rId10"/>
    <p:sldId id="372" r:id="rId11"/>
    <p:sldId id="349" r:id="rId12"/>
    <p:sldId id="373" r:id="rId13"/>
    <p:sldId id="350" r:id="rId14"/>
    <p:sldId id="351" r:id="rId15"/>
    <p:sldId id="352" r:id="rId16"/>
    <p:sldId id="353" r:id="rId17"/>
    <p:sldId id="374" r:id="rId18"/>
    <p:sldId id="375" r:id="rId19"/>
    <p:sldId id="376" r:id="rId20"/>
    <p:sldId id="377" r:id="rId21"/>
    <p:sldId id="378" r:id="rId22"/>
    <p:sldId id="354" r:id="rId23"/>
    <p:sldId id="379" r:id="rId24"/>
    <p:sldId id="355" r:id="rId25"/>
    <p:sldId id="380" r:id="rId26"/>
    <p:sldId id="356" r:id="rId27"/>
    <p:sldId id="357" r:id="rId28"/>
    <p:sldId id="382" r:id="rId29"/>
    <p:sldId id="358" r:id="rId30"/>
    <p:sldId id="383" r:id="rId31"/>
    <p:sldId id="384" r:id="rId32"/>
    <p:sldId id="385" r:id="rId33"/>
    <p:sldId id="386" r:id="rId34"/>
    <p:sldId id="387" r:id="rId35"/>
    <p:sldId id="388" r:id="rId36"/>
    <p:sldId id="389" r:id="rId37"/>
    <p:sldId id="359" r:id="rId38"/>
    <p:sldId id="390" r:id="rId39"/>
    <p:sldId id="391" r:id="rId40"/>
    <p:sldId id="360" r:id="rId41"/>
    <p:sldId id="361" r:id="rId42"/>
    <p:sldId id="362" r:id="rId43"/>
    <p:sldId id="392" r:id="rId44"/>
    <p:sldId id="363"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364"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365" r:id="rId75"/>
    <p:sldId id="366" r:id="rId76"/>
    <p:sldId id="367" r:id="rId77"/>
    <p:sldId id="261" r:id="rId78"/>
    <p:sldId id="262" r:id="rId79"/>
    <p:sldId id="263" r:id="rId80"/>
    <p:sldId id="421" r:id="rId81"/>
    <p:sldId id="422" r:id="rId82"/>
    <p:sldId id="423" r:id="rId83"/>
    <p:sldId id="424" r:id="rId84"/>
    <p:sldId id="425" r:id="rId85"/>
    <p:sldId id="427" r:id="rId86"/>
    <p:sldId id="428" r:id="rId87"/>
    <p:sldId id="429" r:id="rId88"/>
    <p:sldId id="430" r:id="rId89"/>
    <p:sldId id="431" r:id="rId90"/>
    <p:sldId id="432" r:id="rId91"/>
    <p:sldId id="264" r:id="rId92"/>
    <p:sldId id="433" r:id="rId9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F695CB13-F3AE-4A05-8CDF-B4EF509AA7FD}">
          <p14:sldIdLst>
            <p14:sldId id="347"/>
            <p14:sldId id="346"/>
            <p14:sldId id="257"/>
            <p14:sldId id="368"/>
          </p14:sldIdLst>
        </p14:section>
        <p14:section name="ANOVA Varianzanalyse" id="{87D09D4A-BB3F-4CF7-9BB8-BFA0A3074466}">
          <p14:sldIdLst>
            <p14:sldId id="348"/>
            <p14:sldId id="259"/>
            <p14:sldId id="369"/>
            <p14:sldId id="370"/>
            <p14:sldId id="371"/>
            <p14:sldId id="372"/>
            <p14:sldId id="349"/>
            <p14:sldId id="373"/>
            <p14:sldId id="350"/>
            <p14:sldId id="351"/>
            <p14:sldId id="352"/>
            <p14:sldId id="353"/>
            <p14:sldId id="374"/>
            <p14:sldId id="375"/>
            <p14:sldId id="376"/>
            <p14:sldId id="377"/>
            <p14:sldId id="378"/>
            <p14:sldId id="354"/>
          </p14:sldIdLst>
        </p14:section>
        <p14:section name="F-Verteilung" id="{72D23A8A-B224-40ED-ACB7-3FB3392B0EE4}">
          <p14:sldIdLst>
            <p14:sldId id="379"/>
            <p14:sldId id="355"/>
            <p14:sldId id="380"/>
            <p14:sldId id="356"/>
            <p14:sldId id="357"/>
            <p14:sldId id="382"/>
            <p14:sldId id="358"/>
            <p14:sldId id="383"/>
            <p14:sldId id="384"/>
            <p14:sldId id="385"/>
            <p14:sldId id="386"/>
            <p14:sldId id="387"/>
            <p14:sldId id="388"/>
            <p14:sldId id="389"/>
            <p14:sldId id="359"/>
            <p14:sldId id="390"/>
          </p14:sldIdLst>
        </p14:section>
        <p14:section name="Zwei-Wege-ANOVA" id="{3B5E2739-1C0A-4A5C-A289-415CE8347612}">
          <p14:sldIdLst>
            <p14:sldId id="391"/>
            <p14:sldId id="360"/>
            <p14:sldId id="361"/>
            <p14:sldId id="362"/>
            <p14:sldId id="392"/>
            <p14:sldId id="363"/>
            <p14:sldId id="393"/>
            <p14:sldId id="394"/>
            <p14:sldId id="395"/>
            <p14:sldId id="396"/>
            <p14:sldId id="397"/>
            <p14:sldId id="398"/>
            <p14:sldId id="399"/>
            <p14:sldId id="400"/>
            <p14:sldId id="401"/>
            <p14:sldId id="402"/>
            <p14:sldId id="403"/>
            <p14:sldId id="404"/>
            <p14:sldId id="405"/>
            <p14:sldId id="406"/>
          </p14:sldIdLst>
        </p14:section>
        <p14:section name="Zwei-Wege-ANOVA Beispielübung" id="{55A34406-9A84-49DC-8E01-2A8D46F08240}">
          <p14:sldIdLst>
            <p14:sldId id="407"/>
            <p14:sldId id="364"/>
            <p14:sldId id="408"/>
            <p14:sldId id="409"/>
            <p14:sldId id="410"/>
            <p14:sldId id="411"/>
            <p14:sldId id="412"/>
            <p14:sldId id="413"/>
            <p14:sldId id="414"/>
            <p14:sldId id="415"/>
            <p14:sldId id="416"/>
            <p14:sldId id="417"/>
            <p14:sldId id="418"/>
            <p14:sldId id="419"/>
            <p14:sldId id="420"/>
          </p14:sldIdLst>
        </p14:section>
        <p14:section name="Zweifaktorielle ANOVA mit Messwiederholung" id="{474FA61B-CDC2-4B6A-82FF-CEAD4037C480}">
          <p14:sldIdLst>
            <p14:sldId id="365"/>
            <p14:sldId id="366"/>
            <p14:sldId id="367"/>
            <p14:sldId id="261"/>
            <p14:sldId id="262"/>
            <p14:sldId id="263"/>
            <p14:sldId id="421"/>
            <p14:sldId id="422"/>
            <p14:sldId id="423"/>
            <p14:sldId id="424"/>
            <p14:sldId id="425"/>
            <p14:sldId id="427"/>
            <p14:sldId id="428"/>
            <p14:sldId id="429"/>
            <p14:sldId id="430"/>
            <p14:sldId id="431"/>
            <p14:sldId id="432"/>
            <p14:sldId id="264"/>
          </p14:sldIdLst>
        </p14:section>
        <p14:section name="Next" id="{8E95CDC0-AE04-45EE-81AF-C1F6E4312E5A}">
          <p14:sldIdLst>
            <p14:sldId id="433"/>
          </p14:sldIdLst>
        </p14:section>
      </p14:sectionLst>
    </p:ext>
    <p:ext uri="{EFAFB233-063F-42B5-8137-9DF3F51BA10A}">
      <p15:sldGuideLst xmlns:p15="http://schemas.microsoft.com/office/powerpoint/2012/main">
        <p15:guide id="1" orient="horz" pos="28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0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65" autoAdjust="0"/>
    <p:restoredTop sz="84464" autoAdjust="0"/>
  </p:normalViewPr>
  <p:slideViewPr>
    <p:cSldViewPr snapToGrid="0" snapToObjects="1" showGuides="1">
      <p:cViewPr varScale="1">
        <p:scale>
          <a:sx n="57" d="100"/>
          <a:sy n="57" d="100"/>
        </p:scale>
        <p:origin x="1292" y="44"/>
      </p:cViewPr>
      <p:guideLst>
        <p:guide orient="horz" pos="2840"/>
        <p:guide pos="3840"/>
      </p:guideLst>
    </p:cSldViewPr>
  </p:slideViewPr>
  <p:outlineViewPr>
    <p:cViewPr>
      <p:scale>
        <a:sx n="33" d="100"/>
        <a:sy n="33" d="100"/>
      </p:scale>
      <p:origin x="0" y="-647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1T17:06:54.02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0,'29'31'218,"0"-31"-218,0 0 32,28 0-17,-28 0 1,29 0-16,-29 0 15,29 0 64,-29 0-64,0 0 1,-1 0-1,1 0-15,28 0 16,-28 0 0,29 0-16,-58 32 47,28-32-16,30 0 0,-29 0-31,0 0 16,29 0-16,28 0 15,30 0 1,-58 0-16,-1 0 16,1 0-16,-1 0 15,1 0-15,-30 0 125,88 0-125,-58 0 16,-29 0-16,0 0 15,-1 0-15,-28 31 94,58-31-78,-29 0-16,58 0 15,-29 0-15,57 0 16,-86 0-16,28 0 16,-29 0-16,30 0 15,0 0 142,86 0-157,-115 0 15,145 0-15,-88 0 16,30 0-16,-87 0 15,-2 0 157,60 0-172,0 0 16,-30 0-16,30 0 16,-29 0-16,-29 0 15,28 0-15,1 0 94,-29 0-78,0 0-1,58 31-15,-58-31 16,28 0 62,-29 0-62,1 0-1,0 0 1,0 0 46,28 0-46,-28 0-16,87 0 16,-87 0-16,0 0 15,28 0-15,-28 0 16,58 0 62,-58 0-78,0 0 31,0 0-31,0 0 78</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3T10:53:03.96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63 0,'0'44'156,"32"-44"-156,-1 0 16,0 0-16,0 0 16,0 0-16,34 0 15,-35 0 16,1 0-31,31 0 16,-31 0 0,1 0-1,-1 0 17,33 0-17,-34 0 16,1 0 1,2 0-1,28 0-15,-30 0 15,31 0 0,-30 0 0,1 0-15,29 0 0,-32 0-1,34 0-15,-33 0 16,0 0-1,-1 0 1,1 0 15,2 0-15,-1 0-16,-32-44 31,31 88-15,0-44 62,0 0-62,0 0 62,-1 0-78,3 0 31,-2 0-15,0 0 15,-31-44-16,31 44 1,32 0 93,-31 0-77,-1 0 15,0 0-32,0 44 16,0-44-15,0 0-16,1 0 31,-1 0-15,1 0 0,-1 0 15,0 0 0,-31-44-31,31 44 63,32-43-32,-32 43 0,31 0 0,-31 0 32,2 0-48,-2 0-15,62 0 16,-62 0 0,1 0 281,-1 0-266,0 0 0,0 0 0,1 0-31,31 0 78,-32 0-31,0 0 16</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3T10:53:03.96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0 120 0,'0'39'125,"111"-39"-110,-39 0 1,-36 0 0,1 0-1,1 0 1,-38-39-16,36 39 16,1 0-16,-2 0 15,1 0 16,1 0-15,1 0 0,35 0-1,-38 0 1,1 0 15,1 0 0,1 0-15,-2 0 0,-36-40 15,37 40-15,-1 0 30,0 0-46,0 0 32,2 0-32,-1-41 47,-1 41-16,1 0 0,34 0-31,-71 41 16,38-41-16,-1 0 15,-1 0 1,1 0-16,-1 0 31,-1 0 0,3 0 79,-1 0-95,-1 0 1,1 0 15,-1-41-15,-36 82 46,0-82-46,36 41 15,3 0-15,-4 0 62,2-39 0,-1 39-15,1 0-16,-1 0-32</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1T17:06:54.03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0 125 0,'29'0'125,"0"0"-109,0 0-1,28 0 1,-57-31-1,58 0 1,29 31-16,-29 0 16,-29 0-16,28 0 15,-29 0 1,1 0 0,0 0 15,0 0 16,28 0 31,1 0-47,-29 0-15,0 0-16,0 0 15,0 0 1,28 0-16,-28 0 16,29 0-1,0 0 1,-29 0-1,29 0 48,-30 0-47,30 0-1,-1 0 1,-28 0-16,28 0 15,1 0-15,-29 0 16,29 0 0,29 0-16,-87-63 218</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1T17:06:54.03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0,'29'0'266,"86"0"-251,-57 0 1,-1 0-16,-28 0 16,28 0-16,1 0 15,-29 0 1,0 0-16,0 0 31,0 0-15,29 0-16,57 0 15,-28 0 1,-30 0-16,30 0 16,-58 0-16,-58 0 93,172 0-93,-56 0 16,-29 0-16,57 31 16,-86-31-16,29 0 15,-29 32-15,0-32 16,0 0-16,0 0 16,57 0 15,-57 0-31,58 0 15,-31 0-15,-27 0 16,29 0-16,-29 0 16,0 0 62,0 0-78,0 0 15,-1 0 1,30 0-16,-29 0 16,0 0-1,0 0 1,0 0 78,0 0-94,28 0 15,30 0 1,-58 0 0,0 0-16,29 0 15,-2 0 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2T07:36:16.0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0 118 0,'33'-29'703,"1"29"-687,-1 0 15,-1 0-15,1 0 15,0 0 63,0 0-79,1 0 17,-1 0-1,-1 0-31,34 0 94,-34 0-63,3 29-31,-3-29 16,1 0 77,0 0-77,0 0 0,34 0 155,-67-29-155,32 29-16,1 0 125,0 0-94,-1-29-15,1 29 0,1 0-1,-1 0 16,0 0 126,0-30-142,-1 1 1,35 29 0,-34 0 15,0 0 16,-33 29-32,32-29 17,1 0-32,0 0 15,1 0 1,-1 0-16,-1 30 31,1-30 157,0 0-173,34 0 1,-34 0-1,32 0 1,-65-30 62,33 30 47,34 0-109,-35 0-16,1 0 15,0 0-15,0 0 157,-1 30-142,3-30 1,-3 0 0,1 0-1,0 0 1,-1 0 46,1 0-62,1 0 16,-1 0 0,0 0-16,0 0 15,-1 0 141,35 0-140,-1 0 0,-34 0-16,101 0 15,-68 0-15,-32 0 16,0 0-16,1 0 16,-1 0 218,32 0-218,1 0-16,33 0 15,-66 0 1,0 0-16,34 29 15,-2-29-15,-32 0 47,32 0 172,133 0-203,-164 0-16,64 0 15,-32 0-15,66 0 16,-99 0-16,34 0 16,-34 0 218,65 0-234,-65 29 16,66-29-16,-33 0 15,1 29-15,-2 1 16,-32-60 156,0 30-157,66 0-15,-1 0 16,2 0-16,-67 0 16,32 0-16,-32 0 15,34 0-15,-2 30 31,-32-30 1,0 0-17,-33 29 142,34-29-142,31 0-15,34 0 16,33 0-16,-99 0 15,99 0-15,-34 29 16,-31-29-16,-34 0 16,-33-29-16,33 29 15,-1 0 188,68 0-187,-34 0 0,-34 0-1,35 0-15,-1 0 16,-34 0 93,1 0-93,0 0 46,1 0-46,-1 0 0,32 0-1,-32 0-15,0 0 16,34 0-16,-35 0 16,1 0-1,0 0-15,0 0 16,34 0-16,-35 0 15,1 0 17,-33 29-17,33-29 1,-33-29 15,67 29-15,-35 0-1,34 0-15,-1 0 16,-31 0-16,-1 0 16,0 0-16,0 0 93,-1 0-30,1 0-47,1 0-16,64 0 31,2 0-31,-67 0 15,32 0-15,-32 0 16,0 0 93,1 0-62,-1 0-31,-1 0 0,34 0-1,-33 0 1,1 0-1,-34-29 1,-34 29 672,34-30-438,-33 30-235,0 0 1,33-29 62,-33 29 47,33-29-94,-32 29 16,32-29-16,-33 29 188,-1 0-188,1 0 47,0 0-31,1 0-15,32 29-17,-33-29 32,0 0 16,-1 0-48,1 0 79,0 0-78,-32-29 109,32 29-110,-1 0 1,1 0 265,1 0-265,-1 0 15,0 0-15,0 0-16,-1 0 15,-31 0-15,32 29 31,0-29 454,1 0-485,-3 0 31,3 0-15,-1 0-16,0 0 31,-32 29 172,31-29-172,1 0 235,0 0-266,0 29 31,-32-29-15,31 30-1,1-30-15,0 0 16,1 0 0,-1 0-1,0 0 267,-1 0-267,-32 0 1,66 29-16,-32-29 15,-1 0-15,0 0 47,-1 0-31,1 0 265,-132 0-265,132 0-16,-32 0 15,32-29-15,-34 29 16,2-30-16,-1 1 359,-1 29-343,35 0 15,-34 0-15,66-29 0,-32 29 46,-1 0-15</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2T07:36:16.05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19 0,'65'0'313,"-32"0"-313,0 0 15,34 0 1,-34 0-16,-1 0 31,1 0 0,0 0 1,34 0 14,-2 0-30,-32 0-16,0 0 16,-1 0 31,3 0-16,-3 0-16,1 0 1,32 0 0,-32 0-1,1 0 63,-1 0-46,0 0-1,0 0 0,-1 0-15,1 0-16,1 0 15,-1 0 1,0 29-16,-1-29 47,1 0-16,0 0-15,1 0-16,-1 0 15,-1 0 1,1 0 0,0 0 46,0 0-15,1 0-31,31 0 15,-32 0-15,0 0-1,-1 0 1,3 0 93,-3 0-31,1 0-62,0 0 0,0 0 15,-1 0 31,3 0 32,-3 0-63,1 0 297,0 0-296,-1 0-1,1 0 78</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2T07:36:16.06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43 0,'0'29'156,"34"-29"-156,-1 0 16,0 0-16,-1 0 16,1 0-16,34 0 15,-34 0 16,0 0-31,32 0 16,-32 0 0,1 0-1,-1 0 17,32 0-17,-32 0 16,0 0 1,1 0-1,31 0-15,-32 0 15,32 0 0,-30 0 0,-3 0-15,34 0 0,-33 0-1,33 0-15,-33 0 16,0 0-1,0 0 1,-1 0 15,1 0-15,1 0-16,-34-29 31,33 58-15,0-29 62,-1 0-62,1 0 62,0 0-78,1 0 31,-1 0-15,0 0 15,-33-29-16,32 29 1,34 0 93,-32 0-77,-1 0 15,-1 0-32,1 29 16,0-29-15,0 0-16,1 0 31,-1 0-15,-1 0 0,1 0 15,0 0 0,-33-29-31,32 29 63,35-29-32,-34 29 0,33 0 0,-34 0 32,3 0-48,-3 0-15,66 0 16,-65 0 0,1 0 281,-1 0-266,0 0 0,0 0 0,-1 0-31,35 0 78,-34 0-31,0 0 16</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2T07:36:16.06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89 0,'0'29'125,"100"-29"-110,-35 0 1,-32 0 0,0 0-1,1 0 1,-34-29-16,33 29 16,-1 0-16,1 0 15,0 0 16,-1 0-15,3 0 0,30 0-1,-32 0 1,0 0 15,-1 0 0,3 0-15,-3 0 0,-32-29 15,33 29-15,0 0 30,-1 0-46,1 0 32,1 0-32,-1-31 47,0 31-16,0 0 0,32 0-31,-65 31 16,34-31-16,-1 0 15,0 0 1,-1 0-16,1 0 31,0 0 0,1 0 79,-1 0-95,-1 0 1,1 0 15,0-31-15,-33 62 46,0-62-46,33 31 15,1 0-15,-1 0 62,-1-29 0,1 29-15,0 0-16,-1 0-32</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3T10:53:03.96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0 107 0,'30'-26'703,"0"26"-687,0 0 15,-1 0-15,1 0 15,-1 0 63,1 0-79,1 0 17,-2 0-1,1 0-31,29 0 94,-30 0-63,2 26-31,-1-26 16,-1 0 77,1 0-77,-1 0 0,32 0 155,-61-26-155,29 26-16,1 0 125,-1 0-94,1-27-15,-1 27 0,2 0-1,-1 0 16,-1 0 126,1-26-142,-1-1 1,31 27 0,-30 0 15,-1 0 16,-29 27-32,30-27 17,-1 0-32,1 0 15,1 0 1,-2 0-16,1 26 31,-1-26 157,1 0-173,30 0 1,-30 0-1,29 0 1,-59-26 62,29 26 47,32 0-109,-32 0-16,1 0 15,-1 0-15,1 0 157,-1 26-142,2-26 1,-1 0 0,-1 0-1,1 0 1,-1 0 46,1 0-62,0 0 16,0 0 0,-1 0-16,1 0 15,-1 0 141,32 0-140,-2 0 0,-30 0-16,91 0 15,-61 0-15,-30 0 16,1 0-16,1 0 16,-2 0 218,30 0-218,0 0-16,31 0 15,-60 0 1,-1 0-16,32 27 15,-2-27-15,-30 0 47,30 0 172,119 0-203,-147 0-16,58 0 15,-30 0-15,60 0 16,-89 0-16,30 0 16,-30 0 218,58 0-234,-58 26 16,60-26-16,-31 0 15,1 27-15,-1 1 16,-30-56 156,1 28-157,60 0-15,-2 0 16,2 0-16,-60 0 16,29 0-16,-30 0 15,32 0-15,-2 28 31,-30-28 1,1 0-17,-30 26 142,31-26-142,28 0-15,29 0 16,32 0-16,-91 0 15,90 0-15,-30 27 16,-29-27-16,-30 0 16,-30-27-16,29 27 15,1 0 188,60 0-187,-31 0 0,-30 0-1,32 0-15,-2 0 16,-30 0 93,1 0-93,-1 0 46,2 0-46,-1 0 0,29 0-1,-30 0-15,1 0 16,30 0-16,-31 0 16,1 0-1,-1 0-15,1 0 16,30 0-16,-30 0 15,-1 0 17,-29 27-17,30-27 1,-30-27 15,60 27-15,-30 0-1,29 0-15,0 0 16,-28 0-16,-2 0 16,1 0-16,-1 0 93,1 0-30,-1 0-47,2 0-16,58 0 31,1 0-31,-61 0 15,30 0-15,-29 0 16,-1 0 93,2 0-62,-2 0-31,1 0 0,29 0-1,-30 0 1,2 0-1,-31-26 1,-31 26 672,31-28-438,-29 28-235,-1 0 1,30-27 62,-29 27 47,29-26-94,-30 26 16,30-27-16,-29 27 188,-2 0-188,2 0 47,-1 0-31,1 0-15,29 27-17,-30-27 32,1 0 16,-2 0-48,1 0 79,1 0-78,-30-27 109,29 27-110,-1 0 1,2 0 265,-1 0-265,1 0 15,-1 0-15,1 0-16,-2 0 15,-28 0-15,29 27 31,1-27 454,-1 0-485,-1 0 31,2 0-15,-1 0-16,1 0 31,-30 26 172,28-26-172,1 0 235,1 0-266,-1 27 31,-29-27-15,29 28-1,0-28-15,1 0 16,-1 0 0,1 0-1,-1 0 267,-1 0-267,-28 0 1,59 26-16,-29-26 15,-1 0-15,1 0 47,-2 0-31,1 0 265,-119 0-265,120 0-16,-30 0 15,29-26-15,-30 26 16,1-28-16,0 1 359,-1 27-343,30 0 15,-29 0-15,59-26 0,-29 26 46,-1 0-15</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100.7874" units="1/cm"/>
          <inkml:channelProperty channel="Y" name="resolution" value="50.46729" units="1/cm"/>
          <inkml:channelProperty channel="T" name="resolution" value="1" units="1/dev"/>
        </inkml:channelProperties>
      </inkml:inkSource>
      <inkml:timestamp xml:id="ts0" timeString="2018-09-03T10:53:03.96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34 0,'59'0'313,"-29"0"-313,-1 0 15,31 0 1,-30 0-16,-1 0 31,1 0 0,-1 0 1,32 0 14,-2 0-30,-30 0-16,1 0 16,-1 0 31,2 0-16,-1 0-16,-1 0 1,30 0 0,-29 0-1,1 0 63,-2 0-46,1 0-1,-1 0 0,1 0-15,-1 0-16,2 0 15,-1 0 1,-1 57-16,1-57 47,-1 0-16,1 0-15,0 0-16,0 0 15,-1 0 1,1 0 0,-1 0 46,1 0-15,1 0-31,28 0 15,-30 0-15,1 0-1,-1 0 1,2 0 93,-1 0-31,-1 0-62,1 0 0,-1 0 15,1 0 31,1 0 32,-2 0-63,1 0 297,-1 0-296,1 0-1,-1 0 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04146-166F-4093-A763-6029BC51C5DA}" type="datetimeFigureOut">
              <a:rPr lang="de-DE" smtClean="0"/>
              <a:t>25.11.2018</a:t>
            </a:fld>
            <a:endParaRPr lang="de-D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B85DB-32FD-43E3-9B3F-CAE9D1654507}" type="slidenum">
              <a:rPr lang="de-DE" smtClean="0"/>
              <a:t>‹Nr.›</a:t>
            </a:fld>
            <a:endParaRPr lang="de-DE" dirty="0"/>
          </a:p>
        </p:txBody>
      </p:sp>
    </p:spTree>
    <p:extLst>
      <p:ext uri="{BB962C8B-B14F-4D97-AF65-F5344CB8AC3E}">
        <p14:creationId xmlns:p14="http://schemas.microsoft.com/office/powerpoint/2010/main" val="89650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1</a:t>
            </a:fld>
            <a:endParaRPr lang="de-DE" dirty="0"/>
          </a:p>
        </p:txBody>
      </p:sp>
    </p:spTree>
    <p:extLst>
      <p:ext uri="{BB962C8B-B14F-4D97-AF65-F5344CB8AC3E}">
        <p14:creationId xmlns:p14="http://schemas.microsoft.com/office/powerpoint/2010/main" val="3570606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solidFill>
              </a:rPr>
              <a:t>This is where ANOVA comes in!</a:t>
            </a:r>
          </a:p>
          <a:p>
            <a:r>
              <a:rPr lang="en-US" dirty="0">
                <a:solidFill>
                  <a:schemeClr val="bg2"/>
                </a:solidFill>
              </a:rPr>
              <a:t>We compute an </a:t>
            </a:r>
            <a:r>
              <a:rPr lang="en-US" b="1" dirty="0">
                <a:solidFill>
                  <a:srgbClr val="0070C0"/>
                </a:solidFill>
              </a:rPr>
              <a:t>F value</a:t>
            </a:r>
            <a:r>
              <a:rPr lang="en-US" dirty="0">
                <a:solidFill>
                  <a:schemeClr val="bg2"/>
                </a:solidFill>
              </a:rPr>
              <a:t>, and compare it </a:t>
            </a:r>
            <a:br>
              <a:rPr lang="en-US" dirty="0">
                <a:solidFill>
                  <a:schemeClr val="bg2"/>
                </a:solidFill>
              </a:rPr>
            </a:br>
            <a:r>
              <a:rPr lang="en-US" dirty="0">
                <a:solidFill>
                  <a:schemeClr val="bg2"/>
                </a:solidFill>
              </a:rPr>
              <a:t>to a critical value determined by our </a:t>
            </a:r>
            <a:r>
              <a:rPr lang="en-US" b="1" dirty="0">
                <a:solidFill>
                  <a:srgbClr val="0070C0"/>
                </a:solidFill>
              </a:rPr>
              <a:t>degrees of freedom</a:t>
            </a:r>
            <a:r>
              <a:rPr lang="en-US" dirty="0">
                <a:solidFill>
                  <a:schemeClr val="bg2"/>
                </a:solidFill>
              </a:rPr>
              <a:t> (the number of groups, and the number of items in each group)</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10</a:t>
            </a:fld>
            <a:endParaRPr lang="de-DE" dirty="0"/>
          </a:p>
        </p:txBody>
      </p:sp>
    </p:spTree>
    <p:extLst>
      <p:ext uri="{BB962C8B-B14F-4D97-AF65-F5344CB8AC3E}">
        <p14:creationId xmlns:p14="http://schemas.microsoft.com/office/powerpoint/2010/main" val="291198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code this manually. In practice we never would!</a:t>
            </a:r>
          </a:p>
          <a:p>
            <a:r>
              <a:rPr lang="en-US" dirty="0"/>
              <a:t>Afterward, we’ll show how to obtain all of these figures using Excel’s built-in Data Analysis package.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11</a:t>
            </a:fld>
            <a:endParaRPr lang="de-DE" dirty="0"/>
          </a:p>
        </p:txBody>
      </p:sp>
    </p:spTree>
    <p:extLst>
      <p:ext uri="{BB962C8B-B14F-4D97-AF65-F5344CB8AC3E}">
        <p14:creationId xmlns:p14="http://schemas.microsoft.com/office/powerpoint/2010/main" val="1160927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individual column means are 44, 50 and 53. The mean of all three columns combined is 49.</a:t>
                </a:r>
              </a:p>
              <a:p>
                <a:r>
                  <a:rPr lang="en-US" dirty="0"/>
                  <a:t>Here we’re using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to represent mean. Some</a:t>
                </a:r>
                <a:r>
                  <a:rPr lang="en-US" baseline="0" dirty="0"/>
                  <a:t> texts use </a:t>
                </a:r>
                <a14:m>
                  <m:oMath xmlns:m="http://schemas.openxmlformats.org/officeDocument/2006/math">
                    <m:sSub>
                      <m:sSubPr>
                        <m:ctrlPr>
                          <a:rPr lang="en-US" i="1" baseline="0" smtClean="0">
                            <a:latin typeface="Cambria Math" panose="02040503050406030204" pitchFamily="18" charset="0"/>
                          </a:rPr>
                        </m:ctrlPr>
                      </m:sSubPr>
                      <m:e>
                        <m:acc>
                          <m:accPr>
                            <m:chr m:val="̅"/>
                            <m:ctrlPr>
                              <a:rPr lang="en-US" i="1" baseline="0" smtClean="0">
                                <a:latin typeface="Cambria Math" panose="02040503050406030204" pitchFamily="18" charset="0"/>
                              </a:rPr>
                            </m:ctrlPr>
                          </m:accPr>
                          <m:e>
                            <m:r>
                              <a:rPr lang="en-US" b="0" i="1" baseline="0" smtClean="0">
                                <a:latin typeface="Cambria Math" panose="02040503050406030204" pitchFamily="18" charset="0"/>
                              </a:rPr>
                              <m:t>𝑥</m:t>
                            </m:r>
                          </m:e>
                        </m:acc>
                      </m:e>
                      <m:sub>
                        <m:r>
                          <a:rPr lang="en-US" b="0" i="1" baseline="0" smtClean="0">
                            <a:latin typeface="Cambria Math" panose="02040503050406030204" pitchFamily="18" charset="0"/>
                          </a:rPr>
                          <m:t>𝐴</m:t>
                        </m:r>
                      </m:sub>
                    </m:sSub>
                  </m:oMath>
                </a14:m>
                <a:r>
                  <a:rPr lang="en-US" dirty="0"/>
                  <a:t> for the column</a:t>
                </a:r>
                <a:r>
                  <a:rPr lang="en-US" baseline="0" dirty="0"/>
                  <a:t> means, and </a:t>
                </a:r>
                <a14:m>
                  <m:oMath xmlns:m="http://schemas.openxmlformats.org/officeDocument/2006/math">
                    <m:acc>
                      <m:accPr>
                        <m:chr m:val="̿"/>
                        <m:ctrlPr>
                          <a:rPr lang="en-US" i="1" baseline="0" smtClean="0">
                            <a:latin typeface="Cambria Math" panose="02040503050406030204" pitchFamily="18" charset="0"/>
                          </a:rPr>
                        </m:ctrlPr>
                      </m:accPr>
                      <m:e>
                        <m:r>
                          <a:rPr lang="en-US" b="0" i="1" baseline="0" smtClean="0">
                            <a:latin typeface="Cambria Math" panose="02040503050406030204" pitchFamily="18" charset="0"/>
                          </a:rPr>
                          <m:t>𝑥</m:t>
                        </m:r>
                      </m:e>
                    </m:acc>
                  </m:oMath>
                </a14:m>
                <a:r>
                  <a:rPr lang="en-US" dirty="0"/>
                  <a:t> (two bars) for the total mean.</a:t>
                </a:r>
              </a:p>
              <a:p>
                <a:r>
                  <a:rPr lang="en-GB" dirty="0"/>
                  <a:t>#############</a:t>
                </a:r>
              </a:p>
              <a:p>
                <a:pPr marL="114300" indent="0">
                  <a:buNone/>
                </a:pPr>
                <a:r>
                  <a:rPr lang="en-US" dirty="0"/>
                  <a:t>First calculate the sample means</a:t>
                </a:r>
              </a:p>
              <a:p>
                <a:pPr marL="114300" indent="0">
                  <a:buNone/>
                </a:pPr>
                <a:endParaRPr lang="en-US" dirty="0"/>
              </a:p>
              <a:p>
                <a:pPr marL="114300" indent="0">
                  <a:buNone/>
                </a:pPr>
                <a:r>
                  <a:rPr lang="en-US" dirty="0"/>
                  <a:t>Next calculate the overall mean</a:t>
                </a:r>
              </a:p>
              <a:p>
                <a:endParaRPr lang="de-DE" dirty="0"/>
              </a:p>
            </p:txBody>
          </p:sp>
        </mc:Choice>
        <mc:Fallback xmlns="">
          <p:sp>
            <p:nvSpPr>
              <p:cNvPr id="3" name="Notes Placeholder 2"/>
              <p:cNvSpPr>
                <a:spLocks noGrp="1"/>
              </p:cNvSpPr>
              <p:nvPr>
                <p:ph type="body" idx="1"/>
              </p:nvPr>
            </p:nvSpPr>
            <p:spPr/>
            <p:txBody>
              <a:bodyPr/>
              <a:lstStyle/>
              <a:p>
                <a:r>
                  <a:rPr lang="en-US" dirty="0"/>
                  <a:t>The individual column means are 44, 50 and 53. The mean of all three columns combined is 49.</a:t>
                </a:r>
              </a:p>
              <a:p>
                <a:r>
                  <a:rPr lang="en-US" dirty="0"/>
                  <a:t>Here we’re using </a:t>
                </a:r>
                <a:r>
                  <a:rPr lang="en-US" i="0">
                    <a:latin typeface="Cambria Math" panose="02040503050406030204" pitchFamily="18" charset="0"/>
                    <a:ea typeface="Cambria Math" panose="02040503050406030204" pitchFamily="18" charset="0"/>
                  </a:rPr>
                  <a:t>𝜇</a:t>
                </a:r>
                <a:r>
                  <a:rPr lang="en-US" dirty="0"/>
                  <a:t> to represent mean. Some</a:t>
                </a:r>
                <a:r>
                  <a:rPr lang="en-US" baseline="0" dirty="0"/>
                  <a:t> texts use </a:t>
                </a:r>
                <a:r>
                  <a:rPr lang="en-US" b="0" i="0" baseline="0">
                    <a:latin typeface="Cambria Math" panose="02040503050406030204" pitchFamily="18" charset="0"/>
                  </a:rPr>
                  <a:t>𝑥 ̅_𝐴</a:t>
                </a:r>
                <a:r>
                  <a:rPr lang="en-US" dirty="0"/>
                  <a:t> for the column</a:t>
                </a:r>
                <a:r>
                  <a:rPr lang="en-US" baseline="0" dirty="0"/>
                  <a:t> means, and </a:t>
                </a:r>
                <a:r>
                  <a:rPr lang="en-US" b="0" i="0" baseline="0">
                    <a:latin typeface="Cambria Math" panose="02040503050406030204" pitchFamily="18" charset="0"/>
                  </a:rPr>
                  <a:t>𝑥 ̿</a:t>
                </a:r>
                <a:r>
                  <a:rPr lang="en-US" dirty="0"/>
                  <a:t> (two bars) for the total mean.</a:t>
                </a:r>
              </a:p>
              <a:p>
                <a:r>
                  <a:rPr lang="en-GB" dirty="0"/>
                  <a:t>#############</a:t>
                </a:r>
              </a:p>
              <a:p>
                <a:pPr marL="114300" indent="0">
                  <a:buNone/>
                </a:pPr>
                <a:r>
                  <a:rPr lang="en-US" dirty="0"/>
                  <a:t>First calculate the sample means</a:t>
                </a:r>
              </a:p>
              <a:p>
                <a:pPr marL="114300" indent="0">
                  <a:buNone/>
                </a:pPr>
                <a:endParaRPr lang="en-US" dirty="0"/>
              </a:p>
              <a:p>
                <a:pPr marL="114300" indent="0">
                  <a:buNone/>
                </a:pPr>
                <a:r>
                  <a:rPr lang="en-US" dirty="0"/>
                  <a:t>Next calculate the overall mean</a:t>
                </a:r>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12</a:t>
            </a:fld>
            <a:endParaRPr lang="de-DE" dirty="0"/>
          </a:p>
        </p:txBody>
      </p:sp>
    </p:spTree>
    <p:extLst>
      <p:ext uri="{BB962C8B-B14F-4D97-AF65-F5344CB8AC3E}">
        <p14:creationId xmlns:p14="http://schemas.microsoft.com/office/powerpoint/2010/main" val="169900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group mean is a </a:t>
            </a:r>
            <a:r>
              <a:rPr lang="en-US" b="1" dirty="0"/>
              <a:t>point estimator </a:t>
            </a:r>
            <a:r>
              <a:rPr lang="en-US" dirty="0"/>
              <a:t>of the population mean.</a:t>
            </a:r>
          </a:p>
          <a:p>
            <a:r>
              <a:rPr lang="en-GB" dirty="0"/>
              <a:t>#######</a:t>
            </a:r>
          </a:p>
          <a:p>
            <a:pPr marL="114300" indent="0">
              <a:buNone/>
            </a:pPr>
            <a:r>
              <a:rPr lang="en-US" dirty="0">
                <a:solidFill>
                  <a:schemeClr val="bg2"/>
                </a:solidFill>
              </a:rPr>
              <a:t>ANOVA considers two types of </a:t>
            </a:r>
            <a:r>
              <a:rPr lang="en-US" b="1" dirty="0">
                <a:solidFill>
                  <a:srgbClr val="0070C0"/>
                </a:solidFill>
              </a:rPr>
              <a:t>variance</a:t>
            </a:r>
            <a:r>
              <a:rPr lang="en-US" dirty="0">
                <a:solidFill>
                  <a:schemeClr val="bg2"/>
                </a:solidFill>
              </a:rPr>
              <a:t>:</a:t>
            </a:r>
          </a:p>
          <a:p>
            <a:pPr indent="0">
              <a:buNone/>
            </a:pPr>
            <a:r>
              <a:rPr lang="en-US" b="1" dirty="0">
                <a:solidFill>
                  <a:srgbClr val="0070C0"/>
                </a:solidFill>
              </a:rPr>
              <a:t>Between Groups</a:t>
            </a:r>
          </a:p>
          <a:p>
            <a:pPr marL="914400" indent="0">
              <a:buNone/>
            </a:pPr>
            <a:r>
              <a:rPr lang="en-US" dirty="0">
                <a:solidFill>
                  <a:schemeClr val="bg2"/>
                </a:solidFill>
              </a:rPr>
              <a:t>how far group means stray </a:t>
            </a:r>
            <a:br>
              <a:rPr lang="en-US" dirty="0">
                <a:solidFill>
                  <a:schemeClr val="bg2"/>
                </a:solidFill>
              </a:rPr>
            </a:br>
            <a:r>
              <a:rPr lang="en-US" dirty="0">
                <a:solidFill>
                  <a:schemeClr val="bg2"/>
                </a:solidFill>
              </a:rPr>
              <a:t>from the total mean</a:t>
            </a:r>
          </a:p>
          <a:p>
            <a:pPr indent="0">
              <a:buNone/>
            </a:pPr>
            <a:r>
              <a:rPr lang="en-US" b="1" dirty="0">
                <a:solidFill>
                  <a:srgbClr val="0070C0"/>
                </a:solidFill>
              </a:rPr>
              <a:t>Within Groups</a:t>
            </a:r>
          </a:p>
          <a:p>
            <a:pPr marL="914400" indent="0">
              <a:buNone/>
            </a:pPr>
            <a:r>
              <a:rPr lang="en-US" dirty="0">
                <a:solidFill>
                  <a:schemeClr val="bg2"/>
                </a:solidFill>
              </a:rPr>
              <a:t>how far individual values stray </a:t>
            </a:r>
            <a:br>
              <a:rPr lang="en-US" dirty="0">
                <a:solidFill>
                  <a:schemeClr val="bg2"/>
                </a:solidFill>
              </a:rPr>
            </a:br>
            <a:r>
              <a:rPr lang="en-US" dirty="0">
                <a:solidFill>
                  <a:schemeClr val="bg2"/>
                </a:solidFill>
              </a:rPr>
              <a:t>from their respective group mean</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13</a:t>
            </a:fld>
            <a:endParaRPr lang="de-DE" dirty="0"/>
          </a:p>
        </p:txBody>
      </p:sp>
    </p:spTree>
    <p:extLst>
      <p:ext uri="{BB962C8B-B14F-4D97-AF65-F5344CB8AC3E}">
        <p14:creationId xmlns:p14="http://schemas.microsoft.com/office/powerpoint/2010/main" val="362285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14300" indent="0">
                  <a:buNone/>
                </a:pPr>
                <a:r>
                  <a:rPr lang="en-US" dirty="0"/>
                  <a:t>The F value we’re trying to calculate is simply the ratio between these two variances!</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𝐹</m:t>
                      </m:r>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𝑉𝑎𝑟𝑖𝑎𝑛𝑐𝑒</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𝐵𝑒𝑡𝑤𝑒𝑒𝑛</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𝐺𝑟𝑜𝑢𝑝𝑠</m:t>
                          </m:r>
                        </m:num>
                        <m:den>
                          <m:r>
                            <a:rPr lang="en-US" b="0" i="1" smtClean="0">
                              <a:solidFill>
                                <a:srgbClr val="0070C0"/>
                              </a:solidFill>
                              <a:latin typeface="Cambria Math" panose="02040503050406030204" pitchFamily="18" charset="0"/>
                            </a:rPr>
                            <m:t>𝑉𝑎𝑟𝑖𝑎𝑛𝑐𝑒</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𝑊𝑖𝑡h𝑖𝑛</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𝐺𝑟𝑜𝑢𝑝𝑠</m:t>
                          </m:r>
                        </m:den>
                      </m:f>
                    </m:oMath>
                  </m:oMathPara>
                </a14:m>
                <a:endParaRPr lang="en-US" dirty="0">
                  <a:solidFill>
                    <a:srgbClr val="0070C0"/>
                  </a:solidFill>
                </a:endParaRPr>
              </a:p>
              <a:p>
                <a:endParaRPr lang="de-DE" dirty="0"/>
              </a:p>
            </p:txBody>
          </p:sp>
        </mc:Choice>
        <mc:Fallback xmlns="">
          <p:sp>
            <p:nvSpPr>
              <p:cNvPr id="3" name="Notes Placeholder 2"/>
              <p:cNvSpPr>
                <a:spLocks noGrp="1"/>
              </p:cNvSpPr>
              <p:nvPr>
                <p:ph type="body" idx="1"/>
              </p:nvPr>
            </p:nvSpPr>
            <p:spPr/>
            <p:txBody>
              <a:bodyPr/>
              <a:lstStyle/>
              <a:p>
                <a:pPr marL="114300" indent="0">
                  <a:buNone/>
                </a:pPr>
                <a:r>
                  <a:rPr lang="en-US" dirty="0"/>
                  <a:t>The F value we’re trying to calculate is simply the ratio between these two variances!</a:t>
                </a:r>
              </a:p>
              <a:p>
                <a:pPr marL="114300" indent="0">
                  <a:buNone/>
                </a:pPr>
                <a:r>
                  <a:rPr lang="en-US" b="0" i="0">
                    <a:solidFill>
                      <a:srgbClr val="0070C0"/>
                    </a:solidFill>
                    <a:latin typeface="Cambria Math" panose="02040503050406030204" pitchFamily="18" charset="0"/>
                  </a:rPr>
                  <a:t>𝐹=(𝑉𝑎𝑟𝑖𝑎𝑛𝑐𝑒 𝐵𝑒𝑡𝑤𝑒𝑒𝑛 𝐺𝑟𝑜𝑢𝑝𝑠)/(𝑉𝑎𝑟𝑖𝑎𝑛𝑐𝑒 𝑊𝑖𝑡ℎ𝑖𝑛 𝐺𝑟𝑜𝑢𝑝𝑠)</a:t>
                </a:r>
                <a:endParaRPr lang="en-US" dirty="0">
                  <a:solidFill>
                    <a:srgbClr val="0070C0"/>
                  </a:solidFill>
                </a:endParaRPr>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14</a:t>
            </a:fld>
            <a:endParaRPr lang="de-DE" dirty="0"/>
          </a:p>
        </p:txBody>
      </p:sp>
    </p:spTree>
    <p:extLst>
      <p:ext uri="{BB962C8B-B14F-4D97-AF65-F5344CB8AC3E}">
        <p14:creationId xmlns:p14="http://schemas.microsoft.com/office/powerpoint/2010/main" val="407489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upcoming equations we’ll see the sum of squares represented by SS and degrees of freedom by </a:t>
                </a:r>
                <a:r>
                  <a:rPr lang="en-US" i="1" dirty="0"/>
                  <a:t>df</a:t>
                </a:r>
              </a:p>
              <a:p>
                <a:r>
                  <a:rPr lang="en-GB" dirty="0"/>
                  <a:t>##########</a:t>
                </a:r>
              </a:p>
              <a:p>
                <a:pPr marL="114300" indent="0">
                  <a:buNone/>
                </a:pPr>
                <a:r>
                  <a:rPr lang="en-US" dirty="0"/>
                  <a:t>Recall the equation for variance:</a:t>
                </a:r>
              </a:p>
              <a:p>
                <a:pPr marL="114300" indent="0">
                  <a:buNone/>
                </a:pPr>
                <a14:m>
                  <m:oMathPara xmlns:m="http://schemas.openxmlformats.org/officeDocument/2006/math">
                    <m:oMathParaPr>
                      <m:jc m:val="centerGroup"/>
                    </m:oMathParaPr>
                    <m:oMath xmlns:m="http://schemas.openxmlformats.org/officeDocument/2006/math">
                      <m:sSup>
                        <m:sSupPr>
                          <m:ctrlPr>
                            <a:rPr lang="en-US" i="1" smtClean="0">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𝑠</m:t>
                          </m:r>
                        </m:e>
                        <m:sup>
                          <m:r>
                            <a:rPr lang="en-US" i="1">
                              <a:solidFill>
                                <a:srgbClr val="0070C0"/>
                              </a:solidFill>
                              <a:latin typeface="Cambria Math" panose="02040503050406030204" pitchFamily="18" charset="0"/>
                            </a:rPr>
                            <m:t>2</m:t>
                          </m:r>
                        </m:sup>
                      </m:sSup>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𝛴</m:t>
                          </m:r>
                          <m:sSup>
                            <m:sSupPr>
                              <m:ctrlPr>
                                <a:rPr lang="en-US" i="1">
                                  <a:solidFill>
                                    <a:srgbClr val="0070C0"/>
                                  </a:solidFill>
                                  <a:latin typeface="Cambria Math" panose="02040503050406030204" pitchFamily="18" charset="0"/>
                                </a:rPr>
                              </m:ctrlPr>
                            </m:sSupPr>
                            <m:e>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𝑥</m:t>
                                      </m:r>
                                    </m:e>
                                  </m:acc>
                                </m:e>
                              </m:d>
                            </m:e>
                            <m:sup>
                              <m:r>
                                <a:rPr lang="en-US" i="1">
                                  <a:solidFill>
                                    <a:srgbClr val="0070C0"/>
                                  </a:solidFill>
                                  <a:latin typeface="Cambria Math" panose="02040503050406030204" pitchFamily="18" charset="0"/>
                                </a:rPr>
                                <m:t>2</m:t>
                              </m:r>
                            </m:sup>
                          </m:sSup>
                        </m:num>
                        <m:den>
                          <m:r>
                            <a:rPr lang="en-US" i="1">
                              <a:solidFill>
                                <a:srgbClr val="0070C0"/>
                              </a:solidFill>
                              <a:latin typeface="Cambria Math" panose="02040503050406030204" pitchFamily="18" charset="0"/>
                            </a:rPr>
                            <m:t>𝑛</m:t>
                          </m:r>
                          <m:r>
                            <a:rPr lang="en-US" i="1">
                              <a:solidFill>
                                <a:srgbClr val="0070C0"/>
                              </a:solidFill>
                              <a:latin typeface="Cambria Math" panose="02040503050406030204" pitchFamily="18" charset="0"/>
                            </a:rPr>
                            <m:t>−1</m:t>
                          </m:r>
                        </m:den>
                      </m:f>
                    </m:oMath>
                  </m:oMathPara>
                </a14:m>
                <a:endParaRPr lang="en-US" dirty="0">
                  <a:solidFill>
                    <a:srgbClr val="0070C0"/>
                  </a:solidFill>
                </a:endParaRPr>
              </a:p>
              <a:p>
                <a:pPr marL="114300" indent="0">
                  <a:buNone/>
                </a:pPr>
                <a:endParaRPr lang="en-US" dirty="0">
                  <a:solidFill>
                    <a:srgbClr val="0070C0"/>
                  </a:solidFill>
                </a:endParaRPr>
              </a:p>
              <a:p>
                <a:pPr marL="114300" indent="0">
                  <a:buNone/>
                </a:pPr>
                <a:r>
                  <a:rPr lang="en-US" dirty="0">
                    <a:solidFill>
                      <a:schemeClr val="bg2"/>
                    </a:solidFill>
                  </a:rPr>
                  <a:t>Here </a:t>
                </a:r>
                <a14:m>
                  <m:oMath xmlns:m="http://schemas.openxmlformats.org/officeDocument/2006/math">
                    <m:r>
                      <a:rPr lang="en-US" i="1">
                        <a:solidFill>
                          <a:schemeClr val="bg2"/>
                        </a:solidFill>
                        <a:latin typeface="Cambria Math" panose="02040503050406030204" pitchFamily="18" charset="0"/>
                      </a:rPr>
                      <m:t>𝛴</m:t>
                    </m:r>
                    <m:sSup>
                      <m:sSupPr>
                        <m:ctrlPr>
                          <a:rPr lang="en-US" i="1">
                            <a:solidFill>
                              <a:schemeClr val="bg2"/>
                            </a:solidFill>
                            <a:latin typeface="Cambria Math" panose="02040503050406030204" pitchFamily="18" charset="0"/>
                          </a:rPr>
                        </m:ctrlPr>
                      </m:sSupPr>
                      <m:e>
                        <m:d>
                          <m:dPr>
                            <m:ctrlPr>
                              <a:rPr lang="en-US" i="1">
                                <a:solidFill>
                                  <a:schemeClr val="bg2"/>
                                </a:solidFill>
                                <a:latin typeface="Cambria Math" panose="02040503050406030204" pitchFamily="18" charset="0"/>
                              </a:rPr>
                            </m:ctrlPr>
                          </m:dPr>
                          <m:e>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m:t>
                            </m:r>
                            <m:acc>
                              <m:accPr>
                                <m:chr m:val="̅"/>
                                <m:ctrlPr>
                                  <a:rPr lang="en-US" i="1">
                                    <a:solidFill>
                                      <a:schemeClr val="bg2"/>
                                    </a:solidFill>
                                    <a:latin typeface="Cambria Math" panose="02040503050406030204" pitchFamily="18" charset="0"/>
                                  </a:rPr>
                                </m:ctrlPr>
                              </m:accPr>
                              <m:e>
                                <m:r>
                                  <a:rPr lang="en-US" i="1">
                                    <a:solidFill>
                                      <a:schemeClr val="bg2"/>
                                    </a:solidFill>
                                    <a:latin typeface="Cambria Math" panose="02040503050406030204" pitchFamily="18" charset="0"/>
                                  </a:rPr>
                                  <m:t>𝑥</m:t>
                                </m:r>
                              </m:e>
                            </m:acc>
                          </m:e>
                        </m:d>
                      </m:e>
                      <m:sup>
                        <m:r>
                          <a:rPr lang="en-US" i="1">
                            <a:solidFill>
                              <a:schemeClr val="bg2"/>
                            </a:solidFill>
                            <a:latin typeface="Cambria Math" panose="02040503050406030204" pitchFamily="18" charset="0"/>
                          </a:rPr>
                          <m:t>2</m:t>
                        </m:r>
                      </m:sup>
                    </m:sSup>
                  </m:oMath>
                </a14:m>
                <a:r>
                  <a:rPr lang="en-US" dirty="0">
                    <a:solidFill>
                      <a:schemeClr val="bg2"/>
                    </a:solidFill>
                  </a:rPr>
                  <a:t> is the “sum of squares” </a:t>
                </a:r>
                <a14:m>
                  <m:oMath xmlns:m="http://schemas.openxmlformats.org/officeDocument/2006/math">
                    <m:r>
                      <a:rPr lang="en-US" b="0" i="1" smtClean="0">
                        <a:solidFill>
                          <a:srgbClr val="0070C0"/>
                        </a:solidFill>
                        <a:latin typeface="Cambria Math" panose="02040503050406030204" pitchFamily="18" charset="0"/>
                      </a:rPr>
                      <m:t>𝑆𝑆</m:t>
                    </m:r>
                  </m:oMath>
                </a14:m>
                <a:r>
                  <a:rPr lang="en-US" dirty="0">
                    <a:solidFill>
                      <a:schemeClr val="bg2"/>
                    </a:solidFill>
                  </a:rPr>
                  <a:t> </a:t>
                </a:r>
              </a:p>
              <a:p>
                <a:pPr marL="114300" indent="0">
                  <a:buNone/>
                </a:pPr>
                <a:r>
                  <a:rPr lang="en-US" dirty="0">
                    <a:solidFill>
                      <a:schemeClr val="bg2"/>
                    </a:solidFill>
                  </a:rPr>
                  <a:t>and </a:t>
                </a:r>
                <a14:m>
                  <m:oMath xmlns:m="http://schemas.openxmlformats.org/officeDocument/2006/math">
                    <m:r>
                      <a:rPr lang="en-US" i="1">
                        <a:solidFill>
                          <a:schemeClr val="bg2"/>
                        </a:solidFill>
                        <a:latin typeface="Cambria Math" panose="02040503050406030204" pitchFamily="18" charset="0"/>
                      </a:rPr>
                      <m:t>𝑛</m:t>
                    </m:r>
                    <m:r>
                      <a:rPr lang="en-US" i="1">
                        <a:solidFill>
                          <a:schemeClr val="bg2"/>
                        </a:solidFill>
                        <a:latin typeface="Cambria Math" panose="02040503050406030204" pitchFamily="18" charset="0"/>
                      </a:rPr>
                      <m:t>−1</m:t>
                    </m:r>
                  </m:oMath>
                </a14:m>
                <a:r>
                  <a:rPr lang="en-US" dirty="0">
                    <a:solidFill>
                      <a:schemeClr val="bg2"/>
                    </a:solidFill>
                  </a:rPr>
                  <a:t> is the “degrees of freedom” </a:t>
                </a:r>
                <a14:m>
                  <m:oMath xmlns:m="http://schemas.openxmlformats.org/officeDocument/2006/math">
                    <m:r>
                      <a:rPr lang="en-US" b="0" i="1" smtClean="0">
                        <a:solidFill>
                          <a:srgbClr val="0070C0"/>
                        </a:solidFill>
                        <a:latin typeface="Cambria Math" panose="02040503050406030204" pitchFamily="18" charset="0"/>
                      </a:rPr>
                      <m:t>𝑑𝑓</m:t>
                    </m:r>
                  </m:oMath>
                </a14:m>
                <a:r>
                  <a:rPr lang="en-US" dirty="0">
                    <a:solidFill>
                      <a:schemeClr val="bg2"/>
                    </a:solidFill>
                  </a:rPr>
                  <a:t> </a:t>
                </a:r>
              </a:p>
              <a:p>
                <a:endParaRPr lang="de-D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upcoming equations we’ll see the sum of squares represented by SS and degrees of freedom by </a:t>
                </a:r>
                <a:r>
                  <a:rPr lang="en-US" i="1" dirty="0"/>
                  <a:t>df</a:t>
                </a:r>
              </a:p>
              <a:p>
                <a:r>
                  <a:rPr lang="en-GB" dirty="0"/>
                  <a:t>##########</a:t>
                </a:r>
              </a:p>
              <a:p>
                <a:pPr marL="114300" indent="0">
                  <a:buNone/>
                </a:pPr>
                <a:r>
                  <a:rPr lang="en-US" dirty="0"/>
                  <a:t>Recall the equation for variance:</a:t>
                </a:r>
              </a:p>
              <a:p>
                <a:pPr marL="114300" indent="0">
                  <a:buNone/>
                </a:pPr>
                <a:r>
                  <a:rPr lang="en-US" i="0">
                    <a:solidFill>
                      <a:srgbClr val="0070C0"/>
                    </a:solidFill>
                    <a:latin typeface="Cambria Math" panose="02040503050406030204" pitchFamily="18" charset="0"/>
                  </a:rPr>
                  <a:t>𝑠^2=(𝛴(𝑥−𝑥 ̅ )^2)/(𝑛−1)</a:t>
                </a:r>
                <a:endParaRPr lang="en-US" dirty="0">
                  <a:solidFill>
                    <a:srgbClr val="0070C0"/>
                  </a:solidFill>
                </a:endParaRPr>
              </a:p>
              <a:p>
                <a:pPr marL="114300" indent="0">
                  <a:buNone/>
                </a:pPr>
                <a:endParaRPr lang="en-US" dirty="0">
                  <a:solidFill>
                    <a:srgbClr val="0070C0"/>
                  </a:solidFill>
                </a:endParaRPr>
              </a:p>
              <a:p>
                <a:pPr marL="114300" indent="0">
                  <a:buNone/>
                </a:pPr>
                <a:r>
                  <a:rPr lang="en-US" dirty="0">
                    <a:solidFill>
                      <a:schemeClr val="bg2"/>
                    </a:solidFill>
                  </a:rPr>
                  <a:t>Here </a:t>
                </a:r>
                <a:r>
                  <a:rPr lang="en-US" i="0">
                    <a:solidFill>
                      <a:schemeClr val="bg2"/>
                    </a:solidFill>
                    <a:latin typeface="Cambria Math" panose="02040503050406030204" pitchFamily="18" charset="0"/>
                  </a:rPr>
                  <a:t>𝛴(𝑥−𝑥 ̅ )^2</a:t>
                </a:r>
                <a:r>
                  <a:rPr lang="en-US" dirty="0">
                    <a:solidFill>
                      <a:schemeClr val="bg2"/>
                    </a:solidFill>
                  </a:rPr>
                  <a:t> is the “sum of squares” </a:t>
                </a:r>
                <a:r>
                  <a:rPr lang="en-US" b="0" i="0">
                    <a:solidFill>
                      <a:srgbClr val="0070C0"/>
                    </a:solidFill>
                    <a:latin typeface="Cambria Math" panose="02040503050406030204" pitchFamily="18" charset="0"/>
                  </a:rPr>
                  <a:t>𝑆𝑆</a:t>
                </a:r>
                <a:r>
                  <a:rPr lang="en-US" dirty="0">
                    <a:solidFill>
                      <a:schemeClr val="bg2"/>
                    </a:solidFill>
                  </a:rPr>
                  <a:t> </a:t>
                </a:r>
              </a:p>
              <a:p>
                <a:pPr marL="114300" indent="0">
                  <a:buNone/>
                </a:pPr>
                <a:r>
                  <a:rPr lang="en-US" dirty="0">
                    <a:solidFill>
                      <a:schemeClr val="bg2"/>
                    </a:solidFill>
                  </a:rPr>
                  <a:t>and </a:t>
                </a:r>
                <a:r>
                  <a:rPr lang="en-US" i="0">
                    <a:solidFill>
                      <a:schemeClr val="bg2"/>
                    </a:solidFill>
                    <a:latin typeface="Cambria Math" panose="02040503050406030204" pitchFamily="18" charset="0"/>
                  </a:rPr>
                  <a:t>𝑛−1</a:t>
                </a:r>
                <a:r>
                  <a:rPr lang="en-US" dirty="0">
                    <a:solidFill>
                      <a:schemeClr val="bg2"/>
                    </a:solidFill>
                  </a:rPr>
                  <a:t> is the “degrees of freedom” </a:t>
                </a:r>
                <a:r>
                  <a:rPr lang="en-US" b="0" i="0">
                    <a:solidFill>
                      <a:srgbClr val="0070C0"/>
                    </a:solidFill>
                    <a:latin typeface="Cambria Math" panose="02040503050406030204" pitchFamily="18" charset="0"/>
                  </a:rPr>
                  <a:t>𝑑𝑓</a:t>
                </a:r>
                <a:r>
                  <a:rPr lang="en-US" dirty="0">
                    <a:solidFill>
                      <a:schemeClr val="bg2"/>
                    </a:solidFill>
                  </a:rPr>
                  <a:t> </a:t>
                </a:r>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15</a:t>
            </a:fld>
            <a:endParaRPr lang="de-DE" dirty="0"/>
          </a:p>
        </p:txBody>
      </p:sp>
    </p:spTree>
    <p:extLst>
      <p:ext uri="{BB962C8B-B14F-4D97-AF65-F5344CB8AC3E}">
        <p14:creationId xmlns:p14="http://schemas.microsoft.com/office/powerpoint/2010/main" val="1670918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Some texts call the variance between groups the Mean Square Error-Groups (MSG) and the variance within groups simply the Mean Square Error (MSE)</a:t>
                </a:r>
              </a:p>
              <a:p>
                <a:r>
                  <a:rPr lang="en-US" dirty="0"/>
                  <a:t>Thus,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𝑀𝑆𝐺</m:t>
                        </m:r>
                      </m:num>
                      <m:den>
                        <m:r>
                          <a:rPr lang="en-US" b="0" i="1" smtClean="0">
                            <a:latin typeface="Cambria Math" panose="02040503050406030204" pitchFamily="18" charset="0"/>
                          </a:rPr>
                          <m:t>𝑀𝑆𝐸</m:t>
                        </m:r>
                      </m:den>
                    </m:f>
                  </m:oMath>
                </a14:m>
                <a:endParaRPr lang="en-US" dirty="0"/>
              </a:p>
              <a:p>
                <a:r>
                  <a:rPr lang="en-GB" dirty="0"/>
                  <a:t>###########</a:t>
                </a:r>
              </a:p>
              <a:p>
                <a:pPr marL="114300" indent="0">
                  <a:buNone/>
                </a:pPr>
                <a:r>
                  <a:rPr lang="en-US" dirty="0"/>
                  <a:t>So the formula for the F value becomes:</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𝐹</m:t>
                      </m:r>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𝑉𝑎𝑟𝑖𝑎𝑛𝑐𝑒</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𝐵𝑒𝑡𝑤𝑒𝑒𝑛</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𝐺𝑟𝑜𝑢𝑝𝑠</m:t>
                          </m:r>
                        </m:num>
                        <m:den>
                          <m:r>
                            <a:rPr lang="en-US" b="0" i="1" smtClean="0">
                              <a:solidFill>
                                <a:srgbClr val="0070C0"/>
                              </a:solidFill>
                              <a:latin typeface="Cambria Math" panose="02040503050406030204" pitchFamily="18" charset="0"/>
                            </a:rPr>
                            <m:t>𝑉𝑎𝑟𝑖𝑎𝑛𝑐𝑒</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𝑊𝑖𝑡h𝑖𝑛</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𝐺𝑟𝑜𝑢𝑝𝑠</m:t>
                          </m:r>
                        </m:den>
                      </m:f>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   </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𝑆𝑆𝐺</m:t>
                              </m:r>
                            </m:num>
                            <m:den>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𝑑𝑓</m:t>
                                  </m:r>
                                </m:e>
                                <m:sub>
                                  <m:r>
                                    <a:rPr lang="en-US" b="0" i="1" smtClean="0">
                                      <a:solidFill>
                                        <a:srgbClr val="0070C0"/>
                                      </a:solidFill>
                                      <a:latin typeface="Cambria Math" panose="02040503050406030204" pitchFamily="18" charset="0"/>
                                    </a:rPr>
                                    <m:t>𝑔𝑟𝑜𝑢𝑝𝑠</m:t>
                                  </m:r>
                                </m:sub>
                              </m:sSub>
                            </m:den>
                          </m:f>
                          <m:r>
                            <a:rPr lang="en-US" b="0" i="1" smtClean="0">
                              <a:solidFill>
                                <a:srgbClr val="0070C0"/>
                              </a:solidFill>
                              <a:latin typeface="Cambria Math" panose="02040503050406030204" pitchFamily="18" charset="0"/>
                            </a:rPr>
                            <m:t>   </m:t>
                          </m:r>
                        </m:num>
                        <m:den>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𝑆𝑆</m:t>
                              </m:r>
                              <m:r>
                                <a:rPr lang="en-US" b="0" i="1" smtClean="0">
                                  <a:solidFill>
                                    <a:srgbClr val="0070C0"/>
                                  </a:solidFill>
                                  <a:latin typeface="Cambria Math" panose="02040503050406030204" pitchFamily="18" charset="0"/>
                                </a:rPr>
                                <m:t>𝐸</m:t>
                              </m:r>
                            </m:num>
                            <m:den>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𝑑𝑓</m:t>
                                  </m:r>
                                </m:e>
                                <m:sub>
                                  <m:r>
                                    <a:rPr lang="en-US" b="0" i="1" smtClean="0">
                                      <a:solidFill>
                                        <a:srgbClr val="0070C0"/>
                                      </a:solidFill>
                                      <a:latin typeface="Cambria Math" panose="02040503050406030204" pitchFamily="18" charset="0"/>
                                    </a:rPr>
                                    <m:t>𝑒𝑟𝑟𝑜𝑟</m:t>
                                  </m:r>
                                </m:sub>
                              </m:sSub>
                            </m:den>
                          </m:f>
                        </m:den>
                      </m:f>
                    </m:oMath>
                  </m:oMathPara>
                </a14:m>
                <a:endParaRPr lang="de-DE" dirty="0"/>
              </a:p>
            </p:txBody>
          </p:sp>
        </mc:Choice>
        <mc:Fallback xmlns="">
          <p:sp>
            <p:nvSpPr>
              <p:cNvPr id="3" name="Notes Placeholder 2"/>
              <p:cNvSpPr>
                <a:spLocks noGrp="1"/>
              </p:cNvSpPr>
              <p:nvPr>
                <p:ph type="body" idx="1"/>
              </p:nvPr>
            </p:nvSpPr>
            <p:spPr/>
            <p:txBody>
              <a:bodyPr/>
              <a:lstStyle/>
              <a:p>
                <a:r>
                  <a:rPr lang="en-US" dirty="0"/>
                  <a:t>Some texts call the variance between groups the Mean Square Error-Groups (MSG) and the variance within groups simply the Mean Square Error (MSE)</a:t>
                </a:r>
              </a:p>
              <a:p>
                <a:r>
                  <a:rPr lang="en-US" dirty="0"/>
                  <a:t>Thus, </a:t>
                </a:r>
                <a:r>
                  <a:rPr lang="en-US" b="0" i="0">
                    <a:latin typeface="Cambria Math" panose="02040503050406030204" pitchFamily="18" charset="0"/>
                  </a:rPr>
                  <a:t>𝐹=𝑀𝑆𝐺/𝑀𝑆𝐸</a:t>
                </a:r>
                <a:endParaRPr lang="en-US" dirty="0"/>
              </a:p>
              <a:p>
                <a:r>
                  <a:rPr lang="en-GB" dirty="0"/>
                  <a:t>###########</a:t>
                </a:r>
              </a:p>
              <a:p>
                <a:pPr marL="114300" indent="0">
                  <a:buNone/>
                </a:pPr>
                <a:r>
                  <a:rPr lang="en-US" dirty="0"/>
                  <a:t>So the formula for the F value becomes:</a:t>
                </a:r>
              </a:p>
              <a:p>
                <a:pPr marL="114300" indent="0">
                  <a:buNone/>
                </a:pPr>
                <a:r>
                  <a:rPr lang="en-US" b="0" i="0">
                    <a:solidFill>
                      <a:srgbClr val="0070C0"/>
                    </a:solidFill>
                    <a:latin typeface="Cambria Math" panose="02040503050406030204" pitchFamily="18" charset="0"/>
                  </a:rPr>
                  <a:t>𝐹=(𝑉𝑎𝑟𝑖𝑎𝑛𝑐𝑒 𝐵𝑒𝑡𝑤𝑒𝑒𝑛 𝐺𝑟𝑜𝑢𝑝𝑠)/(𝑉𝑎𝑟𝑖𝑎𝑛𝑐𝑒 𝑊𝑖𝑡ℎ𝑖𝑛 𝐺𝑟𝑜𝑢𝑝𝑠)=(   𝑆𝑆𝐺/〖𝑑𝑓〗_𝑔𝑟𝑜𝑢𝑝𝑠     )/(</a:t>
                </a:r>
                <a:r>
                  <a:rPr lang="en-US" i="0">
                    <a:solidFill>
                      <a:srgbClr val="0070C0"/>
                    </a:solidFill>
                    <a:latin typeface="Cambria Math" panose="02040503050406030204" pitchFamily="18" charset="0"/>
                  </a:rPr>
                  <a:t>𝑆𝑆</a:t>
                </a:r>
                <a:r>
                  <a:rPr lang="en-US" b="0" i="0">
                    <a:solidFill>
                      <a:srgbClr val="0070C0"/>
                    </a:solidFill>
                    <a:latin typeface="Cambria Math" panose="02040503050406030204" pitchFamily="18" charset="0"/>
                  </a:rPr>
                  <a:t>𝐸/〖</a:t>
                </a:r>
                <a:r>
                  <a:rPr lang="en-US" i="0">
                    <a:solidFill>
                      <a:srgbClr val="0070C0"/>
                    </a:solidFill>
                    <a:latin typeface="Cambria Math" panose="02040503050406030204" pitchFamily="18" charset="0"/>
                  </a:rPr>
                  <a:t>𝑑𝑓〗_</a:t>
                </a:r>
                <a:r>
                  <a:rPr lang="en-US" b="0" i="0">
                    <a:solidFill>
                      <a:srgbClr val="0070C0"/>
                    </a:solidFill>
                    <a:latin typeface="Cambria Math" panose="02040503050406030204" pitchFamily="18" charset="0"/>
                  </a:rPr>
                  <a:t>𝑒𝑟𝑟𝑜𝑟 )</a:t>
                </a:r>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16</a:t>
            </a:fld>
            <a:endParaRPr lang="de-DE" dirty="0"/>
          </a:p>
        </p:txBody>
      </p:sp>
    </p:spTree>
    <p:extLst>
      <p:ext uri="{BB962C8B-B14F-4D97-AF65-F5344CB8AC3E}">
        <p14:creationId xmlns:p14="http://schemas.microsoft.com/office/powerpoint/2010/main" val="3991427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texts use the term “</a:t>
            </a:r>
            <a:r>
              <a:rPr lang="en-US" b="1" dirty="0"/>
              <a:t>Some of Squares Columns (SSC)</a:t>
            </a:r>
            <a:r>
              <a:rPr lang="en-US" dirty="0"/>
              <a:t>” referring to spreadsheet layouts</a:t>
            </a:r>
          </a:p>
          <a:p>
            <a:r>
              <a:rPr lang="en-US" dirty="0"/>
              <a:t>The individual column means are 44, 50 and 53. The mean of all three columns combined is 49.</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17</a:t>
            </a:fld>
            <a:endParaRPr lang="de-DE" dirty="0"/>
          </a:p>
        </p:txBody>
      </p:sp>
    </p:spTree>
    <p:extLst>
      <p:ext uri="{BB962C8B-B14F-4D97-AF65-F5344CB8AC3E}">
        <p14:creationId xmlns:p14="http://schemas.microsoft.com/office/powerpoint/2010/main" val="1009043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18</a:t>
            </a:fld>
            <a:endParaRPr lang="de-DE" dirty="0"/>
          </a:p>
        </p:txBody>
      </p:sp>
    </p:spTree>
    <p:extLst>
      <p:ext uri="{BB962C8B-B14F-4D97-AF65-F5344CB8AC3E}">
        <p14:creationId xmlns:p14="http://schemas.microsoft.com/office/powerpoint/2010/main" val="31958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obtain the Sum of Squares Error, we square the difference between each value and its </a:t>
            </a:r>
            <a:r>
              <a:rPr lang="en-US" b="1" dirty="0"/>
              <a:t>column</a:t>
            </a:r>
            <a:r>
              <a:rPr lang="en-US" dirty="0"/>
              <a:t> mean, not the overall mean.</a:t>
            </a:r>
          </a:p>
          <a:p>
            <a:r>
              <a:rPr lang="en-US" dirty="0"/>
              <a:t>Squaring the difference between each value and the </a:t>
            </a:r>
            <a:r>
              <a:rPr lang="en-US" b="1" dirty="0"/>
              <a:t>overall</a:t>
            </a:r>
            <a:r>
              <a:rPr lang="en-US" dirty="0"/>
              <a:t> mean gives us the Sum of Squares Total (SST). The goal of ANOVA is to divide the SST into smaller parts. </a:t>
            </a:r>
            <a:r>
              <a:rPr lang="en-US" b="1" dirty="0"/>
              <a:t>SSG + SSE = SST</a:t>
            </a:r>
            <a:endParaRPr lang="en-US"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19</a:t>
            </a:fld>
            <a:endParaRPr lang="de-DE" dirty="0"/>
          </a:p>
        </p:txBody>
      </p:sp>
    </p:spTree>
    <p:extLst>
      <p:ext uri="{BB962C8B-B14F-4D97-AF65-F5344CB8AC3E}">
        <p14:creationId xmlns:p14="http://schemas.microsoft.com/office/powerpoint/2010/main" val="148162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t-Distributions have fatter tails, but they approach a normal distribution as the degrees of freedom increase. This graph was drawn using df=2 to exaggerate the effect.</a:t>
            </a:r>
          </a:p>
          <a:p>
            <a:r>
              <a:rPr lang="en-GB" dirty="0"/>
              <a:t>###########</a:t>
            </a:r>
          </a:p>
          <a:p>
            <a:r>
              <a:rPr lang="en-US" dirty="0"/>
              <a:t>In the previous section we used </a:t>
            </a:r>
            <a:br>
              <a:rPr lang="en-US" dirty="0"/>
            </a:br>
            <a:r>
              <a:rPr lang="en-US" dirty="0"/>
              <a:t>Z- and t-Distributions to answer the question</a:t>
            </a:r>
          </a:p>
          <a:p>
            <a:pPr indent="0">
              <a:buNone/>
            </a:pPr>
            <a:r>
              <a:rPr lang="en-US" dirty="0"/>
              <a:t>“</a:t>
            </a:r>
            <a:r>
              <a:rPr lang="en-US" i="1" dirty="0"/>
              <a:t>What is the probability that two samples come from the same population? </a:t>
            </a:r>
            <a:r>
              <a:rPr lang="en-US" dirty="0"/>
              <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a:t>
            </a:fld>
            <a:endParaRPr lang="de-DE" dirty="0"/>
          </a:p>
        </p:txBody>
      </p:sp>
    </p:spTree>
    <p:extLst>
      <p:ext uri="{BB962C8B-B14F-4D97-AF65-F5344CB8AC3E}">
        <p14:creationId xmlns:p14="http://schemas.microsoft.com/office/powerpoint/2010/main" val="1090016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20</a:t>
            </a:fld>
            <a:endParaRPr lang="de-DE" dirty="0"/>
          </a:p>
        </p:txBody>
      </p:sp>
    </p:spTree>
    <p:extLst>
      <p:ext uri="{BB962C8B-B14F-4D97-AF65-F5344CB8AC3E}">
        <p14:creationId xmlns:p14="http://schemas.microsoft.com/office/powerpoint/2010/main" val="59867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Some texts call the variance between groups the Mean Square Error-Groups (MSG) and the variance within groups simply the Mean Square Error (MSE)</a:t>
                </a:r>
              </a:p>
              <a:p>
                <a:r>
                  <a:rPr lang="en-US" dirty="0"/>
                  <a:t>Thus,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𝑀𝑆𝐺</m:t>
                        </m:r>
                      </m:num>
                      <m:den>
                        <m:r>
                          <a:rPr lang="en-US" b="0" i="1" smtClean="0">
                            <a:latin typeface="Cambria Math" panose="02040503050406030204" pitchFamily="18" charset="0"/>
                          </a:rPr>
                          <m:t>𝑀𝑆𝐸</m:t>
                        </m:r>
                      </m:den>
                    </m:f>
                  </m:oMath>
                </a14:m>
                <a:endParaRPr lang="en-US" dirty="0"/>
              </a:p>
              <a:p>
                <a:endParaRPr lang="de-DE" dirty="0"/>
              </a:p>
            </p:txBody>
          </p:sp>
        </mc:Choice>
        <mc:Fallback xmlns="">
          <p:sp>
            <p:nvSpPr>
              <p:cNvPr id="3" name="Notes Placeholder 2"/>
              <p:cNvSpPr>
                <a:spLocks noGrp="1"/>
              </p:cNvSpPr>
              <p:nvPr>
                <p:ph type="body" idx="1"/>
              </p:nvPr>
            </p:nvSpPr>
            <p:spPr/>
            <p:txBody>
              <a:bodyPr/>
              <a:lstStyle/>
              <a:p>
                <a:r>
                  <a:rPr lang="en-US" dirty="0"/>
                  <a:t>Some texts call the variance between groups the Mean Square Error-Groups (MSG) and the variance within groups simply the Mean Square Error (MSE)</a:t>
                </a:r>
              </a:p>
              <a:p>
                <a:r>
                  <a:rPr lang="en-US" dirty="0"/>
                  <a:t>Thus, </a:t>
                </a:r>
                <a:r>
                  <a:rPr lang="en-US" b="0" i="0">
                    <a:latin typeface="Cambria Math" panose="02040503050406030204" pitchFamily="18" charset="0"/>
                  </a:rPr>
                  <a:t>𝐹=𝑀𝑆𝐺/𝑀𝑆𝐸</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21</a:t>
            </a:fld>
            <a:endParaRPr lang="de-DE" dirty="0"/>
          </a:p>
        </p:txBody>
      </p:sp>
    </p:spTree>
    <p:extLst>
      <p:ext uri="{BB962C8B-B14F-4D97-AF65-F5344CB8AC3E}">
        <p14:creationId xmlns:p14="http://schemas.microsoft.com/office/powerpoint/2010/main" val="361737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pause here to show that this can be done very quickly using Excel’s Data Analysis toolkit **</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22</a:t>
            </a:fld>
            <a:endParaRPr lang="de-DE" dirty="0"/>
          </a:p>
        </p:txBody>
      </p:sp>
    </p:spTree>
    <p:extLst>
      <p:ext uri="{BB962C8B-B14F-4D97-AF65-F5344CB8AC3E}">
        <p14:creationId xmlns:p14="http://schemas.microsoft.com/office/powerpoint/2010/main" val="346401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23</a:t>
            </a:fld>
            <a:endParaRPr lang="de-DE" dirty="0"/>
          </a:p>
        </p:txBody>
      </p:sp>
    </p:spTree>
    <p:extLst>
      <p:ext uri="{BB962C8B-B14F-4D97-AF65-F5344CB8AC3E}">
        <p14:creationId xmlns:p14="http://schemas.microsoft.com/office/powerpoint/2010/main" val="981799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normal distributions, F-Distributions start at (0,0) with an asymptotic right tail</a:t>
            </a:r>
          </a:p>
          <a:p>
            <a:r>
              <a:rPr lang="en-US" dirty="0"/>
              <a:t>Similar to t-Distributions, the shape is determined by degrees of freedom</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24</a:t>
            </a:fld>
            <a:endParaRPr lang="de-DE" dirty="0"/>
          </a:p>
        </p:txBody>
      </p:sp>
    </p:spTree>
    <p:extLst>
      <p:ext uri="{BB962C8B-B14F-4D97-AF65-F5344CB8AC3E}">
        <p14:creationId xmlns:p14="http://schemas.microsoft.com/office/powerpoint/2010/main" val="2683214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a:t>
            </a:r>
            <a:r>
              <a:rPr lang="en-US" baseline="-25000" dirty="0"/>
              <a:t>numerator</a:t>
            </a:r>
            <a:r>
              <a:rPr lang="en-US" dirty="0"/>
              <a:t> = 3 groups - 1 = 2</a:t>
            </a:r>
          </a:p>
          <a:p>
            <a:r>
              <a:rPr lang="en-US" dirty="0"/>
              <a:t>df</a:t>
            </a:r>
            <a:r>
              <a:rPr lang="en-US" baseline="-25000" dirty="0"/>
              <a:t>denominator</a:t>
            </a:r>
            <a:r>
              <a:rPr lang="en-US" dirty="0"/>
              <a:t> = 3 groups * (10-1) rows = 27</a:t>
            </a:r>
          </a:p>
          <a:p>
            <a:r>
              <a:rPr lang="en-GB" dirty="0"/>
              <a:t>#########</a:t>
            </a:r>
          </a:p>
          <a:p>
            <a:pPr marL="114300" indent="0">
              <a:buNone/>
            </a:pPr>
            <a:r>
              <a:rPr lang="en-US" dirty="0"/>
              <a:t>Look up our critical value from an F-table</a:t>
            </a:r>
          </a:p>
          <a:p>
            <a:pPr marL="114300" indent="0">
              <a:spcBef>
                <a:spcPts val="1500"/>
              </a:spcBef>
              <a:buNone/>
            </a:pPr>
            <a:r>
              <a:rPr lang="en-US" dirty="0"/>
              <a:t>use a table set for</a:t>
            </a:r>
            <a:br>
              <a:rPr lang="en-US" dirty="0"/>
            </a:br>
            <a:r>
              <a:rPr lang="en-US" dirty="0"/>
              <a:t>95% confidence</a:t>
            </a:r>
          </a:p>
          <a:p>
            <a:pPr marL="114300" indent="0">
              <a:spcBef>
                <a:spcPts val="600"/>
              </a:spcBef>
              <a:buNone/>
            </a:pPr>
            <a:r>
              <a:rPr lang="en-US" dirty="0"/>
              <a:t>find numerator df</a:t>
            </a:r>
          </a:p>
          <a:p>
            <a:pPr marL="114300" indent="0">
              <a:spcBef>
                <a:spcPts val="600"/>
              </a:spcBef>
              <a:buNone/>
            </a:pPr>
            <a:r>
              <a:rPr lang="en-US" dirty="0"/>
              <a:t>find denominator df</a:t>
            </a:r>
          </a:p>
          <a:p>
            <a:pPr marL="114300" indent="0">
              <a:spcBef>
                <a:spcPts val="600"/>
              </a:spcBef>
              <a:buNone/>
            </a:pPr>
            <a:r>
              <a:rPr lang="en-US" dirty="0"/>
              <a:t>critical value = 3.35</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25</a:t>
            </a:fld>
            <a:endParaRPr lang="de-DE" dirty="0"/>
          </a:p>
        </p:txBody>
      </p:sp>
    </p:spTree>
    <p:extLst>
      <p:ext uri="{BB962C8B-B14F-4D97-AF65-F5344CB8AC3E}">
        <p14:creationId xmlns:p14="http://schemas.microsoft.com/office/powerpoint/2010/main" val="1041051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latin typeface="Arial" panose="020B0604020202020204" pitchFamily="34" charset="0"/>
                <a:cs typeface="Arial" panose="020B0604020202020204" pitchFamily="34" charset="0"/>
              </a:rPr>
              <a:t>α</a:t>
            </a:r>
            <a:r>
              <a:rPr lang="en-US" dirty="0"/>
              <a:t> is our upper tail area, df1 is degrees of freedom in the numerator, df2 is degrees of freedom in the denominator</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Microsoft Excel, the following function returns an F-score: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26</a:t>
            </a:fld>
            <a:endParaRPr lang="de-DE" dirty="0"/>
          </a:p>
        </p:txBody>
      </p:sp>
    </p:spTree>
    <p:extLst>
      <p:ext uri="{BB962C8B-B14F-4D97-AF65-F5344CB8AC3E}">
        <p14:creationId xmlns:p14="http://schemas.microsoft.com/office/powerpoint/2010/main" val="1632315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Numerator – </a:t>
            </a:r>
            <a:r>
              <a:rPr lang="de-DE" noProof="0" dirty="0"/>
              <a:t>Zähler</a:t>
            </a:r>
          </a:p>
          <a:p>
            <a:r>
              <a:rPr lang="de-DE" noProof="0" dirty="0" err="1"/>
              <a:t>Denumerator</a:t>
            </a:r>
            <a:r>
              <a:rPr lang="de-DE" noProof="0" dirty="0"/>
              <a:t> Nenner</a:t>
            </a:r>
            <a:endParaRPr lang="en-US" dirty="0"/>
          </a:p>
          <a:p>
            <a:endParaRPr lang="en-US" dirty="0"/>
          </a:p>
          <a:p>
            <a:r>
              <a:rPr lang="en-US" dirty="0"/>
              <a:t>Note we </a:t>
            </a:r>
            <a:r>
              <a:rPr lang="en-US" i="1" dirty="0"/>
              <a:t>subtract</a:t>
            </a:r>
            <a:r>
              <a:rPr lang="en-US" dirty="0"/>
              <a:t> </a:t>
            </a:r>
            <a:r>
              <a:rPr lang="el-GR" i="1" dirty="0">
                <a:latin typeface="Arial" panose="020B0604020202020204" pitchFamily="34" charset="0"/>
                <a:cs typeface="Arial" panose="020B0604020202020204" pitchFamily="34" charset="0"/>
              </a:rPr>
              <a:t>α</a:t>
            </a:r>
            <a:r>
              <a:rPr lang="en-US" dirty="0"/>
              <a:t> from 1</a:t>
            </a:r>
          </a:p>
          <a:p>
            <a:r>
              <a:rPr lang="en-US" b="1" dirty="0"/>
              <a:t>dfn</a:t>
            </a:r>
            <a:r>
              <a:rPr lang="en-US" dirty="0"/>
              <a:t> is degrees of freedom in the numerator, </a:t>
            </a:r>
            <a:r>
              <a:rPr lang="en-US" b="1" dirty="0"/>
              <a:t>dfd</a:t>
            </a:r>
            <a:r>
              <a:rPr lang="en-US" dirty="0"/>
              <a:t> is degrees of freedom in the denominator</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27</a:t>
            </a:fld>
            <a:endParaRPr lang="de-DE" dirty="0"/>
          </a:p>
        </p:txBody>
      </p:sp>
    </p:spTree>
    <p:extLst>
      <p:ext uri="{BB962C8B-B14F-4D97-AF65-F5344CB8AC3E}">
        <p14:creationId xmlns:p14="http://schemas.microsoft.com/office/powerpoint/2010/main" val="1866800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28</a:t>
            </a:fld>
            <a:endParaRPr lang="de-DE" dirty="0"/>
          </a:p>
        </p:txBody>
      </p:sp>
    </p:spTree>
    <p:extLst>
      <p:ext uri="{BB962C8B-B14F-4D97-AF65-F5344CB8AC3E}">
        <p14:creationId xmlns:p14="http://schemas.microsoft.com/office/powerpoint/2010/main" val="3647906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say that “early” is 10 days, and “normal” is net 30</a:t>
            </a:r>
          </a:p>
          <a:p>
            <a:r>
              <a:rPr lang="en-GB" dirty="0"/>
              <a:t>############</a:t>
            </a:r>
          </a:p>
          <a:p>
            <a:r>
              <a:rPr lang="en-US" dirty="0"/>
              <a:t>In an effort to receive faster </a:t>
            </a:r>
            <a:br>
              <a:rPr lang="en-US" dirty="0"/>
            </a:br>
            <a:r>
              <a:rPr lang="en-US" dirty="0"/>
              <a:t>payment of invoices, a company </a:t>
            </a:r>
            <a:br>
              <a:rPr lang="en-US" dirty="0"/>
            </a:br>
            <a:r>
              <a:rPr lang="en-US" dirty="0"/>
              <a:t>introduces two discount plans</a:t>
            </a:r>
          </a:p>
          <a:p>
            <a:r>
              <a:rPr lang="en-US" dirty="0"/>
              <a:t>One set of customers is given a 2% discount if they pay their invoice early</a:t>
            </a:r>
          </a:p>
          <a:p>
            <a:r>
              <a:rPr lang="en-US" dirty="0"/>
              <a:t>Another set is offered a 1% discount</a:t>
            </a:r>
          </a:p>
          <a:p>
            <a:r>
              <a:rPr lang="en-US" dirty="0"/>
              <a:t>A third set is not offered any incentive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29</a:t>
            </a:fld>
            <a:endParaRPr lang="de-DE" dirty="0"/>
          </a:p>
        </p:txBody>
      </p:sp>
    </p:spTree>
    <p:extLst>
      <p:ext uri="{BB962C8B-B14F-4D97-AF65-F5344CB8AC3E}">
        <p14:creationId xmlns:p14="http://schemas.microsoft.com/office/powerpoint/2010/main" val="276909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named after Sir Ronald Fisher, one of the founders of modern-day statistics</a:t>
            </a:r>
          </a:p>
          <a:p>
            <a:r>
              <a:rPr lang="en-GB" dirty="0"/>
              <a:t>############</a:t>
            </a:r>
          </a:p>
          <a:p>
            <a:r>
              <a:rPr lang="en-US" dirty="0"/>
              <a:t>In this section we introduce a new distribution – the F-Distribution</a:t>
            </a:r>
          </a:p>
          <a:p>
            <a:r>
              <a:rPr lang="en-US" dirty="0"/>
              <a:t>Used to answer the question</a:t>
            </a:r>
            <a:br>
              <a:rPr lang="en-US" dirty="0"/>
            </a:br>
            <a:r>
              <a:rPr lang="en-US" dirty="0"/>
              <a:t>“</a:t>
            </a:r>
            <a:r>
              <a:rPr lang="en-US" i="1" dirty="0"/>
              <a:t>What is the probability that two samples come from populations that have the same variance? </a:t>
            </a:r>
            <a:r>
              <a:rPr lang="en-US" dirty="0"/>
              <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a:t>
            </a:fld>
            <a:endParaRPr lang="de-DE" dirty="0"/>
          </a:p>
        </p:txBody>
      </p:sp>
    </p:spTree>
    <p:extLst>
      <p:ext uri="{BB962C8B-B14F-4D97-AF65-F5344CB8AC3E}">
        <p14:creationId xmlns:p14="http://schemas.microsoft.com/office/powerpoint/2010/main" val="3116793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number of days it took for payment of 5 invoices taken at random from each group</a:t>
            </a:r>
          </a:p>
          <a:p>
            <a:r>
              <a:rPr lang="en-GB" dirty="0"/>
              <a:t>###########</a:t>
            </a:r>
          </a:p>
          <a:p>
            <a:r>
              <a:rPr lang="en-US" dirty="0"/>
              <a:t>The results are as follows:</a:t>
            </a:r>
          </a:p>
          <a:p>
            <a:r>
              <a:rPr lang="en-US" dirty="0"/>
              <a:t>Using ANOVA, can we say</a:t>
            </a:r>
            <a:br>
              <a:rPr lang="en-US" dirty="0"/>
            </a:br>
            <a:r>
              <a:rPr lang="en-US" dirty="0"/>
              <a:t>that the offers result in </a:t>
            </a:r>
            <a:br>
              <a:rPr lang="en-US" dirty="0"/>
            </a:br>
            <a:r>
              <a:rPr lang="en-US" dirty="0"/>
              <a:t>faster payments?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30</a:t>
            </a:fld>
            <a:endParaRPr lang="de-DE" dirty="0"/>
          </a:p>
        </p:txBody>
      </p:sp>
    </p:spTree>
    <p:extLst>
      <p:ext uri="{BB962C8B-B14F-4D97-AF65-F5344CB8AC3E}">
        <p14:creationId xmlns:p14="http://schemas.microsoft.com/office/powerpoint/2010/main" val="262847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individual column means are 12, 17 and 16. The mean of all three columns combined is 15.</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31</a:t>
            </a:fld>
            <a:endParaRPr lang="de-DE" dirty="0"/>
          </a:p>
        </p:txBody>
      </p:sp>
    </p:spTree>
    <p:extLst>
      <p:ext uri="{BB962C8B-B14F-4D97-AF65-F5344CB8AC3E}">
        <p14:creationId xmlns:p14="http://schemas.microsoft.com/office/powerpoint/2010/main" val="3787493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32</a:t>
            </a:fld>
            <a:endParaRPr lang="de-DE" dirty="0"/>
          </a:p>
        </p:txBody>
      </p:sp>
    </p:spTree>
    <p:extLst>
      <p:ext uri="{BB962C8B-B14F-4D97-AF65-F5344CB8AC3E}">
        <p14:creationId xmlns:p14="http://schemas.microsoft.com/office/powerpoint/2010/main" val="1232233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33</a:t>
            </a:fld>
            <a:endParaRPr lang="de-DE" dirty="0"/>
          </a:p>
        </p:txBody>
      </p:sp>
    </p:spTree>
    <p:extLst>
      <p:ext uri="{BB962C8B-B14F-4D97-AF65-F5344CB8AC3E}">
        <p14:creationId xmlns:p14="http://schemas.microsoft.com/office/powerpoint/2010/main" val="3966769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34</a:t>
            </a:fld>
            <a:endParaRPr lang="de-DE" dirty="0"/>
          </a:p>
        </p:txBody>
      </p:sp>
    </p:spTree>
    <p:extLst>
      <p:ext uri="{BB962C8B-B14F-4D97-AF65-F5344CB8AC3E}">
        <p14:creationId xmlns:p14="http://schemas.microsoft.com/office/powerpoint/2010/main" val="1545283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𝑛</m:t>
                        </m:r>
                      </m:e>
                      <m:sub>
                        <m:r>
                          <a:rPr lang="en-US" i="1">
                            <a:solidFill>
                              <a:schemeClr val="bg2"/>
                            </a:solidFill>
                            <a:latin typeface="Cambria Math" panose="02040503050406030204" pitchFamily="18" charset="0"/>
                          </a:rPr>
                          <m:t>𝑟𝑜</m:t>
                        </m:r>
                        <m:r>
                          <a:rPr lang="en-US" b="0" i="1" smtClean="0">
                            <a:solidFill>
                              <a:schemeClr val="bg2"/>
                            </a:solidFill>
                            <a:latin typeface="Cambria Math" panose="02040503050406030204" pitchFamily="18" charset="0"/>
                          </a:rPr>
                          <m:t>𝑤</m:t>
                        </m:r>
                        <m:r>
                          <a:rPr lang="en-US" i="1">
                            <a:solidFill>
                              <a:schemeClr val="bg2"/>
                            </a:solidFill>
                            <a:latin typeface="Cambria Math" panose="02040503050406030204" pitchFamily="18" charset="0"/>
                          </a:rPr>
                          <m:t>𝑠</m:t>
                        </m:r>
                      </m:sub>
                    </m:sSub>
                  </m:oMath>
                </a14:m>
                <a:r>
                  <a:rPr lang="en-US" dirty="0"/>
                  <a:t> equals the number of items in each group</a:t>
                </a:r>
              </a:p>
              <a:p>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𝑛</m:t>
                        </m:r>
                      </m:e>
                      <m:sub>
                        <m:r>
                          <a:rPr lang="en-US" i="1">
                            <a:solidFill>
                              <a:schemeClr val="bg2"/>
                            </a:solidFill>
                            <a:latin typeface="Cambria Math" panose="02040503050406030204" pitchFamily="18" charset="0"/>
                          </a:rPr>
                          <m:t>𝑟𝑜</m:t>
                        </m:r>
                        <m:r>
                          <a:rPr lang="en-US" b="0" i="1" smtClean="0">
                            <a:solidFill>
                              <a:schemeClr val="bg2"/>
                            </a:solidFill>
                            <a:latin typeface="Cambria Math" panose="02040503050406030204" pitchFamily="18" charset="0"/>
                          </a:rPr>
                          <m:t>𝑤</m:t>
                        </m:r>
                        <m:r>
                          <a:rPr lang="en-US" i="1">
                            <a:solidFill>
                              <a:schemeClr val="bg2"/>
                            </a:solidFill>
                            <a:latin typeface="Cambria Math" panose="02040503050406030204" pitchFamily="18" charset="0"/>
                          </a:rPr>
                          <m:t>𝑠</m:t>
                        </m:r>
                      </m:sub>
                    </m:sSub>
                  </m:oMath>
                </a14:m>
                <a:r>
                  <a:rPr lang="en-US" dirty="0"/>
                  <a:t> will be called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𝑛</m:t>
                        </m:r>
                      </m:e>
                      <m:sub>
                        <m:r>
                          <a:rPr lang="en-US" b="0" i="1" smtClean="0">
                            <a:solidFill>
                              <a:schemeClr val="bg2"/>
                            </a:solidFill>
                            <a:latin typeface="Cambria Math" panose="02040503050406030204" pitchFamily="18" charset="0"/>
                          </a:rPr>
                          <m:t>𝑏𝑙</m:t>
                        </m:r>
                        <m:r>
                          <a:rPr lang="en-US" i="1">
                            <a:solidFill>
                              <a:schemeClr val="bg2"/>
                            </a:solidFill>
                            <a:latin typeface="Cambria Math" panose="02040503050406030204" pitchFamily="18" charset="0"/>
                          </a:rPr>
                          <m:t>𝑜</m:t>
                        </m:r>
                        <m:r>
                          <a:rPr lang="en-US" b="0" i="1" smtClean="0">
                            <a:solidFill>
                              <a:schemeClr val="bg2"/>
                            </a:solidFill>
                            <a:latin typeface="Cambria Math" panose="02040503050406030204" pitchFamily="18" charset="0"/>
                          </a:rPr>
                          <m:t>𝑐𝑘</m:t>
                        </m:r>
                        <m:r>
                          <a:rPr lang="en-US" i="1">
                            <a:solidFill>
                              <a:schemeClr val="bg2"/>
                            </a:solidFill>
                            <a:latin typeface="Cambria Math" panose="02040503050406030204" pitchFamily="18" charset="0"/>
                          </a:rPr>
                          <m:t>𝑠</m:t>
                        </m:r>
                      </m:sub>
                    </m:sSub>
                  </m:oMath>
                </a14:m>
                <a:r>
                  <a:rPr lang="en-US" dirty="0"/>
                  <a:t> when we get to two-way ANOVA</a:t>
                </a:r>
              </a:p>
              <a:p>
                <a:endParaRPr lang="de-DE" dirty="0"/>
              </a:p>
            </p:txBody>
          </p:sp>
        </mc:Choice>
        <mc:Fallback xmlns="">
          <p:sp>
            <p:nvSpPr>
              <p:cNvPr id="3" name="Notes Placeholder 2"/>
              <p:cNvSpPr>
                <a:spLocks noGrp="1"/>
              </p:cNvSpPr>
              <p:nvPr>
                <p:ph type="body" idx="1"/>
              </p:nvPr>
            </p:nvSpPr>
            <p:spPr/>
            <p:txBody>
              <a:bodyPr/>
              <a:lstStyle/>
              <a:p>
                <a:r>
                  <a:rPr lang="en-US" i="0">
                    <a:solidFill>
                      <a:schemeClr val="bg2"/>
                    </a:solidFill>
                    <a:latin typeface="Cambria Math" panose="02040503050406030204" pitchFamily="18" charset="0"/>
                  </a:rPr>
                  <a:t>𝑛_𝑟𝑜</a:t>
                </a:r>
                <a:r>
                  <a:rPr lang="en-US" b="0" i="0">
                    <a:solidFill>
                      <a:schemeClr val="bg2"/>
                    </a:solidFill>
                    <a:latin typeface="Cambria Math" panose="02040503050406030204" pitchFamily="18" charset="0"/>
                  </a:rPr>
                  <a:t>𝑤</a:t>
                </a:r>
                <a:r>
                  <a:rPr lang="en-US" i="0">
                    <a:solidFill>
                      <a:schemeClr val="bg2"/>
                    </a:solidFill>
                    <a:latin typeface="Cambria Math" panose="02040503050406030204" pitchFamily="18" charset="0"/>
                  </a:rPr>
                  <a:t>𝑠</a:t>
                </a:r>
                <a:r>
                  <a:rPr lang="en-US" dirty="0"/>
                  <a:t> equals the number of items in each group</a:t>
                </a:r>
              </a:p>
              <a:p>
                <a:r>
                  <a:rPr lang="en-US" i="0">
                    <a:solidFill>
                      <a:schemeClr val="bg2"/>
                    </a:solidFill>
                    <a:latin typeface="Cambria Math" panose="02040503050406030204" pitchFamily="18" charset="0"/>
                  </a:rPr>
                  <a:t>𝑛_𝑟𝑜</a:t>
                </a:r>
                <a:r>
                  <a:rPr lang="en-US" b="0" i="0">
                    <a:solidFill>
                      <a:schemeClr val="bg2"/>
                    </a:solidFill>
                    <a:latin typeface="Cambria Math" panose="02040503050406030204" pitchFamily="18" charset="0"/>
                  </a:rPr>
                  <a:t>𝑤</a:t>
                </a:r>
                <a:r>
                  <a:rPr lang="en-US" i="0">
                    <a:solidFill>
                      <a:schemeClr val="bg2"/>
                    </a:solidFill>
                    <a:latin typeface="Cambria Math" panose="02040503050406030204" pitchFamily="18" charset="0"/>
                  </a:rPr>
                  <a:t>𝑠</a:t>
                </a:r>
                <a:r>
                  <a:rPr lang="en-US" dirty="0"/>
                  <a:t> will be called </a:t>
                </a:r>
                <a:r>
                  <a:rPr lang="en-US" i="0">
                    <a:solidFill>
                      <a:schemeClr val="bg2"/>
                    </a:solidFill>
                    <a:latin typeface="Cambria Math" panose="02040503050406030204" pitchFamily="18" charset="0"/>
                  </a:rPr>
                  <a:t>𝑛_</a:t>
                </a:r>
                <a:r>
                  <a:rPr lang="en-US" b="0" i="0">
                    <a:solidFill>
                      <a:schemeClr val="bg2"/>
                    </a:solidFill>
                    <a:latin typeface="Cambria Math" panose="02040503050406030204" pitchFamily="18" charset="0"/>
                  </a:rPr>
                  <a:t>𝑏𝑙</a:t>
                </a:r>
                <a:r>
                  <a:rPr lang="en-US" i="0">
                    <a:solidFill>
                      <a:schemeClr val="bg2"/>
                    </a:solidFill>
                    <a:latin typeface="Cambria Math" panose="02040503050406030204" pitchFamily="18" charset="0"/>
                  </a:rPr>
                  <a:t>𝑜</a:t>
                </a:r>
                <a:r>
                  <a:rPr lang="en-US" b="0" i="0">
                    <a:solidFill>
                      <a:schemeClr val="bg2"/>
                    </a:solidFill>
                    <a:latin typeface="Cambria Math" panose="02040503050406030204" pitchFamily="18" charset="0"/>
                  </a:rPr>
                  <a:t>𝑐𝑘</a:t>
                </a:r>
                <a:r>
                  <a:rPr lang="en-US" i="0">
                    <a:solidFill>
                      <a:schemeClr val="bg2"/>
                    </a:solidFill>
                    <a:latin typeface="Cambria Math" panose="02040503050406030204" pitchFamily="18" charset="0"/>
                  </a:rPr>
                  <a:t>𝑠</a:t>
                </a:r>
                <a:r>
                  <a:rPr lang="en-US" dirty="0"/>
                  <a:t> when we get to two-way ANOVA</a:t>
                </a:r>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35</a:t>
            </a:fld>
            <a:endParaRPr lang="de-DE" dirty="0"/>
          </a:p>
        </p:txBody>
      </p:sp>
    </p:spTree>
    <p:extLst>
      <p:ext uri="{BB962C8B-B14F-4D97-AF65-F5344CB8AC3E}">
        <p14:creationId xmlns:p14="http://schemas.microsoft.com/office/powerpoint/2010/main" val="2724620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critical</a:t>
            </a:r>
            <a:r>
              <a:rPr lang="en-US" dirty="0"/>
              <a:t> comes from a .05 confidence table with 2 df</a:t>
            </a:r>
            <a:r>
              <a:rPr lang="en-US" baseline="-25000" dirty="0"/>
              <a:t>numerator</a:t>
            </a:r>
            <a:r>
              <a:rPr lang="en-US" dirty="0"/>
              <a:t>, 12 df</a:t>
            </a:r>
            <a:r>
              <a:rPr lang="en-US" baseline="-25000" dirty="0"/>
              <a:t>denominator</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36</a:t>
            </a:fld>
            <a:endParaRPr lang="de-DE" dirty="0"/>
          </a:p>
        </p:txBody>
      </p:sp>
    </p:spTree>
    <p:extLst>
      <p:ext uri="{BB962C8B-B14F-4D97-AF65-F5344CB8AC3E}">
        <p14:creationId xmlns:p14="http://schemas.microsoft.com/office/powerpoint/2010/main" val="1545392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12713" indent="0">
                  <a:spcBef>
                    <a:spcPts val="1200"/>
                  </a:spcBef>
                  <a:buNone/>
                </a:pPr>
                <a:r>
                  <a:rPr lang="en-US" dirty="0">
                    <a:solidFill>
                      <a:schemeClr val="bg2"/>
                    </a:solidFill>
                  </a:rPr>
                  <a:t>Since F falls to the left of F</a:t>
                </a:r>
                <a:r>
                  <a:rPr lang="en-US" baseline="-25000" dirty="0">
                    <a:solidFill>
                      <a:schemeClr val="bg2"/>
                    </a:solidFill>
                  </a:rPr>
                  <a:t>critical</a:t>
                </a:r>
                <a:r>
                  <a:rPr lang="en-US" dirty="0">
                    <a:solidFill>
                      <a:schemeClr val="bg2"/>
                    </a:solidFill>
                  </a:rPr>
                  <a:t> </a:t>
                </a:r>
              </a:p>
              <a:p>
                <a:pPr marL="914400" indent="0">
                  <a:buNone/>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2.121&lt;</m:t>
                      </m:r>
                      <m:r>
                        <a:rPr lang="en-US" i="1">
                          <a:solidFill>
                            <a:srgbClr val="0070C0"/>
                          </a:solidFill>
                          <a:latin typeface="Cambria Math" panose="02040503050406030204" pitchFamily="18" charset="0"/>
                        </a:rPr>
                        <m:t>3.</m:t>
                      </m:r>
                      <m:r>
                        <a:rPr lang="en-US" b="0" i="1" smtClean="0">
                          <a:solidFill>
                            <a:srgbClr val="0070C0"/>
                          </a:solidFill>
                          <a:latin typeface="Cambria Math" panose="02040503050406030204" pitchFamily="18" charset="0"/>
                        </a:rPr>
                        <m:t>88</m:t>
                      </m:r>
                      <m:r>
                        <a:rPr lang="en-US" i="1">
                          <a:solidFill>
                            <a:srgbClr val="0070C0"/>
                          </a:solidFill>
                          <a:latin typeface="Cambria Math" panose="02040503050406030204" pitchFamily="18" charset="0"/>
                        </a:rPr>
                        <m:t>5</m:t>
                      </m:r>
                    </m:oMath>
                  </m:oMathPara>
                </a14:m>
                <a:endParaRPr lang="en-US" dirty="0">
                  <a:solidFill>
                    <a:srgbClr val="0070C0"/>
                  </a:solidFill>
                </a:endParaRPr>
              </a:p>
              <a:p>
                <a:pPr marL="112713" indent="0">
                  <a:buNone/>
                </a:pPr>
                <a:r>
                  <a:rPr lang="en-US" dirty="0">
                    <a:solidFill>
                      <a:schemeClr val="bg2"/>
                    </a:solidFill>
                  </a:rPr>
                  <a:t>we fail to reject the </a:t>
                </a:r>
                <a:br>
                  <a:rPr lang="en-US" dirty="0">
                    <a:solidFill>
                      <a:schemeClr val="bg2"/>
                    </a:solidFill>
                  </a:rPr>
                </a:br>
                <a:r>
                  <a:rPr lang="en-US" dirty="0">
                    <a:solidFill>
                      <a:schemeClr val="bg2"/>
                    </a:solidFill>
                  </a:rPr>
                  <a:t>null hypothesis!</a:t>
                </a:r>
              </a:p>
              <a:p>
                <a:endParaRPr lang="de-DE" dirty="0"/>
              </a:p>
            </p:txBody>
          </p:sp>
        </mc:Choice>
        <mc:Fallback xmlns="">
          <p:sp>
            <p:nvSpPr>
              <p:cNvPr id="3" name="Notes Placeholder 2"/>
              <p:cNvSpPr>
                <a:spLocks noGrp="1"/>
              </p:cNvSpPr>
              <p:nvPr>
                <p:ph type="body" idx="1"/>
              </p:nvPr>
            </p:nvSpPr>
            <p:spPr/>
            <p:txBody>
              <a:bodyPr/>
              <a:lstStyle/>
              <a:p>
                <a:pPr marL="112713" indent="0">
                  <a:spcBef>
                    <a:spcPts val="1200"/>
                  </a:spcBef>
                  <a:buNone/>
                </a:pPr>
                <a:r>
                  <a:rPr lang="en-US" dirty="0">
                    <a:solidFill>
                      <a:schemeClr val="bg2"/>
                    </a:solidFill>
                  </a:rPr>
                  <a:t>Since F falls to the left of </a:t>
                </a:r>
                <a:r>
                  <a:rPr lang="en-US" dirty="0" err="1">
                    <a:solidFill>
                      <a:schemeClr val="bg2"/>
                    </a:solidFill>
                  </a:rPr>
                  <a:t>F</a:t>
                </a:r>
                <a:r>
                  <a:rPr lang="en-US" baseline="-25000" dirty="0" err="1">
                    <a:solidFill>
                      <a:schemeClr val="bg2"/>
                    </a:solidFill>
                  </a:rPr>
                  <a:t>critical</a:t>
                </a:r>
                <a:r>
                  <a:rPr lang="en-US" dirty="0">
                    <a:solidFill>
                      <a:schemeClr val="bg2"/>
                    </a:solidFill>
                  </a:rPr>
                  <a:t> </a:t>
                </a:r>
              </a:p>
              <a:p>
                <a:pPr marL="914400" indent="0">
                  <a:buNone/>
                </a:pPr>
                <a:r>
                  <a:rPr lang="en-US" b="0" i="0">
                    <a:solidFill>
                      <a:srgbClr val="0070C0"/>
                    </a:solidFill>
                    <a:latin typeface="Cambria Math" panose="02040503050406030204" pitchFamily="18" charset="0"/>
                  </a:rPr>
                  <a:t>2.121&lt;</a:t>
                </a:r>
                <a:r>
                  <a:rPr lang="en-US" i="0">
                    <a:solidFill>
                      <a:srgbClr val="0070C0"/>
                    </a:solidFill>
                    <a:latin typeface="Cambria Math" panose="02040503050406030204" pitchFamily="18" charset="0"/>
                  </a:rPr>
                  <a:t>3.</a:t>
                </a:r>
                <a:r>
                  <a:rPr lang="en-US" b="0" i="0">
                    <a:solidFill>
                      <a:srgbClr val="0070C0"/>
                    </a:solidFill>
                    <a:latin typeface="Cambria Math" panose="02040503050406030204" pitchFamily="18" charset="0"/>
                  </a:rPr>
                  <a:t>88</a:t>
                </a:r>
                <a:r>
                  <a:rPr lang="en-US" i="0">
                    <a:solidFill>
                      <a:srgbClr val="0070C0"/>
                    </a:solidFill>
                    <a:latin typeface="Cambria Math" panose="02040503050406030204" pitchFamily="18" charset="0"/>
                  </a:rPr>
                  <a:t>5</a:t>
                </a:r>
                <a:endParaRPr lang="en-US" dirty="0">
                  <a:solidFill>
                    <a:srgbClr val="0070C0"/>
                  </a:solidFill>
                </a:endParaRPr>
              </a:p>
              <a:p>
                <a:pPr marL="112713" indent="0">
                  <a:buNone/>
                </a:pPr>
                <a:r>
                  <a:rPr lang="en-US" dirty="0">
                    <a:solidFill>
                      <a:schemeClr val="bg2"/>
                    </a:solidFill>
                  </a:rPr>
                  <a:t>we fail to reject the </a:t>
                </a:r>
                <a:br>
                  <a:rPr lang="en-US" dirty="0">
                    <a:solidFill>
                      <a:schemeClr val="bg2"/>
                    </a:solidFill>
                  </a:rPr>
                </a:br>
                <a:r>
                  <a:rPr lang="en-US" dirty="0">
                    <a:solidFill>
                      <a:schemeClr val="bg2"/>
                    </a:solidFill>
                  </a:rPr>
                  <a:t>null hypothesis!</a:t>
                </a:r>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37</a:t>
            </a:fld>
            <a:endParaRPr lang="de-DE" dirty="0"/>
          </a:p>
        </p:txBody>
      </p:sp>
    </p:spTree>
    <p:extLst>
      <p:ext uri="{BB962C8B-B14F-4D97-AF65-F5344CB8AC3E}">
        <p14:creationId xmlns:p14="http://schemas.microsoft.com/office/powerpoint/2010/main" val="1885953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Spoiler alert – when we add another variable to the mix and perform a two-way ANOVA on the same data, we’ll change our opinion.</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enough to </a:t>
            </a:r>
            <a:br>
              <a:rPr lang="en-US" dirty="0"/>
            </a:br>
            <a:r>
              <a:rPr lang="en-US" dirty="0"/>
              <a:t>support the idea that our </a:t>
            </a:r>
            <a:br>
              <a:rPr lang="en-US" dirty="0"/>
            </a:br>
            <a:r>
              <a:rPr lang="en-US" dirty="0"/>
              <a:t>offers changed the average </a:t>
            </a:r>
            <a:br>
              <a:rPr lang="en-US" dirty="0"/>
            </a:br>
            <a:r>
              <a:rPr lang="en-US" dirty="0"/>
              <a:t>number of days that customers </a:t>
            </a:r>
            <a:br>
              <a:rPr lang="en-US" dirty="0"/>
            </a:br>
            <a:r>
              <a:rPr lang="en-US" dirty="0"/>
              <a:t>took to pay their invoices!</a:t>
            </a:r>
            <a:endParaRPr lang="en-US" dirty="0">
              <a:solidFill>
                <a:schemeClr val="bg2"/>
              </a:solidFill>
            </a:endParaRP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38</a:t>
            </a:fld>
            <a:endParaRPr lang="de-DE" dirty="0"/>
          </a:p>
        </p:txBody>
      </p:sp>
    </p:spTree>
    <p:extLst>
      <p:ext uri="{BB962C8B-B14F-4D97-AF65-F5344CB8AC3E}">
        <p14:creationId xmlns:p14="http://schemas.microsoft.com/office/powerpoint/2010/main" val="3844515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39</a:t>
            </a:fld>
            <a:endParaRPr lang="de-DE" dirty="0"/>
          </a:p>
        </p:txBody>
      </p:sp>
    </p:spTree>
    <p:extLst>
      <p:ext uri="{BB962C8B-B14F-4D97-AF65-F5344CB8AC3E}">
        <p14:creationId xmlns:p14="http://schemas.microsoft.com/office/powerpoint/2010/main" val="345852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200" b="0" i="0" u="none" strike="noStrike" cap="none" dirty="0" err="1">
                <a:solidFill>
                  <a:srgbClr val="000000"/>
                </a:solidFill>
                <a:effectLst/>
                <a:latin typeface="Arial"/>
                <a:ea typeface="Arial"/>
                <a:cs typeface="Arial"/>
                <a:sym typeface="Arial"/>
              </a:rPr>
              <a:t>Voher</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haben</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wir</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nur</a:t>
            </a:r>
            <a:r>
              <a:rPr lang="en-US" sz="1200" b="0" i="0" u="none" strike="noStrike" cap="none" dirty="0">
                <a:solidFill>
                  <a:srgbClr val="000000"/>
                </a:solidFill>
                <a:effectLst/>
                <a:latin typeface="Arial"/>
                <a:ea typeface="Arial"/>
                <a:cs typeface="Arial"/>
                <a:sym typeface="Arial"/>
              </a:rPr>
              <a:t> 1-2 </a:t>
            </a:r>
            <a:r>
              <a:rPr lang="en-US" sz="1200" b="0" i="0" u="none" strike="noStrike" cap="none" dirty="0" err="1">
                <a:solidFill>
                  <a:srgbClr val="000000"/>
                </a:solidFill>
                <a:effectLst/>
                <a:latin typeface="Arial"/>
                <a:ea typeface="Arial"/>
                <a:cs typeface="Arial"/>
                <a:sym typeface="Arial"/>
              </a:rPr>
              <a:t>Stichproben</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geabreit</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jetzt</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können</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wir</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unsmehre</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anschauen</a:t>
            </a:r>
            <a:r>
              <a:rPr lang="en-US" sz="1200" b="0" i="0" u="none" strike="noStrike" cap="none" dirty="0">
                <a:solidFill>
                  <a:srgbClr val="000000"/>
                </a:solidFill>
                <a:effectLst/>
                <a:latin typeface="Arial"/>
                <a:ea typeface="Arial"/>
                <a:cs typeface="Arial"/>
                <a:sym typeface="Arial"/>
              </a:rPr>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2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200" b="0" i="0" u="none" strike="noStrike" cap="none" dirty="0">
                <a:solidFill>
                  <a:srgbClr val="000000"/>
                </a:solidFill>
                <a:effectLst/>
                <a:latin typeface="Arial"/>
                <a:ea typeface="Arial"/>
                <a:cs typeface="Arial"/>
                <a:sym typeface="Arial"/>
              </a:rPr>
              <a:t>This application of F-Distributions is called Analysis of Variance, or ANOVA</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200" b="0" i="0" u="none" strike="noStrike" cap="none" dirty="0">
                <a:solidFill>
                  <a:srgbClr val="000000"/>
                </a:solidFill>
                <a:effectLst/>
                <a:latin typeface="Arial"/>
                <a:ea typeface="Arial"/>
                <a:cs typeface="Arial"/>
                <a:sym typeface="Arial"/>
              </a:rPr>
              <a:t>Like t-Distributions, the shape of an F-Distribution is determined by degrees of freedom</a:t>
            </a:r>
          </a:p>
          <a:p>
            <a:r>
              <a:rPr lang="en-GB" dirty="0"/>
              <a:t>###########</a:t>
            </a:r>
          </a:p>
          <a:p>
            <a:r>
              <a:rPr lang="en-US" dirty="0"/>
              <a:t>In this section we introduce a new distribution – the F-Distribution</a:t>
            </a:r>
          </a:p>
          <a:p>
            <a:r>
              <a:rPr lang="en-US" dirty="0">
                <a:solidFill>
                  <a:schemeClr val="bg2"/>
                </a:solidFill>
              </a:rPr>
              <a:t>Can </a:t>
            </a:r>
            <a:r>
              <a:rPr lang="en-US" b="1" dirty="0">
                <a:solidFill>
                  <a:schemeClr val="bg2"/>
                </a:solidFill>
              </a:rPr>
              <a:t>also</a:t>
            </a:r>
            <a:r>
              <a:rPr lang="en-US" dirty="0">
                <a:solidFill>
                  <a:schemeClr val="bg2"/>
                </a:solidFill>
              </a:rPr>
              <a:t> </a:t>
            </a:r>
            <a:r>
              <a:rPr lang="en-US" dirty="0"/>
              <a:t>answer the question</a:t>
            </a:r>
            <a:br>
              <a:rPr lang="en-US" dirty="0"/>
            </a:br>
            <a:r>
              <a:rPr lang="en-US" dirty="0"/>
              <a:t>“</a:t>
            </a:r>
            <a:r>
              <a:rPr lang="en-US" i="1" dirty="0"/>
              <a:t>What is the probability that</a:t>
            </a:r>
            <a:br>
              <a:rPr lang="en-US" i="1" dirty="0"/>
            </a:br>
            <a:r>
              <a:rPr lang="en-US" b="1" i="1" dirty="0">
                <a:solidFill>
                  <a:srgbClr val="0070C0"/>
                </a:solidFill>
              </a:rPr>
              <a:t>three or more </a:t>
            </a:r>
            <a:r>
              <a:rPr lang="en-US" i="1" dirty="0"/>
              <a:t>samples come </a:t>
            </a:r>
            <a:br>
              <a:rPr lang="en-US" i="1" dirty="0"/>
            </a:br>
            <a:r>
              <a:rPr lang="en-US" i="1" dirty="0"/>
              <a:t>from the same population? </a:t>
            </a:r>
            <a:r>
              <a:rPr lang="en-US" dirty="0"/>
              <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a:t>
            </a:fld>
            <a:endParaRPr lang="de-DE" dirty="0"/>
          </a:p>
        </p:txBody>
      </p:sp>
    </p:spTree>
    <p:extLst>
      <p:ext uri="{BB962C8B-B14F-4D97-AF65-F5344CB8AC3E}">
        <p14:creationId xmlns:p14="http://schemas.microsoft.com/office/powerpoint/2010/main" val="3767869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examples we used one-way ANOVA to test one independent variable.</a:t>
            </a:r>
          </a:p>
          <a:p>
            <a:r>
              <a:rPr lang="en-US" dirty="0"/>
              <a:t>For the invoice problem, the independent variable was the incentive offered. </a:t>
            </a:r>
          </a:p>
          <a:p>
            <a:pPr indent="-344488"/>
            <a:r>
              <a:rPr lang="en-US" dirty="0"/>
              <a:t>The dependent variable was the time </a:t>
            </a:r>
            <a:br>
              <a:rPr lang="en-US" dirty="0"/>
            </a:br>
            <a:r>
              <a:rPr lang="en-US" dirty="0"/>
              <a:t>it took to receive payment.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40</a:t>
            </a:fld>
            <a:endParaRPr lang="de-DE" dirty="0"/>
          </a:p>
        </p:txBody>
      </p:sp>
    </p:spTree>
    <p:extLst>
      <p:ext uri="{BB962C8B-B14F-4D97-AF65-F5344CB8AC3E}">
        <p14:creationId xmlns:p14="http://schemas.microsoft.com/office/powerpoint/2010/main" val="34226083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Two-Way ANOVA is also called a Two-Factor ANOVA</a:t>
            </a:r>
          </a:p>
          <a:p>
            <a:r>
              <a:rPr lang="en-GB" dirty="0"/>
              <a:t>#######</a:t>
            </a:r>
          </a:p>
          <a:p>
            <a:r>
              <a:rPr lang="en-US" dirty="0"/>
              <a:t>Two-Way ANOVA lets us test </a:t>
            </a:r>
            <a:r>
              <a:rPr lang="en-US" b="1" dirty="0"/>
              <a:t>two</a:t>
            </a:r>
            <a:r>
              <a:rPr lang="en-US" dirty="0"/>
              <a:t> independent variables at the same time</a:t>
            </a:r>
          </a:p>
          <a:p>
            <a:r>
              <a:rPr lang="en-US" dirty="0"/>
              <a:t>For the invoice example, we might also consider the amount due</a:t>
            </a:r>
          </a:p>
          <a:p>
            <a:r>
              <a:rPr lang="en-US" dirty="0"/>
              <a:t>We would have 3 invoices for $50, 3 for $100, etc. and offer different incentives at each dollar amount.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41</a:t>
            </a:fld>
            <a:endParaRPr lang="de-DE" dirty="0"/>
          </a:p>
        </p:txBody>
      </p:sp>
    </p:spTree>
    <p:extLst>
      <p:ext uri="{BB962C8B-B14F-4D97-AF65-F5344CB8AC3E}">
        <p14:creationId xmlns:p14="http://schemas.microsoft.com/office/powerpoint/2010/main" val="3366523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we’re using the exact same data as in Exercise #1, just grouped differently. After learning how to do a two-way ANOVA we’ll work out the above problem.</a:t>
            </a:r>
          </a:p>
          <a:p>
            <a:r>
              <a:rPr lang="en-GB" dirty="0"/>
              <a:t>#######</a:t>
            </a:r>
          </a:p>
          <a:p>
            <a:r>
              <a:rPr lang="en-US" dirty="0"/>
              <a:t>The resulting data might </a:t>
            </a:r>
            <a:br>
              <a:rPr lang="en-US" dirty="0"/>
            </a:br>
            <a:r>
              <a:rPr lang="en-US" dirty="0"/>
              <a:t>look like this:</a:t>
            </a:r>
          </a:p>
          <a:p>
            <a:r>
              <a:rPr lang="en-US" dirty="0"/>
              <a:t>Here, each row or dollar</a:t>
            </a:r>
            <a:br>
              <a:rPr lang="en-US" dirty="0"/>
            </a:br>
            <a:r>
              <a:rPr lang="en-US" dirty="0"/>
              <a:t>amount is called a </a:t>
            </a:r>
            <a:r>
              <a:rPr lang="en-US" b="1" dirty="0">
                <a:solidFill>
                  <a:srgbClr val="0070C0"/>
                </a:solidFill>
              </a:rPr>
              <a:t>block</a:t>
            </a:r>
            <a:r>
              <a:rPr lang="en-US" dirty="0"/>
              <a:t>.</a:t>
            </a:r>
          </a:p>
          <a:p>
            <a:r>
              <a:rPr lang="en-US" dirty="0"/>
              <a:t>Essentially, we want to isolate and remove any variance contributed by the blocks, to better understand the variance in the groups.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42</a:t>
            </a:fld>
            <a:endParaRPr lang="de-DE" dirty="0"/>
          </a:p>
        </p:txBody>
      </p:sp>
    </p:spTree>
    <p:extLst>
      <p:ext uri="{BB962C8B-B14F-4D97-AF65-F5344CB8AC3E}">
        <p14:creationId xmlns:p14="http://schemas.microsoft.com/office/powerpoint/2010/main" val="3991313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do that?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43</a:t>
            </a:fld>
            <a:endParaRPr lang="de-DE" dirty="0"/>
          </a:p>
        </p:txBody>
      </p:sp>
    </p:spTree>
    <p:extLst>
      <p:ext uri="{BB962C8B-B14F-4D97-AF65-F5344CB8AC3E}">
        <p14:creationId xmlns:p14="http://schemas.microsoft.com/office/powerpoint/2010/main" val="3212327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some texts, Groups are called Columns, Factors or Treatments</a:t>
            </a:r>
          </a:p>
          <a:p>
            <a:r>
              <a:rPr lang="en-GB" dirty="0"/>
              <a:t>###########</a:t>
            </a:r>
          </a:p>
          <a:p>
            <a:r>
              <a:rPr lang="en-US" dirty="0"/>
              <a:t>The goal of ANOVA is to separate different aspects </a:t>
            </a:r>
            <a:br>
              <a:rPr lang="en-US" dirty="0"/>
            </a:br>
            <a:r>
              <a:rPr lang="en-US" dirty="0"/>
              <a:t>of the total variance.</a:t>
            </a:r>
          </a:p>
          <a:p>
            <a:r>
              <a:rPr lang="en-US" dirty="0"/>
              <a:t>In the previous examples </a:t>
            </a:r>
            <a:br>
              <a:rPr lang="en-US" dirty="0"/>
            </a:br>
            <a:r>
              <a:rPr lang="en-US" dirty="0"/>
              <a:t>we had only </a:t>
            </a:r>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44</a:t>
            </a:fld>
            <a:endParaRPr lang="de-DE" dirty="0"/>
          </a:p>
        </p:txBody>
      </p:sp>
    </p:spTree>
    <p:extLst>
      <p:ext uri="{BB962C8B-B14F-4D97-AF65-F5344CB8AC3E}">
        <p14:creationId xmlns:p14="http://schemas.microsoft.com/office/powerpoint/2010/main" val="4416898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variances </a:t>
            </a:r>
            <a:br>
              <a:rPr lang="en-US" dirty="0"/>
            </a:br>
            <a:r>
              <a:rPr lang="en-US" dirty="0">
                <a:solidFill>
                  <a:srgbClr val="C00000"/>
                </a:solidFill>
              </a:rPr>
              <a:t>SSG</a:t>
            </a:r>
            <a:r>
              <a:rPr lang="en-US" dirty="0"/>
              <a:t> and </a:t>
            </a:r>
            <a:r>
              <a:rPr lang="en-US" dirty="0">
                <a:solidFill>
                  <a:schemeClr val="accent5"/>
                </a:solidFill>
              </a:rPr>
              <a:t>SSE</a:t>
            </a:r>
            <a:r>
              <a:rPr lang="en-US" dirty="0"/>
              <a:t> add up to </a:t>
            </a:r>
            <a:br>
              <a:rPr lang="en-US" dirty="0"/>
            </a:br>
            <a:r>
              <a:rPr lang="en-US" dirty="0"/>
              <a:t>our total variance</a:t>
            </a:r>
          </a:p>
          <a:p>
            <a:pPr indent="0">
              <a:buNone/>
            </a:pPr>
            <a:r>
              <a:rPr lang="en-US" dirty="0">
                <a:solidFill>
                  <a:srgbClr val="7030A0"/>
                </a:solidFill>
              </a:rPr>
              <a:t>Sum of Squares Total (SST)</a:t>
            </a:r>
            <a:br>
              <a:rPr lang="en-US" dirty="0"/>
            </a:br>
            <a:endParaRPr lang="en-US" dirty="0"/>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endParaRPr lang="en-US"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45</a:t>
            </a:fld>
            <a:endParaRPr lang="de-DE" dirty="0"/>
          </a:p>
        </p:txBody>
      </p:sp>
    </p:spTree>
    <p:extLst>
      <p:ext uri="{BB962C8B-B14F-4D97-AF65-F5344CB8AC3E}">
        <p14:creationId xmlns:p14="http://schemas.microsoft.com/office/powerpoint/2010/main" val="1589195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look at variance</a:t>
            </a:r>
            <a:br>
              <a:rPr lang="en-US" dirty="0"/>
            </a:br>
            <a:r>
              <a:rPr lang="en-US" dirty="0"/>
              <a:t>between rows, or </a:t>
            </a:r>
            <a:r>
              <a:rPr lang="en-US" b="1" dirty="0"/>
              <a:t>blocks</a:t>
            </a:r>
            <a:br>
              <a:rPr lang="en-US" b="1" dirty="0"/>
            </a:br>
            <a:br>
              <a:rPr lang="en-US" b="1" dirty="0"/>
            </a:br>
            <a:br>
              <a:rPr lang="en-US" b="1" dirty="0"/>
            </a:br>
            <a:endParaRPr lang="en-US" b="1" dirty="0"/>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endParaRPr lang="en-US"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46</a:t>
            </a:fld>
            <a:endParaRPr lang="de-DE" dirty="0"/>
          </a:p>
        </p:txBody>
      </p:sp>
    </p:spTree>
    <p:extLst>
      <p:ext uri="{BB962C8B-B14F-4D97-AF65-F5344CB8AC3E}">
        <p14:creationId xmlns:p14="http://schemas.microsoft.com/office/powerpoint/2010/main" val="27371245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calculate the </a:t>
            </a:r>
            <a:br>
              <a:rPr lang="en-US" dirty="0"/>
            </a:br>
            <a:r>
              <a:rPr lang="en-US" dirty="0"/>
              <a:t>block means</a:t>
            </a:r>
            <a:br>
              <a:rPr lang="en-US" dirty="0"/>
            </a:br>
            <a:endParaRPr lang="en-US" dirty="0"/>
          </a:p>
          <a:p>
            <a:r>
              <a:rPr lang="en-US" dirty="0"/>
              <a:t>Then calculate the</a:t>
            </a:r>
            <a:br>
              <a:rPr lang="en-US" dirty="0"/>
            </a:br>
            <a:r>
              <a:rPr lang="en-US" dirty="0">
                <a:solidFill>
                  <a:srgbClr val="0070C0"/>
                </a:solidFill>
              </a:rPr>
              <a:t>Sum of Squares Blocks (SSB)</a:t>
            </a:r>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br>
              <a:rPr lang="en-US" b="1" dirty="0"/>
            </a:br>
            <a:br>
              <a:rPr lang="en-US" b="1" dirty="0"/>
            </a:br>
            <a:endParaRPr lang="en-US" b="1" dirty="0"/>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endParaRPr lang="en-US"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47</a:t>
            </a:fld>
            <a:endParaRPr lang="de-DE" dirty="0"/>
          </a:p>
        </p:txBody>
      </p:sp>
    </p:spTree>
    <p:extLst>
      <p:ext uri="{BB962C8B-B14F-4D97-AF65-F5344CB8AC3E}">
        <p14:creationId xmlns:p14="http://schemas.microsoft.com/office/powerpoint/2010/main" val="46297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ANOVA still considers the</a:t>
            </a:r>
            <a:br>
              <a:rPr lang="en-US" dirty="0"/>
            </a:br>
            <a:r>
              <a:rPr lang="en-US" dirty="0"/>
              <a:t>relationship between the</a:t>
            </a:r>
            <a:br>
              <a:rPr lang="en-US" dirty="0"/>
            </a:br>
            <a:r>
              <a:rPr lang="en-US" dirty="0"/>
              <a:t>SSG and the SSE</a:t>
            </a:r>
          </a:p>
          <a:p>
            <a:pPr indent="0">
              <a:buNone/>
            </a:pPr>
            <a:br>
              <a:rPr lang="en-US" dirty="0"/>
            </a:br>
            <a:r>
              <a:rPr lang="en-US" dirty="0">
                <a:solidFill>
                  <a:srgbClr val="0070C0"/>
                </a:solidFill>
              </a:rPr>
              <a:t>Sum of Squares Blocks (SSB)</a:t>
            </a:r>
          </a:p>
          <a:p>
            <a:pPr indent="0">
              <a:buNone/>
            </a:pPr>
            <a:r>
              <a:rPr lang="en-US" dirty="0">
                <a:solidFill>
                  <a:srgbClr val="C00000"/>
                </a:solidFill>
              </a:rPr>
              <a:t>Sum of Squares Groups (SSG)</a:t>
            </a:r>
          </a:p>
          <a:p>
            <a:pPr indent="0">
              <a:buNone/>
            </a:pPr>
            <a:r>
              <a:rPr lang="en-US" dirty="0"/>
              <a:t>and </a:t>
            </a:r>
            <a:r>
              <a:rPr lang="en-US" dirty="0">
                <a:solidFill>
                  <a:schemeClr val="accent5"/>
                </a:solidFill>
              </a:rPr>
              <a:t>Sum of Squares Error (SSE)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48</a:t>
            </a:fld>
            <a:endParaRPr lang="de-DE" dirty="0"/>
          </a:p>
        </p:txBody>
      </p:sp>
    </p:spTree>
    <p:extLst>
      <p:ext uri="{BB962C8B-B14F-4D97-AF65-F5344CB8AC3E}">
        <p14:creationId xmlns:p14="http://schemas.microsoft.com/office/powerpoint/2010/main" val="4010737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two-way ANOVA we calculate the Sum of Squares Total (comparing every value to the overall mean), and subtract SSG and SSB to obtain SSE. </a:t>
            </a:r>
          </a:p>
          <a:p>
            <a:r>
              <a:rPr lang="en-US" dirty="0"/>
              <a:t>We’ll see that the degrees of freedom in the error is reduced by one row (here it goes from 3 to 2 as we’ll see in an upcoming slide)</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calculating the SSB,</a:t>
            </a:r>
            <a:br>
              <a:rPr lang="en-US" dirty="0"/>
            </a:br>
            <a:r>
              <a:rPr lang="en-US" dirty="0"/>
              <a:t>we </a:t>
            </a:r>
            <a:r>
              <a:rPr lang="en-US" b="1" dirty="0"/>
              <a:t>remove</a:t>
            </a:r>
            <a:r>
              <a:rPr lang="en-US" dirty="0"/>
              <a:t> some of the</a:t>
            </a:r>
            <a:br>
              <a:rPr lang="en-US" dirty="0"/>
            </a:br>
            <a:r>
              <a:rPr lang="en-US" dirty="0"/>
              <a:t>variance in SSE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49</a:t>
            </a:fld>
            <a:endParaRPr lang="de-DE" dirty="0"/>
          </a:p>
        </p:txBody>
      </p:sp>
    </p:spTree>
    <p:extLst>
      <p:ext uri="{BB962C8B-B14F-4D97-AF65-F5344CB8AC3E}">
        <p14:creationId xmlns:p14="http://schemas.microsoft.com/office/powerpoint/2010/main" val="264641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5</a:t>
            </a:fld>
            <a:endParaRPr lang="de-DE" dirty="0"/>
          </a:p>
        </p:txBody>
      </p:sp>
    </p:spTree>
    <p:extLst>
      <p:ext uri="{BB962C8B-B14F-4D97-AF65-F5344CB8AC3E}">
        <p14:creationId xmlns:p14="http://schemas.microsoft.com/office/powerpoint/2010/main" val="313352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50</a:t>
            </a:fld>
            <a:endParaRPr lang="de-DE" dirty="0"/>
          </a:p>
        </p:txBody>
      </p:sp>
    </p:spTree>
    <p:extLst>
      <p:ext uri="{BB962C8B-B14F-4D97-AF65-F5344CB8AC3E}">
        <p14:creationId xmlns:p14="http://schemas.microsoft.com/office/powerpoint/2010/main" val="39187327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51</a:t>
            </a:fld>
            <a:endParaRPr lang="de-DE" dirty="0"/>
          </a:p>
        </p:txBody>
      </p:sp>
    </p:spTree>
    <p:extLst>
      <p:ext uri="{BB962C8B-B14F-4D97-AF65-F5344CB8AC3E}">
        <p14:creationId xmlns:p14="http://schemas.microsoft.com/office/powerpoint/2010/main" val="27728292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Das ist schon das total</a:t>
            </a:r>
          </a:p>
        </p:txBody>
      </p:sp>
      <p:sp>
        <p:nvSpPr>
          <p:cNvPr id="4" name="Slide Number Placeholder 3"/>
          <p:cNvSpPr>
            <a:spLocks noGrp="1"/>
          </p:cNvSpPr>
          <p:nvPr>
            <p:ph type="sldNum" sz="quarter" idx="10"/>
          </p:nvPr>
        </p:nvSpPr>
        <p:spPr/>
        <p:txBody>
          <a:bodyPr/>
          <a:lstStyle/>
          <a:p>
            <a:fld id="{C15B85DB-32FD-43E3-9B3F-CAE9D1654507}" type="slidenum">
              <a:rPr lang="de-DE" smtClean="0"/>
              <a:t>52</a:t>
            </a:fld>
            <a:endParaRPr lang="de-DE" dirty="0"/>
          </a:p>
        </p:txBody>
      </p:sp>
    </p:spTree>
    <p:extLst>
      <p:ext uri="{BB962C8B-B14F-4D97-AF65-F5344CB8AC3E}">
        <p14:creationId xmlns:p14="http://schemas.microsoft.com/office/powerpoint/2010/main" val="1308148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 of Squares Total (SST) equals the sum of the other three Sum of Squares (SSG, SSB &amp; SSE)</a:t>
            </a:r>
          </a:p>
          <a:p>
            <a:r>
              <a:rPr lang="en-GB" dirty="0"/>
              <a:t>#########</a:t>
            </a:r>
          </a:p>
          <a:p>
            <a:r>
              <a:rPr lang="en-US" dirty="0"/>
              <a:t>no need to multiply since we’re</a:t>
            </a:r>
            <a:br>
              <a:rPr lang="en-US" dirty="0"/>
            </a:br>
            <a:r>
              <a:rPr lang="en-US" dirty="0"/>
              <a:t>working with totals already</a:t>
            </a:r>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53</a:t>
            </a:fld>
            <a:endParaRPr lang="de-DE" dirty="0"/>
          </a:p>
        </p:txBody>
      </p:sp>
    </p:spTree>
    <p:extLst>
      <p:ext uri="{BB962C8B-B14F-4D97-AF65-F5344CB8AC3E}">
        <p14:creationId xmlns:p14="http://schemas.microsoft.com/office/powerpoint/2010/main" val="357891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solidFill>
                      <a:schemeClr val="bg2"/>
                    </a:solidFill>
                  </a:rPr>
                  <a:t>So how do we calculate F?</a:t>
                </a:r>
                <a:br>
                  <a:rPr lang="en-US" dirty="0">
                    <a:solidFill>
                      <a:schemeClr val="bg2"/>
                    </a:solidFill>
                  </a:rPr>
                </a:br>
                <a:endParaRPr lang="en-US" dirty="0">
                  <a:solidFill>
                    <a:schemeClr val="bg2"/>
                  </a:solidFill>
                </a:endParaRPr>
              </a:p>
              <a:p>
                <a:pPr marL="0" indent="0">
                  <a:buNone/>
                </a:pPr>
                <a:r>
                  <a:rPr lang="en-US" dirty="0">
                    <a:solidFill>
                      <a:schemeClr val="bg2"/>
                    </a:solidFill>
                  </a:rPr>
                  <a:t>Degrees of Freedom Groups</a:t>
                </a:r>
                <a:br>
                  <a:rPr lang="en-US" dirty="0">
                    <a:solidFill>
                      <a:schemeClr val="bg2"/>
                    </a:solidFill>
                  </a:rPr>
                </a:br>
                <a:r>
                  <a:rPr lang="en-US" dirty="0">
                    <a:solidFill>
                      <a:schemeClr val="bg2"/>
                    </a:solidFill>
                  </a:rPr>
                  <a:t>is unchanged:</a:t>
                </a:r>
              </a:p>
              <a:p>
                <a:pPr marL="569913" indent="0">
                  <a:buNone/>
                </a:pPr>
                <a14:m>
                  <m:oMathPara xmlns:m="http://schemas.openxmlformats.org/officeDocument/2006/math">
                    <m:oMathParaPr>
                      <m:jc m:val="left"/>
                    </m:oMathParaPr>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𝑑𝑓</m:t>
                          </m:r>
                        </m:e>
                        <m:sub>
                          <m:r>
                            <a:rPr lang="en-US" i="1">
                              <a:solidFill>
                                <a:schemeClr val="bg2"/>
                              </a:solidFill>
                              <a:latin typeface="Cambria Math" panose="02040503050406030204" pitchFamily="18" charset="0"/>
                            </a:rPr>
                            <m:t>𝑔𝑟𝑜𝑢𝑝𝑠</m:t>
                          </m:r>
                        </m:sub>
                      </m:sSub>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𝑛</m:t>
                          </m:r>
                        </m:e>
                        <m:sub>
                          <m:r>
                            <a:rPr lang="en-US" i="1">
                              <a:solidFill>
                                <a:schemeClr val="bg2"/>
                              </a:solidFill>
                              <a:latin typeface="Cambria Math" panose="02040503050406030204" pitchFamily="18" charset="0"/>
                            </a:rPr>
                            <m:t>𝑔𝑟𝑜𝑢𝑝𝑠</m:t>
                          </m:r>
                        </m:sub>
                      </m:sSub>
                      <m:r>
                        <a:rPr lang="en-US" i="1">
                          <a:solidFill>
                            <a:schemeClr val="bg2"/>
                          </a:solidFill>
                          <a:latin typeface="Cambria Math" panose="02040503050406030204" pitchFamily="18" charset="0"/>
                        </a:rPr>
                        <m:t>−1</m:t>
                      </m:r>
                    </m:oMath>
                  </m:oMathPara>
                </a14:m>
                <a:endParaRPr lang="en-US" i="1" dirty="0">
                  <a:solidFill>
                    <a:schemeClr val="bg2"/>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en-US" i="1">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2</m:t>
                      </m:r>
                      <m:r>
                        <a:rPr lang="en-US" i="1">
                          <a:solidFill>
                            <a:schemeClr val="bg2"/>
                          </a:solidFill>
                          <a:latin typeface="Cambria Math" panose="02040503050406030204" pitchFamily="18" charset="0"/>
                        </a:rPr>
                        <m:t>−1</m:t>
                      </m:r>
                    </m:oMath>
                  </m:oMathPara>
                </a14:m>
                <a:endParaRPr lang="en-US" i="1" dirty="0">
                  <a:solidFill>
                    <a:schemeClr val="bg2"/>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en-US" i="1">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1</m:t>
                      </m:r>
                    </m:oMath>
                  </m:oMathPara>
                </a14:m>
                <a:endParaRPr lang="en-US" dirty="0">
                  <a:solidFill>
                    <a:schemeClr val="bg2"/>
                  </a:solidFill>
                </a:endParaRPr>
              </a:p>
            </p:txBody>
          </p:sp>
        </mc:Choice>
        <mc:Fallback xmlns="">
          <p:sp>
            <p:nvSpPr>
              <p:cNvPr id="3" name="Notes Placeholder 2"/>
              <p:cNvSpPr>
                <a:spLocks noGrp="1"/>
              </p:cNvSpPr>
              <p:nvPr>
                <p:ph type="body" idx="1"/>
              </p:nvPr>
            </p:nvSpPr>
            <p:spPr/>
            <p:txBody>
              <a:bodyPr/>
              <a:lstStyle/>
              <a:p>
                <a:pPr marL="0" indent="0">
                  <a:buNone/>
                </a:pPr>
                <a:r>
                  <a:rPr lang="en-US" dirty="0">
                    <a:solidFill>
                      <a:schemeClr val="bg2"/>
                    </a:solidFill>
                  </a:rPr>
                  <a:t>So how do we calculate F?</a:t>
                </a:r>
                <a:br>
                  <a:rPr lang="en-US" dirty="0">
                    <a:solidFill>
                      <a:schemeClr val="bg2"/>
                    </a:solidFill>
                  </a:rPr>
                </a:br>
                <a:endParaRPr lang="en-US" dirty="0">
                  <a:solidFill>
                    <a:schemeClr val="bg2"/>
                  </a:solidFill>
                </a:endParaRPr>
              </a:p>
              <a:p>
                <a:pPr marL="0" indent="0">
                  <a:buNone/>
                </a:pPr>
                <a:r>
                  <a:rPr lang="en-US" dirty="0">
                    <a:solidFill>
                      <a:schemeClr val="bg2"/>
                    </a:solidFill>
                  </a:rPr>
                  <a:t>Degrees of Freedom Groups</a:t>
                </a:r>
                <a:br>
                  <a:rPr lang="en-US" dirty="0">
                    <a:solidFill>
                      <a:schemeClr val="bg2"/>
                    </a:solidFill>
                  </a:rPr>
                </a:br>
                <a:r>
                  <a:rPr lang="en-US" dirty="0">
                    <a:solidFill>
                      <a:schemeClr val="bg2"/>
                    </a:solidFill>
                  </a:rPr>
                  <a:t>is unchanged:</a:t>
                </a:r>
              </a:p>
              <a:p>
                <a:pPr marL="569913" indent="0">
                  <a:buNone/>
                </a:pPr>
                <a:r>
                  <a:rPr lang="en-US" i="0">
                    <a:solidFill>
                      <a:schemeClr val="bg2"/>
                    </a:solidFill>
                    <a:latin typeface="Cambria Math" panose="02040503050406030204" pitchFamily="18" charset="0"/>
                  </a:rPr>
                  <a:t>〖𝑑𝑓〗_𝑔𝑟𝑜𝑢𝑝𝑠=𝑛_𝑔𝑟𝑜𝑢𝑝𝑠−1</a:t>
                </a:r>
                <a:endParaRPr lang="en-US" i="1" dirty="0">
                  <a:solidFill>
                    <a:schemeClr val="bg2"/>
                  </a:solidFill>
                  <a:latin typeface="Cambria Math" panose="02040503050406030204" pitchFamily="18" charset="0"/>
                </a:endParaRPr>
              </a:p>
              <a:p>
                <a:pPr marL="1941513" indent="0">
                  <a:buNone/>
                </a:pPr>
                <a:r>
                  <a:rPr lang="en-US" i="0">
                    <a:solidFill>
                      <a:schemeClr val="bg2"/>
                    </a:solidFill>
                    <a:latin typeface="Cambria Math" panose="02040503050406030204" pitchFamily="18" charset="0"/>
                  </a:rPr>
                  <a:t>=</a:t>
                </a:r>
                <a:r>
                  <a:rPr lang="en-US" b="0" i="0">
                    <a:solidFill>
                      <a:schemeClr val="bg2"/>
                    </a:solidFill>
                    <a:latin typeface="Cambria Math" panose="02040503050406030204" pitchFamily="18" charset="0"/>
                  </a:rPr>
                  <a:t>2</a:t>
                </a:r>
                <a:r>
                  <a:rPr lang="en-US" i="0">
                    <a:solidFill>
                      <a:schemeClr val="bg2"/>
                    </a:solidFill>
                    <a:latin typeface="Cambria Math" panose="02040503050406030204" pitchFamily="18" charset="0"/>
                  </a:rPr>
                  <a:t>−1</a:t>
                </a:r>
                <a:endParaRPr lang="en-US" i="1" dirty="0">
                  <a:solidFill>
                    <a:schemeClr val="bg2"/>
                  </a:solidFill>
                  <a:latin typeface="Cambria Math" panose="02040503050406030204" pitchFamily="18" charset="0"/>
                </a:endParaRPr>
              </a:p>
              <a:p>
                <a:pPr marL="1941513" indent="0">
                  <a:buNone/>
                </a:pPr>
                <a:r>
                  <a:rPr lang="en-US" i="0">
                    <a:solidFill>
                      <a:schemeClr val="bg2"/>
                    </a:solidFill>
                    <a:latin typeface="Cambria Math" panose="02040503050406030204" pitchFamily="18" charset="0"/>
                  </a:rPr>
                  <a:t>=</a:t>
                </a:r>
                <a:r>
                  <a:rPr lang="en-US" b="0" i="0">
                    <a:solidFill>
                      <a:schemeClr val="bg2"/>
                    </a:solidFill>
                    <a:latin typeface="Cambria Math" panose="02040503050406030204" pitchFamily="18" charset="0"/>
                  </a:rPr>
                  <a:t>1</a:t>
                </a:r>
                <a:endParaRPr lang="en-US" dirty="0">
                  <a:solidFill>
                    <a:schemeClr val="bg2"/>
                  </a:solidFill>
                </a:endParaRPr>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54</a:t>
            </a:fld>
            <a:endParaRPr lang="de-DE" dirty="0"/>
          </a:p>
        </p:txBody>
      </p:sp>
    </p:spTree>
    <p:extLst>
      <p:ext uri="{BB962C8B-B14F-4D97-AF65-F5344CB8AC3E}">
        <p14:creationId xmlns:p14="http://schemas.microsoft.com/office/powerpoint/2010/main" val="34179272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one-way ANOVA, df</a:t>
            </a:r>
            <a:r>
              <a:rPr lang="en-US" baseline="-25000" dirty="0"/>
              <a:t>error</a:t>
            </a:r>
            <a:r>
              <a:rPr lang="en-US" dirty="0"/>
              <a:t> would be (3-1)*2. Here we lose one column in the calculation.</a:t>
            </a:r>
          </a:p>
          <a:p>
            <a:r>
              <a:rPr lang="en-US" dirty="0"/>
              <a:t>df</a:t>
            </a:r>
            <a:r>
              <a:rPr lang="en-US" baseline="-25000" dirty="0"/>
              <a:t>groups</a:t>
            </a:r>
            <a:r>
              <a:rPr lang="en-US" dirty="0"/>
              <a:t> = (2-1) = </a:t>
            </a:r>
            <a:r>
              <a:rPr lang="en-US" b="1" dirty="0"/>
              <a:t>1</a:t>
            </a:r>
            <a:r>
              <a:rPr lang="en-US" dirty="0"/>
              <a:t>   df</a:t>
            </a:r>
            <a:r>
              <a:rPr lang="en-US" baseline="-25000" dirty="0"/>
              <a:t>blocks</a:t>
            </a:r>
            <a:r>
              <a:rPr lang="en-US" dirty="0"/>
              <a:t> = (3-1) = </a:t>
            </a:r>
            <a:r>
              <a:rPr lang="en-US" b="1" dirty="0"/>
              <a:t>2</a:t>
            </a:r>
            <a:r>
              <a:rPr lang="en-US" dirty="0"/>
              <a:t>   df</a:t>
            </a:r>
            <a:r>
              <a:rPr lang="en-US" baseline="-25000" dirty="0"/>
              <a:t>error</a:t>
            </a:r>
            <a:r>
              <a:rPr lang="en-US" dirty="0"/>
              <a:t> = 1*2 = </a:t>
            </a:r>
            <a:r>
              <a:rPr lang="en-US" b="1" dirty="0"/>
              <a:t>2    </a:t>
            </a:r>
            <a:r>
              <a:rPr lang="en-US" dirty="0"/>
              <a:t>df</a:t>
            </a:r>
            <a:r>
              <a:rPr lang="en-US" baseline="-25000" dirty="0"/>
              <a:t>total</a:t>
            </a:r>
            <a:r>
              <a:rPr lang="en-US" dirty="0"/>
              <a:t> = (6-1) = </a:t>
            </a:r>
            <a:r>
              <a:rPr lang="en-US" b="1" dirty="0"/>
              <a:t>5</a:t>
            </a:r>
          </a:p>
          <a:p>
            <a:r>
              <a:rPr lang="en-US" dirty="0"/>
              <a:t>Note that 1+2+2 = 5</a:t>
            </a:r>
            <a:endParaRPr lang="en-US" dirty="0">
              <a:solidFill>
                <a:schemeClr val="bg2"/>
              </a:solidFill>
            </a:endParaRPr>
          </a:p>
        </p:txBody>
      </p:sp>
      <p:sp>
        <p:nvSpPr>
          <p:cNvPr id="4" name="Slide Number Placeholder 3"/>
          <p:cNvSpPr>
            <a:spLocks noGrp="1"/>
          </p:cNvSpPr>
          <p:nvPr>
            <p:ph type="sldNum" sz="quarter" idx="10"/>
          </p:nvPr>
        </p:nvSpPr>
        <p:spPr/>
        <p:txBody>
          <a:bodyPr/>
          <a:lstStyle/>
          <a:p>
            <a:fld id="{C15B85DB-32FD-43E3-9B3F-CAE9D1654507}" type="slidenum">
              <a:rPr lang="de-DE" smtClean="0"/>
              <a:t>55</a:t>
            </a:fld>
            <a:endParaRPr lang="de-DE" dirty="0"/>
          </a:p>
        </p:txBody>
      </p:sp>
    </p:spTree>
    <p:extLst>
      <p:ext uri="{BB962C8B-B14F-4D97-AF65-F5344CB8AC3E}">
        <p14:creationId xmlns:p14="http://schemas.microsoft.com/office/powerpoint/2010/main" val="1151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calculate F for rows (blocks) separately using SSB/df</a:t>
            </a:r>
            <a:r>
              <a:rPr lang="en-US" baseline="-25000" dirty="0"/>
              <a:t>blocks</a:t>
            </a:r>
            <a:r>
              <a:rPr lang="en-US" dirty="0"/>
              <a:t> </a:t>
            </a:r>
            <a:r>
              <a:rPr lang="en-US" dirty="0">
                <a:latin typeface="Montserrat" panose="02000505000000020004" pitchFamily="2" charset="0"/>
              </a:rPr>
              <a:t>÷SSE/df</a:t>
            </a:r>
            <a:r>
              <a:rPr lang="en-US" baseline="-25000" dirty="0">
                <a:latin typeface="Montserrat" panose="02000505000000020004" pitchFamily="2" charset="0"/>
              </a:rPr>
              <a:t>error</a:t>
            </a:r>
            <a:r>
              <a:rPr lang="en-US" dirty="0">
                <a:latin typeface="Montserrat" panose="02000505000000020004" pitchFamily="2" charset="0"/>
              </a:rPr>
              <a:t> = 9/2 ÷1/2 = 9</a:t>
            </a:r>
          </a:p>
          <a:p>
            <a:endParaRPr lang="en-US" dirty="0">
              <a:solidFill>
                <a:schemeClr val="bg2"/>
              </a:solidFill>
            </a:endParaRPr>
          </a:p>
        </p:txBody>
      </p:sp>
      <p:sp>
        <p:nvSpPr>
          <p:cNvPr id="4" name="Slide Number Placeholder 3"/>
          <p:cNvSpPr>
            <a:spLocks noGrp="1"/>
          </p:cNvSpPr>
          <p:nvPr>
            <p:ph type="sldNum" sz="quarter" idx="10"/>
          </p:nvPr>
        </p:nvSpPr>
        <p:spPr/>
        <p:txBody>
          <a:bodyPr/>
          <a:lstStyle/>
          <a:p>
            <a:fld id="{C15B85DB-32FD-43E3-9B3F-CAE9D1654507}" type="slidenum">
              <a:rPr lang="de-DE" smtClean="0"/>
              <a:t>56</a:t>
            </a:fld>
            <a:endParaRPr lang="de-DE" dirty="0"/>
          </a:p>
        </p:txBody>
      </p:sp>
    </p:spTree>
    <p:extLst>
      <p:ext uri="{BB962C8B-B14F-4D97-AF65-F5344CB8AC3E}">
        <p14:creationId xmlns:p14="http://schemas.microsoft.com/office/powerpoint/2010/main" val="37098926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a one-way ANOVA we would have 1 df in the numerator (n</a:t>
                </a:r>
                <a:r>
                  <a:rPr lang="en-US" baseline="-25000" dirty="0"/>
                  <a:t>columns</a:t>
                </a:r>
                <a:r>
                  <a:rPr lang="en-US" dirty="0"/>
                  <a:t>-1) and 4 df in the denominator (n</a:t>
                </a:r>
                <a:r>
                  <a:rPr lang="en-US" baseline="-25000" dirty="0"/>
                  <a:t>blocks</a:t>
                </a:r>
                <a:r>
                  <a:rPr lang="en-US" dirty="0"/>
                  <a:t>-1)*(n</a:t>
                </a:r>
                <a:r>
                  <a:rPr lang="en-US" baseline="-25000" dirty="0"/>
                  <a:t>columns</a:t>
                </a:r>
                <a:r>
                  <a:rPr lang="en-US" dirty="0"/>
                  <a:t>) resulting in an F</a:t>
                </a:r>
                <a:r>
                  <a:rPr lang="en-US" baseline="-25000" dirty="0"/>
                  <a:t>critical</a:t>
                </a:r>
                <a:r>
                  <a:rPr lang="en-US" dirty="0"/>
                  <a:t> of </a:t>
                </a:r>
                <a:r>
                  <a:rPr lang="en-US" b="1" dirty="0"/>
                  <a:t>7.71</a:t>
                </a:r>
              </a:p>
              <a:p>
                <a:r>
                  <a:rPr lang="en-US" b="0" dirty="0"/>
                  <a:t>However, our calculated F value would only have been </a:t>
                </a:r>
                <a:r>
                  <a:rPr lang="en-US" b="1" dirty="0"/>
                  <a:t>2.4</a:t>
                </a:r>
                <a:r>
                  <a:rPr lang="en-US" b="0" dirty="0"/>
                  <a:t> (we would fail to reject the null hypothesis)</a:t>
                </a:r>
              </a:p>
              <a:p>
                <a:r>
                  <a:rPr lang="en-US" dirty="0">
                    <a:solidFill>
                      <a:schemeClr val="bg2"/>
                    </a:solidFill>
                  </a:rPr>
                  <a:t>################</a:t>
                </a:r>
              </a:p>
              <a:p>
                <a:pPr marL="0" indent="0">
                  <a:buNone/>
                </a:pPr>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𝐹</m:t>
                        </m:r>
                      </m:e>
                      <m:sub>
                        <m:r>
                          <a:rPr lang="en-US" i="1">
                            <a:solidFill>
                              <a:schemeClr val="bg2"/>
                            </a:solidFill>
                            <a:latin typeface="Cambria Math" panose="02040503050406030204" pitchFamily="18" charset="0"/>
                          </a:rPr>
                          <m:t>𝑔𝑟𝑜𝑢𝑝𝑠</m:t>
                        </m:r>
                      </m:sub>
                    </m:sSub>
                    <m:r>
                      <a:rPr lang="en-US" i="1">
                        <a:solidFill>
                          <a:schemeClr val="bg2"/>
                        </a:solidFill>
                        <a:latin typeface="Cambria Math" panose="02040503050406030204" pitchFamily="18" charset="0"/>
                      </a:rPr>
                      <m:t>=</m:t>
                    </m:r>
                    <m:r>
                      <a:rPr lang="en-US" b="1" i="1">
                        <a:solidFill>
                          <a:schemeClr val="bg2"/>
                        </a:solidFill>
                        <a:latin typeface="Cambria Math" panose="02040503050406030204" pitchFamily="18" charset="0"/>
                      </a:rPr>
                      <m:t>𝟏𝟐</m:t>
                    </m:r>
                  </m:oMath>
                </a14:m>
                <a:r>
                  <a:rPr lang="en-US" b="1" dirty="0">
                    <a:solidFill>
                      <a:schemeClr val="bg2"/>
                    </a:solidFill>
                  </a:rPr>
                  <a:t> </a:t>
                </a:r>
                <a:r>
                  <a:rPr lang="en-US" dirty="0">
                    <a:solidFill>
                      <a:schemeClr val="bg2"/>
                    </a:solidFill>
                  </a:rPr>
                  <a:t>feels like a </a:t>
                </a:r>
                <a:br>
                  <a:rPr lang="en-US" dirty="0">
                    <a:solidFill>
                      <a:schemeClr val="bg2"/>
                    </a:solidFill>
                  </a:rPr>
                </a:br>
                <a:r>
                  <a:rPr lang="en-US" dirty="0">
                    <a:solidFill>
                      <a:schemeClr val="bg2"/>
                    </a:solidFill>
                  </a:rPr>
                  <a:t>high value.</a:t>
                </a:r>
                <a:br>
                  <a:rPr lang="en-US" dirty="0">
                    <a:solidFill>
                      <a:schemeClr val="bg2"/>
                    </a:solidFill>
                  </a:rPr>
                </a:br>
                <a:endParaRPr lang="en-US" dirty="0">
                  <a:solidFill>
                    <a:schemeClr val="bg2"/>
                  </a:solidFill>
                </a:endParaRPr>
              </a:p>
              <a:p>
                <a:pPr marL="0" indent="0">
                  <a:buNone/>
                </a:pPr>
                <a:r>
                  <a:rPr lang="en-US" dirty="0">
                    <a:solidFill>
                      <a:schemeClr val="bg2"/>
                    </a:solidFill>
                  </a:rPr>
                  <a:t>However, in a two-way ANOVA,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𝐹</m:t>
                        </m:r>
                      </m:e>
                      <m:sub>
                        <m:r>
                          <a:rPr lang="en-US" b="0" i="1" smtClean="0">
                            <a:solidFill>
                              <a:schemeClr val="bg2"/>
                            </a:solidFill>
                            <a:latin typeface="Cambria Math" panose="02040503050406030204" pitchFamily="18" charset="0"/>
                          </a:rPr>
                          <m:t>𝑐𝑟𝑖𝑡𝑖𝑐𝑎𝑙</m:t>
                        </m:r>
                      </m:sub>
                    </m:sSub>
                  </m:oMath>
                </a14:m>
                <a:r>
                  <a:rPr lang="en-US" dirty="0">
                    <a:solidFill>
                      <a:schemeClr val="bg2"/>
                    </a:solidFill>
                  </a:rPr>
                  <a:t> is found for groups and</a:t>
                </a:r>
                <a:br>
                  <a:rPr lang="en-US" dirty="0">
                    <a:solidFill>
                      <a:schemeClr val="bg2"/>
                    </a:solidFill>
                  </a:rPr>
                </a:br>
                <a:r>
                  <a:rPr lang="en-US" dirty="0">
                    <a:solidFill>
                      <a:schemeClr val="bg2"/>
                    </a:solidFill>
                  </a:rPr>
                  <a:t>blocks separately!</a:t>
                </a:r>
              </a:p>
            </p:txBody>
          </p:sp>
        </mc:Choice>
        <mc:Fallback xmlns="">
          <p:sp>
            <p:nvSpPr>
              <p:cNvPr id="3" name="Notes Placeholder 2"/>
              <p:cNvSpPr>
                <a:spLocks noGrp="1"/>
              </p:cNvSpPr>
              <p:nvPr>
                <p:ph type="body" idx="1"/>
              </p:nvPr>
            </p:nvSpPr>
            <p:spPr/>
            <p:txBody>
              <a:bodyPr/>
              <a:lstStyle/>
              <a:p>
                <a:r>
                  <a:rPr lang="en-US" dirty="0"/>
                  <a:t>In a one-way ANOVA we would have 1 df in the numerator (n</a:t>
                </a:r>
                <a:r>
                  <a:rPr lang="en-US" baseline="-25000" dirty="0"/>
                  <a:t>columns</a:t>
                </a:r>
                <a:r>
                  <a:rPr lang="en-US" dirty="0"/>
                  <a:t>-1) and 4 df in the denominator (n</a:t>
                </a:r>
                <a:r>
                  <a:rPr lang="en-US" baseline="-25000" dirty="0"/>
                  <a:t>blocks</a:t>
                </a:r>
                <a:r>
                  <a:rPr lang="en-US" dirty="0"/>
                  <a:t>-1)*(</a:t>
                </a:r>
                <a:r>
                  <a:rPr lang="en-US" dirty="0" err="1"/>
                  <a:t>n</a:t>
                </a:r>
                <a:r>
                  <a:rPr lang="en-US" baseline="-25000" dirty="0" err="1"/>
                  <a:t>columns</a:t>
                </a:r>
                <a:r>
                  <a:rPr lang="en-US" dirty="0"/>
                  <a:t>) resulting in an </a:t>
                </a:r>
                <a:r>
                  <a:rPr lang="en-US" dirty="0" err="1"/>
                  <a:t>F</a:t>
                </a:r>
                <a:r>
                  <a:rPr lang="en-US" baseline="-25000" dirty="0" err="1"/>
                  <a:t>critical</a:t>
                </a:r>
                <a:r>
                  <a:rPr lang="en-US" dirty="0"/>
                  <a:t> of </a:t>
                </a:r>
                <a:r>
                  <a:rPr lang="en-US" b="1" dirty="0"/>
                  <a:t>7.71</a:t>
                </a:r>
              </a:p>
              <a:p>
                <a:r>
                  <a:rPr lang="en-US" b="0" dirty="0"/>
                  <a:t>However, our calculated F value would only have been </a:t>
                </a:r>
                <a:r>
                  <a:rPr lang="en-US" b="1" dirty="0"/>
                  <a:t>2.4</a:t>
                </a:r>
                <a:r>
                  <a:rPr lang="en-US" b="0" dirty="0"/>
                  <a:t> (we would fail to reject the null hypothesis)</a:t>
                </a:r>
              </a:p>
              <a:p>
                <a:r>
                  <a:rPr lang="en-US" dirty="0">
                    <a:solidFill>
                      <a:schemeClr val="bg2"/>
                    </a:solidFill>
                  </a:rPr>
                  <a:t>################</a:t>
                </a:r>
              </a:p>
              <a:p>
                <a:pPr marL="0" indent="0">
                  <a:buNone/>
                </a:pPr>
                <a:r>
                  <a:rPr lang="en-US" i="0">
                    <a:solidFill>
                      <a:schemeClr val="bg2"/>
                    </a:solidFill>
                    <a:latin typeface="Cambria Math" panose="02040503050406030204" pitchFamily="18" charset="0"/>
                  </a:rPr>
                  <a:t>𝐹_𝑔𝑟𝑜𝑢𝑝𝑠=</a:t>
                </a:r>
                <a:r>
                  <a:rPr lang="en-US" b="1" i="0">
                    <a:solidFill>
                      <a:schemeClr val="bg2"/>
                    </a:solidFill>
                    <a:latin typeface="Cambria Math" panose="02040503050406030204" pitchFamily="18" charset="0"/>
                  </a:rPr>
                  <a:t>𝟏𝟐</a:t>
                </a:r>
                <a:r>
                  <a:rPr lang="en-US" b="1" dirty="0">
                    <a:solidFill>
                      <a:schemeClr val="bg2"/>
                    </a:solidFill>
                  </a:rPr>
                  <a:t> </a:t>
                </a:r>
                <a:r>
                  <a:rPr lang="en-US" dirty="0">
                    <a:solidFill>
                      <a:schemeClr val="bg2"/>
                    </a:solidFill>
                  </a:rPr>
                  <a:t>feels like a </a:t>
                </a:r>
                <a:br>
                  <a:rPr lang="en-US" dirty="0">
                    <a:solidFill>
                      <a:schemeClr val="bg2"/>
                    </a:solidFill>
                  </a:rPr>
                </a:br>
                <a:r>
                  <a:rPr lang="en-US" dirty="0">
                    <a:solidFill>
                      <a:schemeClr val="bg2"/>
                    </a:solidFill>
                  </a:rPr>
                  <a:t>high value.</a:t>
                </a:r>
                <a:br>
                  <a:rPr lang="en-US" dirty="0">
                    <a:solidFill>
                      <a:schemeClr val="bg2"/>
                    </a:solidFill>
                  </a:rPr>
                </a:br>
                <a:endParaRPr lang="en-US" dirty="0">
                  <a:solidFill>
                    <a:schemeClr val="bg2"/>
                  </a:solidFill>
                </a:endParaRPr>
              </a:p>
              <a:p>
                <a:pPr marL="0" indent="0">
                  <a:buNone/>
                </a:pPr>
                <a:r>
                  <a:rPr lang="en-US" dirty="0">
                    <a:solidFill>
                      <a:schemeClr val="bg2"/>
                    </a:solidFill>
                  </a:rPr>
                  <a:t>However, in a two-way ANOVA, </a:t>
                </a:r>
                <a:r>
                  <a:rPr lang="en-US" i="0">
                    <a:solidFill>
                      <a:schemeClr val="bg2"/>
                    </a:solidFill>
                    <a:latin typeface="Cambria Math" panose="02040503050406030204" pitchFamily="18" charset="0"/>
                  </a:rPr>
                  <a:t>𝐹_</a:t>
                </a:r>
                <a:r>
                  <a:rPr lang="en-US" b="0" i="0">
                    <a:solidFill>
                      <a:schemeClr val="bg2"/>
                    </a:solidFill>
                    <a:latin typeface="Cambria Math" panose="02040503050406030204" pitchFamily="18" charset="0"/>
                  </a:rPr>
                  <a:t>𝑐𝑟𝑖𝑡𝑖𝑐𝑎𝑙</a:t>
                </a:r>
                <a:r>
                  <a:rPr lang="en-US" dirty="0">
                    <a:solidFill>
                      <a:schemeClr val="bg2"/>
                    </a:solidFill>
                  </a:rPr>
                  <a:t> is found for groups and</a:t>
                </a:r>
                <a:br>
                  <a:rPr lang="en-US" dirty="0">
                    <a:solidFill>
                      <a:schemeClr val="bg2"/>
                    </a:solidFill>
                  </a:rPr>
                </a:br>
                <a:r>
                  <a:rPr lang="en-US" dirty="0">
                    <a:solidFill>
                      <a:schemeClr val="bg2"/>
                    </a:solidFill>
                  </a:rPr>
                  <a:t>blocks separately!</a:t>
                </a:r>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57</a:t>
            </a:fld>
            <a:endParaRPr lang="de-DE" dirty="0"/>
          </a:p>
        </p:txBody>
      </p:sp>
    </p:spTree>
    <p:extLst>
      <p:ext uri="{BB962C8B-B14F-4D97-AF65-F5344CB8AC3E}">
        <p14:creationId xmlns:p14="http://schemas.microsoft.com/office/powerpoint/2010/main" val="31589909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df</a:t>
                </a:r>
                <a:r>
                  <a:rPr lang="en-US" b="0" baseline="-25000" dirty="0"/>
                  <a:t>numerator</a:t>
                </a:r>
                <a:r>
                  <a:rPr lang="en-US" b="0" dirty="0"/>
                  <a:t> = n</a:t>
                </a:r>
                <a:r>
                  <a:rPr lang="en-US" b="0" baseline="-25000" dirty="0"/>
                  <a:t>groups</a:t>
                </a:r>
                <a:r>
                  <a:rPr lang="en-US" b="0" dirty="0"/>
                  <a:t> – 1 = 1</a:t>
                </a:r>
              </a:p>
              <a:p>
                <a:r>
                  <a:rPr lang="en-US" b="0" dirty="0"/>
                  <a:t>df</a:t>
                </a:r>
                <a:r>
                  <a:rPr lang="en-US" b="0" baseline="-25000" dirty="0"/>
                  <a:t>denominator</a:t>
                </a:r>
                <a:r>
                  <a:rPr lang="en-US" b="0" dirty="0"/>
                  <a:t> = (n</a:t>
                </a:r>
                <a:r>
                  <a:rPr lang="en-US" b="0" baseline="-25000" dirty="0"/>
                  <a:t>groups</a:t>
                </a:r>
                <a:r>
                  <a:rPr lang="en-US" b="0" dirty="0"/>
                  <a:t> – 1 )*(n</a:t>
                </a:r>
                <a:r>
                  <a:rPr lang="en-US" b="0" baseline="-25000" dirty="0"/>
                  <a:t>blocks</a:t>
                </a:r>
                <a:r>
                  <a:rPr lang="en-US" b="0" dirty="0"/>
                  <a:t> – 1) = 2</a:t>
                </a:r>
              </a:p>
              <a:p>
                <a:r>
                  <a:rPr lang="en-US" b="0" dirty="0"/>
                  <a:t>We would fail to reject the null hypothesis, and say that these groups came from the same population.</a:t>
                </a:r>
              </a:p>
              <a:p>
                <a:r>
                  <a:rPr lang="en-US" dirty="0">
                    <a:solidFill>
                      <a:schemeClr val="bg2"/>
                    </a:solidFill>
                  </a:rPr>
                  <a:t>################</a:t>
                </a:r>
              </a:p>
              <a:p>
                <a:pPr marL="0" indent="0">
                  <a:buNone/>
                </a:pPr>
                <a14:m>
                  <m:oMath xmlns:m="http://schemas.openxmlformats.org/officeDocument/2006/math">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𝐹</m:t>
                        </m:r>
                      </m:e>
                      <m:sub>
                        <m:r>
                          <a:rPr lang="en-US" i="1">
                            <a:solidFill>
                              <a:schemeClr val="bg2"/>
                            </a:solidFill>
                            <a:latin typeface="Cambria Math" panose="02040503050406030204" pitchFamily="18" charset="0"/>
                          </a:rPr>
                          <m:t>𝑔𝑟𝑜𝑢𝑝𝑠</m:t>
                        </m:r>
                      </m:sub>
                    </m:sSub>
                    <m:r>
                      <a:rPr lang="en-US" i="1">
                        <a:solidFill>
                          <a:schemeClr val="bg2"/>
                        </a:solidFill>
                        <a:latin typeface="Cambria Math" panose="02040503050406030204" pitchFamily="18" charset="0"/>
                      </a:rPr>
                      <m:t>=</m:t>
                    </m:r>
                    <m:r>
                      <a:rPr lang="en-US" b="1" i="1">
                        <a:solidFill>
                          <a:schemeClr val="bg2"/>
                        </a:solidFill>
                        <a:latin typeface="Cambria Math" panose="02040503050406030204" pitchFamily="18" charset="0"/>
                      </a:rPr>
                      <m:t>𝟏𝟐</m:t>
                    </m:r>
                  </m:oMath>
                </a14:m>
                <a:r>
                  <a:rPr lang="en-US" b="1" dirty="0">
                    <a:solidFill>
                      <a:schemeClr val="bg2"/>
                    </a:solidFill>
                  </a:rPr>
                  <a:t> </a:t>
                </a:r>
                <a:r>
                  <a:rPr lang="en-US" dirty="0">
                    <a:solidFill>
                      <a:schemeClr val="bg2"/>
                    </a:solidFill>
                  </a:rPr>
                  <a:t>feels like a </a:t>
                </a:r>
                <a:br>
                  <a:rPr lang="en-US" dirty="0">
                    <a:solidFill>
                      <a:schemeClr val="bg2"/>
                    </a:solidFill>
                  </a:rPr>
                </a:br>
                <a:r>
                  <a:rPr lang="en-US" dirty="0">
                    <a:solidFill>
                      <a:schemeClr val="bg2"/>
                    </a:solidFill>
                  </a:rPr>
                  <a:t>high value.</a:t>
                </a:r>
                <a:br>
                  <a:rPr lang="en-US" dirty="0">
                    <a:solidFill>
                      <a:schemeClr val="bg2"/>
                    </a:solidFill>
                  </a:rPr>
                </a:br>
                <a:endParaRPr lang="en-US" dirty="0">
                  <a:solidFill>
                    <a:schemeClr val="bg2"/>
                  </a:solidFill>
                </a:endParaRPr>
              </a:p>
              <a:p>
                <a:pPr marL="0" indent="0">
                  <a:buNone/>
                </a:pPr>
                <a:r>
                  <a:rPr lang="en-US" dirty="0">
                    <a:solidFill>
                      <a:schemeClr val="bg2"/>
                    </a:solidFill>
                  </a:rPr>
                  <a:t>For groups, with 1 df in the numerator and 2 df in the denominator</a:t>
                </a:r>
                <a:r>
                  <a:rPr lang="en-US" dirty="0">
                    <a:solidFill>
                      <a:schemeClr val="bg2"/>
                    </a:solidFill>
                    <a:latin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𝑐𝑟𝑖𝑡𝑖𝑐𝑎𝑙</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𝟏𝟖</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oMath>
                  </m:oMathPara>
                </a14:m>
                <a:endParaRPr lang="en-US" dirty="0">
                  <a:solidFill>
                    <a:schemeClr val="bg2"/>
                  </a:solidFill>
                </a:endParaRPr>
              </a:p>
            </p:txBody>
          </p:sp>
        </mc:Choice>
        <mc:Fallback xmlns="">
          <p:sp>
            <p:nvSpPr>
              <p:cNvPr id="3" name="Notes Placeholder 2"/>
              <p:cNvSpPr>
                <a:spLocks noGrp="1"/>
              </p:cNvSpPr>
              <p:nvPr>
                <p:ph type="body" idx="1"/>
              </p:nvPr>
            </p:nvSpPr>
            <p:spPr/>
            <p:txBody>
              <a:bodyPr/>
              <a:lstStyle/>
              <a:p>
                <a:r>
                  <a:rPr lang="en-US" b="0" dirty="0" err="1"/>
                  <a:t>df</a:t>
                </a:r>
                <a:r>
                  <a:rPr lang="en-US" b="0" baseline="-25000" dirty="0" err="1"/>
                  <a:t>numerator</a:t>
                </a:r>
                <a:r>
                  <a:rPr lang="en-US" b="0" dirty="0"/>
                  <a:t> = </a:t>
                </a:r>
                <a:r>
                  <a:rPr lang="en-US" b="0" dirty="0" err="1"/>
                  <a:t>n</a:t>
                </a:r>
                <a:r>
                  <a:rPr lang="en-US" b="0" baseline="-25000" dirty="0" err="1"/>
                  <a:t>groups</a:t>
                </a:r>
                <a:r>
                  <a:rPr lang="en-US" b="0" dirty="0"/>
                  <a:t> – 1 = 1</a:t>
                </a:r>
              </a:p>
              <a:p>
                <a:r>
                  <a:rPr lang="en-US" b="0" dirty="0" err="1"/>
                  <a:t>df</a:t>
                </a:r>
                <a:r>
                  <a:rPr lang="en-US" b="0" baseline="-25000" dirty="0" err="1"/>
                  <a:t>denominator</a:t>
                </a:r>
                <a:r>
                  <a:rPr lang="en-US" b="0" dirty="0"/>
                  <a:t> = (</a:t>
                </a:r>
                <a:r>
                  <a:rPr lang="en-US" b="0" dirty="0" err="1"/>
                  <a:t>n</a:t>
                </a:r>
                <a:r>
                  <a:rPr lang="en-US" b="0" baseline="-25000" dirty="0" err="1"/>
                  <a:t>groups</a:t>
                </a:r>
                <a:r>
                  <a:rPr lang="en-US" b="0" dirty="0"/>
                  <a:t> – 1 )*(</a:t>
                </a:r>
                <a:r>
                  <a:rPr lang="en-US" b="0" dirty="0" err="1"/>
                  <a:t>n</a:t>
                </a:r>
                <a:r>
                  <a:rPr lang="en-US" b="0" baseline="-25000" dirty="0" err="1"/>
                  <a:t>blocks</a:t>
                </a:r>
                <a:r>
                  <a:rPr lang="en-US" b="0" dirty="0"/>
                  <a:t> – 1) = 2</a:t>
                </a:r>
              </a:p>
              <a:p>
                <a:r>
                  <a:rPr lang="en-US" b="0" dirty="0"/>
                  <a:t>We would fail to reject the null hypothesis, and say that these groups came from the same population.</a:t>
                </a:r>
              </a:p>
              <a:p>
                <a:r>
                  <a:rPr lang="en-US" dirty="0">
                    <a:solidFill>
                      <a:schemeClr val="bg2"/>
                    </a:solidFill>
                  </a:rPr>
                  <a:t>################</a:t>
                </a:r>
              </a:p>
              <a:p>
                <a:pPr marL="0" indent="0">
                  <a:buNone/>
                </a:pPr>
                <a:r>
                  <a:rPr lang="en-US" i="0">
                    <a:solidFill>
                      <a:schemeClr val="bg2"/>
                    </a:solidFill>
                    <a:latin typeface="Cambria Math" panose="02040503050406030204" pitchFamily="18" charset="0"/>
                  </a:rPr>
                  <a:t>𝐹_𝑔𝑟𝑜𝑢𝑝𝑠=</a:t>
                </a:r>
                <a:r>
                  <a:rPr lang="en-US" b="1" i="0">
                    <a:solidFill>
                      <a:schemeClr val="bg2"/>
                    </a:solidFill>
                    <a:latin typeface="Cambria Math" panose="02040503050406030204" pitchFamily="18" charset="0"/>
                  </a:rPr>
                  <a:t>𝟏𝟐</a:t>
                </a:r>
                <a:r>
                  <a:rPr lang="en-US" b="1" dirty="0">
                    <a:solidFill>
                      <a:schemeClr val="bg2"/>
                    </a:solidFill>
                  </a:rPr>
                  <a:t> </a:t>
                </a:r>
                <a:r>
                  <a:rPr lang="en-US" dirty="0">
                    <a:solidFill>
                      <a:schemeClr val="bg2"/>
                    </a:solidFill>
                  </a:rPr>
                  <a:t>feels like a </a:t>
                </a:r>
                <a:br>
                  <a:rPr lang="en-US" dirty="0">
                    <a:solidFill>
                      <a:schemeClr val="bg2"/>
                    </a:solidFill>
                  </a:rPr>
                </a:br>
                <a:r>
                  <a:rPr lang="en-US" dirty="0">
                    <a:solidFill>
                      <a:schemeClr val="bg2"/>
                    </a:solidFill>
                  </a:rPr>
                  <a:t>high value.</a:t>
                </a:r>
                <a:br>
                  <a:rPr lang="en-US" dirty="0">
                    <a:solidFill>
                      <a:schemeClr val="bg2"/>
                    </a:solidFill>
                  </a:rPr>
                </a:br>
                <a:endParaRPr lang="en-US" dirty="0">
                  <a:solidFill>
                    <a:schemeClr val="bg2"/>
                  </a:solidFill>
                </a:endParaRPr>
              </a:p>
              <a:p>
                <a:pPr marL="0" indent="0">
                  <a:buNone/>
                </a:pPr>
                <a:r>
                  <a:rPr lang="en-US" dirty="0">
                    <a:solidFill>
                      <a:schemeClr val="bg2"/>
                    </a:solidFill>
                  </a:rPr>
                  <a:t>For groups, with 1 df in the numerator and 2 df in the denominator</a:t>
                </a:r>
                <a:r>
                  <a:rPr lang="en-US" dirty="0">
                    <a:solidFill>
                      <a:schemeClr val="bg2"/>
                    </a:solidFill>
                    <a:latin typeface="Cambria Math" panose="02040503050406030204" pitchFamily="18" charset="0"/>
                  </a:rPr>
                  <a:t>,</a:t>
                </a:r>
              </a:p>
              <a:p>
                <a:pPr marL="0" indent="0">
                  <a:buNone/>
                </a:pPr>
                <a:r>
                  <a:rPr lang="en-US" i="0">
                    <a:solidFill>
                      <a:schemeClr val="tx1"/>
                    </a:solidFill>
                    <a:latin typeface="Cambria Math" panose="02040503050406030204" pitchFamily="18" charset="0"/>
                  </a:rPr>
                  <a:t>𝐹_𝑐𝑟𝑖𝑡𝑖𝑐𝑎𝑙</a:t>
                </a:r>
                <a:r>
                  <a:rPr lang="en-US" b="0" i="0">
                    <a:solidFill>
                      <a:schemeClr val="tx1"/>
                    </a:solidFill>
                    <a:latin typeface="Cambria Math" panose="02040503050406030204" pitchFamily="18" charset="0"/>
                  </a:rPr>
                  <a:t>=</a:t>
                </a:r>
                <a:r>
                  <a:rPr lang="en-US" b="1" i="0">
                    <a:solidFill>
                      <a:schemeClr val="tx1"/>
                    </a:solidFill>
                    <a:latin typeface="Cambria Math" panose="02040503050406030204" pitchFamily="18" charset="0"/>
                  </a:rPr>
                  <a:t>𝟏𝟖.𝟓</a:t>
                </a:r>
                <a:endParaRPr lang="en-US" dirty="0">
                  <a:solidFill>
                    <a:schemeClr val="bg2"/>
                  </a:solidFill>
                </a:endParaRPr>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58</a:t>
            </a:fld>
            <a:endParaRPr lang="de-DE" dirty="0"/>
          </a:p>
        </p:txBody>
      </p:sp>
    </p:spTree>
    <p:extLst>
      <p:ext uri="{BB962C8B-B14F-4D97-AF65-F5344CB8AC3E}">
        <p14:creationId xmlns:p14="http://schemas.microsoft.com/office/powerpoint/2010/main" val="2005478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59</a:t>
            </a:fld>
            <a:endParaRPr lang="de-DE" dirty="0"/>
          </a:p>
        </p:txBody>
      </p:sp>
    </p:spTree>
    <p:extLst>
      <p:ext uri="{BB962C8B-B14F-4D97-AF65-F5344CB8AC3E}">
        <p14:creationId xmlns:p14="http://schemas.microsoft.com/office/powerpoint/2010/main" val="415496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solidFill>
              </a:rPr>
              <a:t>In the previous section we tested </a:t>
            </a:r>
            <a:br>
              <a:rPr lang="en-US" dirty="0">
                <a:solidFill>
                  <a:schemeClr val="bg2"/>
                </a:solidFill>
              </a:rPr>
            </a:br>
            <a:r>
              <a:rPr lang="en-US" dirty="0">
                <a:solidFill>
                  <a:schemeClr val="bg2"/>
                </a:solidFill>
              </a:rPr>
              <a:t>two samples to see if they likely came </a:t>
            </a:r>
            <a:br>
              <a:rPr lang="en-US" dirty="0">
                <a:solidFill>
                  <a:schemeClr val="bg2"/>
                </a:solidFill>
              </a:rPr>
            </a:br>
            <a:r>
              <a:rPr lang="en-US" dirty="0">
                <a:solidFill>
                  <a:schemeClr val="bg2"/>
                </a:solidFill>
              </a:rPr>
              <a:t>from the same parent population.</a:t>
            </a:r>
          </a:p>
          <a:p>
            <a:r>
              <a:rPr lang="en-US" dirty="0">
                <a:solidFill>
                  <a:schemeClr val="bg2"/>
                </a:solidFill>
              </a:rPr>
              <a:t>What if we had three (or more) samples?</a:t>
            </a:r>
          </a:p>
          <a:p>
            <a:r>
              <a:rPr lang="en-US" dirty="0">
                <a:solidFill>
                  <a:schemeClr val="bg2"/>
                </a:solidFill>
              </a:rPr>
              <a:t>Could we do the same thing?</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6</a:t>
            </a:fld>
            <a:endParaRPr lang="de-DE" dirty="0"/>
          </a:p>
        </p:txBody>
      </p:sp>
    </p:spTree>
    <p:extLst>
      <p:ext uri="{BB962C8B-B14F-4D97-AF65-F5344CB8AC3E}">
        <p14:creationId xmlns:p14="http://schemas.microsoft.com/office/powerpoint/2010/main" val="9433433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comparison purposes we’re using the same data as before, only now it has been sorted into blocks. We’re going to say that customers seem to take longer to pay smaller invoices, and (perhaps) take advantage of the offers only for large invoices.</a:t>
            </a:r>
          </a:p>
          <a:p>
            <a:r>
              <a:rPr lang="en-GB" dirty="0"/>
              <a:t>##############</a:t>
            </a:r>
          </a:p>
          <a:p>
            <a:r>
              <a:rPr lang="en-US" dirty="0"/>
              <a:t>Let’s change the invoice</a:t>
            </a:r>
            <a:br>
              <a:rPr lang="en-US" dirty="0"/>
            </a:br>
            <a:r>
              <a:rPr lang="en-US" dirty="0"/>
              <a:t>problem for a 2 way! </a:t>
            </a:r>
          </a:p>
          <a:p>
            <a:pPr>
              <a:lnSpc>
                <a:spcPct val="114999"/>
              </a:lnSpc>
            </a:pPr>
            <a:r>
              <a:rPr lang="en-US" dirty="0"/>
              <a:t>Recall our null hypothesis was that adding discounts does not change number of days until invoice is paid</a:t>
            </a:r>
          </a:p>
        </p:txBody>
      </p:sp>
      <p:sp>
        <p:nvSpPr>
          <p:cNvPr id="4" name="Slide Number Placeholder 3"/>
          <p:cNvSpPr>
            <a:spLocks noGrp="1"/>
          </p:cNvSpPr>
          <p:nvPr>
            <p:ph type="sldNum" sz="quarter" idx="10"/>
          </p:nvPr>
        </p:nvSpPr>
        <p:spPr/>
        <p:txBody>
          <a:bodyPr/>
          <a:lstStyle/>
          <a:p>
            <a:fld id="{C15B85DB-32FD-43E3-9B3F-CAE9D1654507}" type="slidenum">
              <a:rPr lang="de-DE" smtClean="0"/>
              <a:t>60</a:t>
            </a:fld>
            <a:endParaRPr lang="de-DE" dirty="0"/>
          </a:p>
        </p:txBody>
      </p:sp>
    </p:spTree>
    <p:extLst>
      <p:ext uri="{BB962C8B-B14F-4D97-AF65-F5344CB8AC3E}">
        <p14:creationId xmlns:p14="http://schemas.microsoft.com/office/powerpoint/2010/main" val="22565932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comparison purposes we’re using the same data as before, only now it has been sorted into blocks. We’re going to say that customers seem to take longer to pay smaller invoices, and (perhaps) take advantage of the offers only for large invoices.</a:t>
            </a:r>
          </a:p>
          <a:p>
            <a:r>
              <a:rPr lang="en-GB" dirty="0"/>
              <a:t>##############</a:t>
            </a:r>
          </a:p>
          <a:p>
            <a:pPr>
              <a:lnSpc>
                <a:spcPct val="114999"/>
              </a:lnSpc>
            </a:pPr>
            <a:r>
              <a:rPr lang="en-US" dirty="0"/>
              <a:t>Now we'll add in blocks along with the groups.</a:t>
            </a:r>
          </a:p>
          <a:p>
            <a:pPr>
              <a:lnSpc>
                <a:spcPct val="114999"/>
              </a:lnSpc>
            </a:pPr>
            <a:r>
              <a:rPr lang="en-US" dirty="0"/>
              <a:t>Let's see if we'll get the same results as last time!</a:t>
            </a:r>
          </a:p>
        </p:txBody>
      </p:sp>
      <p:sp>
        <p:nvSpPr>
          <p:cNvPr id="4" name="Slide Number Placeholder 3"/>
          <p:cNvSpPr>
            <a:spLocks noGrp="1"/>
          </p:cNvSpPr>
          <p:nvPr>
            <p:ph type="sldNum" sz="quarter" idx="10"/>
          </p:nvPr>
        </p:nvSpPr>
        <p:spPr/>
        <p:txBody>
          <a:bodyPr/>
          <a:lstStyle/>
          <a:p>
            <a:fld id="{C15B85DB-32FD-43E3-9B3F-CAE9D1654507}" type="slidenum">
              <a:rPr lang="de-DE" smtClean="0"/>
              <a:t>61</a:t>
            </a:fld>
            <a:endParaRPr lang="de-DE" dirty="0"/>
          </a:p>
        </p:txBody>
      </p:sp>
    </p:spTree>
    <p:extLst>
      <p:ext uri="{BB962C8B-B14F-4D97-AF65-F5344CB8AC3E}">
        <p14:creationId xmlns:p14="http://schemas.microsoft.com/office/powerpoint/2010/main" val="2375434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comparison purposes we’re using the same data as before, only now it has been sorted into blocks. We’re going to say that customers seem to take longer to pay smaller invoices, and (perhaps) take advantage of the offers only for large invoices.</a:t>
            </a:r>
          </a:p>
          <a:p>
            <a:r>
              <a:rPr lang="en-GB" dirty="0"/>
              <a:t>##############</a:t>
            </a:r>
          </a:p>
          <a:p>
            <a:r>
              <a:rPr lang="en-US" dirty="0"/>
              <a:t>Let’s go back to the invoice</a:t>
            </a:r>
            <a:br>
              <a:rPr lang="en-US" dirty="0"/>
            </a:br>
            <a:r>
              <a:rPr lang="en-US" dirty="0"/>
              <a:t>problem, and add a new</a:t>
            </a:r>
            <a:br>
              <a:rPr lang="en-US" dirty="0"/>
            </a:br>
            <a:r>
              <a:rPr lang="en-US" dirty="0"/>
              <a:t>independent variable</a:t>
            </a:r>
          </a:p>
          <a:p>
            <a:r>
              <a:rPr lang="en-US" dirty="0"/>
              <a:t>Here each </a:t>
            </a:r>
            <a:r>
              <a:rPr lang="en-US" b="1" dirty="0">
                <a:solidFill>
                  <a:srgbClr val="0070C0"/>
                </a:solidFill>
              </a:rPr>
              <a:t>block</a:t>
            </a:r>
            <a:r>
              <a:rPr lang="en-US" dirty="0"/>
              <a:t> represents</a:t>
            </a:r>
            <a:br>
              <a:rPr lang="en-US" dirty="0"/>
            </a:br>
            <a:r>
              <a:rPr lang="en-US" dirty="0"/>
              <a:t>an invoice amount</a:t>
            </a:r>
          </a:p>
          <a:p>
            <a:r>
              <a:rPr lang="en-US" dirty="0"/>
              <a:t>The dependent variable is still</a:t>
            </a:r>
            <a:br>
              <a:rPr lang="en-US" dirty="0"/>
            </a:br>
            <a:r>
              <a:rPr lang="en-US" dirty="0"/>
              <a:t>days elapsed until payment</a:t>
            </a:r>
          </a:p>
        </p:txBody>
      </p:sp>
      <p:sp>
        <p:nvSpPr>
          <p:cNvPr id="4" name="Slide Number Placeholder 3"/>
          <p:cNvSpPr>
            <a:spLocks noGrp="1"/>
          </p:cNvSpPr>
          <p:nvPr>
            <p:ph type="sldNum" sz="quarter" idx="10"/>
          </p:nvPr>
        </p:nvSpPr>
        <p:spPr/>
        <p:txBody>
          <a:bodyPr/>
          <a:lstStyle/>
          <a:p>
            <a:fld id="{C15B85DB-32FD-43E3-9B3F-CAE9D1654507}" type="slidenum">
              <a:rPr lang="de-DE" smtClean="0"/>
              <a:t>62</a:t>
            </a:fld>
            <a:endParaRPr lang="de-DE" dirty="0"/>
          </a:p>
        </p:txBody>
      </p:sp>
    </p:spTree>
    <p:extLst>
      <p:ext uri="{BB962C8B-B14F-4D97-AF65-F5344CB8AC3E}">
        <p14:creationId xmlns:p14="http://schemas.microsoft.com/office/powerpoint/2010/main" val="22267088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a:buNone/>
            </a:pPr>
            <a:r>
              <a:rPr lang="en-US" dirty="0"/>
              <a:t>1. Calculate the group means,</a:t>
            </a:r>
          </a:p>
          <a:p>
            <a:pPr marL="461963" indent="0">
              <a:buNone/>
            </a:pPr>
            <a:r>
              <a:rPr lang="en-US" dirty="0"/>
              <a:t>the block means,</a:t>
            </a:r>
          </a:p>
          <a:p>
            <a:pPr marL="461963" indent="0">
              <a:buNone/>
            </a:pPr>
            <a:r>
              <a:rPr lang="en-US" dirty="0"/>
              <a:t>and the total mean</a:t>
            </a:r>
          </a:p>
        </p:txBody>
      </p:sp>
      <p:sp>
        <p:nvSpPr>
          <p:cNvPr id="4" name="Slide Number Placeholder 3"/>
          <p:cNvSpPr>
            <a:spLocks noGrp="1"/>
          </p:cNvSpPr>
          <p:nvPr>
            <p:ph type="sldNum" sz="quarter" idx="10"/>
          </p:nvPr>
        </p:nvSpPr>
        <p:spPr/>
        <p:txBody>
          <a:bodyPr/>
          <a:lstStyle/>
          <a:p>
            <a:fld id="{C15B85DB-32FD-43E3-9B3F-CAE9D1654507}" type="slidenum">
              <a:rPr lang="de-DE" smtClean="0"/>
              <a:t>63</a:t>
            </a:fld>
            <a:endParaRPr lang="de-DE" dirty="0"/>
          </a:p>
        </p:txBody>
      </p:sp>
    </p:spTree>
    <p:extLst>
      <p:ext uri="{BB962C8B-B14F-4D97-AF65-F5344CB8AC3E}">
        <p14:creationId xmlns:p14="http://schemas.microsoft.com/office/powerpoint/2010/main" val="250246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exact same calculation as was done in Exercise #1</a:t>
            </a:r>
          </a:p>
          <a:p>
            <a:r>
              <a:rPr lang="en-US" dirty="0"/>
              <a:t>We’ll see that Excel calls them columns when using their Data Analysis toolkit.</a:t>
            </a:r>
          </a:p>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64</a:t>
            </a:fld>
            <a:endParaRPr lang="de-DE" dirty="0"/>
          </a:p>
        </p:txBody>
      </p:sp>
    </p:spTree>
    <p:extLst>
      <p:ext uri="{BB962C8B-B14F-4D97-AF65-F5344CB8AC3E}">
        <p14:creationId xmlns:p14="http://schemas.microsoft.com/office/powerpoint/2010/main" val="36394019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exact same calculation as was done in Exercise #1</a:t>
            </a:r>
          </a:p>
          <a:p>
            <a:r>
              <a:rPr lang="en-US" dirty="0"/>
              <a:t>We’ll see that Excel calls them columns when using their Data Analysis toolkit.</a:t>
            </a:r>
          </a:p>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65</a:t>
            </a:fld>
            <a:endParaRPr lang="de-DE" dirty="0"/>
          </a:p>
        </p:txBody>
      </p:sp>
    </p:spTree>
    <p:extLst>
      <p:ext uri="{BB962C8B-B14F-4D97-AF65-F5344CB8AC3E}">
        <p14:creationId xmlns:p14="http://schemas.microsoft.com/office/powerpoint/2010/main" val="1987279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exact same calculation as was done in Exercise #1</a:t>
            </a:r>
          </a:p>
          <a:p>
            <a:r>
              <a:rPr lang="en-US" dirty="0"/>
              <a:t>We’ll see that Excel calls them columns when using their Data Analysis toolkit.</a:t>
            </a:r>
          </a:p>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66</a:t>
            </a:fld>
            <a:endParaRPr lang="de-DE" dirty="0"/>
          </a:p>
        </p:txBody>
      </p:sp>
    </p:spTree>
    <p:extLst>
      <p:ext uri="{BB962C8B-B14F-4D97-AF65-F5344CB8AC3E}">
        <p14:creationId xmlns:p14="http://schemas.microsoft.com/office/powerpoint/2010/main" val="16774896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new – we didn’t calculate this last time. We do this so that we can subtract SSG and SSB from SST to derive SSE. Unlike one-way ANOVAs, we don’t calculate SSE directly.</a:t>
            </a:r>
          </a:p>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67</a:t>
            </a:fld>
            <a:endParaRPr lang="de-DE" dirty="0"/>
          </a:p>
        </p:txBody>
      </p:sp>
    </p:spTree>
    <p:extLst>
      <p:ext uri="{BB962C8B-B14F-4D97-AF65-F5344CB8AC3E}">
        <p14:creationId xmlns:p14="http://schemas.microsoft.com/office/powerpoint/2010/main" val="31579661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68</a:t>
            </a:fld>
            <a:endParaRPr lang="de-DE" dirty="0"/>
          </a:p>
        </p:txBody>
      </p:sp>
    </p:spTree>
    <p:extLst>
      <p:ext uri="{BB962C8B-B14F-4D97-AF65-F5344CB8AC3E}">
        <p14:creationId xmlns:p14="http://schemas.microsoft.com/office/powerpoint/2010/main" val="5927712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69</a:t>
            </a:fld>
            <a:endParaRPr lang="de-DE" dirty="0"/>
          </a:p>
        </p:txBody>
      </p:sp>
    </p:spTree>
    <p:extLst>
      <p:ext uri="{BB962C8B-B14F-4D97-AF65-F5344CB8AC3E}">
        <p14:creationId xmlns:p14="http://schemas.microsoft.com/office/powerpoint/2010/main" val="367289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we’re saying that each sample derives from the same population.</a:t>
            </a:r>
          </a:p>
          <a:p>
            <a:r>
              <a:rPr lang="en-US" dirty="0"/>
              <a:t>If our sample curves actually look like this, with little to no overlap, they probably don’t!</a:t>
            </a:r>
          </a:p>
          <a:p>
            <a:r>
              <a:rPr lang="en-GB" dirty="0"/>
              <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a:t>
            </a:fld>
            <a:endParaRPr lang="de-DE" dirty="0"/>
          </a:p>
        </p:txBody>
      </p:sp>
    </p:spTree>
    <p:extLst>
      <p:ext uri="{BB962C8B-B14F-4D97-AF65-F5344CB8AC3E}">
        <p14:creationId xmlns:p14="http://schemas.microsoft.com/office/powerpoint/2010/main" val="1587260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70</a:t>
            </a:fld>
            <a:endParaRPr lang="de-DE" dirty="0"/>
          </a:p>
        </p:txBody>
      </p:sp>
    </p:spTree>
    <p:extLst>
      <p:ext uri="{BB962C8B-B14F-4D97-AF65-F5344CB8AC3E}">
        <p14:creationId xmlns:p14="http://schemas.microsoft.com/office/powerpoint/2010/main" val="30668348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963" indent="0">
              <a:buNone/>
            </a:pPr>
            <a:endParaRPr lang="en-US" dirty="0"/>
          </a:p>
        </p:txBody>
      </p:sp>
      <p:sp>
        <p:nvSpPr>
          <p:cNvPr id="4" name="Slide Number Placeholder 3"/>
          <p:cNvSpPr>
            <a:spLocks noGrp="1"/>
          </p:cNvSpPr>
          <p:nvPr>
            <p:ph type="sldNum" sz="quarter" idx="10"/>
          </p:nvPr>
        </p:nvSpPr>
        <p:spPr/>
        <p:txBody>
          <a:bodyPr/>
          <a:lstStyle/>
          <a:p>
            <a:fld id="{C15B85DB-32FD-43E3-9B3F-CAE9D1654507}" type="slidenum">
              <a:rPr lang="de-DE" smtClean="0"/>
              <a:t>71</a:t>
            </a:fld>
            <a:endParaRPr lang="de-DE" dirty="0"/>
          </a:p>
        </p:txBody>
      </p:sp>
    </p:spTree>
    <p:extLst>
      <p:ext uri="{BB962C8B-B14F-4D97-AF65-F5344CB8AC3E}">
        <p14:creationId xmlns:p14="http://schemas.microsoft.com/office/powerpoint/2010/main" val="2200336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Exercise #1, F calculated = 2.121 and F critical = 3.885, so we failed to reject the null hypothesis. This time we accounted for variance contributed by the blocks (our second independent variable) which leads us to believe there is a difference in the number of days customers take to pay based on our offers!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72</a:t>
            </a:fld>
            <a:endParaRPr lang="de-DE" dirty="0"/>
          </a:p>
        </p:txBody>
      </p:sp>
    </p:spTree>
    <p:extLst>
      <p:ext uri="{BB962C8B-B14F-4D97-AF65-F5344CB8AC3E}">
        <p14:creationId xmlns:p14="http://schemas.microsoft.com/office/powerpoint/2010/main" val="22776038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option “With Replication” would be used if we allowed multiple rows per block, which we cover in the next section.</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73</a:t>
            </a:fld>
            <a:endParaRPr lang="de-DE" dirty="0"/>
          </a:p>
        </p:txBody>
      </p:sp>
    </p:spTree>
    <p:extLst>
      <p:ext uri="{BB962C8B-B14F-4D97-AF65-F5344CB8AC3E}">
        <p14:creationId xmlns:p14="http://schemas.microsoft.com/office/powerpoint/2010/main" val="1759423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ontserrat"/>
                <a:ea typeface="Montserrat"/>
                <a:cs typeface="Montserrat"/>
                <a:sym typeface="Montserrat"/>
              </a:rPr>
              <a:t>Two-Way ANOVA</a:t>
            </a:r>
            <a:br>
              <a:rPr lang="en-US" b="1" dirty="0">
                <a:latin typeface="Montserrat"/>
                <a:ea typeface="Montserrat"/>
                <a:cs typeface="Montserrat"/>
                <a:sym typeface="Montserrat"/>
              </a:rPr>
            </a:br>
            <a:r>
              <a:rPr lang="en-US" b="1" dirty="0">
                <a:latin typeface="Montserrat"/>
                <a:ea typeface="Montserrat"/>
                <a:cs typeface="Montserrat"/>
                <a:sym typeface="Montserrat"/>
              </a:rPr>
              <a:t>with Replication</a:t>
            </a:r>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74</a:t>
            </a:fld>
            <a:endParaRPr lang="de-DE" dirty="0"/>
          </a:p>
        </p:txBody>
      </p:sp>
    </p:spTree>
    <p:extLst>
      <p:ext uri="{BB962C8B-B14F-4D97-AF65-F5344CB8AC3E}">
        <p14:creationId xmlns:p14="http://schemas.microsoft.com/office/powerpoint/2010/main" val="1042031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we’ll only work with </a:t>
            </a:r>
            <a:r>
              <a:rPr lang="en-US" b="1" dirty="0"/>
              <a:t>balanced models </a:t>
            </a:r>
            <a:r>
              <a:rPr lang="en-US" dirty="0"/>
              <a:t>– that is, when each Block/Group sample has the same number of items.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75</a:t>
            </a:fld>
            <a:endParaRPr lang="de-DE" dirty="0"/>
          </a:p>
        </p:txBody>
      </p:sp>
    </p:spTree>
    <p:extLst>
      <p:ext uri="{BB962C8B-B14F-4D97-AF65-F5344CB8AC3E}">
        <p14:creationId xmlns:p14="http://schemas.microsoft.com/office/powerpoint/2010/main" val="14487376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Introduces the concept of </a:t>
            </a:r>
            <a:br>
              <a:rPr lang="en-US" dirty="0"/>
            </a:br>
            <a:r>
              <a:rPr lang="en-US" b="1" dirty="0">
                <a:solidFill>
                  <a:srgbClr val="0070C0"/>
                </a:solidFill>
              </a:rPr>
              <a:t>sample means </a:t>
            </a:r>
            <a:r>
              <a:rPr lang="en-US" dirty="0">
                <a:solidFill>
                  <a:schemeClr val="bg2"/>
                </a:solidFill>
              </a:rPr>
              <a:t>and </a:t>
            </a:r>
            <a:r>
              <a:rPr lang="en-US" b="1" dirty="0">
                <a:solidFill>
                  <a:srgbClr val="0070C0"/>
                </a:solidFill>
              </a:rPr>
              <a:t>sample variance</a:t>
            </a:r>
          </a:p>
          <a:p>
            <a:r>
              <a:rPr lang="en-US" dirty="0">
                <a:solidFill>
                  <a:schemeClr val="bg2"/>
                </a:solidFill>
              </a:rPr>
              <a:t>Introduces the concept of </a:t>
            </a:r>
            <a:r>
              <a:rPr lang="en-US" b="1" dirty="0">
                <a:solidFill>
                  <a:srgbClr val="0070C0"/>
                </a:solidFill>
              </a:rPr>
              <a:t>interactions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76</a:t>
            </a:fld>
            <a:endParaRPr lang="de-DE" dirty="0"/>
          </a:p>
        </p:txBody>
      </p:sp>
    </p:spTree>
    <p:extLst>
      <p:ext uri="{BB962C8B-B14F-4D97-AF65-F5344CB8AC3E}">
        <p14:creationId xmlns:p14="http://schemas.microsoft.com/office/powerpoint/2010/main" val="10894934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our previous 2-way ANOVA, </a:t>
            </a:r>
            <a:br>
              <a:rPr lang="en-US" dirty="0"/>
            </a:br>
            <a:r>
              <a:rPr lang="en-US" dirty="0"/>
              <a:t>we consider two independent variables organized into groups and blocks</a:t>
            </a:r>
          </a:p>
          <a:p>
            <a:r>
              <a:rPr lang="en-US" dirty="0"/>
              <a:t>We sample every block/group combination</a:t>
            </a:r>
          </a:p>
          <a:p>
            <a:r>
              <a:rPr lang="en-US" dirty="0"/>
              <a:t>With replication, block/group samples </a:t>
            </a:r>
            <a:br>
              <a:rPr lang="en-US" dirty="0"/>
            </a:br>
            <a:r>
              <a:rPr lang="en-US" dirty="0"/>
              <a:t>have multiple measurements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77</a:t>
            </a:fld>
            <a:endParaRPr lang="de-DE" dirty="0"/>
          </a:p>
        </p:txBody>
      </p:sp>
    </p:spTree>
    <p:extLst>
      <p:ext uri="{BB962C8B-B14F-4D97-AF65-F5344CB8AC3E}">
        <p14:creationId xmlns:p14="http://schemas.microsoft.com/office/powerpoint/2010/main" val="9546526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experiment that measures </a:t>
            </a:r>
            <a:br>
              <a:rPr lang="en-US" dirty="0"/>
            </a:br>
            <a:r>
              <a:rPr lang="en-US" dirty="0"/>
              <a:t>the height of plants</a:t>
            </a:r>
          </a:p>
          <a:p>
            <a:r>
              <a:rPr lang="en-US" dirty="0"/>
              <a:t>We apply three types of fertilizer A, B &amp; C</a:t>
            </a:r>
            <a:br>
              <a:rPr lang="en-US" dirty="0"/>
            </a:br>
            <a:r>
              <a:rPr lang="en-US" dirty="0"/>
              <a:t>– these are our Groups</a:t>
            </a:r>
          </a:p>
          <a:p>
            <a:r>
              <a:rPr lang="en-US" dirty="0"/>
              <a:t>Plants are kept at two temperatures </a:t>
            </a:r>
            <a:br>
              <a:rPr lang="en-US" dirty="0"/>
            </a:br>
            <a:r>
              <a:rPr lang="en-US" dirty="0"/>
              <a:t>(warm &amp; cold) – these are our Blocks</a:t>
            </a:r>
          </a:p>
          <a:p>
            <a:r>
              <a:rPr lang="en-US" dirty="0"/>
              <a:t>We assign 3 plants to each sample</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78</a:t>
            </a:fld>
            <a:endParaRPr lang="de-DE" dirty="0"/>
          </a:p>
        </p:txBody>
      </p:sp>
    </p:spTree>
    <p:extLst>
      <p:ext uri="{BB962C8B-B14F-4D97-AF65-F5344CB8AC3E}">
        <p14:creationId xmlns:p14="http://schemas.microsoft.com/office/powerpoint/2010/main" val="32492601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here we’ll refer to Groups as Columns, to match up with Excel</a:t>
            </a:r>
          </a:p>
          <a:p>
            <a:r>
              <a:rPr lang="en-GB" dirty="0"/>
              <a:t>############</a:t>
            </a:r>
          </a:p>
          <a:p>
            <a:r>
              <a:rPr lang="en-US" dirty="0"/>
              <a:t>First calculate the mean</a:t>
            </a:r>
            <a:br>
              <a:rPr lang="en-US" dirty="0"/>
            </a:br>
            <a:r>
              <a:rPr lang="en-US" dirty="0"/>
              <a:t>for each 3-item sample</a:t>
            </a:r>
          </a:p>
          <a:p>
            <a:r>
              <a:rPr lang="en-US" dirty="0"/>
              <a:t>Calculate column means</a:t>
            </a:r>
          </a:p>
          <a:p>
            <a:r>
              <a:rPr lang="en-US" dirty="0"/>
              <a:t>Calculate block means</a:t>
            </a:r>
          </a:p>
          <a:p>
            <a:r>
              <a:rPr lang="en-US" dirty="0"/>
              <a:t>Calculate the overall mean</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79</a:t>
            </a:fld>
            <a:endParaRPr lang="de-DE" dirty="0"/>
          </a:p>
        </p:txBody>
      </p:sp>
    </p:spTree>
    <p:extLst>
      <p:ext uri="{BB962C8B-B14F-4D97-AF65-F5344CB8AC3E}">
        <p14:creationId xmlns:p14="http://schemas.microsoft.com/office/powerpoint/2010/main" val="355662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run three independent two-sample t-tests, each with a confidence level of 95%</a:t>
            </a:r>
          </a:p>
          <a:p>
            <a:r>
              <a:rPr lang="en-GB" dirty="0"/>
              <a:t>###########</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a:t>
            </a:fld>
            <a:endParaRPr lang="de-DE" dirty="0"/>
          </a:p>
        </p:txBody>
      </p:sp>
    </p:spTree>
    <p:extLst>
      <p:ext uri="{BB962C8B-B14F-4D97-AF65-F5344CB8AC3E}">
        <p14:creationId xmlns:p14="http://schemas.microsoft.com/office/powerpoint/2010/main" val="3199264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As before, calculate the</a:t>
                </a:r>
                <a:br>
                  <a:rPr lang="en-US" dirty="0"/>
                </a:br>
                <a:r>
                  <a:rPr lang="en-US" dirty="0"/>
                  <a:t>Sum of Squares Blocks</a:t>
                </a:r>
              </a:p>
              <a:p>
                <a:pPr indent="0">
                  <a:buNone/>
                </a:pPr>
                <a14:m>
                  <m:oMath xmlns:m="http://schemas.openxmlformats.org/officeDocument/2006/math">
                    <m:sSup>
                      <m:sSupPr>
                        <m:ctrlPr>
                          <a:rPr lang="en-US" b="0" i="1" spc="-300" smtClean="0">
                            <a:latin typeface="Cambria Math" panose="02040503050406030204" pitchFamily="18" charset="0"/>
                          </a:rPr>
                        </m:ctrlPr>
                      </m:sSupPr>
                      <m:e>
                        <m:d>
                          <m:dPr>
                            <m:ctrlPr>
                              <a:rPr lang="en-US" i="1" spc="-300">
                                <a:latin typeface="Cambria Math" panose="02040503050406030204" pitchFamily="18" charset="0"/>
                              </a:rPr>
                            </m:ctrlPr>
                          </m:dPr>
                          <m:e>
                            <m:r>
                              <a:rPr lang="en-US" i="1" spc="-300" smtClean="0">
                                <a:solidFill>
                                  <a:srgbClr val="FF0000"/>
                                </a:solidFill>
                                <a:latin typeface="Cambria Math" panose="02040503050406030204" pitchFamily="18" charset="0"/>
                              </a:rPr>
                              <m:t>16</m:t>
                            </m:r>
                            <m:r>
                              <a:rPr lang="en-US" i="1" spc="-300">
                                <a:latin typeface="Cambria Math" panose="02040503050406030204" pitchFamily="18" charset="0"/>
                              </a:rPr>
                              <m:t>−</m:t>
                            </m:r>
                            <m:r>
                              <a:rPr lang="en-US" i="1" spc="-300" smtClean="0">
                                <a:solidFill>
                                  <a:srgbClr val="00B050"/>
                                </a:solidFill>
                                <a:latin typeface="Cambria Math" panose="02040503050406030204" pitchFamily="18" charset="0"/>
                              </a:rPr>
                              <m:t>15</m:t>
                            </m:r>
                          </m:e>
                        </m:d>
                      </m:e>
                      <m:sup>
                        <m:r>
                          <a:rPr lang="en-US" b="0" i="1" spc="-300" smtClean="0">
                            <a:latin typeface="Cambria Math" panose="02040503050406030204" pitchFamily="18" charset="0"/>
                          </a:rPr>
                          <m:t>2</m:t>
                        </m:r>
                      </m:sup>
                    </m:sSup>
                    <m:r>
                      <a:rPr lang="en-US" b="0" i="1" spc="-300" smtClean="0">
                        <a:latin typeface="Cambria Math" panose="02040503050406030204" pitchFamily="18" charset="0"/>
                      </a:rPr>
                      <m:t>+</m:t>
                    </m:r>
                  </m:oMath>
                </a14:m>
                <a:r>
                  <a:rPr lang="en-US" spc="-300" dirty="0"/>
                  <a:t> </a:t>
                </a:r>
                <a14:m>
                  <m:oMath xmlns:m="http://schemas.openxmlformats.org/officeDocument/2006/math">
                    <m:sSup>
                      <m:sSupPr>
                        <m:ctrlPr>
                          <a:rPr lang="en-US" i="1" spc="-300">
                            <a:latin typeface="Cambria Math" panose="02040503050406030204" pitchFamily="18" charset="0"/>
                          </a:rPr>
                        </m:ctrlPr>
                      </m:sSupPr>
                      <m:e>
                        <m:d>
                          <m:dPr>
                            <m:ctrlPr>
                              <a:rPr lang="en-US" i="1" spc="-300">
                                <a:latin typeface="Cambria Math" panose="02040503050406030204" pitchFamily="18" charset="0"/>
                              </a:rPr>
                            </m:ctrlPr>
                          </m:dPr>
                          <m:e>
                            <m:r>
                              <a:rPr lang="en-US" i="1" spc="-300" smtClean="0">
                                <a:solidFill>
                                  <a:srgbClr val="0070C0"/>
                                </a:solidFill>
                                <a:latin typeface="Cambria Math" panose="02040503050406030204" pitchFamily="18" charset="0"/>
                              </a:rPr>
                              <m:t>1</m:t>
                            </m:r>
                            <m:r>
                              <a:rPr lang="en-US" b="0" i="1" spc="-300" smtClean="0">
                                <a:solidFill>
                                  <a:srgbClr val="0070C0"/>
                                </a:solidFill>
                                <a:latin typeface="Cambria Math" panose="02040503050406030204" pitchFamily="18" charset="0"/>
                              </a:rPr>
                              <m:t>4</m:t>
                            </m:r>
                            <m:r>
                              <a:rPr lang="en-US" i="1" spc="-300">
                                <a:latin typeface="Cambria Math" panose="02040503050406030204" pitchFamily="18" charset="0"/>
                              </a:rPr>
                              <m:t>−</m:t>
                            </m:r>
                            <m:r>
                              <a:rPr lang="en-US" i="1" spc="-300" smtClean="0">
                                <a:solidFill>
                                  <a:srgbClr val="00B050"/>
                                </a:solidFill>
                                <a:latin typeface="Cambria Math" panose="02040503050406030204" pitchFamily="18" charset="0"/>
                              </a:rPr>
                              <m:t>15</m:t>
                            </m:r>
                          </m:e>
                        </m:d>
                      </m:e>
                      <m:sup>
                        <m:r>
                          <a:rPr lang="en-US" i="1" spc="-300">
                            <a:latin typeface="Cambria Math" panose="02040503050406030204" pitchFamily="18" charset="0"/>
                          </a:rPr>
                          <m:t>2</m:t>
                        </m:r>
                      </m:sup>
                    </m:sSup>
                    <m:r>
                      <a:rPr lang="en-US" b="0" i="0" spc="-300" smtClean="0">
                        <a:latin typeface="Cambria Math" panose="02040503050406030204" pitchFamily="18" charset="0"/>
                      </a:rPr>
                      <m:t>=2</m:t>
                    </m:r>
                  </m:oMath>
                </a14:m>
                <a:endParaRPr lang="en-US" spc="-300" dirty="0"/>
              </a:p>
              <a:p>
                <a:pPr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×9 </m:t>
                      </m:r>
                      <m:r>
                        <a:rPr lang="en-US" b="0" i="1" smtClean="0">
                          <a:latin typeface="Cambria Math" panose="02040503050406030204" pitchFamily="18" charset="0"/>
                          <a:ea typeface="Cambria Math" panose="02040503050406030204" pitchFamily="18" charset="0"/>
                        </a:rPr>
                        <m:t>𝑖𝑡𝑒𝑚𝑠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𝑏𝑙𝑜𝑐𝑘</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𝟏𝟖</m:t>
                      </m:r>
                    </m:oMath>
                  </m:oMathPara>
                </a14:m>
                <a:endParaRPr lang="en-US" b="1" dirty="0"/>
              </a:p>
              <a:p>
                <a:endParaRPr lang="de-DE" dirty="0"/>
              </a:p>
            </p:txBody>
          </p:sp>
        </mc:Choice>
        <mc:Fallback xmlns="">
          <p:sp>
            <p:nvSpPr>
              <p:cNvPr id="3" name="Notes Placeholder 2"/>
              <p:cNvSpPr>
                <a:spLocks noGrp="1"/>
              </p:cNvSpPr>
              <p:nvPr>
                <p:ph type="body" idx="1"/>
              </p:nvPr>
            </p:nvSpPr>
            <p:spPr/>
            <p:txBody>
              <a:bodyPr/>
              <a:lstStyle/>
              <a:p>
                <a:r>
                  <a:rPr lang="en-US" dirty="0"/>
                  <a:t>As before, calculate the</a:t>
                </a:r>
                <a:br>
                  <a:rPr lang="en-US" dirty="0"/>
                </a:br>
                <a:r>
                  <a:rPr lang="en-US" dirty="0"/>
                  <a:t>Sum of Squares Blocks</a:t>
                </a:r>
              </a:p>
              <a:p>
                <a:pPr indent="0">
                  <a:buNone/>
                </a:pPr>
                <a:r>
                  <a:rPr lang="en-US" i="0" spc="-300">
                    <a:latin typeface="Cambria Math" panose="02040503050406030204" pitchFamily="18" charset="0"/>
                  </a:rPr>
                  <a:t>(</a:t>
                </a:r>
                <a:r>
                  <a:rPr lang="en-US" i="0" spc="-300">
                    <a:solidFill>
                      <a:srgbClr val="FF0000"/>
                    </a:solidFill>
                    <a:latin typeface="Cambria Math" panose="02040503050406030204" pitchFamily="18" charset="0"/>
                  </a:rPr>
                  <a:t>16</a:t>
                </a:r>
                <a:r>
                  <a:rPr lang="en-US" i="0" spc="-300">
                    <a:latin typeface="Cambria Math" panose="02040503050406030204" pitchFamily="18" charset="0"/>
                  </a:rPr>
                  <a:t>−</a:t>
                </a:r>
                <a:r>
                  <a:rPr lang="en-US" i="0" spc="-300">
                    <a:solidFill>
                      <a:srgbClr val="00B050"/>
                    </a:solidFill>
                    <a:latin typeface="Cambria Math" panose="02040503050406030204" pitchFamily="18" charset="0"/>
                  </a:rPr>
                  <a:t>15)</a:t>
                </a:r>
                <a:r>
                  <a:rPr lang="en-US" b="0" i="0" spc="-300">
                    <a:solidFill>
                      <a:srgbClr val="00B050"/>
                    </a:solidFill>
                    <a:latin typeface="Cambria Math" panose="02040503050406030204" pitchFamily="18" charset="0"/>
                  </a:rPr>
                  <a:t>^</a:t>
                </a:r>
                <a:r>
                  <a:rPr lang="en-US" b="0" i="0" spc="-300">
                    <a:latin typeface="Cambria Math" panose="02040503050406030204" pitchFamily="18" charset="0"/>
                  </a:rPr>
                  <a:t>2+</a:t>
                </a:r>
                <a:r>
                  <a:rPr lang="en-US" spc="-300" dirty="0"/>
                  <a:t> </a:t>
                </a:r>
                <a:r>
                  <a:rPr lang="en-US" i="0" spc="-300">
                    <a:latin typeface="Cambria Math" panose="02040503050406030204" pitchFamily="18" charset="0"/>
                  </a:rPr>
                  <a:t>(</a:t>
                </a:r>
                <a:r>
                  <a:rPr lang="en-US" i="0" spc="-300">
                    <a:solidFill>
                      <a:srgbClr val="0070C0"/>
                    </a:solidFill>
                    <a:latin typeface="Cambria Math" panose="02040503050406030204" pitchFamily="18" charset="0"/>
                  </a:rPr>
                  <a:t>1</a:t>
                </a:r>
                <a:r>
                  <a:rPr lang="en-US" b="0" i="0" spc="-300">
                    <a:solidFill>
                      <a:srgbClr val="0070C0"/>
                    </a:solidFill>
                    <a:latin typeface="Cambria Math" panose="02040503050406030204" pitchFamily="18" charset="0"/>
                  </a:rPr>
                  <a:t>4</a:t>
                </a:r>
                <a:r>
                  <a:rPr lang="en-US" i="0" spc="-300">
                    <a:latin typeface="Cambria Math" panose="02040503050406030204" pitchFamily="18" charset="0"/>
                  </a:rPr>
                  <a:t>−</a:t>
                </a:r>
                <a:r>
                  <a:rPr lang="en-US" i="0" spc="-300">
                    <a:solidFill>
                      <a:srgbClr val="00B050"/>
                    </a:solidFill>
                    <a:latin typeface="Cambria Math" panose="02040503050406030204" pitchFamily="18" charset="0"/>
                  </a:rPr>
                  <a:t>15)^</a:t>
                </a:r>
                <a:r>
                  <a:rPr lang="en-US" i="0" spc="-300">
                    <a:latin typeface="Cambria Math" panose="02040503050406030204" pitchFamily="18" charset="0"/>
                  </a:rPr>
                  <a:t>2</a:t>
                </a:r>
                <a:r>
                  <a:rPr lang="en-US" b="0" i="0" spc="-300">
                    <a:latin typeface="Cambria Math" panose="02040503050406030204" pitchFamily="18" charset="0"/>
                  </a:rPr>
                  <a:t>=2</a:t>
                </a:r>
                <a:endParaRPr lang="en-US" spc="-300" dirty="0"/>
              </a:p>
              <a:p>
                <a:pPr indent="0">
                  <a:buNone/>
                </a:pPr>
                <a:r>
                  <a:rPr lang="en-US" b="0" i="0">
                    <a:latin typeface="Cambria Math" panose="02040503050406030204" pitchFamily="18" charset="0"/>
                    <a:ea typeface="Cambria Math" panose="02040503050406030204" pitchFamily="18" charset="0"/>
                  </a:rPr>
                  <a:t>×9 𝑖𝑡𝑒𝑚𝑠 𝑝𝑒𝑟 𝑏𝑙𝑜𝑐𝑘=</a:t>
                </a:r>
                <a:r>
                  <a:rPr lang="en-US" b="1" i="0">
                    <a:latin typeface="Cambria Math" panose="02040503050406030204" pitchFamily="18" charset="0"/>
                    <a:ea typeface="Cambria Math" panose="02040503050406030204" pitchFamily="18" charset="0"/>
                  </a:rPr>
                  <a:t>𝟏𝟖</a:t>
                </a:r>
                <a:endParaRPr lang="en-US" b="1"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80</a:t>
            </a:fld>
            <a:endParaRPr lang="de-DE" dirty="0"/>
          </a:p>
        </p:txBody>
      </p:sp>
    </p:spTree>
    <p:extLst>
      <p:ext uri="{BB962C8B-B14F-4D97-AF65-F5344CB8AC3E}">
        <p14:creationId xmlns:p14="http://schemas.microsoft.com/office/powerpoint/2010/main" val="36604193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As before, calculate the</a:t>
                </a:r>
                <a:br>
                  <a:rPr lang="en-US" dirty="0"/>
                </a:br>
                <a:r>
                  <a:rPr lang="en-US" dirty="0"/>
                  <a:t>Sum of Squares Columns</a:t>
                </a:r>
              </a:p>
              <a:p>
                <a:pPr indent="0">
                  <a:buNone/>
                </a:pPr>
                <a14:m>
                  <m:oMath xmlns:m="http://schemas.openxmlformats.org/officeDocument/2006/math">
                    <m:sSup>
                      <m:sSupPr>
                        <m:ctrlPr>
                          <a:rPr lang="en-US" b="0" i="1" spc="-300" smtClean="0">
                            <a:latin typeface="Cambria Math" panose="02040503050406030204" pitchFamily="18" charset="0"/>
                          </a:rPr>
                        </m:ctrlPr>
                      </m:sSupPr>
                      <m:e>
                        <m:d>
                          <m:dPr>
                            <m:ctrlPr>
                              <a:rPr lang="en-US" i="1" spc="-300">
                                <a:latin typeface="Cambria Math" panose="02040503050406030204" pitchFamily="18" charset="0"/>
                              </a:rPr>
                            </m:ctrlPr>
                          </m:dPr>
                          <m:e>
                            <m:r>
                              <a:rPr lang="en-US" i="1" spc="-300" smtClean="0">
                                <a:solidFill>
                                  <a:srgbClr val="FF0000"/>
                                </a:solidFill>
                                <a:latin typeface="Cambria Math" panose="02040503050406030204" pitchFamily="18" charset="0"/>
                              </a:rPr>
                              <m:t>16</m:t>
                            </m:r>
                            <m:r>
                              <a:rPr lang="en-US" i="1" spc="-300">
                                <a:latin typeface="Cambria Math" panose="02040503050406030204" pitchFamily="18" charset="0"/>
                              </a:rPr>
                              <m:t>−</m:t>
                            </m:r>
                            <m:r>
                              <a:rPr lang="en-US" i="1" spc="-300" smtClean="0">
                                <a:solidFill>
                                  <a:srgbClr val="00B050"/>
                                </a:solidFill>
                                <a:latin typeface="Cambria Math" panose="02040503050406030204" pitchFamily="18" charset="0"/>
                              </a:rPr>
                              <m:t>15</m:t>
                            </m:r>
                          </m:e>
                        </m:d>
                      </m:e>
                      <m:sup>
                        <m:r>
                          <a:rPr lang="en-US" b="0" i="1" spc="-300" smtClean="0">
                            <a:latin typeface="Cambria Math" panose="02040503050406030204" pitchFamily="18" charset="0"/>
                          </a:rPr>
                          <m:t>2</m:t>
                        </m:r>
                      </m:sup>
                    </m:sSup>
                    <m:r>
                      <a:rPr lang="en-US" b="0" i="1" spc="-300" smtClean="0">
                        <a:latin typeface="Cambria Math" panose="02040503050406030204" pitchFamily="18" charset="0"/>
                      </a:rPr>
                      <m:t>+</m:t>
                    </m:r>
                  </m:oMath>
                </a14:m>
                <a:r>
                  <a:rPr lang="en-US" spc="-300" dirty="0"/>
                  <a:t> </a:t>
                </a:r>
                <a14:m>
                  <m:oMath xmlns:m="http://schemas.openxmlformats.org/officeDocument/2006/math">
                    <m:sSup>
                      <m:sSupPr>
                        <m:ctrlPr>
                          <a:rPr lang="en-US" i="1" spc="-300">
                            <a:latin typeface="Cambria Math" panose="02040503050406030204" pitchFamily="18" charset="0"/>
                          </a:rPr>
                        </m:ctrlPr>
                      </m:sSupPr>
                      <m:e>
                        <m:d>
                          <m:dPr>
                            <m:ctrlPr>
                              <a:rPr lang="en-US" i="1" spc="-300">
                                <a:latin typeface="Cambria Math" panose="02040503050406030204" pitchFamily="18" charset="0"/>
                              </a:rPr>
                            </m:ctrlPr>
                          </m:dPr>
                          <m:e>
                            <m:r>
                              <a:rPr lang="en-US" i="1" spc="-300" smtClean="0">
                                <a:solidFill>
                                  <a:srgbClr val="0070C0"/>
                                </a:solidFill>
                                <a:latin typeface="Cambria Math" panose="02040503050406030204" pitchFamily="18" charset="0"/>
                              </a:rPr>
                              <m:t>1</m:t>
                            </m:r>
                            <m:r>
                              <a:rPr lang="en-US" b="0" i="1" spc="-300" smtClean="0">
                                <a:solidFill>
                                  <a:srgbClr val="0070C0"/>
                                </a:solidFill>
                                <a:latin typeface="Cambria Math" panose="02040503050406030204" pitchFamily="18" charset="0"/>
                              </a:rPr>
                              <m:t>4</m:t>
                            </m:r>
                            <m:r>
                              <a:rPr lang="en-US" i="1" spc="-300">
                                <a:latin typeface="Cambria Math" panose="02040503050406030204" pitchFamily="18" charset="0"/>
                              </a:rPr>
                              <m:t>−</m:t>
                            </m:r>
                            <m:r>
                              <a:rPr lang="en-US" i="1" spc="-300" smtClean="0">
                                <a:solidFill>
                                  <a:srgbClr val="00B050"/>
                                </a:solidFill>
                                <a:latin typeface="Cambria Math" panose="02040503050406030204" pitchFamily="18" charset="0"/>
                              </a:rPr>
                              <m:t>15</m:t>
                            </m:r>
                          </m:e>
                        </m:d>
                      </m:e>
                      <m:sup>
                        <m:r>
                          <a:rPr lang="en-US" i="1" spc="-300">
                            <a:latin typeface="Cambria Math" panose="02040503050406030204" pitchFamily="18" charset="0"/>
                          </a:rPr>
                          <m:t>2</m:t>
                        </m:r>
                      </m:sup>
                    </m:sSup>
                    <m:r>
                      <a:rPr lang="en-US" b="0" i="0" spc="-300" smtClean="0">
                        <a:latin typeface="Cambria Math" panose="02040503050406030204" pitchFamily="18" charset="0"/>
                      </a:rPr>
                      <m:t>=2</m:t>
                    </m:r>
                  </m:oMath>
                </a14:m>
                <a:endParaRPr lang="en-US" spc="-300" dirty="0"/>
              </a:p>
              <a:p>
                <a:pPr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×9 </m:t>
                      </m:r>
                      <m:r>
                        <a:rPr lang="en-US" b="0" i="1" smtClean="0">
                          <a:latin typeface="Cambria Math" panose="02040503050406030204" pitchFamily="18" charset="0"/>
                          <a:ea typeface="Cambria Math" panose="02040503050406030204" pitchFamily="18" charset="0"/>
                        </a:rPr>
                        <m:t>𝑖𝑡𝑒𝑚𝑠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𝑏𝑙𝑜𝑐𝑘</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𝟏𝟖</m:t>
                      </m:r>
                    </m:oMath>
                  </m:oMathPara>
                </a14:m>
                <a:endParaRPr lang="en-US" b="1" dirty="0"/>
              </a:p>
              <a:p>
                <a:endParaRPr lang="de-DE" dirty="0"/>
              </a:p>
            </p:txBody>
          </p:sp>
        </mc:Choice>
        <mc:Fallback xmlns="">
          <p:sp>
            <p:nvSpPr>
              <p:cNvPr id="3" name="Notes Placeholder 2"/>
              <p:cNvSpPr>
                <a:spLocks noGrp="1"/>
              </p:cNvSpPr>
              <p:nvPr>
                <p:ph type="body" idx="1"/>
              </p:nvPr>
            </p:nvSpPr>
            <p:spPr/>
            <p:txBody>
              <a:bodyPr/>
              <a:lstStyle/>
              <a:p>
                <a:r>
                  <a:rPr lang="en-US" dirty="0"/>
                  <a:t>As before, calculate the</a:t>
                </a:r>
                <a:br>
                  <a:rPr lang="en-US" dirty="0"/>
                </a:br>
                <a:r>
                  <a:rPr lang="en-US" dirty="0"/>
                  <a:t>Sum of Squares Columns</a:t>
                </a:r>
              </a:p>
              <a:p>
                <a:pPr indent="0">
                  <a:buNone/>
                </a:pPr>
                <a:r>
                  <a:rPr lang="en-US" i="0" spc="-300">
                    <a:latin typeface="Cambria Math" panose="02040503050406030204" pitchFamily="18" charset="0"/>
                  </a:rPr>
                  <a:t>(</a:t>
                </a:r>
                <a:r>
                  <a:rPr lang="en-US" i="0" spc="-300">
                    <a:solidFill>
                      <a:srgbClr val="FF0000"/>
                    </a:solidFill>
                    <a:latin typeface="Cambria Math" panose="02040503050406030204" pitchFamily="18" charset="0"/>
                  </a:rPr>
                  <a:t>16</a:t>
                </a:r>
                <a:r>
                  <a:rPr lang="en-US" i="0" spc="-300">
                    <a:latin typeface="Cambria Math" panose="02040503050406030204" pitchFamily="18" charset="0"/>
                  </a:rPr>
                  <a:t>−</a:t>
                </a:r>
                <a:r>
                  <a:rPr lang="en-US" i="0" spc="-300">
                    <a:solidFill>
                      <a:srgbClr val="00B050"/>
                    </a:solidFill>
                    <a:latin typeface="Cambria Math" panose="02040503050406030204" pitchFamily="18" charset="0"/>
                  </a:rPr>
                  <a:t>15)</a:t>
                </a:r>
                <a:r>
                  <a:rPr lang="en-US" b="0" i="0" spc="-300">
                    <a:solidFill>
                      <a:srgbClr val="00B050"/>
                    </a:solidFill>
                    <a:latin typeface="Cambria Math" panose="02040503050406030204" pitchFamily="18" charset="0"/>
                  </a:rPr>
                  <a:t>^</a:t>
                </a:r>
                <a:r>
                  <a:rPr lang="en-US" b="0" i="0" spc="-300">
                    <a:latin typeface="Cambria Math" panose="02040503050406030204" pitchFamily="18" charset="0"/>
                  </a:rPr>
                  <a:t>2+</a:t>
                </a:r>
                <a:r>
                  <a:rPr lang="en-US" spc="-300" dirty="0"/>
                  <a:t> </a:t>
                </a:r>
                <a:r>
                  <a:rPr lang="en-US" i="0" spc="-300">
                    <a:latin typeface="Cambria Math" panose="02040503050406030204" pitchFamily="18" charset="0"/>
                  </a:rPr>
                  <a:t>(</a:t>
                </a:r>
                <a:r>
                  <a:rPr lang="en-US" i="0" spc="-300">
                    <a:solidFill>
                      <a:srgbClr val="0070C0"/>
                    </a:solidFill>
                    <a:latin typeface="Cambria Math" panose="02040503050406030204" pitchFamily="18" charset="0"/>
                  </a:rPr>
                  <a:t>1</a:t>
                </a:r>
                <a:r>
                  <a:rPr lang="en-US" b="0" i="0" spc="-300">
                    <a:solidFill>
                      <a:srgbClr val="0070C0"/>
                    </a:solidFill>
                    <a:latin typeface="Cambria Math" panose="02040503050406030204" pitchFamily="18" charset="0"/>
                  </a:rPr>
                  <a:t>4</a:t>
                </a:r>
                <a:r>
                  <a:rPr lang="en-US" i="0" spc="-300">
                    <a:latin typeface="Cambria Math" panose="02040503050406030204" pitchFamily="18" charset="0"/>
                  </a:rPr>
                  <a:t>−</a:t>
                </a:r>
                <a:r>
                  <a:rPr lang="en-US" i="0" spc="-300">
                    <a:solidFill>
                      <a:srgbClr val="00B050"/>
                    </a:solidFill>
                    <a:latin typeface="Cambria Math" panose="02040503050406030204" pitchFamily="18" charset="0"/>
                  </a:rPr>
                  <a:t>15)^</a:t>
                </a:r>
                <a:r>
                  <a:rPr lang="en-US" i="0" spc="-300">
                    <a:latin typeface="Cambria Math" panose="02040503050406030204" pitchFamily="18" charset="0"/>
                  </a:rPr>
                  <a:t>2</a:t>
                </a:r>
                <a:r>
                  <a:rPr lang="en-US" b="0" i="0" spc="-300">
                    <a:latin typeface="Cambria Math" panose="02040503050406030204" pitchFamily="18" charset="0"/>
                  </a:rPr>
                  <a:t>=2</a:t>
                </a:r>
                <a:endParaRPr lang="en-US" spc="-300" dirty="0"/>
              </a:p>
              <a:p>
                <a:pPr indent="0">
                  <a:buNone/>
                </a:pPr>
                <a:r>
                  <a:rPr lang="en-US" b="0" i="0">
                    <a:latin typeface="Cambria Math" panose="02040503050406030204" pitchFamily="18" charset="0"/>
                    <a:ea typeface="Cambria Math" panose="02040503050406030204" pitchFamily="18" charset="0"/>
                  </a:rPr>
                  <a:t>×9 𝑖𝑡𝑒𝑚𝑠 𝑝𝑒𝑟 𝑏𝑙𝑜𝑐𝑘=</a:t>
                </a:r>
                <a:r>
                  <a:rPr lang="en-US" b="1" i="0">
                    <a:latin typeface="Cambria Math" panose="02040503050406030204" pitchFamily="18" charset="0"/>
                    <a:ea typeface="Cambria Math" panose="02040503050406030204" pitchFamily="18" charset="0"/>
                  </a:rPr>
                  <a:t>𝟏𝟖</a:t>
                </a:r>
                <a:endParaRPr lang="en-US" b="1"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81</a:t>
            </a:fld>
            <a:endParaRPr lang="de-DE" dirty="0"/>
          </a:p>
        </p:txBody>
      </p:sp>
    </p:spTree>
    <p:extLst>
      <p:ext uri="{BB962C8B-B14F-4D97-AF65-F5344CB8AC3E}">
        <p14:creationId xmlns:p14="http://schemas.microsoft.com/office/powerpoint/2010/main" val="42054579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refer to Groups as Columns, to match up with Excel</a:t>
                </a:r>
              </a:p>
              <a:p>
                <a:r>
                  <a:rPr lang="en-GB" dirty="0"/>
                  <a:t>#############</a:t>
                </a:r>
              </a:p>
              <a:p>
                <a:r>
                  <a:rPr lang="en-US" dirty="0"/>
                  <a:t>As before, calculate the Degrees of Freedom Columns</a:t>
                </a:r>
              </a:p>
              <a:p>
                <a:pPr indent="0">
                  <a:buNone/>
                </a:pPr>
                <a14:m>
                  <m:oMathPara xmlns:m="http://schemas.openxmlformats.org/officeDocument/2006/math">
                    <m:oMathParaPr>
                      <m:jc m:val="centerGroup"/>
                    </m:oMathParaPr>
                    <m:oMath xmlns:m="http://schemas.openxmlformats.org/officeDocument/2006/math">
                      <m:sSub>
                        <m:sSubPr>
                          <m:ctrlPr>
                            <a:rPr lang="en-US" b="0" i="1" spc="-300" smtClean="0">
                              <a:latin typeface="Cambria Math" panose="02040503050406030204" pitchFamily="18" charset="0"/>
                            </a:rPr>
                          </m:ctrlPr>
                        </m:sSubPr>
                        <m:e>
                          <m:r>
                            <a:rPr lang="en-US" b="0" i="1" spc="-300" smtClean="0">
                              <a:latin typeface="Cambria Math" panose="02040503050406030204" pitchFamily="18" charset="0"/>
                            </a:rPr>
                            <m:t>𝑑𝑓</m:t>
                          </m:r>
                        </m:e>
                        <m:sub>
                          <m:r>
                            <a:rPr lang="en-US" b="0" i="1" spc="-300" smtClean="0">
                              <a:latin typeface="Cambria Math" panose="02040503050406030204" pitchFamily="18" charset="0"/>
                            </a:rPr>
                            <m:t>𝑐𝑜𝑙𝑢𝑚𝑛𝑠</m:t>
                          </m:r>
                        </m:sub>
                      </m:sSub>
                      <m:r>
                        <a:rPr lang="en-US" b="0" i="1" spc="-300" smtClean="0">
                          <a:latin typeface="Cambria Math" panose="02040503050406030204" pitchFamily="18" charset="0"/>
                        </a:rPr>
                        <m:t>=</m:t>
                      </m:r>
                      <m:d>
                        <m:dPr>
                          <m:ctrlPr>
                            <a:rPr lang="en-US" b="0" i="1" spc="-300" smtClean="0">
                              <a:latin typeface="Cambria Math" panose="02040503050406030204" pitchFamily="18" charset="0"/>
                            </a:rPr>
                          </m:ctrlPr>
                        </m:dPr>
                        <m:e>
                          <m:r>
                            <a:rPr lang="en-US" b="0" i="1" spc="-300" smtClean="0">
                              <a:latin typeface="Cambria Math" panose="02040503050406030204" pitchFamily="18" charset="0"/>
                            </a:rPr>
                            <m:t>3−1</m:t>
                          </m:r>
                        </m:e>
                      </m:d>
                      <m:r>
                        <a:rPr lang="en-US" b="0" i="1" spc="-300" smtClean="0">
                          <a:latin typeface="Cambria Math" panose="02040503050406030204" pitchFamily="18" charset="0"/>
                        </a:rPr>
                        <m:t>=2</m:t>
                      </m:r>
                    </m:oMath>
                  </m:oMathPara>
                </a14:m>
                <a:endParaRPr lang="en-US" b="1" dirty="0"/>
              </a:p>
              <a:p>
                <a:endParaRPr lang="de-DE" dirty="0"/>
              </a:p>
            </p:txBody>
          </p:sp>
        </mc:Choice>
        <mc:Fallback xmlns="">
          <p:sp>
            <p:nvSpPr>
              <p:cNvPr id="3" name="Notes Placeholder 2"/>
              <p:cNvSpPr>
                <a:spLocks noGrp="1"/>
              </p:cNvSpPr>
              <p:nvPr>
                <p:ph type="body" idx="1"/>
              </p:nvPr>
            </p:nvSpPr>
            <p:spPr/>
            <p:txBody>
              <a:bodyPr/>
              <a:lstStyle/>
              <a:p>
                <a:r>
                  <a:rPr lang="en-US" dirty="0"/>
                  <a:t>Here we refer to Groups as Columns, to match up with Excel</a:t>
                </a:r>
              </a:p>
              <a:p>
                <a:r>
                  <a:rPr lang="en-GB" dirty="0"/>
                  <a:t>#############</a:t>
                </a:r>
              </a:p>
              <a:p>
                <a:r>
                  <a:rPr lang="en-US" dirty="0"/>
                  <a:t>As before, calculate the Degrees of Freedom Columns</a:t>
                </a:r>
              </a:p>
              <a:p>
                <a:pPr indent="0">
                  <a:buNone/>
                </a:pPr>
                <a:r>
                  <a:rPr lang="en-US" b="0" i="0" spc="-300">
                    <a:latin typeface="Cambria Math" panose="02040503050406030204" pitchFamily="18" charset="0"/>
                  </a:rPr>
                  <a:t>〖𝑑𝑓〗_𝑐𝑜𝑙𝑢𝑚𝑛𝑠=(3−1)=2</a:t>
                </a:r>
                <a:endParaRPr lang="en-US" b="1"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82</a:t>
            </a:fld>
            <a:endParaRPr lang="de-DE" dirty="0"/>
          </a:p>
        </p:txBody>
      </p:sp>
    </p:spTree>
    <p:extLst>
      <p:ext uri="{BB962C8B-B14F-4D97-AF65-F5344CB8AC3E}">
        <p14:creationId xmlns:p14="http://schemas.microsoft.com/office/powerpoint/2010/main" val="769010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dirty="0"/>
              <a:t>To calculate the Sum of Squares, take the sample mean, subtract the corresponding block and column means, add back the overall mean, and square the result. Do this for all six sample means.</a:t>
            </a:r>
          </a:p>
          <a:p>
            <a:r>
              <a:rPr lang="en-GB" dirty="0"/>
              <a:t>######</a:t>
            </a:r>
          </a:p>
          <a:p>
            <a:r>
              <a:rPr lang="en-US" dirty="0"/>
              <a:t>We have a new statistic: </a:t>
            </a:r>
            <a:br>
              <a:rPr lang="en-US" dirty="0"/>
            </a:br>
            <a:r>
              <a:rPr lang="en-US" dirty="0">
                <a:solidFill>
                  <a:schemeClr val="tx1"/>
                </a:solidFill>
              </a:rPr>
              <a:t>SS I</a:t>
            </a:r>
            <a:r>
              <a:rPr lang="en-US" b="1" dirty="0">
                <a:solidFill>
                  <a:schemeClr val="tx1"/>
                </a:solidFill>
              </a:rPr>
              <a:t>nteractions</a:t>
            </a:r>
          </a:p>
          <a:p>
            <a:r>
              <a:rPr lang="en-US" dirty="0"/>
              <a:t>For each sample mean, subtract the matching block and column means,</a:t>
            </a:r>
            <a:br>
              <a:rPr lang="en-US" dirty="0"/>
            </a:br>
            <a:r>
              <a:rPr lang="en-US" dirty="0"/>
              <a:t>add back the overall mean,</a:t>
            </a:r>
            <a:br>
              <a:rPr lang="en-US" dirty="0"/>
            </a:br>
            <a:r>
              <a:rPr lang="en-US" dirty="0"/>
              <a:t>square the result</a:t>
            </a:r>
            <a:endParaRPr lang="en-US" b="1"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83</a:t>
            </a:fld>
            <a:endParaRPr lang="de-DE" dirty="0"/>
          </a:p>
        </p:txBody>
      </p:sp>
    </p:spTree>
    <p:extLst>
      <p:ext uri="{BB962C8B-B14F-4D97-AF65-F5344CB8AC3E}">
        <p14:creationId xmlns:p14="http://schemas.microsoft.com/office/powerpoint/2010/main" val="27132604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dirty="0"/>
              <a:t>To calculate the Sum of Squares, take the sample mean, subtract the corresponding block and column means, add back the overall mean, and square the result. Do this for all six sample means.</a:t>
            </a:r>
          </a:p>
          <a:p>
            <a:r>
              <a:rPr lang="en-GB" dirty="0"/>
              <a:t>######</a:t>
            </a:r>
          </a:p>
          <a:p>
            <a:r>
              <a:rPr lang="en-US" dirty="0"/>
              <a:t>We have a new statistic: </a:t>
            </a:r>
            <a:br>
              <a:rPr lang="en-US" dirty="0"/>
            </a:br>
            <a:r>
              <a:rPr lang="en-US" dirty="0">
                <a:solidFill>
                  <a:schemeClr val="tx1"/>
                </a:solidFill>
              </a:rPr>
              <a:t>SS I</a:t>
            </a:r>
            <a:r>
              <a:rPr lang="en-US" b="1" dirty="0">
                <a:solidFill>
                  <a:schemeClr val="tx1"/>
                </a:solidFill>
              </a:rPr>
              <a:t>nteractions</a:t>
            </a:r>
          </a:p>
          <a:p>
            <a:r>
              <a:rPr lang="en-US" dirty="0"/>
              <a:t>For each sample mean, subtract the matching block and column means,</a:t>
            </a:r>
            <a:br>
              <a:rPr lang="en-US" dirty="0"/>
            </a:br>
            <a:r>
              <a:rPr lang="en-US" dirty="0"/>
              <a:t>add back the overall mean,</a:t>
            </a:r>
            <a:br>
              <a:rPr lang="en-US" dirty="0"/>
            </a:br>
            <a:r>
              <a:rPr lang="en-US" dirty="0"/>
              <a:t>square the result</a:t>
            </a:r>
            <a:endParaRPr lang="en-US" b="1" dirty="0"/>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84</a:t>
            </a:fld>
            <a:endParaRPr lang="de-DE" dirty="0"/>
          </a:p>
        </p:txBody>
      </p:sp>
    </p:spTree>
    <p:extLst>
      <p:ext uri="{BB962C8B-B14F-4D97-AF65-F5344CB8AC3E}">
        <p14:creationId xmlns:p14="http://schemas.microsoft.com/office/powerpoint/2010/main" val="262176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85</a:t>
            </a:fld>
            <a:endParaRPr lang="de-DE" dirty="0"/>
          </a:p>
        </p:txBody>
      </p:sp>
    </p:spTree>
    <p:extLst>
      <p:ext uri="{BB962C8B-B14F-4D97-AF65-F5344CB8AC3E}">
        <p14:creationId xmlns:p14="http://schemas.microsoft.com/office/powerpoint/2010/main" val="16580892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Calculate the Sum of Squares Error by subtracting the other values from the SST:</a:t>
                </a:r>
              </a:p>
              <a:p>
                <a:pPr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164−18−12−84=</m:t>
                      </m:r>
                      <m:r>
                        <a:rPr lang="en-US" b="1" i="1" smtClean="0">
                          <a:latin typeface="Cambria Math" panose="02040503050406030204" pitchFamily="18" charset="0"/>
                        </a:rPr>
                        <m:t>𝟓𝟎</m:t>
                      </m:r>
                    </m:oMath>
                  </m:oMathPara>
                </a14:m>
                <a:endParaRPr lang="en-US" b="1" dirty="0"/>
              </a:p>
              <a:p>
                <a:endParaRPr lang="de-DE" dirty="0"/>
              </a:p>
            </p:txBody>
          </p:sp>
        </mc:Choice>
        <mc:Fallback xmlns="">
          <p:sp>
            <p:nvSpPr>
              <p:cNvPr id="3" name="Notes Placeholder 2"/>
              <p:cNvSpPr>
                <a:spLocks noGrp="1"/>
              </p:cNvSpPr>
              <p:nvPr>
                <p:ph type="body" idx="1"/>
              </p:nvPr>
            </p:nvSpPr>
            <p:spPr/>
            <p:txBody>
              <a:bodyPr/>
              <a:lstStyle/>
              <a:p>
                <a:r>
                  <a:rPr lang="en-US" dirty="0"/>
                  <a:t>Calculate the Sum of Squares Error by subtracting the other values from the SST:</a:t>
                </a:r>
              </a:p>
              <a:p>
                <a:pPr indent="0">
                  <a:buNone/>
                </a:pPr>
                <a:r>
                  <a:rPr lang="en-US" b="0" i="0">
                    <a:latin typeface="Cambria Math" panose="02040503050406030204" pitchFamily="18" charset="0"/>
                  </a:rPr>
                  <a:t>164−18−12−84=</a:t>
                </a:r>
                <a:r>
                  <a:rPr lang="en-US" b="1" i="0">
                    <a:latin typeface="Cambria Math" panose="02040503050406030204" pitchFamily="18" charset="0"/>
                  </a:rPr>
                  <a:t>𝟓𝟎</a:t>
                </a:r>
                <a:endParaRPr lang="en-US" b="1"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86</a:t>
            </a:fld>
            <a:endParaRPr lang="de-DE" dirty="0"/>
          </a:p>
        </p:txBody>
      </p:sp>
    </p:spTree>
    <p:extLst>
      <p:ext uri="{BB962C8B-B14F-4D97-AF65-F5344CB8AC3E}">
        <p14:creationId xmlns:p14="http://schemas.microsoft.com/office/powerpoint/2010/main" val="35094076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Calculate the Sum of Squares Error by subtracting the other values from the SST:</a:t>
                </a:r>
              </a:p>
              <a:p>
                <a:pPr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164−18−12−84=</m:t>
                      </m:r>
                      <m:r>
                        <a:rPr lang="en-US" b="1" i="1" smtClean="0">
                          <a:latin typeface="Cambria Math" panose="02040503050406030204" pitchFamily="18" charset="0"/>
                        </a:rPr>
                        <m:t>𝟓𝟎</m:t>
                      </m:r>
                    </m:oMath>
                  </m:oMathPara>
                </a14:m>
                <a:endParaRPr lang="en-US" b="1" dirty="0"/>
              </a:p>
              <a:p>
                <a:endParaRPr lang="de-DE" dirty="0"/>
              </a:p>
            </p:txBody>
          </p:sp>
        </mc:Choice>
        <mc:Fallback xmlns="">
          <p:sp>
            <p:nvSpPr>
              <p:cNvPr id="3" name="Notes Placeholder 2"/>
              <p:cNvSpPr>
                <a:spLocks noGrp="1"/>
              </p:cNvSpPr>
              <p:nvPr>
                <p:ph type="body" idx="1"/>
              </p:nvPr>
            </p:nvSpPr>
            <p:spPr/>
            <p:txBody>
              <a:bodyPr/>
              <a:lstStyle/>
              <a:p>
                <a:r>
                  <a:rPr lang="en-US" dirty="0"/>
                  <a:t>Calculate the Sum of Squares Error by subtracting the other values from the SST:</a:t>
                </a:r>
              </a:p>
              <a:p>
                <a:pPr indent="0">
                  <a:buNone/>
                </a:pPr>
                <a:r>
                  <a:rPr lang="en-US" b="0" i="0">
                    <a:latin typeface="Cambria Math" panose="02040503050406030204" pitchFamily="18" charset="0"/>
                  </a:rPr>
                  <a:t>164−18−12−84=</a:t>
                </a:r>
                <a:r>
                  <a:rPr lang="en-US" b="1" i="0">
                    <a:latin typeface="Cambria Math" panose="02040503050406030204" pitchFamily="18" charset="0"/>
                  </a:rPr>
                  <a:t>𝟓𝟎</a:t>
                </a:r>
                <a:endParaRPr lang="en-US" b="1" dirty="0"/>
              </a:p>
              <a:p>
                <a:endParaRPr lang="de-DE" dirty="0"/>
              </a:p>
            </p:txBody>
          </p:sp>
        </mc:Fallback>
      </mc:AlternateContent>
      <p:sp>
        <p:nvSpPr>
          <p:cNvPr id="4" name="Slide Number Placeholder 3"/>
          <p:cNvSpPr>
            <a:spLocks noGrp="1"/>
          </p:cNvSpPr>
          <p:nvPr>
            <p:ph type="sldNum" sz="quarter" idx="10"/>
          </p:nvPr>
        </p:nvSpPr>
        <p:spPr/>
        <p:txBody>
          <a:bodyPr/>
          <a:lstStyle/>
          <a:p>
            <a:fld id="{C15B85DB-32FD-43E3-9B3F-CAE9D1654507}" type="slidenum">
              <a:rPr lang="de-DE" smtClean="0"/>
              <a:t>87</a:t>
            </a:fld>
            <a:endParaRPr lang="de-DE" dirty="0"/>
          </a:p>
        </p:txBody>
      </p:sp>
    </p:spTree>
    <p:extLst>
      <p:ext uri="{BB962C8B-B14F-4D97-AF65-F5344CB8AC3E}">
        <p14:creationId xmlns:p14="http://schemas.microsoft.com/office/powerpoint/2010/main" val="39090064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88</a:t>
            </a:fld>
            <a:endParaRPr lang="de-DE" dirty="0"/>
          </a:p>
        </p:txBody>
      </p:sp>
    </p:spTree>
    <p:extLst>
      <p:ext uri="{BB962C8B-B14F-4D97-AF65-F5344CB8AC3E}">
        <p14:creationId xmlns:p14="http://schemas.microsoft.com/office/powerpoint/2010/main" val="8851257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89</a:t>
            </a:fld>
            <a:endParaRPr lang="de-DE" dirty="0"/>
          </a:p>
        </p:txBody>
      </p:sp>
    </p:spTree>
    <p:extLst>
      <p:ext uri="{BB962C8B-B14F-4D97-AF65-F5344CB8AC3E}">
        <p14:creationId xmlns:p14="http://schemas.microsoft.com/office/powerpoint/2010/main" val="92128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solidFill>
              </a:rPr>
              <a:t>The problem is, our overall confidence drops:</a:t>
            </a:r>
          </a:p>
          <a:p>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9</a:t>
            </a:fld>
            <a:endParaRPr lang="de-DE" dirty="0"/>
          </a:p>
        </p:txBody>
      </p:sp>
    </p:spTree>
    <p:extLst>
      <p:ext uri="{BB962C8B-B14F-4D97-AF65-F5344CB8AC3E}">
        <p14:creationId xmlns:p14="http://schemas.microsoft.com/office/powerpoint/2010/main" val="2934575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Mittelwert der </a:t>
            </a:r>
            <a:r>
              <a:rPr lang="de-DE" dirty="0" err="1"/>
              <a:t>Srichproben</a:t>
            </a:r>
            <a:endParaRPr lang="de-DE" dirty="0"/>
          </a:p>
        </p:txBody>
      </p:sp>
      <p:sp>
        <p:nvSpPr>
          <p:cNvPr id="4" name="Slide Number Placeholder 3"/>
          <p:cNvSpPr>
            <a:spLocks noGrp="1"/>
          </p:cNvSpPr>
          <p:nvPr>
            <p:ph type="sldNum" sz="quarter" idx="10"/>
          </p:nvPr>
        </p:nvSpPr>
        <p:spPr/>
        <p:txBody>
          <a:bodyPr/>
          <a:lstStyle/>
          <a:p>
            <a:fld id="{C15B85DB-32FD-43E3-9B3F-CAE9D1654507}" type="slidenum">
              <a:rPr lang="de-DE" smtClean="0"/>
              <a:t>90</a:t>
            </a:fld>
            <a:endParaRPr lang="de-DE" dirty="0"/>
          </a:p>
        </p:txBody>
      </p:sp>
    </p:spTree>
    <p:extLst>
      <p:ext uri="{BB962C8B-B14F-4D97-AF65-F5344CB8AC3E}">
        <p14:creationId xmlns:p14="http://schemas.microsoft.com/office/powerpoint/2010/main" val="9451484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91</a:t>
            </a:fld>
            <a:endParaRPr lang="de-DE" dirty="0"/>
          </a:p>
        </p:txBody>
      </p:sp>
    </p:spTree>
    <p:extLst>
      <p:ext uri="{BB962C8B-B14F-4D97-AF65-F5344CB8AC3E}">
        <p14:creationId xmlns:p14="http://schemas.microsoft.com/office/powerpoint/2010/main" val="35106045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15B85DB-32FD-43E3-9B3F-CAE9D1654507}" type="slidenum">
              <a:rPr lang="de-DE" smtClean="0"/>
              <a:t>92</a:t>
            </a:fld>
            <a:endParaRPr lang="de-DE" dirty="0"/>
          </a:p>
        </p:txBody>
      </p:sp>
    </p:spTree>
    <p:extLst>
      <p:ext uri="{BB962C8B-B14F-4D97-AF65-F5344CB8AC3E}">
        <p14:creationId xmlns:p14="http://schemas.microsoft.com/office/powerpoint/2010/main" val="358234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3E9B907-F5DB-AF45-9069-D3E61FF0D936}"/>
              </a:ext>
            </a:extLst>
          </p:cNvPr>
          <p:cNvSpPr>
            <a:spLocks noGrp="1"/>
          </p:cNvSpPr>
          <p:nvPr>
            <p:ph type="ctrTitle" hasCustomPrompt="1"/>
          </p:nvPr>
        </p:nvSpPr>
        <p:spPr>
          <a:xfrm>
            <a:off x="1524000" y="1122363"/>
            <a:ext cx="9144000" cy="2387600"/>
          </a:xfrm>
        </p:spPr>
        <p:txBody>
          <a:bodyPr anchor="ctr">
            <a:noAutofit/>
          </a:bodyPr>
          <a:lstStyle>
            <a:lvl1pPr algn="ctr">
              <a:defRPr sz="6000"/>
            </a:lvl1pPr>
          </a:lstStyle>
          <a:p>
            <a:pPr fontAlgn="ctr"/>
            <a:r>
              <a:rPr lang="de-DE" dirty="0"/>
              <a:t>Überschrift</a:t>
            </a:r>
          </a:p>
        </p:txBody>
      </p:sp>
      <p:sp>
        <p:nvSpPr>
          <p:cNvPr id="8" name="Untertitel 2">
            <a:extLst>
              <a:ext uri="{FF2B5EF4-FFF2-40B4-BE49-F238E27FC236}">
                <a16:creationId xmlns:a16="http://schemas.microsoft.com/office/drawing/2014/main" id="{0C82167F-0766-6344-A20C-394CAEF7E473}"/>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400"/>
            </a:lvl1pPr>
          </a:lstStyle>
          <a:p>
            <a:r>
              <a:rPr lang="de-DE" dirty="0"/>
              <a:t>Unterschrift (Englische/Deutsche Beschreibung)</a:t>
            </a:r>
          </a:p>
        </p:txBody>
      </p:sp>
      <p:sp>
        <p:nvSpPr>
          <p:cNvPr id="9" name="Rechteck 8">
            <a:extLst>
              <a:ext uri="{FF2B5EF4-FFF2-40B4-BE49-F238E27FC236}">
                <a16:creationId xmlns:a16="http://schemas.microsoft.com/office/drawing/2014/main" id="{B68785BF-D9A1-7C4C-947F-E40078D683F6}"/>
              </a:ext>
            </a:extLst>
          </p:cNvPr>
          <p:cNvSpPr/>
          <p:nvPr userDrawn="1"/>
        </p:nvSpPr>
        <p:spPr>
          <a:xfrm>
            <a:off x="0" y="6294474"/>
            <a:ext cx="12192000" cy="563526"/>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Footer Placeholder 2">
            <a:extLst>
              <a:ext uri="{FF2B5EF4-FFF2-40B4-BE49-F238E27FC236}">
                <a16:creationId xmlns:a16="http://schemas.microsoft.com/office/drawing/2014/main" id="{8C482167-9602-44DB-B003-7FEF376011F8}"/>
              </a:ext>
            </a:extLst>
          </p:cNvPr>
          <p:cNvSpPr>
            <a:spLocks noGrp="1"/>
          </p:cNvSpPr>
          <p:nvPr>
            <p:ph type="ftr" sz="quarter" idx="11"/>
          </p:nvPr>
        </p:nvSpPr>
        <p:spPr>
          <a:xfrm>
            <a:off x="190500" y="6393674"/>
            <a:ext cx="6012000" cy="365125"/>
          </a:xfrm>
        </p:spPr>
        <p:txBody>
          <a:bodyPr/>
          <a:lstStyle>
            <a:lvl1pPr algn="l">
              <a:defRPr sz="180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4E4BB375-8DFE-4ABF-9331-1528C46758DF}"/>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285310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1718FD-DF99-1D42-8F99-8E6234B6F55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4D89051F-EB40-6549-AFC4-6D7C4BED7B08}"/>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30D62EB3-E02A-C546-B157-F1230708A91B}"/>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5" name="Fußzeilenplatzhalter 4">
            <a:extLst>
              <a:ext uri="{FF2B5EF4-FFF2-40B4-BE49-F238E27FC236}">
                <a16:creationId xmlns:a16="http://schemas.microsoft.com/office/drawing/2014/main" id="{C1672F88-4A5A-5547-AA12-EA1140411B9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933A477A-6554-DA43-BD23-D6013A37EBA3}"/>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206671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F5FC309-2331-D940-B39F-E0368CEE5C3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D3600DB-3A31-A74C-8BB4-906B532BFD3B}"/>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9191F25A-378A-924E-92FD-B762E42605BA}"/>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5" name="Fußzeilenplatzhalter 4">
            <a:extLst>
              <a:ext uri="{FF2B5EF4-FFF2-40B4-BE49-F238E27FC236}">
                <a16:creationId xmlns:a16="http://schemas.microsoft.com/office/drawing/2014/main" id="{48192DF7-CF13-E840-B36C-6D3D270336E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BD28DDC-F486-E640-AC88-C027E27F39C5}"/>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55729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BE4E9D8-7F20-A249-B73D-BBAD601E7170}"/>
              </a:ext>
            </a:extLst>
          </p:cNvPr>
          <p:cNvSpPr>
            <a:spLocks noGrp="1"/>
          </p:cNvSpPr>
          <p:nvPr>
            <p:ph type="title" hasCustomPrompt="1"/>
          </p:nvPr>
        </p:nvSpPr>
        <p:spPr>
          <a:xfrm>
            <a:off x="838200" y="365125"/>
            <a:ext cx="10515600" cy="1325563"/>
          </a:xfrm>
        </p:spPr>
        <p:txBody>
          <a:bodyPr/>
          <a:lstStyle/>
          <a:p>
            <a:r>
              <a:rPr lang="de-DE" dirty="0"/>
              <a:t>Überschrift</a:t>
            </a:r>
          </a:p>
        </p:txBody>
      </p:sp>
      <p:sp>
        <p:nvSpPr>
          <p:cNvPr id="8" name="Inhaltsplatzhalter 2">
            <a:extLst>
              <a:ext uri="{FF2B5EF4-FFF2-40B4-BE49-F238E27FC236}">
                <a16:creationId xmlns:a16="http://schemas.microsoft.com/office/drawing/2014/main" id="{3EF56DEE-3509-7E4B-9FCB-892861F4DCA5}"/>
              </a:ext>
            </a:extLst>
          </p:cNvPr>
          <p:cNvSpPr>
            <a:spLocks noGrp="1"/>
          </p:cNvSpPr>
          <p:nvPr>
            <p:ph idx="1" hasCustomPrompt="1"/>
          </p:nvPr>
        </p:nvSpPr>
        <p:spPr>
          <a:xfrm>
            <a:off x="838200" y="1825625"/>
            <a:ext cx="10515600" cy="4351338"/>
          </a:xfrm>
        </p:spPr>
        <p:txBody>
          <a:bodyPr>
            <a:normAutofit/>
          </a:bodyPr>
          <a:lstStyle/>
          <a:p>
            <a:pPr>
              <a:lnSpc>
                <a:spcPct val="150000"/>
              </a:lnSpc>
              <a:spcBef>
                <a:spcPts val="0"/>
              </a:spcBef>
            </a:pPr>
            <a:r>
              <a:rPr lang="de-DE" dirty="0"/>
              <a:t>Text</a:t>
            </a:r>
          </a:p>
        </p:txBody>
      </p:sp>
      <p:sp>
        <p:nvSpPr>
          <p:cNvPr id="9" name="Rechteck 8">
            <a:extLst>
              <a:ext uri="{FF2B5EF4-FFF2-40B4-BE49-F238E27FC236}">
                <a16:creationId xmlns:a16="http://schemas.microsoft.com/office/drawing/2014/main" id="{DAF8CD22-82BE-A64C-B560-07541193ED81}"/>
              </a:ext>
            </a:extLst>
          </p:cNvPr>
          <p:cNvSpPr/>
          <p:nvPr userDrawn="1"/>
        </p:nvSpPr>
        <p:spPr>
          <a:xfrm>
            <a:off x="0" y="365125"/>
            <a:ext cx="205740" cy="1324800"/>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FFFCF3D2-D6BD-2A40-8003-7B369C9D1446}"/>
              </a:ext>
            </a:extLst>
          </p:cNvPr>
          <p:cNvSpPr/>
          <p:nvPr userDrawn="1"/>
        </p:nvSpPr>
        <p:spPr>
          <a:xfrm>
            <a:off x="0" y="6294474"/>
            <a:ext cx="12192000" cy="563526"/>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a:extLst>
              <a:ext uri="{FF2B5EF4-FFF2-40B4-BE49-F238E27FC236}">
                <a16:creationId xmlns:a16="http://schemas.microsoft.com/office/drawing/2014/main" id="{95C2429E-ECD3-7E4F-974D-D2E76807731A}"/>
              </a:ext>
            </a:extLst>
          </p:cNvPr>
          <p:cNvSpPr txBox="1"/>
          <p:nvPr userDrawn="1"/>
        </p:nvSpPr>
        <p:spPr>
          <a:xfrm>
            <a:off x="-356839" y="5531005"/>
            <a:ext cx="184731" cy="369332"/>
          </a:xfrm>
          <a:prstGeom prst="rect">
            <a:avLst/>
          </a:prstGeom>
          <a:noFill/>
        </p:spPr>
        <p:txBody>
          <a:bodyPr wrap="none" rtlCol="0">
            <a:spAutoFit/>
          </a:bodyPr>
          <a:lstStyle/>
          <a:p>
            <a:endParaRPr lang="de-DE" dirty="0"/>
          </a:p>
        </p:txBody>
      </p:sp>
      <p:sp>
        <p:nvSpPr>
          <p:cNvPr id="12" name="Footer Placeholder 2">
            <a:extLst>
              <a:ext uri="{FF2B5EF4-FFF2-40B4-BE49-F238E27FC236}">
                <a16:creationId xmlns:a16="http://schemas.microsoft.com/office/drawing/2014/main" id="{B18C7CF4-F33F-4F41-8B5F-AC2E245A9E05}"/>
              </a:ext>
            </a:extLst>
          </p:cNvPr>
          <p:cNvSpPr>
            <a:spLocks noGrp="1"/>
          </p:cNvSpPr>
          <p:nvPr>
            <p:ph type="ftr" sz="quarter" idx="11"/>
          </p:nvPr>
        </p:nvSpPr>
        <p:spPr>
          <a:xfrm>
            <a:off x="190500" y="6393674"/>
            <a:ext cx="6192000" cy="365125"/>
          </a:xfrm>
        </p:spPr>
        <p:txBody>
          <a:bodyPr/>
          <a:lstStyle>
            <a:lvl1pPr algn="l">
              <a:defRPr sz="1800">
                <a:solidFill>
                  <a:schemeClr val="bg1"/>
                </a:solidFill>
              </a:defRPr>
            </a:lvl1pPr>
          </a:lstStyle>
          <a:p>
            <a:endParaRPr lang="en-US" dirty="0"/>
          </a:p>
        </p:txBody>
      </p:sp>
    </p:spTree>
    <p:extLst>
      <p:ext uri="{BB962C8B-B14F-4D97-AF65-F5344CB8AC3E}">
        <p14:creationId xmlns:p14="http://schemas.microsoft.com/office/powerpoint/2010/main" val="217254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A04E3-4C88-3745-8067-0E7E02F1C4A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D5789CCD-67B9-E240-8577-54492A2CE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8B5A44D5-E3EC-0C41-B207-030B5D93F5AB}"/>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5" name="Fußzeilenplatzhalter 4">
            <a:extLst>
              <a:ext uri="{FF2B5EF4-FFF2-40B4-BE49-F238E27FC236}">
                <a16:creationId xmlns:a16="http://schemas.microsoft.com/office/drawing/2014/main" id="{EE87077B-B08A-C240-B6C7-2F5BA3DEB7A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257ED847-CDB3-1042-ADCF-381CB8C5BBCE}"/>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307685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F1AE9-F147-6043-9874-2C3FE86B3BF0}"/>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CE34043-09B5-914C-9BED-0839EDEDE756}"/>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2056E8A6-666E-4340-8D52-D663D942DEA9}"/>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C257C500-2CBA-4740-A4D5-58B259A4C9FE}"/>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6" name="Fußzeilenplatzhalter 5">
            <a:extLst>
              <a:ext uri="{FF2B5EF4-FFF2-40B4-BE49-F238E27FC236}">
                <a16:creationId xmlns:a16="http://schemas.microsoft.com/office/drawing/2014/main" id="{8B800CA0-D100-DE4D-B472-5303C049EB8F}"/>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AA4A1DD2-7E93-4644-AB0E-E43DF8E584FA}"/>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305577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FB022-D22B-8B40-9C08-4FC77FF37332}"/>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BB2C8F1-E55E-C74C-8807-10C88DCC5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16FD6FBC-48AF-2E43-AEFC-6FB99A419393}"/>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4701982B-34B3-CB42-B421-EE68EB4DE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8347900C-AAAF-5548-9535-3AA994252C4C}"/>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8661F464-FF15-3C4E-A611-E513D248DFA2}"/>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8" name="Fußzeilenplatzhalter 7">
            <a:extLst>
              <a:ext uri="{FF2B5EF4-FFF2-40B4-BE49-F238E27FC236}">
                <a16:creationId xmlns:a16="http://schemas.microsoft.com/office/drawing/2014/main" id="{E37FEE44-7864-C841-8339-691CDCA8E5A1}"/>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6F14D764-0B06-8143-892D-3C2C79B5840A}"/>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72357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E9B34-15D4-7C46-8820-18786001D89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20D5793-4CF7-F840-8B7E-25542F417EE5}"/>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4" name="Fußzeilenplatzhalter 3">
            <a:extLst>
              <a:ext uri="{FF2B5EF4-FFF2-40B4-BE49-F238E27FC236}">
                <a16:creationId xmlns:a16="http://schemas.microsoft.com/office/drawing/2014/main" id="{07CBE62D-FE8C-CB46-9224-A2CE8021B9C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400AABE9-6F3D-9B48-8062-EBE81C7BFD08}"/>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356432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05C19C3-77E2-684F-97A5-A6DC8BB88342}"/>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3" name="Fußzeilenplatzhalter 2">
            <a:extLst>
              <a:ext uri="{FF2B5EF4-FFF2-40B4-BE49-F238E27FC236}">
                <a16:creationId xmlns:a16="http://schemas.microsoft.com/office/drawing/2014/main" id="{FBC0654E-2345-6044-B74A-65A01A64A22C}"/>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40F735D9-9E87-FC47-B06A-AAC40902C754}"/>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418818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6FB87-A6FA-D14A-B250-39E41077C6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4A44A2B-3584-1E4F-96FC-6BC2B5C9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44044122-9724-8F41-A4DC-1041440E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9254AFC1-8655-8E49-B770-2E8BC67D6E75}"/>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6" name="Fußzeilenplatzhalter 5">
            <a:extLst>
              <a:ext uri="{FF2B5EF4-FFF2-40B4-BE49-F238E27FC236}">
                <a16:creationId xmlns:a16="http://schemas.microsoft.com/office/drawing/2014/main" id="{4A094CAB-1347-0949-A4EA-510EE1EF3347}"/>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31F8185D-F314-5E4A-9B26-DD0902F79CF6}"/>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50521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B90E2C-79A7-784A-A9AC-DA7F5E0066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7052AD98-838B-9446-94EC-C2437037B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platzhalter 3">
            <a:extLst>
              <a:ext uri="{FF2B5EF4-FFF2-40B4-BE49-F238E27FC236}">
                <a16:creationId xmlns:a16="http://schemas.microsoft.com/office/drawing/2014/main" id="{69C546BF-21A3-6343-AC5C-3521038CD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11A281CD-56F6-674F-90DC-9E0671E8B0A3}"/>
              </a:ext>
            </a:extLst>
          </p:cNvPr>
          <p:cNvSpPr>
            <a:spLocks noGrp="1"/>
          </p:cNvSpPr>
          <p:nvPr>
            <p:ph type="dt" sz="half" idx="10"/>
          </p:nvPr>
        </p:nvSpPr>
        <p:spPr/>
        <p:txBody>
          <a:bodyPr/>
          <a:lstStyle/>
          <a:p>
            <a:fld id="{5E74375D-D67A-A143-9EF2-366721AD88B3}" type="datetimeFigureOut">
              <a:rPr lang="en-US" smtClean="0"/>
              <a:t>11/25/2018</a:t>
            </a:fld>
            <a:endParaRPr lang="en-US" dirty="0"/>
          </a:p>
        </p:txBody>
      </p:sp>
      <p:sp>
        <p:nvSpPr>
          <p:cNvPr id="6" name="Fußzeilenplatzhalter 5">
            <a:extLst>
              <a:ext uri="{FF2B5EF4-FFF2-40B4-BE49-F238E27FC236}">
                <a16:creationId xmlns:a16="http://schemas.microsoft.com/office/drawing/2014/main" id="{E0BF77E3-184B-834D-BB91-4165A6DCFE96}"/>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7F25DB72-8BDD-1C48-A4E9-ABCE22EF1C85}"/>
              </a:ext>
            </a:extLst>
          </p:cNvPr>
          <p:cNvSpPr>
            <a:spLocks noGrp="1"/>
          </p:cNvSpPr>
          <p:nvPr>
            <p:ph type="sldNum" sz="quarter" idx="12"/>
          </p:nvPr>
        </p:nvSpPr>
        <p:spPr/>
        <p:txBody>
          <a:bodyPr/>
          <a:lstStyle/>
          <a:p>
            <a:fld id="{74C89B11-DEE2-5842-92B0-4005DC6CBFC5}" type="slidenum">
              <a:rPr lang="en-US" smtClean="0"/>
              <a:t>‹Nr.›</a:t>
            </a:fld>
            <a:endParaRPr lang="en-US" dirty="0"/>
          </a:p>
        </p:txBody>
      </p:sp>
    </p:spTree>
    <p:extLst>
      <p:ext uri="{BB962C8B-B14F-4D97-AF65-F5344CB8AC3E}">
        <p14:creationId xmlns:p14="http://schemas.microsoft.com/office/powerpoint/2010/main" val="176250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383B9D-303D-984C-AA3A-A6B0A7590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BF49860C-6E7F-D94A-AEDE-1D731FBE2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C7846829-B16F-C342-834E-33FBE33D5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4375D-D67A-A143-9EF2-366721AD88B3}" type="datetimeFigureOut">
              <a:rPr lang="en-US" smtClean="0"/>
              <a:t>11/25/2018</a:t>
            </a:fld>
            <a:endParaRPr lang="en-US" dirty="0"/>
          </a:p>
        </p:txBody>
      </p:sp>
      <p:sp>
        <p:nvSpPr>
          <p:cNvPr id="5" name="Fußzeilenplatzhalter 4">
            <a:extLst>
              <a:ext uri="{FF2B5EF4-FFF2-40B4-BE49-F238E27FC236}">
                <a16:creationId xmlns:a16="http://schemas.microsoft.com/office/drawing/2014/main" id="{A6552B54-255B-4641-B7A0-ABE0A8C2C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D7ED4653-2224-394E-A0A0-134D5E658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89B11-DEE2-5842-92B0-4005DC6CBFC5}" type="slidenum">
              <a:rPr lang="en-US" smtClean="0"/>
              <a:t>‹Nr.›</a:t>
            </a:fld>
            <a:endParaRPr lang="en-US" dirty="0"/>
          </a:p>
        </p:txBody>
      </p:sp>
    </p:spTree>
    <p:extLst>
      <p:ext uri="{BB962C8B-B14F-4D97-AF65-F5344CB8AC3E}">
        <p14:creationId xmlns:p14="http://schemas.microsoft.com/office/powerpoint/2010/main" val="247118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2.emf"/><Relationship Id="rId4" Type="http://schemas.openxmlformats.org/officeDocument/2006/relationships/customXml" Target="../ink/ink1.xml"/><Relationship Id="rId9" Type="http://schemas.openxmlformats.org/officeDocument/2006/relationships/image" Target="../media/image2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4.jp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24.jpg"/></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7.png"/><Relationship Id="rId4" Type="http://schemas.openxmlformats.org/officeDocument/2006/relationships/image" Target="../media/image24.jp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61.png"/><Relationship Id="rId4" Type="http://schemas.openxmlformats.org/officeDocument/2006/relationships/image" Target="../media/image24.jpg"/></Relationships>
</file>

<file path=ppt/slides/_rels/slide6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64.png"/><Relationship Id="rId4" Type="http://schemas.openxmlformats.org/officeDocument/2006/relationships/image" Target="../media/image24.jpg"/></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4.png"/><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4.png"/><Relationship Id="rId4" Type="http://schemas.openxmlformats.org/officeDocument/2006/relationships/image" Target="../media/image24.jp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4.png"/><Relationship Id="rId4" Type="http://schemas.openxmlformats.org/officeDocument/2006/relationships/image" Target="../media/image24.jpg"/></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5.png"/><Relationship Id="rId4" Type="http://schemas.openxmlformats.org/officeDocument/2006/relationships/image" Target="../media/image24.jpg"/></Relationships>
</file>

<file path=ppt/slides/_rels/slide7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51.png"/><Relationship Id="rId7" Type="http://schemas.openxmlformats.org/officeDocument/2006/relationships/image" Target="../media/image73.emf"/><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74.e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72.png"/><Relationship Id="rId7" Type="http://schemas.openxmlformats.org/officeDocument/2006/relationships/image" Target="../media/image80.emf"/><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81.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022903-CD70-F84B-A2D2-4EE6A77531EE}"/>
              </a:ext>
            </a:extLst>
          </p:cNvPr>
          <p:cNvSpPr>
            <a:spLocks noGrp="1"/>
          </p:cNvSpPr>
          <p:nvPr>
            <p:ph type="ctrTitle"/>
          </p:nvPr>
        </p:nvSpPr>
        <p:spPr>
          <a:xfrm>
            <a:off x="1524000" y="1122363"/>
            <a:ext cx="9144000" cy="2387600"/>
          </a:xfrm>
        </p:spPr>
        <p:txBody>
          <a:bodyPr/>
          <a:lstStyle/>
          <a:p>
            <a:r>
              <a:rPr lang="de-DE" noProof="0" dirty="0"/>
              <a:t>Teil 5: ANOVA</a:t>
            </a:r>
          </a:p>
        </p:txBody>
      </p:sp>
    </p:spTree>
    <p:extLst>
      <p:ext uri="{BB962C8B-B14F-4D97-AF65-F5344CB8AC3E}">
        <p14:creationId xmlns:p14="http://schemas.microsoft.com/office/powerpoint/2010/main" val="196006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b="1" noProof="0" dirty="0"/>
              <a:t>Hier kommt ANOVA ins Spiel!</a:t>
            </a:r>
          </a:p>
          <a:p>
            <a:r>
              <a:rPr lang="de-DE" noProof="0" dirty="0"/>
              <a:t>Wir berechnen einen </a:t>
            </a:r>
            <a:r>
              <a:rPr lang="de-DE" b="1" noProof="0" dirty="0">
                <a:solidFill>
                  <a:schemeClr val="accent1"/>
                </a:solidFill>
              </a:rPr>
              <a:t>F-Wert</a:t>
            </a:r>
            <a:r>
              <a:rPr lang="de-DE" noProof="0" dirty="0"/>
              <a:t> und vergleichen ihn mit einem kritischen Wert, der durch unsere </a:t>
            </a:r>
            <a:r>
              <a:rPr lang="de-DE" b="1" noProof="0" dirty="0">
                <a:solidFill>
                  <a:schemeClr val="accent1"/>
                </a:solidFill>
              </a:rPr>
              <a:t>Freiheitsgrade</a:t>
            </a:r>
            <a:r>
              <a:rPr lang="de-DE" noProof="0" dirty="0"/>
              <a:t> bestimmt wird (die Anzahl der Gruppen und die Anzahl der Elemente in jeder Gruppe).</a:t>
            </a:r>
          </a:p>
        </p:txBody>
      </p:sp>
      <p:grpSp>
        <p:nvGrpSpPr>
          <p:cNvPr id="4" name="Group 3">
            <a:extLst>
              <a:ext uri="{FF2B5EF4-FFF2-40B4-BE49-F238E27FC236}">
                <a16:creationId xmlns:a16="http://schemas.microsoft.com/office/drawing/2014/main" id="{9C132B32-3509-40EC-AE3A-2F1DEAFCBE94}"/>
              </a:ext>
            </a:extLst>
          </p:cNvPr>
          <p:cNvGrpSpPr/>
          <p:nvPr/>
        </p:nvGrpSpPr>
        <p:grpSpPr>
          <a:xfrm>
            <a:off x="5486400" y="5024488"/>
            <a:ext cx="6374365" cy="1152475"/>
            <a:chOff x="3710469" y="3991024"/>
            <a:chExt cx="5433531" cy="1152475"/>
          </a:xfrm>
        </p:grpSpPr>
        <p:pic>
          <p:nvPicPr>
            <p:cNvPr id="5" name="Picture 4">
              <a:extLst>
                <a:ext uri="{FF2B5EF4-FFF2-40B4-BE49-F238E27FC236}">
                  <a16:creationId xmlns:a16="http://schemas.microsoft.com/office/drawing/2014/main" id="{2BA6FDE5-7793-4D21-A8F6-F632C82C1576}"/>
                </a:ext>
              </a:extLst>
            </p:cNvPr>
            <p:cNvPicPr>
              <a:picLocks noChangeAspect="1"/>
            </p:cNvPicPr>
            <p:nvPr/>
          </p:nvPicPr>
          <p:blipFill rotWithShape="1">
            <a:blip r:embed="rId3"/>
            <a:srcRect t="71466"/>
            <a:stretch/>
          </p:blipFill>
          <p:spPr>
            <a:xfrm>
              <a:off x="3710469" y="3991024"/>
              <a:ext cx="5433531" cy="1152475"/>
            </a:xfrm>
            <a:prstGeom prst="rect">
              <a:avLst/>
            </a:prstGeom>
          </p:spPr>
        </p:pic>
        <p:sp>
          <p:nvSpPr>
            <p:cNvPr id="6" name="TextBox 5">
              <a:extLst>
                <a:ext uri="{FF2B5EF4-FFF2-40B4-BE49-F238E27FC236}">
                  <a16:creationId xmlns:a16="http://schemas.microsoft.com/office/drawing/2014/main" id="{79E9E1D3-0184-450B-ADCF-127199F09366}"/>
                </a:ext>
              </a:extLst>
            </p:cNvPr>
            <p:cNvSpPr txBox="1"/>
            <p:nvPr/>
          </p:nvSpPr>
          <p:spPr>
            <a:xfrm>
              <a:off x="4937362" y="4447602"/>
              <a:ext cx="361005"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6629666" y="4447602"/>
              <a:ext cx="361005"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7511409" y="4447602"/>
              <a:ext cx="378767" cy="523220"/>
            </a:xfrm>
            <a:prstGeom prst="rect">
              <a:avLst/>
            </a:prstGeom>
            <a:noFill/>
          </p:spPr>
          <p:txBody>
            <a:bodyPr wrap="none" rtlCol="0">
              <a:spAutoFit/>
            </a:bodyPr>
            <a:lstStyle/>
            <a:p>
              <a:r>
                <a:rPr lang="en-US" sz="2800" dirty="0">
                  <a:latin typeface="Montserrat" panose="02000505000000020004" pitchFamily="2" charset="0"/>
                </a:rPr>
                <a:t>C</a:t>
              </a:r>
            </a:p>
          </p:txBody>
        </p:sp>
      </p:grpSp>
      <p:sp>
        <p:nvSpPr>
          <p:cNvPr id="9" name="Footer Placeholder 8">
            <a:extLst>
              <a:ext uri="{FF2B5EF4-FFF2-40B4-BE49-F238E27FC236}">
                <a16:creationId xmlns:a16="http://schemas.microsoft.com/office/drawing/2014/main" id="{B80E443B-3C4A-4264-8797-C2C8AE752322}"/>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34041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Lass uns mit einigen Daten arbeiten:</a:t>
            </a:r>
          </a:p>
        </p:txBody>
      </p:sp>
      <p:grpSp>
        <p:nvGrpSpPr>
          <p:cNvPr id="4" name="Group 3">
            <a:extLst>
              <a:ext uri="{FF2B5EF4-FFF2-40B4-BE49-F238E27FC236}">
                <a16:creationId xmlns:a16="http://schemas.microsoft.com/office/drawing/2014/main" id="{98A6B865-4681-4EB8-943F-AFB860135FC6}"/>
              </a:ext>
            </a:extLst>
          </p:cNvPr>
          <p:cNvGrpSpPr/>
          <p:nvPr/>
        </p:nvGrpSpPr>
        <p:grpSpPr>
          <a:xfrm>
            <a:off x="5486400" y="5024488"/>
            <a:ext cx="6374365" cy="1152475"/>
            <a:chOff x="3710469" y="3991024"/>
            <a:chExt cx="5433531" cy="1152475"/>
          </a:xfrm>
        </p:grpSpPr>
        <p:pic>
          <p:nvPicPr>
            <p:cNvPr id="5" name="Picture 4">
              <a:extLst>
                <a:ext uri="{FF2B5EF4-FFF2-40B4-BE49-F238E27FC236}">
                  <a16:creationId xmlns:a16="http://schemas.microsoft.com/office/drawing/2014/main" id="{E53D7C33-3D2B-4E2B-8BAF-AFC5D76E6F8E}"/>
                </a:ext>
              </a:extLst>
            </p:cNvPr>
            <p:cNvPicPr>
              <a:picLocks noChangeAspect="1"/>
            </p:cNvPicPr>
            <p:nvPr/>
          </p:nvPicPr>
          <p:blipFill rotWithShape="1">
            <a:blip r:embed="rId3"/>
            <a:srcRect t="71466"/>
            <a:stretch/>
          </p:blipFill>
          <p:spPr>
            <a:xfrm>
              <a:off x="3710469" y="3991024"/>
              <a:ext cx="5433531" cy="1152475"/>
            </a:xfrm>
            <a:prstGeom prst="rect">
              <a:avLst/>
            </a:prstGeom>
          </p:spPr>
        </p:pic>
        <p:sp>
          <p:nvSpPr>
            <p:cNvPr id="6" name="TextBox 5">
              <a:extLst>
                <a:ext uri="{FF2B5EF4-FFF2-40B4-BE49-F238E27FC236}">
                  <a16:creationId xmlns:a16="http://schemas.microsoft.com/office/drawing/2014/main" id="{72449B46-F351-4116-B596-855457815DE8}"/>
                </a:ext>
              </a:extLst>
            </p:cNvPr>
            <p:cNvSpPr txBox="1"/>
            <p:nvPr/>
          </p:nvSpPr>
          <p:spPr>
            <a:xfrm>
              <a:off x="4937362" y="4447602"/>
              <a:ext cx="361005"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F7582CF0-EE9A-4297-BE33-7186B585C78E}"/>
                </a:ext>
              </a:extLst>
            </p:cNvPr>
            <p:cNvSpPr txBox="1"/>
            <p:nvPr/>
          </p:nvSpPr>
          <p:spPr>
            <a:xfrm>
              <a:off x="6629666" y="4447602"/>
              <a:ext cx="361005"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5BB08E18-35F5-44B3-BA88-65FFDDFCF731}"/>
                </a:ext>
              </a:extLst>
            </p:cNvPr>
            <p:cNvSpPr txBox="1"/>
            <p:nvPr/>
          </p:nvSpPr>
          <p:spPr>
            <a:xfrm>
              <a:off x="7511409" y="4447602"/>
              <a:ext cx="378767" cy="523220"/>
            </a:xfrm>
            <a:prstGeom prst="rect">
              <a:avLst/>
            </a:prstGeom>
            <a:noFill/>
          </p:spPr>
          <p:txBody>
            <a:bodyPr wrap="none" rtlCol="0">
              <a:spAutoFit/>
            </a:bodyPr>
            <a:lstStyle/>
            <a:p>
              <a:r>
                <a:rPr lang="en-US" sz="2800" dirty="0">
                  <a:latin typeface="Montserrat" panose="02000505000000020004" pitchFamily="2" charset="0"/>
                </a:rPr>
                <a:t>C</a:t>
              </a:r>
            </a:p>
          </p:txBody>
        </p:sp>
      </p:grpSp>
      <p:graphicFrame>
        <p:nvGraphicFramePr>
          <p:cNvPr id="9" name="Table 8">
            <a:extLst>
              <a:ext uri="{FF2B5EF4-FFF2-40B4-BE49-F238E27FC236}">
                <a16:creationId xmlns:a16="http://schemas.microsoft.com/office/drawing/2014/main" id="{07D5D072-313D-49FE-BEB7-219EA363165F}"/>
              </a:ext>
            </a:extLst>
          </p:cNvPr>
          <p:cNvGraphicFramePr>
            <a:graphicFrameLocks noGrp="1"/>
          </p:cNvGraphicFramePr>
          <p:nvPr>
            <p:extLst>
              <p:ext uri="{D42A27DB-BD31-4B8C-83A1-F6EECF244321}">
                <p14:modId xmlns:p14="http://schemas.microsoft.com/office/powerpoint/2010/main" val="3343126807"/>
              </p:ext>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p:sp>
        <p:nvSpPr>
          <p:cNvPr id="10" name="Footer Placeholder 9">
            <a:extLst>
              <a:ext uri="{FF2B5EF4-FFF2-40B4-BE49-F238E27FC236}">
                <a16:creationId xmlns:a16="http://schemas.microsoft.com/office/drawing/2014/main" id="{27FCCE16-36DC-427A-B9C5-1331F7CC0D2F}"/>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336896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Kalkuliere zuerst das Stichprobenmittel</a:t>
            </a:r>
          </a:p>
          <a:p>
            <a:endParaRPr lang="de-DE" noProof="0" dirty="0"/>
          </a:p>
          <a:p>
            <a:endParaRPr lang="de-DE" noProof="0" dirty="0"/>
          </a:p>
          <a:p>
            <a:r>
              <a:rPr lang="de-DE" noProof="0" dirty="0"/>
              <a:t>Anschließend das Mittel über alle Gruppen</a:t>
            </a:r>
          </a:p>
        </p:txBody>
      </p:sp>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ext uri="{D42A27DB-BD31-4B8C-83A1-F6EECF244321}">
                <p14:modId xmlns:p14="http://schemas.microsoft.com/office/powerpoint/2010/main" val="2775683402"/>
              </p:ext>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ext uri="{D42A27DB-BD31-4B8C-83A1-F6EECF244321}">
                <p14:modId xmlns:p14="http://schemas.microsoft.com/office/powerpoint/2010/main" val="2009823073"/>
              </p:ext>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ext uri="{D42A27DB-BD31-4B8C-83A1-F6EECF244321}">
                <p14:modId xmlns:p14="http://schemas.microsoft.com/office/powerpoint/2010/main" val="965275163"/>
              </p:ext>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p:sp>
        <p:nvSpPr>
          <p:cNvPr id="4" name="Footer Placeholder 3">
            <a:extLst>
              <a:ext uri="{FF2B5EF4-FFF2-40B4-BE49-F238E27FC236}">
                <a16:creationId xmlns:a16="http://schemas.microsoft.com/office/drawing/2014/main" id="{992F8B15-7EA3-4697-8307-30CA7B3DAA1C}"/>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119634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ANOVA berücksichtigt zwei Arten von </a:t>
            </a:r>
            <a:r>
              <a:rPr lang="de-DE" b="1" noProof="0" dirty="0">
                <a:solidFill>
                  <a:schemeClr val="accent1"/>
                </a:solidFill>
              </a:rPr>
              <a:t>Varianz</a:t>
            </a:r>
            <a:r>
              <a:rPr lang="de-DE" noProof="0" dirty="0"/>
              <a:t>:</a:t>
            </a:r>
          </a:p>
          <a:p>
            <a:endParaRPr lang="de-DE" noProof="0" dirty="0"/>
          </a:p>
          <a:p>
            <a:r>
              <a:rPr lang="de-DE" b="1" noProof="0" dirty="0">
                <a:solidFill>
                  <a:schemeClr val="accent1"/>
                </a:solidFill>
              </a:rPr>
              <a:t>Zwischen Gruppen</a:t>
            </a:r>
          </a:p>
          <a:p>
            <a:pPr marL="0" indent="0">
              <a:buNone/>
            </a:pPr>
            <a:r>
              <a:rPr lang="de-DE" noProof="0" dirty="0"/>
              <a:t>	wie weit die Gruppe von der Gesamtsumme abweicht</a:t>
            </a:r>
          </a:p>
          <a:p>
            <a:endParaRPr lang="de-DE" noProof="0" dirty="0"/>
          </a:p>
          <a:p>
            <a:r>
              <a:rPr lang="de-DE" b="1" noProof="0" dirty="0">
                <a:solidFill>
                  <a:schemeClr val="accent1"/>
                </a:solidFill>
              </a:rPr>
              <a:t>Innerhalb von Gruppen</a:t>
            </a:r>
          </a:p>
          <a:p>
            <a:pPr marL="0" indent="0">
              <a:buNone/>
            </a:pPr>
            <a:r>
              <a:rPr lang="de-DE" noProof="0" dirty="0"/>
              <a:t>	wie weit einzelne Werte von ihrer jeweiligen Gruppe abweichen</a:t>
            </a:r>
          </a:p>
        </p:txBody>
      </p:sp>
      <p:sp>
        <p:nvSpPr>
          <p:cNvPr id="4" name="Footer Placeholder 3">
            <a:extLst>
              <a:ext uri="{FF2B5EF4-FFF2-40B4-BE49-F238E27FC236}">
                <a16:creationId xmlns:a16="http://schemas.microsoft.com/office/drawing/2014/main" id="{8AB23251-3773-4E0A-9EBD-F59D88D16714}"/>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7456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Der F-Wert, den wir zu berechnen versuchen, ist einfach das Verhältnis zwischen diesen beiden Varianzen!</a:t>
                </a:r>
              </a:p>
              <a:p>
                <a:endParaRPr lang="de-DE" noProof="0" dirty="0"/>
              </a:p>
              <a:p>
                <a:pPr marL="0" indent="0">
                  <a:buNone/>
                </a:pPr>
                <a:r>
                  <a:rPr lang="de-DE" noProof="0" dirty="0"/>
                  <a:t>		</a:t>
                </a:r>
                <a14:m>
                  <m:oMath xmlns:m="http://schemas.openxmlformats.org/officeDocument/2006/math">
                    <m:r>
                      <a:rPr lang="de-DE" sz="4000" i="1" noProof="0">
                        <a:solidFill>
                          <a:srgbClr val="0070C0"/>
                        </a:solidFill>
                        <a:latin typeface="Cambria Math" panose="02040503050406030204" pitchFamily="18" charset="0"/>
                      </a:rPr>
                      <m:t>𝐹</m:t>
                    </m:r>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𝑉𝑎𝑟𝑖𝑎𝑛</m:t>
                        </m:r>
                        <m:r>
                          <a:rPr lang="de-DE" sz="4000" b="0" i="1" noProof="0" smtClean="0">
                            <a:solidFill>
                              <a:srgbClr val="0070C0"/>
                            </a:solidFill>
                            <a:latin typeface="Cambria Math" panose="02040503050406030204" pitchFamily="18" charset="0"/>
                          </a:rPr>
                          <m:t>𝑧</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𝑧𝑤𝑖𝑠𝑐h𝑒𝑛</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𝑑𝑒𝑛</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𝐺𝑟𝑢𝑝𝑝𝑒𝑛</m:t>
                        </m:r>
                      </m:num>
                      <m:den>
                        <m:r>
                          <a:rPr lang="de-DE" sz="4000" b="0" i="1" noProof="0" smtClean="0">
                            <a:solidFill>
                              <a:srgbClr val="0070C0"/>
                            </a:solidFill>
                            <a:latin typeface="Cambria Math" panose="02040503050406030204" pitchFamily="18" charset="0"/>
                          </a:rPr>
                          <m:t>𝑉𝑎𝑟𝑖𝑎𝑛𝑧</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𝑖𝑛𝑛𝑒𝑟h𝑎𝑙𝑏</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𝑑𝑒𝑟</m:t>
                        </m:r>
                        <m:r>
                          <a:rPr lang="de-DE" sz="4000" b="0" i="1" noProof="0" smtClean="0">
                            <a:solidFill>
                              <a:srgbClr val="0070C0"/>
                            </a:solidFill>
                            <a:latin typeface="Cambria Math" panose="02040503050406030204" pitchFamily="18" charset="0"/>
                          </a:rPr>
                          <m:t> </m:t>
                        </m:r>
                        <m:r>
                          <a:rPr lang="de-DE" sz="4000" b="0" i="1" noProof="0" smtClean="0">
                            <a:solidFill>
                              <a:srgbClr val="0070C0"/>
                            </a:solidFill>
                            <a:latin typeface="Cambria Math" panose="02040503050406030204" pitchFamily="18" charset="0"/>
                          </a:rPr>
                          <m:t>𝐺𝑟𝑢𝑝𝑝𝑒</m:t>
                        </m:r>
                      </m:den>
                    </m:f>
                  </m:oMath>
                </a14:m>
                <a:endParaRPr lang="de-DE" sz="4000" noProof="0" dirty="0">
                  <a:solidFill>
                    <a:srgbClr val="0070C0"/>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5716C9A2-E3DF-4585-AE3F-7715693C3186}"/>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8226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Erinnern wir uns an die Gleichung für die Varianz:</a:t>
                </a:r>
              </a:p>
              <a:p>
                <a:pPr marL="0" indent="0">
                  <a:buNone/>
                </a:pPr>
                <a:endParaRPr lang="de-DE" i="1" noProof="0"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𝑠</m:t>
                          </m:r>
                        </m:e>
                        <m:sup>
                          <m:r>
                            <a:rPr lang="de-DE" i="1" noProof="0">
                              <a:solidFill>
                                <a:srgbClr val="0070C0"/>
                              </a:solidFill>
                              <a:latin typeface="Cambria Math" panose="02040503050406030204" pitchFamily="18" charset="0"/>
                            </a:rPr>
                            <m:t>2</m:t>
                          </m:r>
                        </m:sup>
                      </m:sSup>
                      <m:r>
                        <a:rPr lang="de-DE" i="1" noProof="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𝛴</m:t>
                          </m:r>
                          <m:sSup>
                            <m:sSupPr>
                              <m:ctrlPr>
                                <a:rPr lang="de-DE" i="1" noProof="0">
                                  <a:solidFill>
                                    <a:srgbClr val="0070C0"/>
                                  </a:solidFill>
                                  <a:latin typeface="Cambria Math" panose="02040503050406030204" pitchFamily="18" charset="0"/>
                                </a:rPr>
                              </m:ctrlPr>
                            </m:sSupPr>
                            <m:e>
                              <m:d>
                                <m:dPr>
                                  <m:ctrlPr>
                                    <a:rPr lang="de-DE" i="1" noProof="0">
                                      <a:solidFill>
                                        <a:srgbClr val="0070C0"/>
                                      </a:solidFill>
                                      <a:latin typeface="Cambria Math" panose="02040503050406030204" pitchFamily="18" charset="0"/>
                                    </a:rPr>
                                  </m:ctrlPr>
                                </m:dPr>
                                <m:e>
                                  <m:r>
                                    <a:rPr lang="de-DE" i="1" noProof="0">
                                      <a:solidFill>
                                        <a:srgbClr val="0070C0"/>
                                      </a:solidFill>
                                      <a:latin typeface="Cambria Math" panose="02040503050406030204" pitchFamily="18" charset="0"/>
                                    </a:rPr>
                                    <m:t>𝑥</m:t>
                                  </m:r>
                                  <m:r>
                                    <a:rPr lang="de-DE" i="1" noProof="0">
                                      <a:solidFill>
                                        <a:srgbClr val="0070C0"/>
                                      </a:solidFill>
                                      <a:latin typeface="Cambria Math" panose="02040503050406030204" pitchFamily="18" charset="0"/>
                                    </a:rPr>
                                    <m:t>−</m:t>
                                  </m:r>
                                  <m:acc>
                                    <m:accPr>
                                      <m:chr m:val="̅"/>
                                      <m:ctrlPr>
                                        <a:rPr lang="de-DE" i="1" noProof="0">
                                          <a:solidFill>
                                            <a:srgbClr val="0070C0"/>
                                          </a:solidFill>
                                          <a:latin typeface="Cambria Math" panose="02040503050406030204" pitchFamily="18" charset="0"/>
                                        </a:rPr>
                                      </m:ctrlPr>
                                    </m:accPr>
                                    <m:e>
                                      <m:r>
                                        <a:rPr lang="de-DE" i="1" noProof="0">
                                          <a:solidFill>
                                            <a:srgbClr val="0070C0"/>
                                          </a:solidFill>
                                          <a:latin typeface="Cambria Math" panose="02040503050406030204" pitchFamily="18" charset="0"/>
                                        </a:rPr>
                                        <m:t>𝑥</m:t>
                                      </m:r>
                                    </m:e>
                                  </m:acc>
                                </m:e>
                              </m:d>
                            </m:e>
                            <m:sup>
                              <m:r>
                                <a:rPr lang="de-DE" i="1" noProof="0">
                                  <a:solidFill>
                                    <a:srgbClr val="0070C0"/>
                                  </a:solidFill>
                                  <a:latin typeface="Cambria Math" panose="02040503050406030204" pitchFamily="18" charset="0"/>
                                </a:rPr>
                                <m:t>2</m:t>
                              </m:r>
                            </m:sup>
                          </m:sSup>
                        </m:num>
                        <m:den>
                          <m:r>
                            <a:rPr lang="de-DE" i="1" noProof="0">
                              <a:solidFill>
                                <a:srgbClr val="0070C0"/>
                              </a:solidFill>
                              <a:latin typeface="Cambria Math" panose="02040503050406030204" pitchFamily="18" charset="0"/>
                            </a:rPr>
                            <m:t>𝑛</m:t>
                          </m:r>
                          <m:r>
                            <a:rPr lang="de-DE" i="1" noProof="0">
                              <a:solidFill>
                                <a:srgbClr val="0070C0"/>
                              </a:solidFill>
                              <a:latin typeface="Cambria Math" panose="02040503050406030204" pitchFamily="18" charset="0"/>
                            </a:rPr>
                            <m:t>−1</m:t>
                          </m:r>
                        </m:den>
                      </m:f>
                      <m:r>
                        <a:rPr lang="de-DE" b="0" i="0" noProof="0" smtClean="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𝑆</m:t>
                          </m:r>
                          <m:r>
                            <a:rPr lang="de-DE" b="0" i="1" noProof="0" smtClean="0">
                              <a:solidFill>
                                <a:srgbClr val="0070C0"/>
                              </a:solidFill>
                              <a:latin typeface="Cambria Math" panose="02040503050406030204" pitchFamily="18" charset="0"/>
                            </a:rPr>
                            <m:t>𝑄</m:t>
                          </m:r>
                        </m:num>
                        <m:den>
                          <m:r>
                            <a:rPr lang="de-DE" i="1" noProof="0">
                              <a:solidFill>
                                <a:srgbClr val="0070C0"/>
                              </a:solidFill>
                              <a:latin typeface="Cambria Math" panose="02040503050406030204" pitchFamily="18" charset="0"/>
                            </a:rPr>
                            <m:t>𝑑𝑓</m:t>
                          </m:r>
                        </m:den>
                      </m:f>
                    </m:oMath>
                  </m:oMathPara>
                </a14:m>
                <a:endParaRPr lang="de-DE" noProof="0" dirty="0"/>
              </a:p>
              <a:p>
                <a:pPr marL="0" indent="0">
                  <a:buNone/>
                </a:pPr>
                <a:br>
                  <a:rPr lang="de-DE" noProof="0" dirty="0"/>
                </a:br>
                <a:endParaRPr lang="de-DE" noProof="0" dirty="0"/>
              </a:p>
              <a:p>
                <a:r>
                  <a:rPr lang="de-DE" noProof="0" dirty="0"/>
                  <a:t>Hier ist </a:t>
                </a:r>
                <a14:m>
                  <m:oMath xmlns:m="http://schemas.openxmlformats.org/officeDocument/2006/math">
                    <m:r>
                      <a:rPr lang="de-DE" i="1" noProof="0" smtClean="0">
                        <a:solidFill>
                          <a:schemeClr val="tx1"/>
                        </a:solidFill>
                        <a:latin typeface="Cambria Math" panose="02040503050406030204" pitchFamily="18" charset="0"/>
                      </a:rPr>
                      <m:t>𝛴</m:t>
                    </m:r>
                    <m:sSup>
                      <m:sSupPr>
                        <m:ctrlPr>
                          <a:rPr lang="de-DE" i="1" noProof="0">
                            <a:solidFill>
                              <a:schemeClr val="tx1"/>
                            </a:solidFill>
                            <a:latin typeface="Cambria Math" panose="02040503050406030204" pitchFamily="18" charset="0"/>
                          </a:rPr>
                        </m:ctrlPr>
                      </m:sSupPr>
                      <m:e>
                        <m:d>
                          <m:dPr>
                            <m:ctrlPr>
                              <a:rPr lang="de-DE" i="1" noProof="0">
                                <a:solidFill>
                                  <a:schemeClr val="tx1"/>
                                </a:solidFill>
                                <a:latin typeface="Cambria Math" panose="02040503050406030204" pitchFamily="18" charset="0"/>
                              </a:rPr>
                            </m:ctrlPr>
                          </m:dPr>
                          <m:e>
                            <m:r>
                              <a:rPr lang="de-DE" i="1" noProof="0">
                                <a:solidFill>
                                  <a:schemeClr val="tx1"/>
                                </a:solidFill>
                                <a:latin typeface="Cambria Math" panose="02040503050406030204" pitchFamily="18" charset="0"/>
                              </a:rPr>
                              <m:t>𝑥</m:t>
                            </m:r>
                            <m:r>
                              <a:rPr lang="de-DE" i="1" noProof="0">
                                <a:solidFill>
                                  <a:schemeClr val="tx1"/>
                                </a:solidFill>
                                <a:latin typeface="Cambria Math" panose="02040503050406030204" pitchFamily="18" charset="0"/>
                              </a:rPr>
                              <m:t>−</m:t>
                            </m:r>
                            <m:acc>
                              <m:accPr>
                                <m:chr m:val="̅"/>
                                <m:ctrlPr>
                                  <a:rPr lang="de-DE" i="1" noProof="0">
                                    <a:solidFill>
                                      <a:schemeClr val="tx1"/>
                                    </a:solidFill>
                                    <a:latin typeface="Cambria Math" panose="02040503050406030204" pitchFamily="18" charset="0"/>
                                  </a:rPr>
                                </m:ctrlPr>
                              </m:accPr>
                              <m:e>
                                <m:r>
                                  <a:rPr lang="de-DE" i="1" noProof="0">
                                    <a:solidFill>
                                      <a:schemeClr val="tx1"/>
                                    </a:solidFill>
                                    <a:latin typeface="Cambria Math" panose="02040503050406030204" pitchFamily="18" charset="0"/>
                                  </a:rPr>
                                  <m:t>𝑥</m:t>
                                </m:r>
                              </m:e>
                            </m:acc>
                          </m:e>
                        </m:d>
                      </m:e>
                      <m:sup>
                        <m:r>
                          <a:rPr lang="de-DE" i="1" noProof="0">
                            <a:solidFill>
                              <a:schemeClr val="tx1"/>
                            </a:solidFill>
                            <a:latin typeface="Cambria Math" panose="02040503050406030204" pitchFamily="18" charset="0"/>
                          </a:rPr>
                          <m:t>2</m:t>
                        </m:r>
                      </m:sup>
                    </m:sSup>
                  </m:oMath>
                </a14:m>
                <a:r>
                  <a:rPr lang="de-DE" noProof="0" dirty="0">
                    <a:solidFill>
                      <a:schemeClr val="tx1"/>
                    </a:solidFill>
                  </a:rPr>
                  <a:t> </a:t>
                </a:r>
                <a:r>
                  <a:rPr lang="de-DE" noProof="0" dirty="0"/>
                  <a:t>die „Summe der Quadrate“ </a:t>
                </a:r>
                <a:r>
                  <a:rPr lang="de-DE" b="1" noProof="0" dirty="0">
                    <a:solidFill>
                      <a:schemeClr val="accent1"/>
                    </a:solidFill>
                  </a:rPr>
                  <a:t>𝑆Q</a:t>
                </a:r>
                <a:br>
                  <a:rPr lang="de-DE" noProof="0" dirty="0"/>
                </a:br>
                <a:r>
                  <a:rPr lang="de-DE" noProof="0" dirty="0"/>
                  <a:t>und 𝑛-1 sind die "Freiheitsgrade" </a:t>
                </a:r>
                <a:r>
                  <a:rPr lang="de-DE" b="1" noProof="0" dirty="0">
                    <a:solidFill>
                      <a:schemeClr val="accent1"/>
                    </a:solidFill>
                  </a:rPr>
                  <a:t>𝑑𝑓</a:t>
                </a: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F44C0609-BE33-4AEC-8D5B-6FFAFC46170D}"/>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15771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normAutofit lnSpcReduction="10000"/>
              </a:bodyPr>
              <a:lstStyle/>
              <a:p>
                <a:r>
                  <a:rPr lang="de-DE" noProof="0" dirty="0"/>
                  <a:t>Somit wird die Formel für den F-Wert:</a:t>
                </a:r>
              </a:p>
              <a:p>
                <a:endParaRPr lang="de-DE" noProof="0" dirty="0"/>
              </a:p>
              <a:p>
                <a:pPr marL="0" indent="0">
                  <a:buNone/>
                </a:pPr>
                <a14:m>
                  <m:oMathPara xmlns:m="http://schemas.openxmlformats.org/officeDocument/2006/math">
                    <m:oMathParaPr>
                      <m:jc m:val="centerGroup"/>
                    </m:oMathParaPr>
                    <m:oMath xmlns:m="http://schemas.openxmlformats.org/officeDocument/2006/math">
                      <m:r>
                        <a:rPr lang="de-DE" i="1" noProof="0">
                          <a:solidFill>
                            <a:srgbClr val="0070C0"/>
                          </a:solidFill>
                          <a:latin typeface="Cambria Math" panose="02040503050406030204" pitchFamily="18" charset="0"/>
                        </a:rPr>
                        <m:t>𝐹</m:t>
                      </m:r>
                      <m:r>
                        <a:rPr lang="de-DE" i="1" noProof="0">
                          <a:solidFill>
                            <a:srgbClr val="0070C0"/>
                          </a:solidFill>
                          <a:latin typeface="Cambria Math" panose="02040503050406030204" pitchFamily="18" charset="0"/>
                        </a:rPr>
                        <m:t>=</m:t>
                      </m:r>
                      <m:f>
                        <m:fPr>
                          <m:ctrlPr>
                            <a:rPr lang="de-DE" i="1">
                              <a:solidFill>
                                <a:srgbClr val="0070C0"/>
                              </a:solidFill>
                              <a:latin typeface="Cambria Math" panose="02040503050406030204" pitchFamily="18" charset="0"/>
                            </a:rPr>
                          </m:ctrlPr>
                        </m:fPr>
                        <m:num>
                          <m:r>
                            <a:rPr lang="de-DE" i="1">
                              <a:solidFill>
                                <a:srgbClr val="0070C0"/>
                              </a:solidFill>
                              <a:latin typeface="Cambria Math" panose="02040503050406030204" pitchFamily="18" charset="0"/>
                            </a:rPr>
                            <m:t>𝑉𝑎𝑟𝑖𝑎𝑛𝑧</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𝑧𝑤𝑖𝑠𝑐h𝑒𝑛</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𝑑𝑒𝑛</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𝐺𝑟𝑢𝑝𝑝𝑒𝑛</m:t>
                          </m:r>
                        </m:num>
                        <m:den>
                          <m:r>
                            <a:rPr lang="de-DE" i="1">
                              <a:solidFill>
                                <a:srgbClr val="0070C0"/>
                              </a:solidFill>
                              <a:latin typeface="Cambria Math" panose="02040503050406030204" pitchFamily="18" charset="0"/>
                            </a:rPr>
                            <m:t>𝑉𝑎𝑟𝑖𝑎𝑛𝑧</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𝑖𝑛𝑛𝑒𝑟h𝑎𝑙𝑏</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𝑑𝑒𝑟</m:t>
                          </m:r>
                          <m:r>
                            <a:rPr lang="de-DE" i="1">
                              <a:solidFill>
                                <a:srgbClr val="0070C0"/>
                              </a:solidFill>
                              <a:latin typeface="Cambria Math" panose="02040503050406030204" pitchFamily="18" charset="0"/>
                            </a:rPr>
                            <m:t> </m:t>
                          </m:r>
                          <m:r>
                            <a:rPr lang="de-DE" i="1">
                              <a:solidFill>
                                <a:srgbClr val="0070C0"/>
                              </a:solidFill>
                              <a:latin typeface="Cambria Math" panose="02040503050406030204" pitchFamily="18" charset="0"/>
                            </a:rPr>
                            <m:t>𝐺𝑟𝑢𝑝𝑝𝑒</m:t>
                          </m:r>
                        </m:den>
                      </m:f>
                      <m:r>
                        <a:rPr lang="de-DE" b="0" i="1" smtClean="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   </m:t>
                          </m:r>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𝑆𝑆𝐺</m:t>
                              </m:r>
                            </m:num>
                            <m:den>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𝑑𝑓</m:t>
                                  </m:r>
                                </m:e>
                                <m:sub>
                                  <m:r>
                                    <a:rPr lang="de-DE" i="1" noProof="0">
                                      <a:solidFill>
                                        <a:srgbClr val="0070C0"/>
                                      </a:solidFill>
                                      <a:latin typeface="Cambria Math" panose="02040503050406030204" pitchFamily="18" charset="0"/>
                                    </a:rPr>
                                    <m:t>𝑔𝑟𝑜𝑢𝑝𝑠</m:t>
                                  </m:r>
                                </m:sub>
                              </m:sSub>
                            </m:den>
                          </m:f>
                          <m:r>
                            <a:rPr lang="de-DE" i="1" noProof="0">
                              <a:solidFill>
                                <a:srgbClr val="0070C0"/>
                              </a:solidFill>
                              <a:latin typeface="Cambria Math" panose="02040503050406030204" pitchFamily="18" charset="0"/>
                            </a:rPr>
                            <m:t>   </m:t>
                          </m:r>
                        </m:num>
                        <m:den>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𝑆𝑆𝐸</m:t>
                              </m:r>
                            </m:num>
                            <m:den>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𝑑𝑓</m:t>
                                  </m:r>
                                </m:e>
                                <m:sub>
                                  <m:r>
                                    <a:rPr lang="de-DE" i="1" noProof="0">
                                      <a:solidFill>
                                        <a:srgbClr val="0070C0"/>
                                      </a:solidFill>
                                      <a:latin typeface="Cambria Math" panose="02040503050406030204" pitchFamily="18" charset="0"/>
                                    </a:rPr>
                                    <m:t>𝑒𝑟𝑟𝑜𝑟</m:t>
                                  </m:r>
                                </m:sub>
                              </m:sSub>
                            </m:den>
                          </m:f>
                        </m:den>
                      </m:f>
                    </m:oMath>
                  </m:oMathPara>
                </a14:m>
                <a:endParaRPr lang="de-DE" noProof="0" dirty="0">
                  <a:solidFill>
                    <a:srgbClr val="0070C0"/>
                  </a:solidFill>
                </a:endParaRPr>
              </a:p>
              <a:p>
                <a:pPr marL="0" indent="0">
                  <a:buNone/>
                </a:pPr>
                <a:endParaRPr lang="de-DE" noProof="0" dirty="0"/>
              </a:p>
              <a:p>
                <a:pPr>
                  <a:buNone/>
                  <a:tabLst>
                    <a:tab pos="3200400" algn="l"/>
                  </a:tabLst>
                </a:pPr>
                <a:r>
                  <a:rPr lang="de-DE" sz="2000" i="1"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SSG</a:t>
                </a:r>
                <a:r>
                  <a:rPr lang="de-DE" sz="2000"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 = Sum of Squares Groups (</a:t>
                </a:r>
                <a:r>
                  <a:rPr lang="de-DE" sz="2000" noProof="0" dirty="0">
                    <a:latin typeface="Cambria Math" panose="02040503050406030204" pitchFamily="18" charset="0"/>
                    <a:ea typeface="Cambria Math" panose="02040503050406030204" pitchFamily="18" charset="0"/>
                    <a:sym typeface="Symbol" panose="05050102010706020507" pitchFamily="18" charset="2"/>
                  </a:rPr>
                  <a:t>quadratische Mittelwerte der Gruppen)</a:t>
                </a:r>
              </a:p>
              <a:p>
                <a:pPr>
                  <a:buNone/>
                  <a:tabLst>
                    <a:tab pos="3200400" algn="l"/>
                  </a:tabLst>
                </a:pPr>
                <a:r>
                  <a:rPr lang="de-DE" sz="2000" i="1"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SSE</a:t>
                </a:r>
                <a:r>
                  <a:rPr lang="de-DE" sz="2000"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 = Sum of Squares Error (</a:t>
                </a:r>
                <a:r>
                  <a:rPr lang="de-DE" sz="2000" noProof="0" dirty="0">
                    <a:latin typeface="Cambria Math" panose="02040503050406030204" pitchFamily="18" charset="0"/>
                    <a:ea typeface="Cambria Math" panose="02040503050406030204" pitchFamily="18" charset="0"/>
                    <a:sym typeface="Symbol" panose="05050102010706020507" pitchFamily="18" charset="2"/>
                  </a:rPr>
                  <a:t>gesamte Abweichung von den Mittelwerten in den Gruppen)</a:t>
                </a:r>
              </a:p>
              <a:p>
                <a:pPr>
                  <a:buNone/>
                  <a:tabLst>
                    <a:tab pos="3200400" algn="l"/>
                  </a:tabLst>
                </a:pPr>
                <a:r>
                  <a:rPr lang="de-DE" sz="2000" noProof="0" dirty="0"/>
                  <a:t> </a:t>
                </a:r>
                <a14:m>
                  <m:oMath xmlns:m="http://schemas.openxmlformats.org/officeDocument/2006/math">
                    <m:sSub>
                      <m:sSubPr>
                        <m:ctrlPr>
                          <a:rPr lang="de-DE" sz="2000" i="1" noProof="0">
                            <a:latin typeface="Cambria Math" panose="02040503050406030204" pitchFamily="18" charset="0"/>
                          </a:rPr>
                        </m:ctrlPr>
                      </m:sSubPr>
                      <m:e>
                        <m:r>
                          <a:rPr lang="de-DE" sz="2000" i="1" noProof="0">
                            <a:latin typeface="Cambria Math" panose="02040503050406030204" pitchFamily="18" charset="0"/>
                          </a:rPr>
                          <m:t>𝑑𝑓</m:t>
                        </m:r>
                      </m:e>
                      <m:sub>
                        <m:r>
                          <a:rPr lang="de-DE" sz="2000" i="1" noProof="0">
                            <a:latin typeface="Cambria Math" panose="02040503050406030204" pitchFamily="18" charset="0"/>
                          </a:rPr>
                          <m:t>𝑔𝑟𝑜𝑢𝑝𝑠</m:t>
                        </m:r>
                      </m:sub>
                    </m:sSub>
                  </m:oMath>
                </a14:m>
                <a:r>
                  <a:rPr lang="de-DE" sz="2000" noProof="0" dirty="0">
                    <a:latin typeface="Cambria Math" panose="02040503050406030204" pitchFamily="18" charset="0"/>
                    <a:ea typeface="Cambria Math" panose="02040503050406030204" pitchFamily="18" charset="0"/>
                    <a:sym typeface="Symbol" panose="05050102010706020507" pitchFamily="18" charset="2"/>
                  </a:rPr>
                  <a:t> = degrees of </a:t>
                </a:r>
                <a:r>
                  <a:rPr lang="de-DE" sz="2000" noProof="0" dirty="0" err="1">
                    <a:latin typeface="Cambria Math" panose="02040503050406030204" pitchFamily="18" charset="0"/>
                    <a:ea typeface="Cambria Math" panose="02040503050406030204" pitchFamily="18" charset="0"/>
                    <a:sym typeface="Symbol" panose="05050102010706020507" pitchFamily="18" charset="2"/>
                  </a:rPr>
                  <a:t>freedom</a:t>
                </a:r>
                <a:r>
                  <a:rPr lang="de-DE" sz="2000" noProof="0" dirty="0">
                    <a:latin typeface="Cambria Math" panose="02040503050406030204" pitchFamily="18" charset="0"/>
                    <a:ea typeface="Cambria Math" panose="02040503050406030204" pitchFamily="18" charset="0"/>
                    <a:sym typeface="Symbol" panose="05050102010706020507" pitchFamily="18" charset="2"/>
                  </a:rPr>
                  <a:t> </a:t>
                </a:r>
                <a:r>
                  <a:rPr lang="de-DE" sz="2000" dirty="0">
                    <a:latin typeface="Cambria Math" panose="02040503050406030204" pitchFamily="18" charset="0"/>
                    <a:ea typeface="Cambria Math" panose="02040503050406030204" pitchFamily="18" charset="0"/>
                    <a:sym typeface="Symbol" panose="05050102010706020507" pitchFamily="18" charset="2"/>
                  </a:rPr>
                  <a:t>[</a:t>
                </a:r>
                <a:r>
                  <a:rPr lang="de-DE" sz="2000" noProof="0" dirty="0" err="1">
                    <a:latin typeface="Cambria Math" panose="02040503050406030204" pitchFamily="18" charset="0"/>
                    <a:ea typeface="Cambria Math" panose="02040503050406030204" pitchFamily="18" charset="0"/>
                    <a:sym typeface="Symbol" panose="05050102010706020507" pitchFamily="18" charset="2"/>
                  </a:rPr>
                  <a:t>groups</a:t>
                </a:r>
                <a:r>
                  <a:rPr lang="de-DE" sz="2000" noProof="0" dirty="0">
                    <a:latin typeface="Cambria Math" panose="02040503050406030204" pitchFamily="18" charset="0"/>
                    <a:ea typeface="Cambria Math" panose="02040503050406030204" pitchFamily="18" charset="0"/>
                    <a:sym typeface="Symbol" panose="05050102010706020507" pitchFamily="18" charset="2"/>
                  </a:rPr>
                  <a:t>] Freiheitsgrade der Gruppen</a:t>
                </a:r>
              </a:p>
              <a:p>
                <a:pPr>
                  <a:buNone/>
                  <a:tabLst>
                    <a:tab pos="3200400" algn="l"/>
                  </a:tabLst>
                </a:pPr>
                <a14:m>
                  <m:oMath xmlns:m="http://schemas.openxmlformats.org/officeDocument/2006/math">
                    <m:sSub>
                      <m:sSubPr>
                        <m:ctrlPr>
                          <a:rPr lang="de-DE" sz="2000" i="1" noProof="0">
                            <a:solidFill>
                              <a:schemeClr val="tx1"/>
                            </a:solidFill>
                            <a:latin typeface="Cambria Math" panose="02040503050406030204" pitchFamily="18" charset="0"/>
                          </a:rPr>
                        </m:ctrlPr>
                      </m:sSubPr>
                      <m:e>
                        <m:r>
                          <a:rPr lang="de-DE" sz="2000" i="1" noProof="0">
                            <a:solidFill>
                              <a:schemeClr val="tx1"/>
                            </a:solidFill>
                            <a:latin typeface="Cambria Math" panose="02040503050406030204" pitchFamily="18" charset="0"/>
                          </a:rPr>
                          <m:t>𝑑𝑓</m:t>
                        </m:r>
                      </m:e>
                      <m:sub>
                        <m:r>
                          <a:rPr lang="de-DE" sz="2000" i="1" noProof="0">
                            <a:solidFill>
                              <a:schemeClr val="tx1"/>
                            </a:solidFill>
                            <a:latin typeface="Cambria Math" panose="02040503050406030204" pitchFamily="18" charset="0"/>
                          </a:rPr>
                          <m:t>𝑒𝑟𝑟𝑜𝑟</m:t>
                        </m:r>
                      </m:sub>
                    </m:sSub>
                  </m:oMath>
                </a14:m>
                <a:r>
                  <a:rPr lang="de-DE" sz="2000"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 degrees of </a:t>
                </a:r>
                <a:r>
                  <a:rPr lang="de-DE" sz="2000" noProof="0" dirty="0" err="1">
                    <a:solidFill>
                      <a:schemeClr val="tx1"/>
                    </a:solidFill>
                    <a:latin typeface="Cambria Math" panose="02040503050406030204" pitchFamily="18" charset="0"/>
                    <a:ea typeface="Cambria Math" panose="02040503050406030204" pitchFamily="18" charset="0"/>
                    <a:sym typeface="Symbol" panose="05050102010706020507" pitchFamily="18" charset="2"/>
                  </a:rPr>
                  <a:t>freedom</a:t>
                </a:r>
                <a:r>
                  <a:rPr lang="de-DE" sz="2000" noProof="0"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de-DE" sz="2000" noProof="0" dirty="0" err="1">
                    <a:solidFill>
                      <a:schemeClr val="tx1"/>
                    </a:solidFill>
                    <a:latin typeface="Cambria Math" panose="02040503050406030204" pitchFamily="18" charset="0"/>
                    <a:ea typeface="Cambria Math" panose="02040503050406030204" pitchFamily="18" charset="0"/>
                    <a:sym typeface="Symbol" panose="05050102010706020507" pitchFamily="18" charset="2"/>
                  </a:rPr>
                  <a:t>error</a:t>
                </a:r>
                <a:r>
                  <a:rPr lang="de-DE" sz="2000" dirty="0">
                    <a:latin typeface="Cambria Math" panose="02040503050406030204" pitchFamily="18" charset="0"/>
                    <a:ea typeface="Cambria Math" panose="02040503050406030204" pitchFamily="18" charset="0"/>
                    <a:sym typeface="Symbol" panose="05050102010706020507" pitchFamily="18" charset="2"/>
                  </a:rPr>
                  <a:t>] Freiheitsgrade des Fehlers</a:t>
                </a:r>
                <a:endParaRPr lang="de-DE" sz="2000" noProof="0" dirty="0">
                  <a:solidFill>
                    <a:schemeClr val="tx1"/>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965" t="-3509" b="-2339"/>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BD0C9CD1-72E1-40C1-9D2D-FB228BE03F10}"/>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55859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pPr marL="0" indent="0">
                  <a:buNone/>
                </a:pPr>
                <a:r>
                  <a:rPr lang="de-DE" noProof="0" dirty="0"/>
                  <a:t>Quadratsumme Gruppen</a:t>
                </a:r>
              </a:p>
              <a:p>
                <a:pPr marL="114300" indent="0">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rPr>
                                <m:t>𝐴</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(44−49)</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=25</m:t>
                      </m:r>
                    </m:oMath>
                  </m:oMathPara>
                </a14:m>
                <a:endParaRPr lang="de-DE" noProof="0" dirty="0">
                  <a:solidFill>
                    <a:schemeClr val="accent1"/>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𝐵</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(50−49)</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=1</m:t>
                      </m:r>
                    </m:oMath>
                  </m:oMathPara>
                </a14:m>
                <a:endParaRPr lang="de-DE" noProof="0" dirty="0">
                  <a:solidFill>
                    <a:schemeClr val="accent1"/>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𝐶</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(53−49)</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=16</m:t>
                      </m:r>
                    </m:oMath>
                  </m:oMathPara>
                </a14:m>
                <a:endParaRPr lang="de-DE" noProof="0" dirty="0">
                  <a:solidFill>
                    <a:schemeClr val="accent1"/>
                  </a:solidFill>
                </a:endParaRPr>
              </a:p>
              <a:p>
                <a:pPr marL="114300" indent="0">
                  <a:buNone/>
                </a:pPr>
                <a:r>
                  <a:rPr lang="de-DE" noProof="0" dirty="0">
                    <a:solidFill>
                      <a:schemeClr val="accent1"/>
                    </a:solidFill>
                  </a:rPr>
                  <a:t>				          42</a:t>
                </a:r>
              </a:p>
              <a:p>
                <a:pPr marL="114300" indent="0">
                  <a:buNone/>
                </a:pPr>
                <a:endParaRPr lang="de-DE" noProof="0" dirty="0">
                  <a:solidFill>
                    <a:schemeClr val="accent1"/>
                  </a:solidFill>
                </a:endParaRPr>
              </a:p>
              <a:p>
                <a:pPr marL="114300" indent="0">
                  <a:buNone/>
                </a:pPr>
                <a:r>
                  <a:rPr lang="de-DE" noProof="0" dirty="0"/>
                  <a:t>Multipliziere mit der Anzahl</a:t>
                </a:r>
                <a:br>
                  <a:rPr lang="de-DE" noProof="0" dirty="0"/>
                </a:br>
                <a:r>
                  <a:rPr lang="de-DE" noProof="0" dirty="0"/>
                  <a:t>der Elemente in jeder Gruppe:</a:t>
                </a:r>
                <a:endParaRPr lang="de-DE" noProof="0" dirty="0">
                  <a:solidFill>
                    <a:schemeClr val="accent1"/>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de-DE">
                    <a:noFill/>
                  </a:rPr>
                  <a:t> </a:t>
                </a:r>
              </a:p>
            </p:txBody>
          </p:sp>
        </mc:Fallback>
      </mc:AlternateContent>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p:cxnSp>
        <p:nvCxnSpPr>
          <p:cNvPr id="7" name="Straight Connector 6">
            <a:extLst>
              <a:ext uri="{FF2B5EF4-FFF2-40B4-BE49-F238E27FC236}">
                <a16:creationId xmlns:a16="http://schemas.microsoft.com/office/drawing/2014/main" id="{25227322-230F-40C8-9145-B7F338FC18B9}"/>
              </a:ext>
            </a:extLst>
          </p:cNvPr>
          <p:cNvCxnSpPr/>
          <p:nvPr/>
        </p:nvCxnSpPr>
        <p:spPr>
          <a:xfrm>
            <a:off x="5003321" y="3429000"/>
            <a:ext cx="1000664" cy="0"/>
          </a:xfrm>
          <a:prstGeom prst="line">
            <a:avLst/>
          </a:prstGeo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1E8229-EAAA-4B2D-A036-B27180EC2F3A}"/>
                  </a:ext>
                </a:extLst>
              </p:cNvPr>
              <p:cNvSpPr txBox="1"/>
              <p:nvPr/>
            </p:nvSpPr>
            <p:spPr>
              <a:xfrm>
                <a:off x="3584504" y="5444169"/>
                <a:ext cx="25587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solidFill>
                          <a:latin typeface="Cambria Math" panose="02040503050406030204" pitchFamily="18" charset="0"/>
                        </a:rPr>
                        <m:t>42</m:t>
                      </m:r>
                      <m:r>
                        <a:rPr lang="en-US" sz="2800" b="0" i="1" smtClean="0">
                          <a:solidFill>
                            <a:schemeClr val="accent1"/>
                          </a:solidFill>
                          <a:latin typeface="Cambria Math" panose="02040503050406030204" pitchFamily="18" charset="0"/>
                          <a:ea typeface="Cambria Math" panose="02040503050406030204" pitchFamily="18" charset="0"/>
                        </a:rPr>
                        <m:t>×10=420</m:t>
                      </m:r>
                    </m:oMath>
                  </m:oMathPara>
                </a14:m>
                <a:endParaRPr lang="en-US" sz="2800" dirty="0">
                  <a:solidFill>
                    <a:schemeClr val="accent1"/>
                  </a:solidFill>
                </a:endParaRPr>
              </a:p>
            </p:txBody>
          </p:sp>
        </mc:Choice>
        <mc:Fallback xmlns="">
          <p:sp>
            <p:nvSpPr>
              <p:cNvPr id="8" name="TextBox 7">
                <a:extLst>
                  <a:ext uri="{FF2B5EF4-FFF2-40B4-BE49-F238E27FC236}">
                    <a16:creationId xmlns:a16="http://schemas.microsoft.com/office/drawing/2014/main" id="{301E8229-EAAA-4B2D-A036-B27180EC2F3A}"/>
                  </a:ext>
                </a:extLst>
              </p:cNvPr>
              <p:cNvSpPr txBox="1">
                <a:spLocks noRot="1" noChangeAspect="1" noMove="1" noResize="1" noEditPoints="1" noAdjustHandles="1" noChangeArrowheads="1" noChangeShapeType="1" noTextEdit="1"/>
              </p:cNvSpPr>
              <p:nvPr/>
            </p:nvSpPr>
            <p:spPr>
              <a:xfrm>
                <a:off x="3584504" y="5444169"/>
                <a:ext cx="2558714" cy="52322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0DE9EF-3F42-4DE3-B58D-03CD74D22F76}"/>
                  </a:ext>
                </a:extLst>
              </p:cNvPr>
              <p:cNvSpPr txBox="1"/>
              <p:nvPr/>
            </p:nvSpPr>
            <p:spPr>
              <a:xfrm>
                <a:off x="5724817" y="419427"/>
                <a:ext cx="1953292" cy="523220"/>
              </a:xfrm>
              <a:prstGeom prst="rect">
                <a:avLst/>
              </a:prstGeom>
              <a:no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𝑆𝑆𝐺</m:t>
                      </m:r>
                      <m:r>
                        <a:rPr lang="en-US" sz="2800" b="0" i="1" smtClean="0">
                          <a:latin typeface="Cambria Math" panose="02040503050406030204" pitchFamily="18" charset="0"/>
                        </a:rPr>
                        <m:t>=420</m:t>
                      </m:r>
                    </m:oMath>
                  </m:oMathPara>
                </a14:m>
                <a:endParaRPr lang="en-US" sz="2800" b="0" dirty="0"/>
              </a:p>
            </p:txBody>
          </p:sp>
        </mc:Choice>
        <mc:Fallback xmlns="">
          <p:sp>
            <p:nvSpPr>
              <p:cNvPr id="9" name="TextBox 8">
                <a:extLst>
                  <a:ext uri="{FF2B5EF4-FFF2-40B4-BE49-F238E27FC236}">
                    <a16:creationId xmlns:a16="http://schemas.microsoft.com/office/drawing/2014/main" id="{960DE9EF-3F42-4DE3-B58D-03CD74D22F76}"/>
                  </a:ext>
                </a:extLst>
              </p:cNvPr>
              <p:cNvSpPr txBox="1">
                <a:spLocks noRot="1" noChangeAspect="1" noMove="1" noResize="1" noEditPoints="1" noAdjustHandles="1" noChangeArrowheads="1" noChangeShapeType="1" noTextEdit="1"/>
              </p:cNvSpPr>
              <p:nvPr/>
            </p:nvSpPr>
            <p:spPr>
              <a:xfrm>
                <a:off x="5724817" y="419427"/>
                <a:ext cx="1953292" cy="523220"/>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p:grpSp>
        <p:nvGrpSpPr>
          <p:cNvPr id="4" name="Group 3">
            <a:extLst>
              <a:ext uri="{FF2B5EF4-FFF2-40B4-BE49-F238E27FC236}">
                <a16:creationId xmlns:a16="http://schemas.microsoft.com/office/drawing/2014/main" id="{4FA39F27-3609-468D-931E-84824C88E87E}"/>
              </a:ext>
            </a:extLst>
          </p:cNvPr>
          <p:cNvGrpSpPr/>
          <p:nvPr/>
        </p:nvGrpSpPr>
        <p:grpSpPr>
          <a:xfrm>
            <a:off x="6153511" y="2432653"/>
            <a:ext cx="2701505" cy="2959755"/>
            <a:chOff x="5367517" y="1986387"/>
            <a:chExt cx="1812167" cy="2616542"/>
          </a:xfrm>
        </p:grpSpPr>
        <p:sp>
          <p:nvSpPr>
            <p:cNvPr id="13" name="Oval 12">
              <a:extLst>
                <a:ext uri="{FF2B5EF4-FFF2-40B4-BE49-F238E27FC236}">
                  <a16:creationId xmlns:a16="http://schemas.microsoft.com/office/drawing/2014/main" id="{2985A90F-359C-4FA8-8F28-AB98CED5237E}"/>
                </a:ext>
              </a:extLst>
            </p:cNvPr>
            <p:cNvSpPr/>
            <p:nvPr/>
          </p:nvSpPr>
          <p:spPr>
            <a:xfrm>
              <a:off x="6792867" y="3892240"/>
              <a:ext cx="386817" cy="293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EF327F2-A81D-46B4-B252-A6762007000D}"/>
                </a:ext>
              </a:extLst>
            </p:cNvPr>
            <p:cNvSpPr/>
            <p:nvPr/>
          </p:nvSpPr>
          <p:spPr>
            <a:xfrm>
              <a:off x="6777627" y="4309631"/>
              <a:ext cx="386817" cy="293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5B768D0-E77E-48CC-AD05-B6C39AB302CF}"/>
                </a:ext>
              </a:extLst>
            </p:cNvPr>
            <p:cNvCxnSpPr>
              <a:cxnSpLocks/>
              <a:endCxn id="13" idx="1"/>
            </p:cNvCxnSpPr>
            <p:nvPr/>
          </p:nvCxnSpPr>
          <p:spPr>
            <a:xfrm>
              <a:off x="5367517" y="1986387"/>
              <a:ext cx="1481998" cy="19488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056AEA-9570-4888-967B-832922A7A469}"/>
                </a:ext>
              </a:extLst>
            </p:cNvPr>
            <p:cNvCxnSpPr>
              <a:cxnSpLocks/>
              <a:endCxn id="14" idx="1"/>
            </p:cNvCxnSpPr>
            <p:nvPr/>
          </p:nvCxnSpPr>
          <p:spPr>
            <a:xfrm>
              <a:off x="5367517" y="1986387"/>
              <a:ext cx="1466758" cy="23661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EB4D1583-63B4-4648-AF1E-B02DE173D23E}"/>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397520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pPr marL="0" indent="0">
                  <a:buNone/>
                </a:pPr>
                <a:r>
                  <a:rPr lang="de-DE" noProof="0" dirty="0"/>
                  <a:t>Freiheitsgrade Gruppen</a:t>
                </a:r>
              </a:p>
              <a:p>
                <a:pPr marL="0" indent="0">
                  <a:buNone/>
                </a:pPr>
                <a:endParaRPr lang="de-DE" noProof="0" dirty="0"/>
              </a:p>
              <a:p>
                <a:pPr marL="114300" indent="0">
                  <a:buNone/>
                </a:pPr>
                <a14:m>
                  <m:oMathPara xmlns:m="http://schemas.openxmlformats.org/officeDocument/2006/math">
                    <m:oMathParaPr>
                      <m:jc m:val="left"/>
                    </m:oMathParaPr>
                    <m:oMath xmlns:m="http://schemas.openxmlformats.org/officeDocument/2006/math">
                      <m:sSub>
                        <m:sSubPr>
                          <m:ctrlPr>
                            <a:rPr lang="de-DE" sz="3600" i="1" noProof="0" smtClean="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𝑑𝑓</m:t>
                          </m:r>
                        </m:e>
                        <m:sub>
                          <m:r>
                            <a:rPr lang="de-DE" sz="3600" i="1" noProof="0">
                              <a:solidFill>
                                <a:schemeClr val="accent1"/>
                              </a:solidFill>
                              <a:latin typeface="Cambria Math" panose="02040503050406030204" pitchFamily="18" charset="0"/>
                            </a:rPr>
                            <m:t>𝑔𝑟𝑜𝑢𝑝𝑠</m:t>
                          </m:r>
                        </m:sub>
                      </m:sSub>
                      <m:r>
                        <a:rPr lang="de-DE" sz="3600" b="0" i="1" noProof="0" smtClean="0">
                          <a:solidFill>
                            <a:schemeClr val="accent1"/>
                          </a:solidFill>
                          <a:latin typeface="Cambria Math" panose="02040503050406030204" pitchFamily="18" charset="0"/>
                        </a:rPr>
                        <m:t> </m:t>
                      </m:r>
                      <m:r>
                        <a:rPr lang="de-DE" sz="3600" i="1" noProof="0">
                          <a:solidFill>
                            <a:schemeClr val="accent1"/>
                          </a:solidFill>
                          <a:latin typeface="Cambria Math" panose="02040503050406030204" pitchFamily="18" charset="0"/>
                        </a:rPr>
                        <m:t>=</m:t>
                      </m:r>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𝑔𝑟𝑜𝑢𝑝𝑠</m:t>
                          </m:r>
                        </m:sub>
                      </m:sSub>
                      <m:r>
                        <a:rPr lang="de-DE" sz="3600" i="1" noProof="0">
                          <a:solidFill>
                            <a:schemeClr val="accent1"/>
                          </a:solidFill>
                          <a:latin typeface="Cambria Math" panose="02040503050406030204" pitchFamily="18" charset="0"/>
                        </a:rPr>
                        <m:t>−1</m:t>
                      </m:r>
                    </m:oMath>
                  </m:oMathPara>
                </a14:m>
                <a:endParaRPr lang="de-DE" sz="3600" i="1" noProof="0" dirty="0">
                  <a:solidFill>
                    <a:schemeClr val="accent1"/>
                  </a:solidFill>
                </a:endParaRPr>
              </a:p>
              <a:p>
                <a:pPr marL="1484313" indent="0">
                  <a:buNone/>
                </a:pPr>
                <a:r>
                  <a:rPr lang="de-DE" sz="3600" noProof="0" dirty="0">
                    <a:solidFill>
                      <a:schemeClr val="accent1"/>
                    </a:solidFill>
                  </a:rPr>
                  <a:t>	</a:t>
                </a:r>
                <a14:m>
                  <m:oMath xmlns:m="http://schemas.openxmlformats.org/officeDocument/2006/math">
                    <m:r>
                      <a:rPr lang="de-DE" sz="3600" i="1" noProof="0">
                        <a:solidFill>
                          <a:schemeClr val="accent1"/>
                        </a:solidFill>
                        <a:latin typeface="Cambria Math" panose="02040503050406030204" pitchFamily="18" charset="0"/>
                      </a:rPr>
                      <m:t>=3−1</m:t>
                    </m:r>
                  </m:oMath>
                </a14:m>
                <a:endParaRPr lang="de-DE" sz="3600" i="1" noProof="0" dirty="0">
                  <a:solidFill>
                    <a:schemeClr val="accent1"/>
                  </a:solidFill>
                </a:endParaRPr>
              </a:p>
              <a:p>
                <a:pPr marL="1484313" indent="0">
                  <a:buNone/>
                </a:pPr>
                <a:r>
                  <a:rPr lang="de-DE" sz="3600" noProof="0" dirty="0">
                    <a:solidFill>
                      <a:schemeClr val="accent1"/>
                    </a:solidFill>
                  </a:rPr>
                  <a:t>	</a:t>
                </a:r>
                <a14:m>
                  <m:oMath xmlns:m="http://schemas.openxmlformats.org/officeDocument/2006/math">
                    <m:r>
                      <a:rPr lang="de-DE" sz="3600" i="1" noProof="0">
                        <a:solidFill>
                          <a:schemeClr val="accent1"/>
                        </a:solidFill>
                        <a:latin typeface="Cambria Math" panose="02040503050406030204" pitchFamily="18" charset="0"/>
                      </a:rPr>
                      <m:t>=2</m:t>
                    </m:r>
                  </m:oMath>
                </a14:m>
                <a:endParaRPr lang="de-DE" sz="3600" noProof="0" dirty="0">
                  <a:solidFill>
                    <a:schemeClr val="accent1"/>
                  </a:solidFill>
                </a:endParaRPr>
              </a:p>
              <a:p>
                <a:pPr marL="114300" indent="0">
                  <a:buNone/>
                </a:pPr>
                <a:endParaRPr lang="de-DE" noProof="0" dirty="0">
                  <a:solidFill>
                    <a:schemeClr val="accent1"/>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de-DE">
                    <a:noFill/>
                  </a:rPr>
                  <a:t> </a:t>
                </a:r>
              </a:p>
            </p:txBody>
          </p:sp>
        </mc:Fallback>
      </mc:AlternateContent>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0DE9EF-3F42-4DE3-B58D-03CD74D22F76}"/>
                  </a:ext>
                </a:extLst>
              </p:cNvPr>
              <p:cNvSpPr txBox="1"/>
              <p:nvPr/>
            </p:nvSpPr>
            <p:spPr>
              <a:xfrm>
                <a:off x="5742070" y="419427"/>
                <a:ext cx="2216248" cy="989117"/>
              </a:xfrm>
              <a:prstGeom prst="rect">
                <a:avLst/>
              </a:prstGeom>
              <a:no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𝑆𝑆𝐺</m:t>
                      </m:r>
                      <m:r>
                        <a:rPr lang="en-US" sz="2800" b="0" i="1" smtClean="0">
                          <a:latin typeface="Cambria Math" panose="02040503050406030204" pitchFamily="18" charset="0"/>
                        </a:rPr>
                        <m:t>=420</m:t>
                      </m:r>
                    </m:oMath>
                  </m:oMathPara>
                </a14:m>
                <a:endParaRPr lang="en-GB" sz="2800" b="0" dirty="0"/>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𝑔𝑟𝑜𝑢𝑝𝑠</m:t>
                          </m:r>
                        </m:sub>
                      </m:sSub>
                      <m:r>
                        <a:rPr lang="en-US" sz="2800" i="1">
                          <a:latin typeface="Cambria Math" panose="02040503050406030204" pitchFamily="18" charset="0"/>
                        </a:rPr>
                        <m:t>=2</m:t>
                      </m:r>
                    </m:oMath>
                  </m:oMathPara>
                </a14:m>
                <a:endParaRPr lang="en-US" sz="2800" b="0" dirty="0"/>
              </a:p>
            </p:txBody>
          </p:sp>
        </mc:Choice>
        <mc:Fallback xmlns="">
          <p:sp>
            <p:nvSpPr>
              <p:cNvPr id="9" name="TextBox 8">
                <a:extLst>
                  <a:ext uri="{FF2B5EF4-FFF2-40B4-BE49-F238E27FC236}">
                    <a16:creationId xmlns:a16="http://schemas.microsoft.com/office/drawing/2014/main" id="{960DE9EF-3F42-4DE3-B58D-03CD74D22F76}"/>
                  </a:ext>
                </a:extLst>
              </p:cNvPr>
              <p:cNvSpPr txBox="1">
                <a:spLocks noRot="1" noChangeAspect="1" noMove="1" noResize="1" noEditPoints="1" noAdjustHandles="1" noChangeArrowheads="1" noChangeShapeType="1" noTextEdit="1"/>
              </p:cNvSpPr>
              <p:nvPr/>
            </p:nvSpPr>
            <p:spPr>
              <a:xfrm>
                <a:off x="5742070" y="419427"/>
                <a:ext cx="2216248" cy="98911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E1FE7220-BBE3-49F1-9958-B0885BE20A10}"/>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172556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pPr marL="0" indent="0">
              <a:buNone/>
            </a:pPr>
            <a:r>
              <a:rPr lang="de-DE" noProof="0" dirty="0"/>
              <a:t>Quadratsumme Abweichungen</a:t>
            </a:r>
            <a:endParaRPr lang="de-DE" noProof="0" dirty="0">
              <a:solidFill>
                <a:schemeClr val="accent1"/>
              </a:solidFill>
            </a:endParaRPr>
          </a:p>
          <a:p>
            <a:pPr marL="0" indent="0">
              <a:buNone/>
            </a:pPr>
            <a:endParaRPr lang="de-DE" noProof="0" dirty="0"/>
          </a:p>
        </p:txBody>
      </p:sp>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0DE9EF-3F42-4DE3-B58D-03CD74D22F76}"/>
                  </a:ext>
                </a:extLst>
              </p:cNvPr>
              <p:cNvSpPr txBox="1"/>
              <p:nvPr/>
            </p:nvSpPr>
            <p:spPr>
              <a:xfrm>
                <a:off x="5742070" y="419427"/>
                <a:ext cx="2216248" cy="1420004"/>
              </a:xfrm>
              <a:prstGeom prst="rect">
                <a:avLst/>
              </a:prstGeom>
              <a:no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𝑆𝑆𝐺</m:t>
                      </m:r>
                      <m:r>
                        <a:rPr lang="en-US" sz="2800" b="0" i="1" smtClean="0">
                          <a:latin typeface="Cambria Math" panose="02040503050406030204" pitchFamily="18" charset="0"/>
                        </a:rPr>
                        <m:t>=420</m:t>
                      </m:r>
                    </m:oMath>
                  </m:oMathPara>
                </a14:m>
                <a:endParaRPr lang="en-GB" sz="2800" b="0" dirty="0">
                  <a:latin typeface="Cambria" panose="02040503050406030204" pitchFamily="18" charset="0"/>
                  <a:ea typeface="Cambria"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𝑔𝑟𝑜𝑢𝑝𝑠</m:t>
                          </m:r>
                        </m:sub>
                      </m:sSub>
                      <m:r>
                        <a:rPr lang="en-US" sz="2800" i="1">
                          <a:latin typeface="Cambria Math" panose="02040503050406030204" pitchFamily="18" charset="0"/>
                        </a:rPr>
                        <m:t>=2</m:t>
                      </m:r>
                    </m:oMath>
                  </m:oMathPara>
                </a14:m>
                <a:endParaRPr lang="en-US" sz="2800" b="0" dirty="0">
                  <a:latin typeface="Cambria" panose="02040503050406030204" pitchFamily="18" charset="0"/>
                  <a:ea typeface="Cambria" panose="02040503050406030204" pitchFamily="18" charset="0"/>
                </a:endParaRPr>
              </a:p>
              <a:p>
                <a:r>
                  <a:rPr lang="en-US" sz="2800" i="1" dirty="0">
                    <a:latin typeface="Cambria" panose="02040503050406030204" pitchFamily="18" charset="0"/>
                    <a:ea typeface="Cambria" panose="02040503050406030204" pitchFamily="18" charset="0"/>
                  </a:rPr>
                  <a:t>SSE </a:t>
                </a:r>
                <a:r>
                  <a:rPr lang="en-US" sz="2800" dirty="0">
                    <a:latin typeface="Cambria" panose="02040503050406030204" pitchFamily="18" charset="0"/>
                    <a:ea typeface="Cambria" panose="02040503050406030204" pitchFamily="18" charset="0"/>
                  </a:rPr>
                  <a:t>= 3300</a:t>
                </a:r>
                <a:endParaRPr lang="en-US" sz="2800" b="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960DE9EF-3F42-4DE3-B58D-03CD74D22F76}"/>
                  </a:ext>
                </a:extLst>
              </p:cNvPr>
              <p:cNvSpPr txBox="1">
                <a:spLocks noRot="1" noChangeAspect="1" noMove="1" noResize="1" noEditPoints="1" noAdjustHandles="1" noChangeArrowheads="1" noChangeShapeType="1" noTextEdit="1"/>
              </p:cNvSpPr>
              <p:nvPr/>
            </p:nvSpPr>
            <p:spPr>
              <a:xfrm>
                <a:off x="5742070" y="419427"/>
                <a:ext cx="2216248" cy="1420004"/>
              </a:xfrm>
              <a:prstGeom prst="rect">
                <a:avLst/>
              </a:prstGeom>
              <a:blipFill>
                <a:blip r:embed="rId3"/>
                <a:stretch>
                  <a:fillRect l="-5479" b="-10213"/>
                </a:stretch>
              </a:blipFill>
              <a:ln w="12700">
                <a:solidFill>
                  <a:schemeClr val="tx1"/>
                </a:solidFill>
              </a:ln>
            </p:spPr>
            <p:txBody>
              <a:bodyPr/>
              <a:lstStyle/>
              <a:p>
                <a:r>
                  <a:rPr lang="de-DE">
                    <a:noFill/>
                  </a:rPr>
                  <a:t> </a:t>
                </a:r>
              </a:p>
            </p:txBody>
          </p:sp>
        </mc:Fallback>
      </mc:AlternateContent>
      <p:graphicFrame>
        <p:nvGraphicFramePr>
          <p:cNvPr id="8" name="Table 7">
            <a:extLst>
              <a:ext uri="{FF2B5EF4-FFF2-40B4-BE49-F238E27FC236}">
                <a16:creationId xmlns:a16="http://schemas.microsoft.com/office/drawing/2014/main" id="{1BAB59F4-00D1-4334-BF21-9FBCB942CA62}"/>
              </a:ext>
            </a:extLst>
          </p:cNvPr>
          <p:cNvGraphicFramePr>
            <a:graphicFrameLocks noGrp="1"/>
          </p:cNvGraphicFramePr>
          <p:nvPr>
            <p:extLst>
              <p:ext uri="{D42A27DB-BD31-4B8C-83A1-F6EECF244321}">
                <p14:modId xmlns:p14="http://schemas.microsoft.com/office/powerpoint/2010/main" val="1146328846"/>
              </p:ext>
            </p:extLst>
          </p:nvPr>
        </p:nvGraphicFramePr>
        <p:xfrm>
          <a:off x="296621" y="2546135"/>
          <a:ext cx="6121434" cy="2613660"/>
        </p:xfrm>
        <a:graphic>
          <a:graphicData uri="http://schemas.openxmlformats.org/drawingml/2006/table">
            <a:tbl>
              <a:tblPr firstRow="1" bandRow="1">
                <a:tableStyleId>{5C22544A-7EE6-4342-B048-85BDC9FD1C3A}</a:tableStyleId>
              </a:tblPr>
              <a:tblGrid>
                <a:gridCol w="1020239">
                  <a:extLst>
                    <a:ext uri="{9D8B030D-6E8A-4147-A177-3AD203B41FA5}">
                      <a16:colId xmlns:a16="http://schemas.microsoft.com/office/drawing/2014/main" val="1073335484"/>
                    </a:ext>
                  </a:extLst>
                </a:gridCol>
                <a:gridCol w="1020239">
                  <a:extLst>
                    <a:ext uri="{9D8B030D-6E8A-4147-A177-3AD203B41FA5}">
                      <a16:colId xmlns:a16="http://schemas.microsoft.com/office/drawing/2014/main" val="2182077002"/>
                    </a:ext>
                  </a:extLst>
                </a:gridCol>
                <a:gridCol w="1020239">
                  <a:extLst>
                    <a:ext uri="{9D8B030D-6E8A-4147-A177-3AD203B41FA5}">
                      <a16:colId xmlns:a16="http://schemas.microsoft.com/office/drawing/2014/main" val="3181558811"/>
                    </a:ext>
                  </a:extLst>
                </a:gridCol>
                <a:gridCol w="1020239">
                  <a:extLst>
                    <a:ext uri="{9D8B030D-6E8A-4147-A177-3AD203B41FA5}">
                      <a16:colId xmlns:a16="http://schemas.microsoft.com/office/drawing/2014/main" val="3386410210"/>
                    </a:ext>
                  </a:extLst>
                </a:gridCol>
                <a:gridCol w="1020239">
                  <a:extLst>
                    <a:ext uri="{9D8B030D-6E8A-4147-A177-3AD203B41FA5}">
                      <a16:colId xmlns:a16="http://schemas.microsoft.com/office/drawing/2014/main" val="508313133"/>
                    </a:ext>
                  </a:extLst>
                </a:gridCol>
                <a:gridCol w="1020239">
                  <a:extLst>
                    <a:ext uri="{9D8B030D-6E8A-4147-A177-3AD203B41FA5}">
                      <a16:colId xmlns:a16="http://schemas.microsoft.com/office/drawing/2014/main" val="20700897"/>
                    </a:ext>
                  </a:extLst>
                </a:gridCol>
              </a:tblGrid>
              <a:tr h="336768">
                <a:tc>
                  <a:txBody>
                    <a:bodyPr/>
                    <a:lstStyle/>
                    <a:p>
                      <a:pPr algn="ctr" fontAlgn="b"/>
                      <a:r>
                        <a:rPr lang="en-US" sz="2400" u="none" strike="noStrike" dirty="0">
                          <a:effectLst/>
                          <a:latin typeface="+mn-lt"/>
                        </a:rPr>
                        <a:t>(x</a:t>
                      </a:r>
                      <a:r>
                        <a:rPr lang="en-US" sz="2400" u="none" strike="noStrike" baseline="-25000" dirty="0">
                          <a:effectLst/>
                          <a:latin typeface="+mn-lt"/>
                        </a:rPr>
                        <a:t>A</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A</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baseline="30000" dirty="0">
                        <a:solidFill>
                          <a:srgbClr val="000000"/>
                        </a:solidFill>
                        <a:effectLst/>
                        <a:latin typeface="+mn-lt"/>
                      </a:endParaRPr>
                    </a:p>
                  </a:txBody>
                  <a:tcPr marL="7620" marR="7620" marT="7620" marB="0" anchor="ctr"/>
                </a:tc>
                <a:tc>
                  <a:txBody>
                    <a:bodyPr/>
                    <a:lstStyle/>
                    <a:p>
                      <a:pPr algn="ctr" fontAlgn="b"/>
                      <a:r>
                        <a:rPr lang="en-US" sz="2400" u="none" strike="noStrike" dirty="0">
                          <a:effectLst/>
                          <a:latin typeface="+mn-lt"/>
                        </a:rPr>
                        <a:t>(x</a:t>
                      </a:r>
                      <a:r>
                        <a:rPr lang="en-US" sz="2400" u="none" strike="noStrike" baseline="-25000" dirty="0">
                          <a:effectLst/>
                          <a:latin typeface="+mn-lt"/>
                        </a:rPr>
                        <a:t>A</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A</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baseline="30000" dirty="0">
                        <a:solidFill>
                          <a:srgbClr val="000000"/>
                        </a:solidFill>
                        <a:effectLst/>
                        <a:latin typeface="+mn-lt"/>
                      </a:endParaRPr>
                    </a:p>
                  </a:txBody>
                  <a:tcPr marL="7620" marR="7620" marT="7620" marB="0" anchor="ctr"/>
                </a:tc>
                <a:tc>
                  <a:txBody>
                    <a:bodyPr/>
                    <a:lstStyle/>
                    <a:p>
                      <a:pPr algn="ctr" fontAlgn="b"/>
                      <a:r>
                        <a:rPr lang="en-US" sz="2400" u="none" strike="noStrike" dirty="0">
                          <a:effectLst/>
                          <a:latin typeface="+mn-lt"/>
                        </a:rPr>
                        <a:t>(x</a:t>
                      </a:r>
                      <a:r>
                        <a:rPr lang="en-US" sz="2400" u="none" strike="noStrike" baseline="-25000" dirty="0">
                          <a:effectLst/>
                          <a:latin typeface="+mn-lt"/>
                        </a:rPr>
                        <a:t>B</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B</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00B050"/>
                    </a:solidFill>
                  </a:tcPr>
                </a:tc>
                <a:tc>
                  <a:txBody>
                    <a:bodyPr/>
                    <a:lstStyle/>
                    <a:p>
                      <a:pPr algn="ctr" fontAlgn="b"/>
                      <a:r>
                        <a:rPr lang="en-US" sz="2400" u="none" strike="noStrike" dirty="0">
                          <a:effectLst/>
                          <a:latin typeface="+mn-lt"/>
                        </a:rPr>
                        <a:t>(x</a:t>
                      </a:r>
                      <a:r>
                        <a:rPr lang="en-US" sz="2400" u="none" strike="noStrike" baseline="-25000" dirty="0">
                          <a:effectLst/>
                          <a:latin typeface="+mn-lt"/>
                        </a:rPr>
                        <a:t>B</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B</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00B050"/>
                    </a:solidFill>
                  </a:tcPr>
                </a:tc>
                <a:tc>
                  <a:txBody>
                    <a:bodyPr/>
                    <a:lstStyle/>
                    <a:p>
                      <a:pPr algn="ctr" fontAlgn="b"/>
                      <a:r>
                        <a:rPr lang="en-US" sz="2400" u="none" strike="noStrike" dirty="0">
                          <a:effectLst/>
                          <a:latin typeface="+mn-lt"/>
                        </a:rPr>
                        <a:t>(x</a:t>
                      </a:r>
                      <a:r>
                        <a:rPr lang="en-US" sz="2400" u="none" strike="noStrike" baseline="-25000" dirty="0">
                          <a:effectLst/>
                          <a:latin typeface="+mn-lt"/>
                        </a:rPr>
                        <a:t>C</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C</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FF3300"/>
                    </a:solidFill>
                  </a:tcPr>
                </a:tc>
                <a:tc>
                  <a:txBody>
                    <a:bodyPr/>
                    <a:lstStyle/>
                    <a:p>
                      <a:pPr algn="ctr" fontAlgn="b"/>
                      <a:r>
                        <a:rPr lang="en-US" sz="2400" u="none" strike="noStrike" dirty="0">
                          <a:effectLst/>
                          <a:latin typeface="+mn-lt"/>
                        </a:rPr>
                        <a:t>(x</a:t>
                      </a:r>
                      <a:r>
                        <a:rPr lang="en-US" sz="2400" u="none" strike="noStrike" baseline="-25000" dirty="0">
                          <a:effectLst/>
                          <a:latin typeface="+mn-lt"/>
                        </a:rPr>
                        <a:t>C</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C</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49</a:t>
                      </a:r>
                    </a:p>
                  </a:txBody>
                  <a:tcPr marL="7620" marR="7620" marT="7620" marB="0" anchor="b"/>
                </a:tc>
                <a:tc>
                  <a:txBody>
                    <a:bodyPr/>
                    <a:lstStyle/>
                    <a:p>
                      <a:pPr algn="ctr" fontAlgn="b"/>
                      <a:r>
                        <a:rPr lang="en-US" sz="2400" b="0" i="0" u="none" strike="noStrike" dirty="0">
                          <a:solidFill>
                            <a:srgbClr val="000000"/>
                          </a:solidFill>
                          <a:effectLst/>
                          <a:latin typeface="+mn-lt"/>
                        </a:rPr>
                        <a:t>64</a:t>
                      </a:r>
                    </a:p>
                  </a:txBody>
                  <a:tcPr marL="7620" marR="7620" marT="7620" marB="0" anchor="b"/>
                </a:tc>
                <a:tc>
                  <a:txBody>
                    <a:bodyPr/>
                    <a:lstStyle/>
                    <a:p>
                      <a:pPr algn="ctr" fontAlgn="b"/>
                      <a:r>
                        <a:rPr lang="en-US" sz="2400" b="0" i="0" u="none" strike="noStrike" dirty="0">
                          <a:solidFill>
                            <a:srgbClr val="000000"/>
                          </a:solidFill>
                          <a:effectLst/>
                          <a:latin typeface="+mn-lt"/>
                        </a:rPr>
                        <a:t>144</a:t>
                      </a:r>
                    </a:p>
                  </a:txBody>
                  <a:tcPr marL="7620" marR="7620" marT="7620" marB="0" anchor="b">
                    <a:solidFill>
                      <a:srgbClr val="66FF99"/>
                    </a:solidFill>
                  </a:tcPr>
                </a:tc>
                <a:tc>
                  <a:txBody>
                    <a:bodyPr/>
                    <a:lstStyle/>
                    <a:p>
                      <a:pPr algn="ctr" fontAlgn="b"/>
                      <a:r>
                        <a:rPr lang="en-US" sz="2400" b="0" i="0" u="none" strike="noStrike" dirty="0">
                          <a:solidFill>
                            <a:srgbClr val="000000"/>
                          </a:solidFill>
                          <a:effectLst/>
                          <a:latin typeface="+mn-lt"/>
                        </a:rPr>
                        <a:t>16</a:t>
                      </a:r>
                    </a:p>
                  </a:txBody>
                  <a:tcPr marL="7620" marR="7620" marT="7620" marB="0" anchor="b">
                    <a:solidFill>
                      <a:srgbClr val="66FF99"/>
                    </a:solidFill>
                  </a:tcPr>
                </a:tc>
                <a:tc>
                  <a:txBody>
                    <a:bodyPr/>
                    <a:lstStyle/>
                    <a:p>
                      <a:pPr algn="ctr" fontAlgn="b"/>
                      <a:r>
                        <a:rPr lang="en-US" sz="2400" b="0" i="0" u="none" strike="noStrike" dirty="0">
                          <a:solidFill>
                            <a:srgbClr val="000000"/>
                          </a:solidFill>
                          <a:effectLst/>
                          <a:latin typeface="+mn-lt"/>
                        </a:rPr>
                        <a:t>9</a:t>
                      </a:r>
                    </a:p>
                  </a:txBody>
                  <a:tcPr marL="7620" marR="7620" marT="7620" marB="0" anchor="b">
                    <a:solidFill>
                      <a:srgbClr val="FF8585"/>
                    </a:solidFill>
                  </a:tcPr>
                </a:tc>
                <a:tc>
                  <a:txBody>
                    <a:bodyPr/>
                    <a:lstStyle/>
                    <a:p>
                      <a:pPr algn="ctr" fontAlgn="b"/>
                      <a:r>
                        <a:rPr lang="en-US" sz="2400" b="0" i="0" u="none" strike="noStrike" dirty="0">
                          <a:solidFill>
                            <a:srgbClr val="000000"/>
                          </a:solidFill>
                          <a:effectLst/>
                          <a:latin typeface="+mn-lt"/>
                        </a:rPr>
                        <a:t>1</a:t>
                      </a:r>
                    </a:p>
                  </a:txBody>
                  <a:tcPr marL="7620" marR="7620" marT="7620" marB="0" anchor="b">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256</a:t>
                      </a:r>
                    </a:p>
                  </a:txBody>
                  <a:tcPr marL="7620" marR="7620" marT="7620" marB="0" anchor="b"/>
                </a:tc>
                <a:tc>
                  <a:txBody>
                    <a:bodyPr/>
                    <a:lstStyle/>
                    <a:p>
                      <a:pPr algn="ctr" fontAlgn="b"/>
                      <a:r>
                        <a:rPr lang="en-US" sz="2400" b="0" i="0" u="none" strike="noStrike" dirty="0">
                          <a:solidFill>
                            <a:srgbClr val="000000"/>
                          </a:solidFill>
                          <a:effectLst/>
                          <a:latin typeface="+mn-lt"/>
                        </a:rPr>
                        <a:t>121</a:t>
                      </a:r>
                    </a:p>
                  </a:txBody>
                  <a:tcPr marL="7620" marR="7620" marT="7620" marB="0" anchor="b"/>
                </a:tc>
                <a:tc>
                  <a:txBody>
                    <a:bodyPr/>
                    <a:lstStyle/>
                    <a:p>
                      <a:pPr algn="ctr" fontAlgn="b"/>
                      <a:r>
                        <a:rPr lang="en-US" sz="2400" b="0" i="0" u="none" strike="noStrike" dirty="0">
                          <a:solidFill>
                            <a:srgbClr val="000000"/>
                          </a:solidFill>
                          <a:effectLst/>
                          <a:latin typeface="+mn-lt"/>
                        </a:rPr>
                        <a:t>529</a:t>
                      </a:r>
                    </a:p>
                  </a:txBody>
                  <a:tcPr marL="7620" marR="7620" marT="7620" marB="0" anchor="b">
                    <a:solidFill>
                      <a:srgbClr val="CCFFCC"/>
                    </a:solidFill>
                  </a:tcPr>
                </a:tc>
                <a:tc>
                  <a:txBody>
                    <a:bodyPr/>
                    <a:lstStyle/>
                    <a:p>
                      <a:pPr algn="ctr" fontAlgn="b"/>
                      <a:r>
                        <a:rPr lang="en-US" sz="2400" b="0" i="0" u="none" strike="noStrike" dirty="0">
                          <a:solidFill>
                            <a:srgbClr val="000000"/>
                          </a:solidFill>
                          <a:effectLst/>
                          <a:latin typeface="+mn-lt"/>
                        </a:rPr>
                        <a:t>36</a:t>
                      </a:r>
                    </a:p>
                  </a:txBody>
                  <a:tcPr marL="7620" marR="7620" marT="7620" marB="0" anchor="b">
                    <a:solidFill>
                      <a:srgbClr val="CCFFCC"/>
                    </a:solidFill>
                  </a:tcPr>
                </a:tc>
                <a:tc>
                  <a:txBody>
                    <a:bodyPr/>
                    <a:lstStyle/>
                    <a:p>
                      <a:pPr algn="ctr" fontAlgn="b"/>
                      <a:r>
                        <a:rPr lang="en-US" sz="2400" b="0" i="0" u="none" strike="noStrike" dirty="0">
                          <a:solidFill>
                            <a:srgbClr val="000000"/>
                          </a:solidFill>
                          <a:effectLst/>
                          <a:latin typeface="+mn-lt"/>
                        </a:rPr>
                        <a:t>100</a:t>
                      </a:r>
                    </a:p>
                  </a:txBody>
                  <a:tcPr marL="7620" marR="7620" marT="7620" marB="0" anchor="b">
                    <a:solidFill>
                      <a:srgbClr val="FFB9B9"/>
                    </a:solidFill>
                  </a:tcPr>
                </a:tc>
                <a:tc>
                  <a:txBody>
                    <a:bodyPr/>
                    <a:lstStyle/>
                    <a:p>
                      <a:pPr algn="ctr" fontAlgn="b"/>
                      <a:r>
                        <a:rPr lang="en-US" sz="2400" b="0" i="0" u="none" strike="noStrike" dirty="0">
                          <a:solidFill>
                            <a:srgbClr val="000000"/>
                          </a:solidFill>
                          <a:effectLst/>
                          <a:latin typeface="+mn-lt"/>
                        </a:rPr>
                        <a:t>0</a:t>
                      </a:r>
                    </a:p>
                  </a:txBody>
                  <a:tcPr marL="7620" marR="7620" marT="7620" marB="0" anchor="b">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64</a:t>
                      </a:r>
                    </a:p>
                  </a:txBody>
                  <a:tcPr marL="7620" marR="7620" marT="7620" marB="0" anchor="b"/>
                </a:tc>
                <a:tc>
                  <a:txBody>
                    <a:bodyPr/>
                    <a:lstStyle/>
                    <a:p>
                      <a:pPr algn="ctr" fontAlgn="b"/>
                      <a:r>
                        <a:rPr lang="en-US" sz="2400" b="0" i="0" u="none" strike="noStrike" dirty="0">
                          <a:solidFill>
                            <a:srgbClr val="000000"/>
                          </a:solidFill>
                          <a:effectLst/>
                          <a:latin typeface="+mn-lt"/>
                        </a:rPr>
                        <a:t>25</a:t>
                      </a:r>
                    </a:p>
                  </a:txBody>
                  <a:tcPr marL="7620" marR="7620" marT="7620" marB="0" anchor="b"/>
                </a:tc>
                <a:tc>
                  <a:txBody>
                    <a:bodyPr/>
                    <a:lstStyle/>
                    <a:p>
                      <a:pPr algn="ctr" fontAlgn="b"/>
                      <a:r>
                        <a:rPr lang="en-US" sz="2400" b="0" i="0" u="none" strike="noStrike" dirty="0">
                          <a:solidFill>
                            <a:srgbClr val="000000"/>
                          </a:solidFill>
                          <a:effectLst/>
                          <a:latin typeface="+mn-lt"/>
                        </a:rPr>
                        <a:t>361</a:t>
                      </a:r>
                    </a:p>
                  </a:txBody>
                  <a:tcPr marL="7620" marR="7620" marT="7620" marB="0" anchor="b">
                    <a:solidFill>
                      <a:srgbClr val="66FF99"/>
                    </a:solidFill>
                  </a:tcPr>
                </a:tc>
                <a:tc>
                  <a:txBody>
                    <a:bodyPr/>
                    <a:lstStyle/>
                    <a:p>
                      <a:pPr algn="ctr" fontAlgn="b"/>
                      <a:r>
                        <a:rPr lang="en-US" sz="2400" b="0" i="0" u="none" strike="noStrike" dirty="0">
                          <a:solidFill>
                            <a:srgbClr val="000000"/>
                          </a:solidFill>
                          <a:effectLst/>
                          <a:latin typeface="+mn-lt"/>
                        </a:rPr>
                        <a:t>361</a:t>
                      </a:r>
                    </a:p>
                  </a:txBody>
                  <a:tcPr marL="7620" marR="7620" marT="7620" marB="0" anchor="b">
                    <a:solidFill>
                      <a:srgbClr val="66FF99"/>
                    </a:solidFill>
                  </a:tcPr>
                </a:tc>
                <a:tc>
                  <a:txBody>
                    <a:bodyPr/>
                    <a:lstStyle/>
                    <a:p>
                      <a:pPr algn="ctr" fontAlgn="b"/>
                      <a:r>
                        <a:rPr lang="en-US" sz="2400" b="0" i="0" u="none" strike="noStrike" dirty="0">
                          <a:solidFill>
                            <a:srgbClr val="000000"/>
                          </a:solidFill>
                          <a:effectLst/>
                          <a:latin typeface="+mn-lt"/>
                        </a:rPr>
                        <a:t>25</a:t>
                      </a:r>
                    </a:p>
                  </a:txBody>
                  <a:tcPr marL="7620" marR="7620" marT="7620" marB="0" anchor="b">
                    <a:solidFill>
                      <a:srgbClr val="FF8585"/>
                    </a:solidFill>
                  </a:tcPr>
                </a:tc>
                <a:tc>
                  <a:txBody>
                    <a:bodyPr/>
                    <a:lstStyle/>
                    <a:p>
                      <a:pPr algn="ctr" fontAlgn="b"/>
                      <a:r>
                        <a:rPr lang="en-US" sz="2400" b="0" i="0" u="none" strike="noStrike" dirty="0">
                          <a:solidFill>
                            <a:srgbClr val="000000"/>
                          </a:solidFill>
                          <a:effectLst/>
                          <a:latin typeface="+mn-lt"/>
                        </a:rPr>
                        <a:t>100</a:t>
                      </a:r>
                    </a:p>
                  </a:txBody>
                  <a:tcPr marL="7620" marR="7620" marT="7620" marB="0" anchor="b">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a:t>
                      </a:r>
                    </a:p>
                  </a:txBody>
                  <a:tcPr marL="7620" marR="7620" marT="7620" marB="0" anchor="b"/>
                </a:tc>
                <a:tc>
                  <a:txBody>
                    <a:bodyPr/>
                    <a:lstStyle/>
                    <a:p>
                      <a:pPr algn="ctr" fontAlgn="b"/>
                      <a:r>
                        <a:rPr lang="en-US" sz="2400" b="0" i="0" u="none" strike="noStrike" dirty="0">
                          <a:solidFill>
                            <a:srgbClr val="000000"/>
                          </a:solidFill>
                          <a:effectLst/>
                          <a:latin typeface="+mn-lt"/>
                        </a:rPr>
                        <a:t>25</a:t>
                      </a:r>
                    </a:p>
                  </a:txBody>
                  <a:tcPr marL="7620" marR="7620" marT="7620" marB="0" anchor="b"/>
                </a:tc>
                <a:tc>
                  <a:txBody>
                    <a:bodyPr/>
                    <a:lstStyle/>
                    <a:p>
                      <a:pPr algn="ctr" fontAlgn="b"/>
                      <a:r>
                        <a:rPr lang="en-US" sz="2400" b="0" i="0" u="none" strike="noStrike" dirty="0">
                          <a:solidFill>
                            <a:srgbClr val="000000"/>
                          </a:solidFill>
                          <a:effectLst/>
                          <a:latin typeface="+mn-lt"/>
                        </a:rPr>
                        <a:t>196</a:t>
                      </a:r>
                    </a:p>
                  </a:txBody>
                  <a:tcPr marL="7620" marR="7620" marT="7620" marB="0" anchor="b">
                    <a:solidFill>
                      <a:srgbClr val="CCFFCC"/>
                    </a:solidFill>
                  </a:tcPr>
                </a:tc>
                <a:tc>
                  <a:txBody>
                    <a:bodyPr/>
                    <a:lstStyle/>
                    <a:p>
                      <a:pPr algn="ctr" fontAlgn="b"/>
                      <a:r>
                        <a:rPr lang="en-US" sz="2400" b="0" i="0" u="none" strike="noStrike" dirty="0">
                          <a:solidFill>
                            <a:srgbClr val="000000"/>
                          </a:solidFill>
                          <a:effectLst/>
                          <a:latin typeface="+mn-lt"/>
                        </a:rPr>
                        <a:t>1</a:t>
                      </a:r>
                    </a:p>
                  </a:txBody>
                  <a:tcPr marL="7620" marR="7620" marT="7620" marB="0" anchor="b">
                    <a:solidFill>
                      <a:srgbClr val="CCFFCC"/>
                    </a:solidFill>
                  </a:tcPr>
                </a:tc>
                <a:tc>
                  <a:txBody>
                    <a:bodyPr/>
                    <a:lstStyle/>
                    <a:p>
                      <a:pPr algn="ctr" fontAlgn="b"/>
                      <a:r>
                        <a:rPr lang="en-US" sz="2400" b="0" i="0" u="none" strike="noStrike" dirty="0">
                          <a:solidFill>
                            <a:srgbClr val="000000"/>
                          </a:solidFill>
                          <a:effectLst/>
                          <a:latin typeface="+mn-lt"/>
                        </a:rPr>
                        <a:t>1</a:t>
                      </a:r>
                    </a:p>
                  </a:txBody>
                  <a:tcPr marL="7620" marR="7620" marT="7620" marB="0" anchor="b">
                    <a:solidFill>
                      <a:srgbClr val="FFB9B9"/>
                    </a:solidFill>
                  </a:tcPr>
                </a:tc>
                <a:tc>
                  <a:txBody>
                    <a:bodyPr/>
                    <a:lstStyle/>
                    <a:p>
                      <a:pPr algn="ctr" fontAlgn="b"/>
                      <a:r>
                        <a:rPr lang="en-US" sz="2400" b="0" i="0" u="none" strike="noStrike" dirty="0">
                          <a:solidFill>
                            <a:srgbClr val="000000"/>
                          </a:solidFill>
                          <a:effectLst/>
                          <a:latin typeface="+mn-lt"/>
                        </a:rPr>
                        <a:t>144</a:t>
                      </a:r>
                    </a:p>
                  </a:txBody>
                  <a:tcPr marL="7620" marR="7620" marT="7620" marB="0" anchor="b">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b"/>
                </a:tc>
                <a:tc>
                  <a:txBody>
                    <a:bodyPr/>
                    <a:lstStyle/>
                    <a:p>
                      <a:pPr algn="ctr" fontAlgn="b"/>
                      <a:r>
                        <a:rPr lang="en-US" sz="2400" b="0" i="0" u="none" strike="noStrike" dirty="0">
                          <a:solidFill>
                            <a:srgbClr val="000000"/>
                          </a:solidFill>
                          <a:effectLst/>
                          <a:latin typeface="+mn-lt"/>
                        </a:rPr>
                        <a:t>441</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49</a:t>
                      </a:r>
                    </a:p>
                  </a:txBody>
                  <a:tcPr marL="7620" marR="7620" marT="7620" marB="0" anchor="b">
                    <a:solidFill>
                      <a:srgbClr val="66FF99"/>
                    </a:solidFill>
                  </a:tcPr>
                </a:tc>
                <a:tc>
                  <a:txBody>
                    <a:bodyPr/>
                    <a:lstStyle/>
                    <a:p>
                      <a:pPr algn="ctr" fontAlgn="b"/>
                      <a:r>
                        <a:rPr lang="en-US" sz="2400" b="0" i="0" u="none" strike="noStrike" dirty="0">
                          <a:solidFill>
                            <a:srgbClr val="000000"/>
                          </a:solidFill>
                          <a:effectLst/>
                          <a:latin typeface="+mn-lt"/>
                        </a:rPr>
                        <a:t>49</a:t>
                      </a:r>
                    </a:p>
                  </a:txBody>
                  <a:tcPr marL="7620" marR="7620" marT="7620" marB="0" anchor="b">
                    <a:lnB w="12700" cap="flat" cmpd="sng" algn="ctr">
                      <a:solidFill>
                        <a:schemeClr val="tx1"/>
                      </a:solidFill>
                      <a:prstDash val="solid"/>
                      <a:round/>
                      <a:headEnd type="none" w="med" len="med"/>
                      <a:tailEnd type="none" w="med" len="med"/>
                    </a:lnB>
                    <a:solidFill>
                      <a:srgbClr val="66FF99"/>
                    </a:solidFill>
                  </a:tcPr>
                </a:tc>
                <a:tc>
                  <a:txBody>
                    <a:bodyPr/>
                    <a:lstStyle/>
                    <a:p>
                      <a:pPr algn="ctr" fontAlgn="b"/>
                      <a:r>
                        <a:rPr lang="en-US" sz="2400" b="0" i="0" u="none" strike="noStrike" dirty="0">
                          <a:solidFill>
                            <a:srgbClr val="000000"/>
                          </a:solidFill>
                          <a:effectLst/>
                          <a:latin typeface="+mn-lt"/>
                        </a:rPr>
                        <a:t>16</a:t>
                      </a:r>
                    </a:p>
                  </a:txBody>
                  <a:tcPr marL="7620" marR="7620" marT="7620" marB="0" anchor="b">
                    <a:solidFill>
                      <a:srgbClr val="FF8585"/>
                    </a:solidFill>
                  </a:tcPr>
                </a:tc>
                <a:tc>
                  <a:txBody>
                    <a:bodyPr/>
                    <a:lstStyle/>
                    <a:p>
                      <a:pPr algn="ctr" fontAlgn="b"/>
                      <a:r>
                        <a:rPr lang="en-US" sz="2400" b="0" i="0" u="none" strike="noStrike" dirty="0">
                          <a:solidFill>
                            <a:srgbClr val="000000"/>
                          </a:solidFill>
                          <a:effectLst/>
                          <a:latin typeface="+mn-lt"/>
                        </a:rPr>
                        <a:t>100</a:t>
                      </a:r>
                    </a:p>
                  </a:txBody>
                  <a:tcPr marL="7620" marR="7620" marT="7620" marB="0" anchor="b">
                    <a:lnB w="12700" cap="flat" cmpd="sng" algn="ctr">
                      <a:solidFill>
                        <a:schemeClr val="tx1"/>
                      </a:solidFill>
                      <a:prstDash val="solid"/>
                      <a:round/>
                      <a:headEnd type="none" w="med" len="med"/>
                      <a:tailEnd type="none" w="med" len="med"/>
                    </a:lnB>
                    <a:solidFill>
                      <a:srgbClr val="FF8585"/>
                    </a:solidFill>
                  </a:tcPr>
                </a:tc>
                <a:extLst>
                  <a:ext uri="{0D108BD9-81ED-4DB2-BD59-A6C34878D82A}">
                    <a16:rowId xmlns:a16="http://schemas.microsoft.com/office/drawing/2014/main" val="919703989"/>
                  </a:ext>
                </a:extLst>
              </a:tr>
              <a:tr h="336768">
                <a:tc>
                  <a:txBody>
                    <a:bodyPr/>
                    <a:lstStyle/>
                    <a:p>
                      <a:pPr algn="ctr" fontAlgn="b"/>
                      <a:endParaRPr lang="en-US" sz="2400" b="0" i="0" u="none" strike="noStrike" dirty="0">
                        <a:solidFill>
                          <a:srgbClr val="000000"/>
                        </a:solidFill>
                        <a:effectLst/>
                        <a:latin typeface="+mn-lt"/>
                      </a:endParaRPr>
                    </a:p>
                  </a:txBody>
                  <a:tcPr marL="7620" marR="7620" marT="7620" marB="0" anchor="ctr">
                    <a:lnR w="12700" cmpd="sng">
                      <a:noFill/>
                    </a:lnR>
                  </a:tcPr>
                </a:tc>
                <a:tc>
                  <a:txBody>
                    <a:bodyPr/>
                    <a:lstStyle/>
                    <a:p>
                      <a:pPr algn="ctr" fontAlgn="b"/>
                      <a:r>
                        <a:rPr lang="en-US" sz="2400" b="1" u="none" strike="noStrike" dirty="0">
                          <a:effectLst/>
                          <a:latin typeface="+mn-lt"/>
                        </a:rPr>
                        <a:t>1062</a:t>
                      </a:r>
                      <a:endParaRPr lang="en-US" sz="2400" b="1"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2400" b="0" i="0" u="none" strike="noStrike" dirty="0">
                        <a:solidFill>
                          <a:srgbClr val="000000"/>
                        </a:solidFill>
                        <a:effectLst/>
                        <a:latin typeface="+mn-lt"/>
                      </a:endParaRPr>
                    </a:p>
                  </a:txBody>
                  <a:tcPr marL="7620" marR="7620" marT="7620" marB="0" anchor="ctr">
                    <a:lnL w="12700" cmpd="sng">
                      <a:noFill/>
                    </a:lnL>
                    <a:solidFill>
                      <a:srgbClr val="CCFFCC"/>
                    </a:solidFill>
                  </a:tcPr>
                </a:tc>
                <a:tc>
                  <a:txBody>
                    <a:bodyPr/>
                    <a:lstStyle/>
                    <a:p>
                      <a:pPr algn="ctr" fontAlgn="b"/>
                      <a:r>
                        <a:rPr lang="en-US" sz="2400" b="1" u="none" strike="noStrike" dirty="0">
                          <a:effectLst/>
                          <a:latin typeface="+mn-lt"/>
                        </a:rPr>
                        <a:t>1742</a:t>
                      </a:r>
                      <a:endParaRPr lang="en-US" sz="2400" b="1" i="0" u="none" strike="noStrike" dirty="0">
                        <a:solidFill>
                          <a:srgbClr val="000000"/>
                        </a:solidFill>
                        <a:effectLst/>
                        <a:latin typeface="+mn-lt"/>
                      </a:endParaRPr>
                    </a:p>
                  </a:txBody>
                  <a:tcPr marL="7620" marR="7620" marT="7620" marB="0" anchor="ctr">
                    <a:lnT w="12700" cap="flat" cmpd="sng" algn="ctr">
                      <a:solidFill>
                        <a:schemeClr val="tx1"/>
                      </a:solidFill>
                      <a:prstDash val="solid"/>
                      <a:round/>
                      <a:headEnd type="none" w="med" len="med"/>
                      <a:tailEnd type="none" w="med" len="med"/>
                    </a:lnT>
                    <a:solidFill>
                      <a:srgbClr val="CCFFCC"/>
                    </a:solidFill>
                  </a:tcPr>
                </a:tc>
                <a:tc>
                  <a:txBody>
                    <a:bodyPr/>
                    <a:lstStyle/>
                    <a:p>
                      <a:pPr algn="ctr" fontAlgn="b"/>
                      <a:endParaRPr lang="en-US" sz="2400" b="0" i="0" u="none" strike="noStrike" dirty="0">
                        <a:solidFill>
                          <a:srgbClr val="000000"/>
                        </a:solidFill>
                        <a:effectLst/>
                        <a:latin typeface="+mn-lt"/>
                      </a:endParaRPr>
                    </a:p>
                  </a:txBody>
                  <a:tcPr marL="7620" marR="7620" marT="7620" marB="0" anchor="ctr">
                    <a:solidFill>
                      <a:srgbClr val="FFB9B9"/>
                    </a:solidFill>
                  </a:tcPr>
                </a:tc>
                <a:tc>
                  <a:txBody>
                    <a:bodyPr/>
                    <a:lstStyle/>
                    <a:p>
                      <a:pPr algn="ctr" fontAlgn="b"/>
                      <a:r>
                        <a:rPr lang="en-US" sz="2400" b="1" u="none" strike="noStrike" dirty="0">
                          <a:effectLst/>
                          <a:latin typeface="+mn-lt"/>
                        </a:rPr>
                        <a:t>496</a:t>
                      </a:r>
                      <a:endParaRPr lang="en-US" sz="2400" b="1" i="0" u="none" strike="noStrike" dirty="0">
                        <a:solidFill>
                          <a:srgbClr val="000000"/>
                        </a:solidFill>
                        <a:effectLst/>
                        <a:latin typeface="+mn-lt"/>
                      </a:endParaRPr>
                    </a:p>
                  </a:txBody>
                  <a:tcPr marL="7620" marR="7620" marT="7620" marB="0" anchor="ctr">
                    <a:lnT w="12700" cap="flat" cmpd="sng" algn="ctr">
                      <a:solidFill>
                        <a:schemeClr val="tx1"/>
                      </a:solidFill>
                      <a:prstDash val="solid"/>
                      <a:round/>
                      <a:headEnd type="none" w="med" len="med"/>
                      <a:tailEnd type="none" w="med" len="med"/>
                    </a:lnT>
                    <a:solidFill>
                      <a:srgbClr val="FFB9B9"/>
                    </a:solidFill>
                  </a:tcPr>
                </a:tc>
                <a:extLst>
                  <a:ext uri="{0D108BD9-81ED-4DB2-BD59-A6C34878D82A}">
                    <a16:rowId xmlns:a16="http://schemas.microsoft.com/office/drawing/2014/main" val="2313030844"/>
                  </a:ext>
                </a:extLst>
              </a:tr>
            </a:tbl>
          </a:graphicData>
        </a:graphic>
      </p:graphicFrame>
      <p:graphicFrame>
        <p:nvGraphicFramePr>
          <p:cNvPr id="13" name="Table 12">
            <a:extLst>
              <a:ext uri="{FF2B5EF4-FFF2-40B4-BE49-F238E27FC236}">
                <a16:creationId xmlns:a16="http://schemas.microsoft.com/office/drawing/2014/main" id="{9DF16B9C-ED04-4DCD-852F-C15AC7458E7E}"/>
              </a:ext>
            </a:extLst>
          </p:cNvPr>
          <p:cNvGraphicFramePr>
            <a:graphicFrameLocks noGrp="1"/>
          </p:cNvGraphicFramePr>
          <p:nvPr>
            <p:extLst>
              <p:ext uri="{D42A27DB-BD31-4B8C-83A1-F6EECF244321}">
                <p14:modId xmlns:p14="http://schemas.microsoft.com/office/powerpoint/2010/main" val="1737821058"/>
              </p:ext>
            </p:extLst>
          </p:nvPr>
        </p:nvGraphicFramePr>
        <p:xfrm>
          <a:off x="4520243" y="5272001"/>
          <a:ext cx="1897811" cy="457200"/>
        </p:xfrm>
        <a:graphic>
          <a:graphicData uri="http://schemas.openxmlformats.org/drawingml/2006/table">
            <a:tbl>
              <a:tblPr firstRow="1" bandRow="1">
                <a:tableStyleId>{5C22544A-7EE6-4342-B048-85BDC9FD1C3A}</a:tableStyleId>
              </a:tblPr>
              <a:tblGrid>
                <a:gridCol w="887926">
                  <a:extLst>
                    <a:ext uri="{9D8B030D-6E8A-4147-A177-3AD203B41FA5}">
                      <a16:colId xmlns:a16="http://schemas.microsoft.com/office/drawing/2014/main" val="882400247"/>
                    </a:ext>
                  </a:extLst>
                </a:gridCol>
                <a:gridCol w="1009885">
                  <a:extLst>
                    <a:ext uri="{9D8B030D-6E8A-4147-A177-3AD203B41FA5}">
                      <a16:colId xmlns:a16="http://schemas.microsoft.com/office/drawing/2014/main" val="22179424"/>
                    </a:ext>
                  </a:extLst>
                </a:gridCol>
              </a:tblGrid>
              <a:tr h="365760">
                <a:tc>
                  <a:txBody>
                    <a:bodyPr/>
                    <a:lstStyle/>
                    <a:p>
                      <a:r>
                        <a:rPr lang="en-US" sz="2400" baseline="-25000" dirty="0">
                          <a:sym typeface="Symbol" panose="05050102010706020507" pitchFamily="18" charset="2"/>
                        </a:rPr>
                        <a:t>TOTAL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3300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sp>
        <p:nvSpPr>
          <p:cNvPr id="14" name="Oval 13">
            <a:extLst>
              <a:ext uri="{FF2B5EF4-FFF2-40B4-BE49-F238E27FC236}">
                <a16:creationId xmlns:a16="http://schemas.microsoft.com/office/drawing/2014/main" id="{61437009-269D-40DD-AE35-EEED2B1C7A01}"/>
              </a:ext>
            </a:extLst>
          </p:cNvPr>
          <p:cNvSpPr/>
          <p:nvPr/>
        </p:nvSpPr>
        <p:spPr>
          <a:xfrm>
            <a:off x="554983" y="2932079"/>
            <a:ext cx="496837" cy="327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0A7A138-A418-4508-A073-44DFD39E65F0}"/>
              </a:ext>
            </a:extLst>
          </p:cNvPr>
          <p:cNvSpPr/>
          <p:nvPr/>
        </p:nvSpPr>
        <p:spPr>
          <a:xfrm>
            <a:off x="8309651" y="824059"/>
            <a:ext cx="496837" cy="327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F4CD7AA-4E76-478D-8B65-B73844F5D9A2}"/>
              </a:ext>
            </a:extLst>
          </p:cNvPr>
          <p:cNvSpPr/>
          <p:nvPr/>
        </p:nvSpPr>
        <p:spPr>
          <a:xfrm>
            <a:off x="8336610" y="4603717"/>
            <a:ext cx="496837" cy="327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EFBDF06-DE0C-4466-9CDB-B94380813B97}"/>
              </a:ext>
            </a:extLst>
          </p:cNvPr>
          <p:cNvSpPr txBox="1"/>
          <p:nvPr/>
        </p:nvSpPr>
        <p:spPr>
          <a:xfrm>
            <a:off x="6601105" y="2673284"/>
            <a:ext cx="1191352" cy="1200329"/>
          </a:xfrm>
          <a:prstGeom prst="rect">
            <a:avLst/>
          </a:prstGeom>
          <a:noFill/>
          <a:ln w="28575">
            <a:solidFill>
              <a:srgbClr val="FF0000"/>
            </a:solidFill>
          </a:ln>
        </p:spPr>
        <p:txBody>
          <a:bodyPr wrap="none" rtlCol="0">
            <a:spAutoFit/>
          </a:bodyPr>
          <a:lstStyle/>
          <a:p>
            <a:pPr algn="ctr"/>
            <a:r>
              <a:rPr lang="en-US" sz="2400" dirty="0">
                <a:solidFill>
                  <a:srgbClr val="FF0000"/>
                </a:solidFill>
              </a:rPr>
              <a:t>(37-44)</a:t>
            </a:r>
            <a:r>
              <a:rPr lang="en-US" sz="2400" baseline="30000" dirty="0">
                <a:solidFill>
                  <a:srgbClr val="FF0000"/>
                </a:solidFill>
              </a:rPr>
              <a:t>2</a:t>
            </a:r>
          </a:p>
          <a:p>
            <a:pPr algn="ctr"/>
            <a:r>
              <a:rPr lang="en-US" sz="2400" dirty="0">
                <a:solidFill>
                  <a:srgbClr val="FF0000"/>
                </a:solidFill>
              </a:rPr>
              <a:t>=(-7)</a:t>
            </a:r>
            <a:r>
              <a:rPr lang="en-US" sz="2400" baseline="30000" dirty="0">
                <a:solidFill>
                  <a:srgbClr val="FF0000"/>
                </a:solidFill>
              </a:rPr>
              <a:t>2</a:t>
            </a:r>
          </a:p>
          <a:p>
            <a:pPr algn="ctr"/>
            <a:r>
              <a:rPr lang="en-US" sz="2400" dirty="0">
                <a:solidFill>
                  <a:srgbClr val="FF0000"/>
                </a:solidFill>
              </a:rPr>
              <a:t>=49</a:t>
            </a:r>
          </a:p>
        </p:txBody>
      </p:sp>
      <p:cxnSp>
        <p:nvCxnSpPr>
          <p:cNvPr id="18" name="Straight Connector 17">
            <a:extLst>
              <a:ext uri="{FF2B5EF4-FFF2-40B4-BE49-F238E27FC236}">
                <a16:creationId xmlns:a16="http://schemas.microsoft.com/office/drawing/2014/main" id="{C39F6397-6CA5-4F29-840E-508A48126F65}"/>
              </a:ext>
            </a:extLst>
          </p:cNvPr>
          <p:cNvCxnSpPr>
            <a:cxnSpLocks/>
            <a:stCxn id="14" idx="6"/>
            <a:endCxn id="17" idx="1"/>
          </p:cNvCxnSpPr>
          <p:nvPr/>
        </p:nvCxnSpPr>
        <p:spPr>
          <a:xfrm>
            <a:off x="1051820" y="3095840"/>
            <a:ext cx="5549285" cy="1776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D53BF9-66C6-4B5C-8391-F2D2FC219D15}"/>
              </a:ext>
            </a:extLst>
          </p:cNvPr>
          <p:cNvCxnSpPr>
            <a:cxnSpLocks/>
            <a:stCxn id="17" idx="0"/>
            <a:endCxn id="15" idx="3"/>
          </p:cNvCxnSpPr>
          <p:nvPr/>
        </p:nvCxnSpPr>
        <p:spPr>
          <a:xfrm flipV="1">
            <a:off x="7196781" y="1103617"/>
            <a:ext cx="1185630" cy="15696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FA6C57-1359-4321-B46E-3E596AD2ED3B}"/>
              </a:ext>
            </a:extLst>
          </p:cNvPr>
          <p:cNvCxnSpPr>
            <a:cxnSpLocks/>
            <a:stCxn id="17" idx="2"/>
            <a:endCxn id="16" idx="1"/>
          </p:cNvCxnSpPr>
          <p:nvPr/>
        </p:nvCxnSpPr>
        <p:spPr>
          <a:xfrm>
            <a:off x="7196781" y="3873613"/>
            <a:ext cx="1212589" cy="7780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12A5615-1C9B-4600-BFF2-8D13BC0AE8DA}"/>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97523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par>
                                <p:cTn id="13" presetID="22" presetClass="entr" presetSubtype="2"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right)">
                                      <p:cBhvr>
                                        <p:cTn id="18" dur="500"/>
                                        <p:tgtEl>
                                          <p:spTgt spid="1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par>
                                <p:cTn id="25" presetID="22" presetClass="entr" presetSubtype="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3CC2F0D-21A7-414D-B873-D1FD312D2EB5}"/>
              </a:ext>
            </a:extLst>
          </p:cNvPr>
          <p:cNvGrpSpPr/>
          <p:nvPr/>
        </p:nvGrpSpPr>
        <p:grpSpPr>
          <a:xfrm>
            <a:off x="2009953" y="3262591"/>
            <a:ext cx="8479767" cy="3049307"/>
            <a:chOff x="2475780" y="3262593"/>
            <a:chExt cx="6356519" cy="1880907"/>
          </a:xfrm>
        </p:grpSpPr>
        <p:pic>
          <p:nvPicPr>
            <p:cNvPr id="7" name="Picture 6">
              <a:extLst>
                <a:ext uri="{FF2B5EF4-FFF2-40B4-BE49-F238E27FC236}">
                  <a16:creationId xmlns:a16="http://schemas.microsoft.com/office/drawing/2014/main" id="{268A2035-FC31-4442-AF57-DC941E4D12D1}"/>
                </a:ext>
              </a:extLst>
            </p:cNvPr>
            <p:cNvPicPr>
              <a:picLocks noChangeAspect="1"/>
            </p:cNvPicPr>
            <p:nvPr/>
          </p:nvPicPr>
          <p:blipFill rotWithShape="1">
            <a:blip r:embed="rId3"/>
            <a:srcRect t="18487" r="11751"/>
            <a:stretch/>
          </p:blipFill>
          <p:spPr>
            <a:xfrm>
              <a:off x="2475780" y="3262593"/>
              <a:ext cx="4192439" cy="1880907"/>
            </a:xfrm>
            <a:prstGeom prst="rect">
              <a:avLst/>
            </a:prstGeom>
          </p:spPr>
        </p:pic>
        <p:cxnSp>
          <p:nvCxnSpPr>
            <p:cNvPr id="8" name="Straight Connector 7">
              <a:extLst>
                <a:ext uri="{FF2B5EF4-FFF2-40B4-BE49-F238E27FC236}">
                  <a16:creationId xmlns:a16="http://schemas.microsoft.com/office/drawing/2014/main" id="{68066B16-8EE9-4342-9F05-346DD9DC6409}"/>
                </a:ext>
              </a:extLst>
            </p:cNvPr>
            <p:cNvCxnSpPr/>
            <p:nvPr/>
          </p:nvCxnSpPr>
          <p:spPr>
            <a:xfrm>
              <a:off x="6866627" y="3719745"/>
              <a:ext cx="301924" cy="0"/>
            </a:xfrm>
            <a:prstGeom prst="line">
              <a:avLst/>
            </a:prstGeom>
            <a:ln w="38100">
              <a:solidFill>
                <a:srgbClr val="1F77B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6832D4-5EDD-4A25-8770-3C9CF04B3E9D}"/>
                </a:ext>
              </a:extLst>
            </p:cNvPr>
            <p:cNvSpPr txBox="1"/>
            <p:nvPr/>
          </p:nvSpPr>
          <p:spPr>
            <a:xfrm>
              <a:off x="7168551" y="3550468"/>
              <a:ext cx="1645002" cy="338554"/>
            </a:xfrm>
            <a:prstGeom prst="rect">
              <a:avLst/>
            </a:prstGeom>
            <a:noFill/>
          </p:spPr>
          <p:txBody>
            <a:bodyPr wrap="none" rtlCol="0">
              <a:spAutoFit/>
            </a:bodyPr>
            <a:lstStyle/>
            <a:p>
              <a:r>
                <a:rPr lang="en-US" sz="1600" dirty="0">
                  <a:latin typeface="Montserrat" panose="02000505000000020004" pitchFamily="2" charset="0"/>
                </a:rPr>
                <a:t>Z-Distribution</a:t>
              </a:r>
            </a:p>
          </p:txBody>
        </p:sp>
        <p:sp>
          <p:nvSpPr>
            <p:cNvPr id="10" name="TextBox 9">
              <a:extLst>
                <a:ext uri="{FF2B5EF4-FFF2-40B4-BE49-F238E27FC236}">
                  <a16:creationId xmlns:a16="http://schemas.microsoft.com/office/drawing/2014/main" id="{1F5C744F-149E-44F9-8803-4A717984C4CB}"/>
                </a:ext>
              </a:extLst>
            </p:cNvPr>
            <p:cNvSpPr txBox="1"/>
            <p:nvPr/>
          </p:nvSpPr>
          <p:spPr>
            <a:xfrm>
              <a:off x="7187297" y="3864492"/>
              <a:ext cx="1645002" cy="338554"/>
            </a:xfrm>
            <a:prstGeom prst="rect">
              <a:avLst/>
            </a:prstGeom>
            <a:noFill/>
          </p:spPr>
          <p:txBody>
            <a:bodyPr wrap="none" rtlCol="0">
              <a:spAutoFit/>
            </a:bodyPr>
            <a:lstStyle/>
            <a:p>
              <a:r>
                <a:rPr lang="en-US" sz="1600" dirty="0">
                  <a:latin typeface="Montserrat" panose="02000505000000020004" pitchFamily="2" charset="0"/>
                </a:rPr>
                <a:t>t-Distribution</a:t>
              </a:r>
            </a:p>
          </p:txBody>
        </p:sp>
        <p:cxnSp>
          <p:nvCxnSpPr>
            <p:cNvPr id="11" name="Straight Connector 10">
              <a:extLst>
                <a:ext uri="{FF2B5EF4-FFF2-40B4-BE49-F238E27FC236}">
                  <a16:creationId xmlns:a16="http://schemas.microsoft.com/office/drawing/2014/main" id="{5CB35085-AF40-41F1-923F-9542423E387E}"/>
                </a:ext>
              </a:extLst>
            </p:cNvPr>
            <p:cNvCxnSpPr/>
            <p:nvPr/>
          </p:nvCxnSpPr>
          <p:spPr>
            <a:xfrm>
              <a:off x="6866627" y="4030893"/>
              <a:ext cx="301924" cy="0"/>
            </a:xfrm>
            <a:prstGeom prst="line">
              <a:avLst/>
            </a:prstGeom>
            <a:ln w="38100">
              <a:solidFill>
                <a:srgbClr val="FF7F0E"/>
              </a:solidFill>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EB237F2C-897E-C141-859A-162EE9630138}"/>
              </a:ext>
            </a:extLst>
          </p:cNvPr>
          <p:cNvSpPr>
            <a:spLocks noGrp="1"/>
          </p:cNvSpPr>
          <p:nvPr>
            <p:ph type="title"/>
          </p:nvPr>
        </p:nvSpPr>
        <p:spPr/>
        <p:txBody>
          <a:bodyPr/>
          <a:lstStyle/>
          <a:p>
            <a:r>
              <a:rPr lang="de-DE" noProof="0" dirty="0"/>
              <a:t>Varianzanalyse</a:t>
            </a:r>
          </a:p>
        </p:txBody>
      </p:sp>
      <p:sp>
        <p:nvSpPr>
          <p:cNvPr id="3" name="Inhaltsplatzhalter 2">
            <a:extLst>
              <a:ext uri="{FF2B5EF4-FFF2-40B4-BE49-F238E27FC236}">
                <a16:creationId xmlns:a16="http://schemas.microsoft.com/office/drawing/2014/main" id="{D2E3CBDB-8A10-2548-800D-ECC643ED6957}"/>
              </a:ext>
            </a:extLst>
          </p:cNvPr>
          <p:cNvSpPr>
            <a:spLocks noGrp="1"/>
          </p:cNvSpPr>
          <p:nvPr>
            <p:ph idx="1"/>
          </p:nvPr>
        </p:nvSpPr>
        <p:spPr/>
        <p:txBody>
          <a:bodyPr/>
          <a:lstStyle/>
          <a:p>
            <a:r>
              <a:rPr lang="de-DE" noProof="0" dirty="0"/>
              <a:t>In der vorherigen Lektion haben wir Z- und t-Verteilungen verwendet, um die Frage zu beantworten:</a:t>
            </a:r>
            <a:br>
              <a:rPr lang="de-DE" noProof="0" dirty="0"/>
            </a:br>
            <a:r>
              <a:rPr lang="de-DE" i="1" noProof="0" dirty="0"/>
              <a:t>"Wie groß ist die Wahrscheinlichkeit, dass zwei Proben aus derselben Population stammen?"</a:t>
            </a:r>
          </a:p>
        </p:txBody>
      </p:sp>
      <p:sp>
        <p:nvSpPr>
          <p:cNvPr id="5" name="Textfeld 4">
            <a:extLst>
              <a:ext uri="{FF2B5EF4-FFF2-40B4-BE49-F238E27FC236}">
                <a16:creationId xmlns:a16="http://schemas.microsoft.com/office/drawing/2014/main" id="{4AB03861-657B-C64E-AE04-33FB073616CC}"/>
              </a:ext>
            </a:extLst>
          </p:cNvPr>
          <p:cNvSpPr txBox="1"/>
          <p:nvPr/>
        </p:nvSpPr>
        <p:spPr>
          <a:xfrm>
            <a:off x="191069" y="6428096"/>
            <a:ext cx="2988859" cy="369332"/>
          </a:xfrm>
          <a:prstGeom prst="rect">
            <a:avLst/>
          </a:prstGeom>
          <a:noFill/>
        </p:spPr>
        <p:txBody>
          <a:bodyPr wrap="square" rtlCol="0">
            <a:spAutoFit/>
          </a:bodyPr>
          <a:lstStyle/>
          <a:p>
            <a:r>
              <a:rPr lang="de-DE" dirty="0">
                <a:solidFill>
                  <a:schemeClr val="bg1"/>
                </a:solidFill>
              </a:rPr>
              <a:t>Varianzanalyse</a:t>
            </a:r>
          </a:p>
        </p:txBody>
      </p:sp>
    </p:spTree>
    <p:extLst>
      <p:ext uri="{BB962C8B-B14F-4D97-AF65-F5344CB8AC3E}">
        <p14:creationId xmlns:p14="http://schemas.microsoft.com/office/powerpoint/2010/main" val="34445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pPr marL="0" indent="0">
                  <a:buNone/>
                </a:pPr>
                <a:r>
                  <a:rPr lang="de-DE" noProof="0" dirty="0"/>
                  <a:t>Freiheitsgrade Abweichungen</a:t>
                </a:r>
              </a:p>
              <a:p>
                <a:pPr marL="0" indent="0">
                  <a:buNone/>
                </a:pPr>
                <a:endParaRPr lang="de-DE" noProof="0" dirty="0"/>
              </a:p>
              <a:p>
                <a:pPr marL="112713" indent="0">
                  <a:buNone/>
                </a:pPr>
                <a14:m>
                  <m:oMathPara xmlns:m="http://schemas.openxmlformats.org/officeDocument/2006/math">
                    <m:oMathParaPr>
                      <m:jc m:val="left"/>
                    </m:oMathParaPr>
                    <m:oMath xmlns:m="http://schemas.openxmlformats.org/officeDocument/2006/math">
                      <m:sSub>
                        <m:sSubPr>
                          <m:ctrlPr>
                            <a:rPr lang="de-DE" sz="3600" i="1" noProof="0" smtClean="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𝑑𝑓</m:t>
                          </m:r>
                        </m:e>
                        <m:sub>
                          <m:r>
                            <a:rPr lang="de-DE" sz="3600" i="1" noProof="0">
                              <a:solidFill>
                                <a:schemeClr val="accent1"/>
                              </a:solidFill>
                              <a:latin typeface="Cambria Math" panose="02040503050406030204" pitchFamily="18" charset="0"/>
                            </a:rPr>
                            <m:t>𝑒𝑟𝑟𝑜𝑟</m:t>
                          </m:r>
                        </m:sub>
                      </m:sSub>
                      <m:r>
                        <a:rPr lang="de-DE" sz="3600" i="1" noProof="0">
                          <a:solidFill>
                            <a:schemeClr val="accent1"/>
                          </a:solidFill>
                          <a:latin typeface="Cambria Math" panose="02040503050406030204" pitchFamily="18" charset="0"/>
                        </a:rPr>
                        <m:t>=</m:t>
                      </m:r>
                      <m:d>
                        <m:dPr>
                          <m:ctrlPr>
                            <a:rPr lang="de-DE" sz="3600" i="1" noProof="0">
                              <a:solidFill>
                                <a:schemeClr val="accent1"/>
                              </a:solidFill>
                              <a:latin typeface="Cambria Math" panose="02040503050406030204" pitchFamily="18" charset="0"/>
                            </a:rPr>
                          </m:ctrlPr>
                        </m:dPr>
                        <m:e>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𝑟𝑜𝑤𝑠</m:t>
                              </m:r>
                            </m:sub>
                          </m:sSub>
                          <m:r>
                            <a:rPr lang="de-DE" sz="3600" i="1" noProof="0">
                              <a:solidFill>
                                <a:schemeClr val="accent1"/>
                              </a:solidFill>
                              <a:latin typeface="Cambria Math" panose="02040503050406030204" pitchFamily="18" charset="0"/>
                            </a:rPr>
                            <m:t>−1</m:t>
                          </m:r>
                        </m:e>
                      </m:d>
                      <m:r>
                        <a:rPr lang="de-DE" sz="3600" i="1" noProof="0">
                          <a:solidFill>
                            <a:schemeClr val="accent1"/>
                          </a:solidFill>
                          <a:latin typeface="Cambria Math" panose="02040503050406030204" pitchFamily="18" charset="0"/>
                        </a:rPr>
                        <m:t>∗</m:t>
                      </m:r>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𝑔𝑟𝑜𝑢𝑝𝑠</m:t>
                          </m:r>
                        </m:sub>
                      </m:sSub>
                    </m:oMath>
                  </m:oMathPara>
                </a14:m>
                <a:endParaRPr lang="de-DE" sz="3600" i="1" noProof="0" dirty="0">
                  <a:solidFill>
                    <a:schemeClr val="accent1"/>
                  </a:solidFill>
                  <a:latin typeface="Cambria Math" panose="02040503050406030204" pitchFamily="18" charset="0"/>
                </a:endParaRPr>
              </a:p>
              <a:p>
                <a:pPr marL="1311275"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m:t>
                      </m:r>
                      <m:d>
                        <m:dPr>
                          <m:ctrlPr>
                            <a:rPr lang="de-DE" sz="3600" i="1" noProof="0">
                              <a:solidFill>
                                <a:schemeClr val="accent1"/>
                              </a:solidFill>
                              <a:latin typeface="Cambria Math" panose="02040503050406030204" pitchFamily="18" charset="0"/>
                            </a:rPr>
                          </m:ctrlPr>
                        </m:dPr>
                        <m:e>
                          <m:r>
                            <a:rPr lang="de-DE" sz="3600" i="1" noProof="0">
                              <a:solidFill>
                                <a:schemeClr val="accent1"/>
                              </a:solidFill>
                              <a:latin typeface="Cambria Math" panose="02040503050406030204" pitchFamily="18" charset="0"/>
                            </a:rPr>
                            <m:t>10−1</m:t>
                          </m:r>
                        </m:e>
                      </m:d>
                      <m:r>
                        <a:rPr lang="de-DE" sz="3600" i="1" noProof="0">
                          <a:solidFill>
                            <a:schemeClr val="accent1"/>
                          </a:solidFill>
                          <a:latin typeface="Cambria Math" panose="02040503050406030204" pitchFamily="18" charset="0"/>
                        </a:rPr>
                        <m:t>∗3</m:t>
                      </m:r>
                    </m:oMath>
                  </m:oMathPara>
                </a14:m>
                <a:endParaRPr lang="de-DE" sz="3600" noProof="0" dirty="0">
                  <a:solidFill>
                    <a:schemeClr val="accent1"/>
                  </a:solidFill>
                </a:endParaRPr>
              </a:p>
              <a:p>
                <a:pPr marL="1311275"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=27</m:t>
                      </m:r>
                    </m:oMath>
                  </m:oMathPara>
                </a14:m>
                <a:endParaRPr lang="de-DE" sz="3600" noProof="0" dirty="0">
                  <a:solidFill>
                    <a:schemeClr val="accent1"/>
                  </a:solidFill>
                </a:endParaRPr>
              </a:p>
              <a:p>
                <a:pPr marL="114300" indent="0">
                  <a:buNone/>
                </a:pPr>
                <a:endParaRPr lang="de-DE" noProof="0" dirty="0">
                  <a:solidFill>
                    <a:schemeClr val="accent1"/>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de-DE">
                    <a:noFill/>
                  </a:rPr>
                  <a:t> </a:t>
                </a:r>
              </a:p>
            </p:txBody>
          </p:sp>
        </mc:Fallback>
      </mc:AlternateContent>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0DE9EF-3F42-4DE3-B58D-03CD74D22F76}"/>
                  </a:ext>
                </a:extLst>
              </p:cNvPr>
              <p:cNvSpPr txBox="1"/>
              <p:nvPr/>
            </p:nvSpPr>
            <p:spPr>
              <a:xfrm>
                <a:off x="5742070" y="419427"/>
                <a:ext cx="2216248" cy="1850891"/>
              </a:xfrm>
              <a:prstGeom prst="rect">
                <a:avLst/>
              </a:prstGeom>
              <a:no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𝑆𝑆𝐺</m:t>
                      </m:r>
                      <m:r>
                        <a:rPr lang="en-US" sz="2800" b="0" i="1" smtClean="0">
                          <a:latin typeface="Cambria Math" panose="02040503050406030204" pitchFamily="18" charset="0"/>
                        </a:rPr>
                        <m:t>=420</m:t>
                      </m:r>
                    </m:oMath>
                  </m:oMathPara>
                </a14:m>
                <a:endParaRPr lang="en-GB" sz="2800" b="0" dirty="0">
                  <a:latin typeface="Cambria" panose="02040503050406030204" pitchFamily="18" charset="0"/>
                  <a:ea typeface="Cambria"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𝑔𝑟𝑜𝑢𝑝𝑠</m:t>
                          </m:r>
                        </m:sub>
                      </m:sSub>
                      <m:r>
                        <a:rPr lang="en-US" sz="2800" i="1">
                          <a:latin typeface="Cambria Math" panose="02040503050406030204" pitchFamily="18" charset="0"/>
                        </a:rPr>
                        <m:t>=2</m:t>
                      </m:r>
                    </m:oMath>
                  </m:oMathPara>
                </a14:m>
                <a:endParaRPr lang="en-GB" sz="2800" dirty="0">
                  <a:latin typeface="Cambria" panose="02040503050406030204" pitchFamily="18" charset="0"/>
                  <a:ea typeface="Cambria" panose="02040503050406030204" pitchFamily="18" charset="0"/>
                </a:endParaRPr>
              </a:p>
              <a:p>
                <a:r>
                  <a:rPr lang="en-US" sz="2800" b="0" i="1" dirty="0">
                    <a:latin typeface="Cambria" panose="02040503050406030204" pitchFamily="18" charset="0"/>
                    <a:ea typeface="Cambria" panose="02040503050406030204" pitchFamily="18" charset="0"/>
                  </a:rPr>
                  <a:t>SSE</a:t>
                </a:r>
                <a:r>
                  <a:rPr lang="en-US" sz="2800" b="0" dirty="0">
                    <a:latin typeface="Cambria" panose="02040503050406030204" pitchFamily="18" charset="0"/>
                    <a:ea typeface="Cambria" panose="02040503050406030204" pitchFamily="18" charset="0"/>
                  </a:rPr>
                  <a:t> = 3300</a:t>
                </a: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𝑒𝑟𝑟𝑜𝑟</m:t>
                          </m:r>
                        </m:sub>
                      </m:sSub>
                      <m:r>
                        <a:rPr lang="en-US" sz="2800" i="1">
                          <a:latin typeface="Cambria Math" panose="02040503050406030204" pitchFamily="18" charset="0"/>
                        </a:rPr>
                        <m:t>=27</m:t>
                      </m:r>
                    </m:oMath>
                  </m:oMathPara>
                </a14:m>
                <a:endParaRPr lang="en-US" sz="2800" b="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960DE9EF-3F42-4DE3-B58D-03CD74D22F76}"/>
                  </a:ext>
                </a:extLst>
              </p:cNvPr>
              <p:cNvSpPr txBox="1">
                <a:spLocks noRot="1" noChangeAspect="1" noMove="1" noResize="1" noEditPoints="1" noAdjustHandles="1" noChangeArrowheads="1" noChangeShapeType="1" noTextEdit="1"/>
              </p:cNvSpPr>
              <p:nvPr/>
            </p:nvSpPr>
            <p:spPr>
              <a:xfrm>
                <a:off x="5742070" y="419427"/>
                <a:ext cx="2216248" cy="1850891"/>
              </a:xfrm>
              <a:prstGeom prst="rect">
                <a:avLst/>
              </a:prstGeom>
              <a:blipFill>
                <a:blip r:embed="rId4"/>
                <a:stretch>
                  <a:fillRect l="-5479"/>
                </a:stretch>
              </a:blipFill>
              <a:ln w="12700">
                <a:solidFill>
                  <a:schemeClr val="tx1"/>
                </a:solidFill>
              </a:ln>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4EAF387B-7C7F-4D66-9B0B-890013DAE6C9}"/>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27606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pPr marL="0" indent="0">
                  <a:buNone/>
                </a:pPr>
                <a:endParaRPr lang="de-DE" noProof="0" dirty="0"/>
              </a:p>
              <a:p>
                <a:pPr marL="0" indent="0">
                  <a:buNone/>
                </a:pPr>
                <a:endParaRPr lang="de-DE" noProof="0" dirty="0"/>
              </a:p>
              <a:p>
                <a:pPr marL="0" indent="0">
                  <a:buNone/>
                </a:pPr>
                <a:r>
                  <a:rPr lang="de-DE" noProof="0" dirty="0"/>
                  <a:t>Setze nun alles in die Formel ein:</a:t>
                </a:r>
                <a:endParaRPr lang="de-DE" noProof="0" dirty="0">
                  <a:solidFill>
                    <a:schemeClr val="accent1"/>
                  </a:solidFill>
                </a:endParaRPr>
              </a:p>
              <a:p>
                <a:pPr marL="0" indent="0">
                  <a:buNone/>
                </a:pPr>
                <a14:m>
                  <m:oMath xmlns:m="http://schemas.openxmlformats.org/officeDocument/2006/math">
                    <m:r>
                      <a:rPr lang="de-DE" sz="3200" i="1" noProof="0">
                        <a:solidFill>
                          <a:srgbClr val="0070C0"/>
                        </a:solidFill>
                        <a:latin typeface="Cambria Math" panose="02040503050406030204" pitchFamily="18" charset="0"/>
                      </a:rPr>
                      <m:t>𝐹</m:t>
                    </m:r>
                    <m:r>
                      <a:rPr lang="de-DE" sz="3200" i="1" noProof="0">
                        <a:solidFill>
                          <a:srgbClr val="0070C0"/>
                        </a:solidFill>
                        <a:latin typeface="Cambria Math" panose="02040503050406030204" pitchFamily="18" charset="0"/>
                      </a:rPr>
                      <m:t>=</m:t>
                    </m:r>
                    <m:f>
                      <m:fPr>
                        <m:ctrlPr>
                          <a:rPr lang="de-DE" sz="3200" i="1" noProof="0">
                            <a:solidFill>
                              <a:srgbClr val="0070C0"/>
                            </a:solidFill>
                            <a:latin typeface="Cambria Math" panose="02040503050406030204" pitchFamily="18" charset="0"/>
                          </a:rPr>
                        </m:ctrlPr>
                      </m:fPr>
                      <m:num>
                        <m:f>
                          <m:fPr>
                            <m:ctrlPr>
                              <a:rPr lang="de-DE" sz="3200" i="1" noProof="0">
                                <a:solidFill>
                                  <a:srgbClr val="0070C0"/>
                                </a:solidFill>
                                <a:latin typeface="Cambria Math" panose="02040503050406030204" pitchFamily="18" charset="0"/>
                              </a:rPr>
                            </m:ctrlPr>
                          </m:fPr>
                          <m:num>
                            <m:r>
                              <a:rPr lang="de-DE" sz="3200" i="1" noProof="0">
                                <a:solidFill>
                                  <a:srgbClr val="0070C0"/>
                                </a:solidFill>
                                <a:latin typeface="Cambria Math" panose="02040503050406030204" pitchFamily="18" charset="0"/>
                              </a:rPr>
                              <m:t>𝑆𝑆𝐺</m:t>
                            </m:r>
                          </m:num>
                          <m:den>
                            <m:sSub>
                              <m:sSubPr>
                                <m:ctrlPr>
                                  <a:rPr lang="de-DE" sz="3200" i="1" noProof="0">
                                    <a:solidFill>
                                      <a:srgbClr val="0070C0"/>
                                    </a:solidFill>
                                    <a:latin typeface="Cambria Math" panose="02040503050406030204" pitchFamily="18" charset="0"/>
                                  </a:rPr>
                                </m:ctrlPr>
                              </m:sSubPr>
                              <m:e>
                                <m:r>
                                  <a:rPr lang="de-DE" sz="3200" i="1" noProof="0">
                                    <a:solidFill>
                                      <a:srgbClr val="0070C0"/>
                                    </a:solidFill>
                                    <a:latin typeface="Cambria Math" panose="02040503050406030204" pitchFamily="18" charset="0"/>
                                  </a:rPr>
                                  <m:t>𝑑𝑓</m:t>
                                </m:r>
                              </m:e>
                              <m:sub>
                                <m:r>
                                  <a:rPr lang="de-DE" sz="3200" i="1" noProof="0">
                                    <a:solidFill>
                                      <a:srgbClr val="0070C0"/>
                                    </a:solidFill>
                                    <a:latin typeface="Cambria Math" panose="02040503050406030204" pitchFamily="18" charset="0"/>
                                  </a:rPr>
                                  <m:t>𝑔𝑟𝑜𝑢𝑝𝑠</m:t>
                                </m:r>
                              </m:sub>
                            </m:sSub>
                          </m:den>
                        </m:f>
                      </m:num>
                      <m:den>
                        <m:f>
                          <m:fPr>
                            <m:ctrlPr>
                              <a:rPr lang="de-DE" sz="3200" i="1" noProof="0">
                                <a:solidFill>
                                  <a:srgbClr val="0070C0"/>
                                </a:solidFill>
                                <a:latin typeface="Cambria Math" panose="02040503050406030204" pitchFamily="18" charset="0"/>
                              </a:rPr>
                            </m:ctrlPr>
                          </m:fPr>
                          <m:num>
                            <m:r>
                              <a:rPr lang="de-DE" sz="3200" i="1" noProof="0">
                                <a:solidFill>
                                  <a:srgbClr val="0070C0"/>
                                </a:solidFill>
                                <a:latin typeface="Cambria Math" panose="02040503050406030204" pitchFamily="18" charset="0"/>
                              </a:rPr>
                              <m:t>𝑆𝑆𝐸</m:t>
                            </m:r>
                          </m:num>
                          <m:den>
                            <m:sSub>
                              <m:sSubPr>
                                <m:ctrlPr>
                                  <a:rPr lang="de-DE" sz="3200" i="1" noProof="0">
                                    <a:solidFill>
                                      <a:srgbClr val="0070C0"/>
                                    </a:solidFill>
                                    <a:latin typeface="Cambria Math" panose="02040503050406030204" pitchFamily="18" charset="0"/>
                                  </a:rPr>
                                </m:ctrlPr>
                              </m:sSubPr>
                              <m:e>
                                <m:r>
                                  <a:rPr lang="de-DE" sz="3200" i="1" noProof="0">
                                    <a:solidFill>
                                      <a:srgbClr val="0070C0"/>
                                    </a:solidFill>
                                    <a:latin typeface="Cambria Math" panose="02040503050406030204" pitchFamily="18" charset="0"/>
                                  </a:rPr>
                                  <m:t>𝑑𝑓</m:t>
                                </m:r>
                              </m:e>
                              <m:sub>
                                <m:r>
                                  <a:rPr lang="de-DE" sz="3200" i="1" noProof="0">
                                    <a:solidFill>
                                      <a:srgbClr val="0070C0"/>
                                    </a:solidFill>
                                    <a:latin typeface="Cambria Math" panose="02040503050406030204" pitchFamily="18" charset="0"/>
                                  </a:rPr>
                                  <m:t>𝑒𝑟𝑟𝑜𝑟</m:t>
                                </m:r>
                              </m:sub>
                            </m:sSub>
                          </m:den>
                        </m:f>
                      </m:den>
                    </m:f>
                    <m:r>
                      <a:rPr lang="de-DE" sz="3200" i="1" noProof="0">
                        <a:latin typeface="Cambria Math" panose="02040503050406030204" pitchFamily="18" charset="0"/>
                      </a:rPr>
                      <m:t>=</m:t>
                    </m:r>
                  </m:oMath>
                </a14:m>
                <a:r>
                  <a:rPr lang="de-DE" sz="3200" noProof="0" dirty="0"/>
                  <a:t> </a:t>
                </a:r>
                <a14:m>
                  <m:oMath xmlns:m="http://schemas.openxmlformats.org/officeDocument/2006/math">
                    <m:f>
                      <m:fPr>
                        <m:ctrlPr>
                          <a:rPr lang="de-DE" sz="3200" i="1" noProof="0">
                            <a:latin typeface="Cambria Math" panose="02040503050406030204" pitchFamily="18" charset="0"/>
                          </a:rPr>
                        </m:ctrlPr>
                      </m:fPr>
                      <m:num>
                        <m:f>
                          <m:fPr>
                            <m:ctrlPr>
                              <a:rPr lang="de-DE" sz="3200" i="1" noProof="0">
                                <a:latin typeface="Cambria Math" panose="02040503050406030204" pitchFamily="18" charset="0"/>
                              </a:rPr>
                            </m:ctrlPr>
                          </m:fPr>
                          <m:num>
                            <m:r>
                              <a:rPr lang="de-DE" sz="3200" i="1" noProof="0">
                                <a:latin typeface="Cambria Math" panose="02040503050406030204" pitchFamily="18" charset="0"/>
                              </a:rPr>
                              <m:t>420</m:t>
                            </m:r>
                          </m:num>
                          <m:den>
                            <m:r>
                              <a:rPr lang="de-DE" sz="3200" i="1" noProof="0">
                                <a:latin typeface="Cambria Math" panose="02040503050406030204" pitchFamily="18" charset="0"/>
                              </a:rPr>
                              <m:t>2</m:t>
                            </m:r>
                          </m:den>
                        </m:f>
                      </m:num>
                      <m:den>
                        <m:f>
                          <m:fPr>
                            <m:ctrlPr>
                              <a:rPr lang="de-DE" sz="3200" i="1" noProof="0">
                                <a:latin typeface="Cambria Math" panose="02040503050406030204" pitchFamily="18" charset="0"/>
                              </a:rPr>
                            </m:ctrlPr>
                          </m:fPr>
                          <m:num>
                            <m:r>
                              <a:rPr lang="de-DE" sz="3200" i="1" noProof="0">
                                <a:latin typeface="Cambria Math" panose="02040503050406030204" pitchFamily="18" charset="0"/>
                              </a:rPr>
                              <m:t>3300</m:t>
                            </m:r>
                          </m:num>
                          <m:den>
                            <m:r>
                              <a:rPr lang="de-DE" sz="3200" i="1" noProof="0">
                                <a:latin typeface="Cambria Math" panose="02040503050406030204" pitchFamily="18" charset="0"/>
                              </a:rPr>
                              <m:t>27</m:t>
                            </m:r>
                          </m:den>
                        </m:f>
                      </m:den>
                    </m:f>
                    <m:r>
                      <a:rPr lang="de-DE" sz="3200" i="1" noProof="0">
                        <a:latin typeface="Cambria Math" panose="02040503050406030204" pitchFamily="18" charset="0"/>
                      </a:rPr>
                      <m:t>=</m:t>
                    </m:r>
                    <m:f>
                      <m:fPr>
                        <m:ctrlPr>
                          <a:rPr lang="de-DE" sz="3200" i="1" noProof="0">
                            <a:latin typeface="Cambria Math" panose="02040503050406030204" pitchFamily="18" charset="0"/>
                          </a:rPr>
                        </m:ctrlPr>
                      </m:fPr>
                      <m:num>
                        <m:r>
                          <a:rPr lang="de-DE" sz="3200" i="1" noProof="0">
                            <a:latin typeface="Cambria Math" panose="02040503050406030204" pitchFamily="18" charset="0"/>
                          </a:rPr>
                          <m:t>210</m:t>
                        </m:r>
                      </m:num>
                      <m:den>
                        <m:r>
                          <a:rPr lang="de-DE" sz="3200" i="1" noProof="0">
                            <a:latin typeface="Cambria Math" panose="02040503050406030204" pitchFamily="18" charset="0"/>
                          </a:rPr>
                          <m:t>122.22</m:t>
                        </m:r>
                      </m:den>
                    </m:f>
                    <m:r>
                      <a:rPr lang="de-DE" sz="3200" i="1" noProof="0">
                        <a:latin typeface="Cambria Math" panose="02040503050406030204" pitchFamily="18" charset="0"/>
                      </a:rPr>
                      <m:t>=</m:t>
                    </m:r>
                    <m:r>
                      <a:rPr lang="de-DE" sz="3200" b="1" i="1" noProof="0">
                        <a:latin typeface="Cambria Math" panose="02040503050406030204" pitchFamily="18" charset="0"/>
                      </a:rPr>
                      <m:t>𝟏</m:t>
                    </m:r>
                    <m:r>
                      <a:rPr lang="de-DE" sz="3200" b="1" i="1" noProof="0">
                        <a:latin typeface="Cambria Math" panose="02040503050406030204" pitchFamily="18" charset="0"/>
                      </a:rPr>
                      <m:t>.</m:t>
                    </m:r>
                    <m:r>
                      <a:rPr lang="de-DE" sz="3200" b="1" i="1" noProof="0">
                        <a:latin typeface="Cambria Math" panose="02040503050406030204" pitchFamily="18" charset="0"/>
                      </a:rPr>
                      <m:t>𝟕𝟏𝟖</m:t>
                    </m:r>
                  </m:oMath>
                </a14:m>
                <a:endParaRPr lang="de-DE" sz="3200" b="1"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086"/>
                </a:stretch>
              </a:blipFill>
            </p:spPr>
            <p:txBody>
              <a:bodyPr/>
              <a:lstStyle/>
              <a:p>
                <a:r>
                  <a:rPr lang="de-DE">
                    <a:noFill/>
                  </a:rPr>
                  <a:t> </a:t>
                </a:r>
              </a:p>
            </p:txBody>
          </p:sp>
        </mc:Fallback>
      </mc:AlternateContent>
      <p:graphicFrame>
        <p:nvGraphicFramePr>
          <p:cNvPr id="10" name="Table 9">
            <a:extLst>
              <a:ext uri="{FF2B5EF4-FFF2-40B4-BE49-F238E27FC236}">
                <a16:creationId xmlns:a16="http://schemas.microsoft.com/office/drawing/2014/main" id="{381AAF92-841B-4E01-9975-B71870D2CF71}"/>
              </a:ext>
            </a:extLst>
          </p:cNvPr>
          <p:cNvGraphicFramePr>
            <a:graphicFrameLocks noGrp="1"/>
          </p:cNvGraphicFramePr>
          <p:nvPr>
            <p:extLst/>
          </p:nvPr>
        </p:nvGraphicFramePr>
        <p:xfrm>
          <a:off x="7159925" y="4508544"/>
          <a:ext cx="3964437" cy="457200"/>
        </p:xfrm>
        <a:graphic>
          <a:graphicData uri="http://schemas.openxmlformats.org/drawingml/2006/table">
            <a:tbl>
              <a:tblPr firstRow="1" bandRow="1">
                <a:tableStyleId>{5C22544A-7EE6-4342-B048-85BDC9FD1C3A}</a:tableStyleId>
              </a:tblPr>
              <a:tblGrid>
                <a:gridCol w="893094">
                  <a:extLst>
                    <a:ext uri="{9D8B030D-6E8A-4147-A177-3AD203B41FA5}">
                      <a16:colId xmlns:a16="http://schemas.microsoft.com/office/drawing/2014/main" val="882400247"/>
                    </a:ext>
                  </a:extLst>
                </a:gridCol>
                <a:gridCol w="1023781">
                  <a:extLst>
                    <a:ext uri="{9D8B030D-6E8A-4147-A177-3AD203B41FA5}">
                      <a16:colId xmlns:a16="http://schemas.microsoft.com/office/drawing/2014/main" val="22179424"/>
                    </a:ext>
                  </a:extLst>
                </a:gridCol>
                <a:gridCol w="1023781">
                  <a:extLst>
                    <a:ext uri="{9D8B030D-6E8A-4147-A177-3AD203B41FA5}">
                      <a16:colId xmlns:a16="http://schemas.microsoft.com/office/drawing/2014/main" val="3641542704"/>
                    </a:ext>
                  </a:extLst>
                </a:gridCol>
                <a:gridCol w="1023781">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44</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53</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1" name="Table 10">
            <a:extLst>
              <a:ext uri="{FF2B5EF4-FFF2-40B4-BE49-F238E27FC236}">
                <a16:creationId xmlns:a16="http://schemas.microsoft.com/office/drawing/2014/main" id="{CB98CC4E-D718-4669-A13E-9C7AD1C1D3E1}"/>
              </a:ext>
            </a:extLst>
          </p:cNvPr>
          <p:cNvGraphicFramePr>
            <a:graphicFrameLocks noGrp="1"/>
          </p:cNvGraphicFramePr>
          <p:nvPr>
            <p:extLst/>
          </p:nvPr>
        </p:nvGraphicFramePr>
        <p:xfrm>
          <a:off x="7159925" y="4986969"/>
          <a:ext cx="1897811" cy="457200"/>
        </p:xfrm>
        <a:graphic>
          <a:graphicData uri="http://schemas.openxmlformats.org/drawingml/2006/table">
            <a:tbl>
              <a:tblPr firstRow="1" bandRow="1">
                <a:tableStyleId>{5C22544A-7EE6-4342-B048-85BDC9FD1C3A}</a:tableStyleId>
              </a:tblPr>
              <a:tblGrid>
                <a:gridCol w="887927">
                  <a:extLst>
                    <a:ext uri="{9D8B030D-6E8A-4147-A177-3AD203B41FA5}">
                      <a16:colId xmlns:a16="http://schemas.microsoft.com/office/drawing/2014/main" val="882400247"/>
                    </a:ext>
                  </a:extLst>
                </a:gridCol>
                <a:gridCol w="1009884">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49</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12" name="Table 11">
            <a:extLst>
              <a:ext uri="{FF2B5EF4-FFF2-40B4-BE49-F238E27FC236}">
                <a16:creationId xmlns:a16="http://schemas.microsoft.com/office/drawing/2014/main" id="{A5EF9F69-D4F7-44A7-A9DD-7C19E971447B}"/>
              </a:ext>
            </a:extLst>
          </p:cNvPr>
          <p:cNvGraphicFramePr>
            <a:graphicFrameLocks noGrp="1"/>
          </p:cNvGraphicFramePr>
          <p:nvPr>
            <p:extLst/>
          </p:nvPr>
        </p:nvGraphicFramePr>
        <p:xfrm>
          <a:off x="8108830" y="390554"/>
          <a:ext cx="3015534" cy="4107180"/>
        </p:xfrm>
        <a:graphic>
          <a:graphicData uri="http://schemas.openxmlformats.org/drawingml/2006/table">
            <a:tbl>
              <a:tblPr firstRow="1" bandRow="1">
                <a:tableStyleId>{5C22544A-7EE6-4342-B048-85BDC9FD1C3A}</a:tableStyleId>
              </a:tblPr>
              <a:tblGrid>
                <a:gridCol w="1005178">
                  <a:extLst>
                    <a:ext uri="{9D8B030D-6E8A-4147-A177-3AD203B41FA5}">
                      <a16:colId xmlns:a16="http://schemas.microsoft.com/office/drawing/2014/main" val="1073335484"/>
                    </a:ext>
                  </a:extLst>
                </a:gridCol>
                <a:gridCol w="1005178">
                  <a:extLst>
                    <a:ext uri="{9D8B030D-6E8A-4147-A177-3AD203B41FA5}">
                      <a16:colId xmlns:a16="http://schemas.microsoft.com/office/drawing/2014/main" val="3181558811"/>
                    </a:ext>
                  </a:extLst>
                </a:gridCol>
                <a:gridCol w="1005178">
                  <a:extLst>
                    <a:ext uri="{9D8B030D-6E8A-4147-A177-3AD203B41FA5}">
                      <a16:colId xmlns:a16="http://schemas.microsoft.com/office/drawing/2014/main" val="508313133"/>
                    </a:ext>
                  </a:extLst>
                </a:gridCol>
              </a:tblGrid>
              <a:tr h="338040">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804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50</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363674417"/>
                  </a:ext>
                </a:extLst>
              </a:tr>
              <a:tr h="338040">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63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4237899665"/>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58</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1705753044"/>
                  </a:ext>
                </a:extLst>
              </a:tr>
              <a:tr h="338040">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1050158715"/>
                  </a:ext>
                </a:extLst>
              </a:tr>
              <a:tr h="338040">
                <a:tc>
                  <a:txBody>
                    <a:bodyPr/>
                    <a:lstStyle/>
                    <a:p>
                      <a:pPr algn="ctr" fontAlgn="b"/>
                      <a:r>
                        <a:rPr lang="en-US" sz="2400" u="none" strike="noStrike" dirty="0">
                          <a:effectLst/>
                        </a:rPr>
                        <a:t>40</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919703989"/>
                  </a:ext>
                </a:extLst>
              </a:tr>
              <a:tr h="338040">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52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2313030844"/>
                  </a:ext>
                </a:extLst>
              </a:tr>
              <a:tr h="33804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44</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53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3069391727"/>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3663926415"/>
                  </a:ext>
                </a:extLst>
              </a:tr>
              <a:tr h="338040">
                <a:tc>
                  <a:txBody>
                    <a:bodyPr/>
                    <a:lstStyle/>
                    <a:p>
                      <a:pPr algn="ct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66FF99"/>
                    </a:solidFill>
                  </a:tcPr>
                </a:tc>
                <a:tc>
                  <a:txBody>
                    <a:bodyPr/>
                    <a:lstStyle/>
                    <a:p>
                      <a:pPr algn="ct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8585"/>
                    </a:solidFill>
                  </a:tcPr>
                </a:tc>
                <a:extLst>
                  <a:ext uri="{0D108BD9-81ED-4DB2-BD59-A6C34878D82A}">
                    <a16:rowId xmlns:a16="http://schemas.microsoft.com/office/drawing/2014/main" val="2197960937"/>
                  </a:ext>
                </a:extLst>
              </a:tr>
              <a:tr h="338040">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57</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CCFFCC"/>
                    </a:solidFill>
                  </a:tcPr>
                </a:tc>
                <a:tc>
                  <a:txBody>
                    <a:bodyPr/>
                    <a:lstStyle/>
                    <a:p>
                      <a:pPr algn="ctr" fontAlgn="b"/>
                      <a:r>
                        <a:rPr lang="en-US" sz="2400" u="none" strike="noStrike" dirty="0">
                          <a:effectLst/>
                        </a:rPr>
                        <a:t>43</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B9B9"/>
                    </a:solidFill>
                  </a:tcPr>
                </a:tc>
                <a:extLst>
                  <a:ext uri="{0D108BD9-81ED-4DB2-BD59-A6C34878D82A}">
                    <a16:rowId xmlns:a16="http://schemas.microsoft.com/office/drawing/2014/main" val="615853509"/>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0DE9EF-3F42-4DE3-B58D-03CD74D22F76}"/>
                  </a:ext>
                </a:extLst>
              </p:cNvPr>
              <p:cNvSpPr txBox="1"/>
              <p:nvPr/>
            </p:nvSpPr>
            <p:spPr>
              <a:xfrm>
                <a:off x="5742070" y="419427"/>
                <a:ext cx="2216248" cy="1850891"/>
              </a:xfrm>
              <a:prstGeom prst="rect">
                <a:avLst/>
              </a:prstGeom>
              <a:no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𝑆𝑆𝐺</m:t>
                      </m:r>
                      <m:r>
                        <a:rPr lang="en-US" sz="2800" b="0" i="1" smtClean="0">
                          <a:latin typeface="Cambria Math" panose="02040503050406030204" pitchFamily="18" charset="0"/>
                        </a:rPr>
                        <m:t>=420</m:t>
                      </m:r>
                    </m:oMath>
                  </m:oMathPara>
                </a14:m>
                <a:endParaRPr lang="en-GB" sz="2800" b="0" dirty="0">
                  <a:latin typeface="Cambria" panose="02040503050406030204" pitchFamily="18" charset="0"/>
                  <a:ea typeface="Cambria"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𝑔𝑟𝑜𝑢𝑝𝑠</m:t>
                          </m:r>
                        </m:sub>
                      </m:sSub>
                      <m:r>
                        <a:rPr lang="en-US" sz="2800" i="1">
                          <a:latin typeface="Cambria Math" panose="02040503050406030204" pitchFamily="18" charset="0"/>
                        </a:rPr>
                        <m:t>=2</m:t>
                      </m:r>
                    </m:oMath>
                  </m:oMathPara>
                </a14:m>
                <a:endParaRPr lang="en-GB" sz="2800" dirty="0">
                  <a:latin typeface="Cambria" panose="02040503050406030204" pitchFamily="18" charset="0"/>
                  <a:ea typeface="Cambria" panose="02040503050406030204" pitchFamily="18" charset="0"/>
                </a:endParaRPr>
              </a:p>
              <a:p>
                <a:r>
                  <a:rPr lang="en-US" sz="2800" b="0" i="1" dirty="0">
                    <a:latin typeface="Cambria" panose="02040503050406030204" pitchFamily="18" charset="0"/>
                    <a:ea typeface="Cambria" panose="02040503050406030204" pitchFamily="18" charset="0"/>
                  </a:rPr>
                  <a:t>SSE</a:t>
                </a:r>
                <a:r>
                  <a:rPr lang="en-US" sz="2800" b="0" dirty="0">
                    <a:latin typeface="Cambria" panose="02040503050406030204" pitchFamily="18" charset="0"/>
                    <a:ea typeface="Cambria" panose="02040503050406030204" pitchFamily="18" charset="0"/>
                  </a:rPr>
                  <a:t> = 3300</a:t>
                </a: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𝑑𝑓</m:t>
                          </m:r>
                        </m:e>
                        <m:sub>
                          <m:r>
                            <a:rPr lang="en-US" sz="2800" i="1">
                              <a:latin typeface="Cambria Math" panose="02040503050406030204" pitchFamily="18" charset="0"/>
                            </a:rPr>
                            <m:t>𝑒𝑟𝑟𝑜𝑟</m:t>
                          </m:r>
                        </m:sub>
                      </m:sSub>
                      <m:r>
                        <a:rPr lang="en-US" sz="2800" i="1">
                          <a:latin typeface="Cambria Math" panose="02040503050406030204" pitchFamily="18" charset="0"/>
                        </a:rPr>
                        <m:t>=27</m:t>
                      </m:r>
                    </m:oMath>
                  </m:oMathPara>
                </a14:m>
                <a:endParaRPr lang="en-US" sz="2800" b="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960DE9EF-3F42-4DE3-B58D-03CD74D22F76}"/>
                  </a:ext>
                </a:extLst>
              </p:cNvPr>
              <p:cNvSpPr txBox="1">
                <a:spLocks noRot="1" noChangeAspect="1" noMove="1" noResize="1" noEditPoints="1" noAdjustHandles="1" noChangeArrowheads="1" noChangeShapeType="1" noTextEdit="1"/>
              </p:cNvSpPr>
              <p:nvPr/>
            </p:nvSpPr>
            <p:spPr>
              <a:xfrm>
                <a:off x="5742070" y="419427"/>
                <a:ext cx="2216248" cy="1850891"/>
              </a:xfrm>
              <a:prstGeom prst="rect">
                <a:avLst/>
              </a:prstGeom>
              <a:blipFill>
                <a:blip r:embed="rId4"/>
                <a:stretch>
                  <a:fillRect l="-5479"/>
                </a:stretch>
              </a:blipFill>
              <a:ln w="12700">
                <a:solidFill>
                  <a:schemeClr val="tx1"/>
                </a:solidFill>
              </a:ln>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6F014DC8-79C6-46ED-8979-AAFD46942E4B}"/>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38640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mit Excel Data Analysis</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endParaRPr lang="de-DE" dirty="0"/>
          </a:p>
        </p:txBody>
      </p:sp>
      <p:grpSp>
        <p:nvGrpSpPr>
          <p:cNvPr id="5" name="Group 4">
            <a:extLst>
              <a:ext uri="{FF2B5EF4-FFF2-40B4-BE49-F238E27FC236}">
                <a16:creationId xmlns:a16="http://schemas.microsoft.com/office/drawing/2014/main" id="{44714940-535F-4614-8A3E-BEAD283784F3}"/>
              </a:ext>
            </a:extLst>
          </p:cNvPr>
          <p:cNvGrpSpPr/>
          <p:nvPr/>
        </p:nvGrpSpPr>
        <p:grpSpPr>
          <a:xfrm>
            <a:off x="608338" y="1645026"/>
            <a:ext cx="10745462" cy="4351338"/>
            <a:chOff x="108006" y="1233054"/>
            <a:chExt cx="8927987" cy="3335821"/>
          </a:xfrm>
        </p:grpSpPr>
        <p:pic>
          <p:nvPicPr>
            <p:cNvPr id="6" name="Picture 5">
              <a:extLst>
                <a:ext uri="{FF2B5EF4-FFF2-40B4-BE49-F238E27FC236}">
                  <a16:creationId xmlns:a16="http://schemas.microsoft.com/office/drawing/2014/main" id="{E43C5C19-635E-4D2B-8C9C-F9C903109980}"/>
                </a:ext>
              </a:extLst>
            </p:cNvPr>
            <p:cNvPicPr>
              <a:picLocks noChangeAspect="1"/>
            </p:cNvPicPr>
            <p:nvPr/>
          </p:nvPicPr>
          <p:blipFill>
            <a:blip r:embed="rId3"/>
            <a:stretch>
              <a:fillRect/>
            </a:stretch>
          </p:blipFill>
          <p:spPr>
            <a:xfrm>
              <a:off x="108006" y="1233054"/>
              <a:ext cx="8927987" cy="3335821"/>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61A7191-1356-4FEE-A765-34EB54D0754A}"/>
                    </a:ext>
                  </a:extLst>
                </p14:cNvPr>
                <p14:cNvContentPartPr/>
                <p14:nvPr/>
              </p14:nvContentPartPr>
              <p14:xfrm>
                <a:off x="431294" y="1509697"/>
                <a:ext cx="1242720" cy="38520"/>
              </p14:xfrm>
            </p:contentPart>
          </mc:Choice>
          <mc:Fallback xmlns="">
            <p:pic>
              <p:nvPicPr>
                <p:cNvPr id="7" name="Ink 6">
                  <a:extLst>
                    <a:ext uri="{FF2B5EF4-FFF2-40B4-BE49-F238E27FC236}">
                      <a16:creationId xmlns:a16="http://schemas.microsoft.com/office/drawing/2014/main" id="{361A7191-1356-4FEE-A765-34EB54D0754A}"/>
                    </a:ext>
                  </a:extLst>
                </p:cNvPr>
                <p:cNvPicPr/>
                <p:nvPr/>
              </p:nvPicPr>
              <p:blipFill>
                <a:blip r:embed="rId5"/>
                <a:stretch>
                  <a:fillRect/>
                </a:stretch>
              </p:blipFill>
              <p:spPr>
                <a:xfrm>
                  <a:off x="401385" y="1454273"/>
                  <a:ext cx="1302239" cy="14909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AB18163-F003-4B97-A2E8-BC4F09053885}"/>
                    </a:ext>
                  </a:extLst>
                </p14:cNvPr>
                <p14:cNvContentPartPr/>
                <p14:nvPr/>
              </p14:nvContentPartPr>
              <p14:xfrm>
                <a:off x="431294" y="3278017"/>
                <a:ext cx="457560" cy="34920"/>
              </p14:xfrm>
            </p:contentPart>
          </mc:Choice>
          <mc:Fallback xmlns="">
            <p:pic>
              <p:nvPicPr>
                <p:cNvPr id="8" name="Ink 7">
                  <a:extLst>
                    <a:ext uri="{FF2B5EF4-FFF2-40B4-BE49-F238E27FC236}">
                      <a16:creationId xmlns:a16="http://schemas.microsoft.com/office/drawing/2014/main" id="{1AB18163-F003-4B97-A2E8-BC4F09053885}"/>
                    </a:ext>
                  </a:extLst>
                </p:cNvPr>
                <p:cNvPicPr/>
                <p:nvPr/>
              </p:nvPicPr>
              <p:blipFill>
                <a:blip r:embed="rId7"/>
                <a:stretch>
                  <a:fillRect/>
                </a:stretch>
              </p:blipFill>
              <p:spPr>
                <a:xfrm>
                  <a:off x="401388" y="3222588"/>
                  <a:ext cx="517073" cy="145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67F54D2-A8CF-48A0-9E9E-CE96282DE710}"/>
                    </a:ext>
                  </a:extLst>
                </p14:cNvPr>
                <p14:cNvContentPartPr/>
                <p14:nvPr/>
              </p14:nvContentPartPr>
              <p14:xfrm>
                <a:off x="3243614" y="3709297"/>
                <a:ext cx="759240" cy="24840"/>
              </p14:xfrm>
            </p:contentPart>
          </mc:Choice>
          <mc:Fallback xmlns="">
            <p:pic>
              <p:nvPicPr>
                <p:cNvPr id="9" name="Ink 8">
                  <a:extLst>
                    <a:ext uri="{FF2B5EF4-FFF2-40B4-BE49-F238E27FC236}">
                      <a16:creationId xmlns:a16="http://schemas.microsoft.com/office/drawing/2014/main" id="{767F54D2-A8CF-48A0-9E9E-CE96282DE710}"/>
                    </a:ext>
                  </a:extLst>
                </p:cNvPr>
                <p:cNvPicPr/>
                <p:nvPr/>
              </p:nvPicPr>
              <p:blipFill>
                <a:blip r:embed="rId9"/>
                <a:stretch>
                  <a:fillRect/>
                </a:stretch>
              </p:blipFill>
              <p:spPr>
                <a:xfrm>
                  <a:off x="3213699" y="3654097"/>
                  <a:ext cx="818771" cy="134964"/>
                </a:xfrm>
                <a:prstGeom prst="rect">
                  <a:avLst/>
                </a:prstGeom>
              </p:spPr>
            </p:pic>
          </mc:Fallback>
        </mc:AlternateContent>
      </p:grpSp>
      <p:sp>
        <p:nvSpPr>
          <p:cNvPr id="4" name="Footer Placeholder 3">
            <a:extLst>
              <a:ext uri="{FF2B5EF4-FFF2-40B4-BE49-F238E27FC236}">
                <a16:creationId xmlns:a16="http://schemas.microsoft.com/office/drawing/2014/main" id="{F2AE31E8-94F9-4705-823C-01EA117755FA}"/>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91956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F513-4AD5-4E64-B6EF-4B0FDD582E42}"/>
              </a:ext>
            </a:extLst>
          </p:cNvPr>
          <p:cNvSpPr>
            <a:spLocks noGrp="1"/>
          </p:cNvSpPr>
          <p:nvPr>
            <p:ph type="ctrTitle"/>
          </p:nvPr>
        </p:nvSpPr>
        <p:spPr/>
        <p:txBody>
          <a:bodyPr/>
          <a:lstStyle/>
          <a:p>
            <a:r>
              <a:rPr lang="de-DE" noProof="0" dirty="0"/>
              <a:t>F-Verteilung</a:t>
            </a:r>
          </a:p>
        </p:txBody>
      </p:sp>
      <p:sp>
        <p:nvSpPr>
          <p:cNvPr id="3" name="Subtitle 2">
            <a:extLst>
              <a:ext uri="{FF2B5EF4-FFF2-40B4-BE49-F238E27FC236}">
                <a16:creationId xmlns:a16="http://schemas.microsoft.com/office/drawing/2014/main" id="{E8F68EDE-11FA-4F15-8C11-C33D64399121}"/>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92229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F-Verteilung</a:t>
            </a:r>
          </a:p>
        </p:txBody>
      </p:sp>
      <p:sp>
        <p:nvSpPr>
          <p:cNvPr id="4" name="TextBox 3">
            <a:extLst>
              <a:ext uri="{FF2B5EF4-FFF2-40B4-BE49-F238E27FC236}">
                <a16:creationId xmlns:a16="http://schemas.microsoft.com/office/drawing/2014/main" id="{F1F9B20E-C231-4E31-A78B-7B92029AAB0E}"/>
              </a:ext>
            </a:extLst>
          </p:cNvPr>
          <p:cNvSpPr txBox="1"/>
          <p:nvPr/>
        </p:nvSpPr>
        <p:spPr>
          <a:xfrm>
            <a:off x="4157373" y="5592165"/>
            <a:ext cx="1208985" cy="584775"/>
          </a:xfrm>
          <a:prstGeom prst="rect">
            <a:avLst/>
          </a:prstGeom>
          <a:noFill/>
        </p:spPr>
        <p:txBody>
          <a:bodyPr wrap="none" rtlCol="0">
            <a:spAutoFit/>
          </a:bodyPr>
          <a:lstStyle/>
          <a:p>
            <a:r>
              <a:rPr lang="en-US" sz="3200" dirty="0">
                <a:latin typeface="Montserrat" panose="02000505000000020004" pitchFamily="2" charset="0"/>
              </a:rPr>
              <a:t>F</a:t>
            </a:r>
            <a:r>
              <a:rPr lang="en-US" sz="3200" baseline="-25000" dirty="0">
                <a:latin typeface="Montserrat" panose="02000505000000020004" pitchFamily="2" charset="0"/>
              </a:rPr>
              <a:t>critical</a:t>
            </a:r>
          </a:p>
        </p:txBody>
      </p:sp>
      <p:pic>
        <p:nvPicPr>
          <p:cNvPr id="5" name="Picture 4">
            <a:extLst>
              <a:ext uri="{FF2B5EF4-FFF2-40B4-BE49-F238E27FC236}">
                <a16:creationId xmlns:a16="http://schemas.microsoft.com/office/drawing/2014/main" id="{003BF9AA-AE1D-4761-9DEF-12764C5ED266}"/>
              </a:ext>
            </a:extLst>
          </p:cNvPr>
          <p:cNvPicPr>
            <a:picLocks noChangeAspect="1"/>
          </p:cNvPicPr>
          <p:nvPr/>
        </p:nvPicPr>
        <p:blipFill>
          <a:blip r:embed="rId3"/>
          <a:stretch>
            <a:fillRect/>
          </a:stretch>
        </p:blipFill>
        <p:spPr>
          <a:xfrm>
            <a:off x="2639484" y="1825625"/>
            <a:ext cx="7227990" cy="3378623"/>
          </a:xfrm>
          <a:prstGeom prst="rect">
            <a:avLst/>
          </a:prstGeom>
        </p:spPr>
      </p:pic>
      <p:sp>
        <p:nvSpPr>
          <p:cNvPr id="6" name="Arrow: Up 5">
            <a:extLst>
              <a:ext uri="{FF2B5EF4-FFF2-40B4-BE49-F238E27FC236}">
                <a16:creationId xmlns:a16="http://schemas.microsoft.com/office/drawing/2014/main" id="{BE4129EC-204E-4EE3-9ADA-2C25A4508C1E}"/>
              </a:ext>
            </a:extLst>
          </p:cNvPr>
          <p:cNvSpPr/>
          <p:nvPr/>
        </p:nvSpPr>
        <p:spPr>
          <a:xfrm>
            <a:off x="4848917" y="5234553"/>
            <a:ext cx="300002" cy="45100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C1D099-67EA-4A68-A62F-BE14C070DB93}"/>
                  </a:ext>
                </a:extLst>
              </p:cNvPr>
              <p:cNvSpPr txBox="1"/>
              <p:nvPr/>
            </p:nvSpPr>
            <p:spPr>
              <a:xfrm>
                <a:off x="6703483" y="3462724"/>
                <a:ext cx="3917739" cy="523219"/>
              </a:xfrm>
              <a:prstGeom prst="rect">
                <a:avLst/>
              </a:prstGeom>
              <a:noFill/>
            </p:spPr>
            <p:txBody>
              <a:bodyPr wrap="none" rtlCol="0">
                <a:spAutoFit/>
              </a:bodyPr>
              <a:lstStyle/>
              <a:p>
                <a:r>
                  <a:rPr lang="en-US" sz="2800" dirty="0">
                    <a:latin typeface="Montserrat" panose="02000505000000020004" pitchFamily="2" charset="0"/>
                  </a:rPr>
                  <a:t>schattierter Bereich = </a:t>
                </a:r>
                <a14:m>
                  <m:oMath xmlns:m="http://schemas.openxmlformats.org/officeDocument/2006/math">
                    <m:r>
                      <a:rPr lang="en-US" sz="2800" i="1" smtClean="0">
                        <a:latin typeface="Cambria Math" panose="02040503050406030204" pitchFamily="18" charset="0"/>
                        <a:ea typeface="Cambria Math" panose="02040503050406030204" pitchFamily="18" charset="0"/>
                      </a:rPr>
                      <m:t>𝛼</m:t>
                    </m:r>
                  </m:oMath>
                </a14:m>
                <a:endParaRPr lang="en-US" sz="2800" dirty="0"/>
              </a:p>
            </p:txBody>
          </p:sp>
        </mc:Choice>
        <mc:Fallback xmlns="">
          <p:sp>
            <p:nvSpPr>
              <p:cNvPr id="7" name="TextBox 6">
                <a:extLst>
                  <a:ext uri="{FF2B5EF4-FFF2-40B4-BE49-F238E27FC236}">
                    <a16:creationId xmlns:a16="http://schemas.microsoft.com/office/drawing/2014/main" id="{EDC1D099-67EA-4A68-A62F-BE14C070DB93}"/>
                  </a:ext>
                </a:extLst>
              </p:cNvPr>
              <p:cNvSpPr txBox="1">
                <a:spLocks noRot="1" noChangeAspect="1" noMove="1" noResize="1" noEditPoints="1" noAdjustHandles="1" noChangeArrowheads="1" noChangeShapeType="1" noTextEdit="1"/>
              </p:cNvSpPr>
              <p:nvPr/>
            </p:nvSpPr>
            <p:spPr>
              <a:xfrm>
                <a:off x="6703483" y="3462724"/>
                <a:ext cx="3917739" cy="523219"/>
              </a:xfrm>
              <a:prstGeom prst="rect">
                <a:avLst/>
              </a:prstGeom>
              <a:blipFill>
                <a:blip r:embed="rId4"/>
                <a:stretch>
                  <a:fillRect l="-3571" t="-11905" b="-28571"/>
                </a:stretch>
              </a:blipFill>
            </p:spPr>
            <p:txBody>
              <a:bodyPr/>
              <a:lstStyle/>
              <a:p>
                <a:r>
                  <a:rPr lang="de-DE">
                    <a:noFill/>
                  </a:rPr>
                  <a:t> </a:t>
                </a:r>
              </a:p>
            </p:txBody>
          </p:sp>
        </mc:Fallback>
      </mc:AlternateContent>
      <p:sp>
        <p:nvSpPr>
          <p:cNvPr id="8" name="Arrow: Left 7">
            <a:extLst>
              <a:ext uri="{FF2B5EF4-FFF2-40B4-BE49-F238E27FC236}">
                <a16:creationId xmlns:a16="http://schemas.microsoft.com/office/drawing/2014/main" id="{A94F9017-7512-4437-9829-40369012D99F}"/>
              </a:ext>
            </a:extLst>
          </p:cNvPr>
          <p:cNvSpPr/>
          <p:nvPr/>
        </p:nvSpPr>
        <p:spPr>
          <a:xfrm rot="19012888">
            <a:off x="5311754" y="4233920"/>
            <a:ext cx="1517832" cy="19277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Footer Placeholder 9">
            <a:extLst>
              <a:ext uri="{FF2B5EF4-FFF2-40B4-BE49-F238E27FC236}">
                <a16:creationId xmlns:a16="http://schemas.microsoft.com/office/drawing/2014/main" id="{71DB9823-1128-41FB-864F-E1D47B377164}"/>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55836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F-Verteilung</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In der F-Tabelle findest du den kritischen Wert</a:t>
            </a:r>
          </a:p>
          <a:p>
            <a:r>
              <a:rPr lang="de-DE" noProof="0" dirty="0"/>
              <a:t>Verwende eine Tabelle mit einer Konfidenz von 95%</a:t>
            </a:r>
          </a:p>
          <a:p>
            <a:r>
              <a:rPr lang="de-DE" noProof="0" dirty="0"/>
              <a:t>Finde den Zähler </a:t>
            </a:r>
            <a:r>
              <a:rPr lang="de-DE" noProof="0" dirty="0" err="1"/>
              <a:t>df</a:t>
            </a:r>
            <a:endParaRPr lang="de-DE" noProof="0" dirty="0"/>
          </a:p>
          <a:p>
            <a:r>
              <a:rPr lang="de-DE" noProof="0" dirty="0"/>
              <a:t>Und den Nenner </a:t>
            </a:r>
            <a:r>
              <a:rPr lang="de-DE" noProof="0" dirty="0" err="1"/>
              <a:t>df</a:t>
            </a:r>
            <a:endParaRPr lang="de-DE" noProof="0" dirty="0"/>
          </a:p>
          <a:p>
            <a:endParaRPr lang="de-DE" noProof="0" dirty="0"/>
          </a:p>
          <a:p>
            <a:r>
              <a:rPr lang="de-DE" noProof="0" dirty="0"/>
              <a:t>kritischer Wert = 3,35</a:t>
            </a:r>
          </a:p>
        </p:txBody>
      </p:sp>
      <p:pic>
        <p:nvPicPr>
          <p:cNvPr id="5" name="Picture 4">
            <a:extLst>
              <a:ext uri="{FF2B5EF4-FFF2-40B4-BE49-F238E27FC236}">
                <a16:creationId xmlns:a16="http://schemas.microsoft.com/office/drawing/2014/main" id="{A00CFD30-F3E0-42EC-AE2B-F82DDAF4FC0E}"/>
              </a:ext>
            </a:extLst>
          </p:cNvPr>
          <p:cNvPicPr>
            <a:picLocks noChangeAspect="1"/>
          </p:cNvPicPr>
          <p:nvPr/>
        </p:nvPicPr>
        <p:blipFill>
          <a:blip r:embed="rId3"/>
          <a:stretch>
            <a:fillRect/>
          </a:stretch>
        </p:blipFill>
        <p:spPr>
          <a:xfrm>
            <a:off x="5139798" y="3011697"/>
            <a:ext cx="6214002" cy="3044046"/>
          </a:xfrm>
          <a:prstGeom prst="rect">
            <a:avLst/>
          </a:prstGeom>
        </p:spPr>
      </p:pic>
      <p:sp>
        <p:nvSpPr>
          <p:cNvPr id="6" name="Rectangle: Rounded Corners 5">
            <a:extLst>
              <a:ext uri="{FF2B5EF4-FFF2-40B4-BE49-F238E27FC236}">
                <a16:creationId xmlns:a16="http://schemas.microsoft.com/office/drawing/2014/main" id="{D479B699-310C-44D8-B42B-988D375C04E3}"/>
              </a:ext>
            </a:extLst>
          </p:cNvPr>
          <p:cNvSpPr/>
          <p:nvPr/>
        </p:nvSpPr>
        <p:spPr>
          <a:xfrm>
            <a:off x="8049330" y="3173537"/>
            <a:ext cx="2532279" cy="358779"/>
          </a:xfrm>
          <a:prstGeom prst="round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8CCC48F3-B6A3-4D46-B7FB-B1D482340F47}"/>
              </a:ext>
            </a:extLst>
          </p:cNvPr>
          <p:cNvSpPr/>
          <p:nvPr/>
        </p:nvSpPr>
        <p:spPr>
          <a:xfrm>
            <a:off x="8338037" y="4122506"/>
            <a:ext cx="383797" cy="358779"/>
          </a:xfrm>
          <a:prstGeom prst="round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7655272-332E-4AC4-B18C-216D2740EDFA}"/>
              </a:ext>
            </a:extLst>
          </p:cNvPr>
          <p:cNvSpPr/>
          <p:nvPr/>
        </p:nvSpPr>
        <p:spPr>
          <a:xfrm>
            <a:off x="6563184" y="4935689"/>
            <a:ext cx="351468" cy="362470"/>
          </a:xfrm>
          <a:prstGeom prst="round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358002A-03BB-4FFF-9FD1-D990CD6BF0A3}"/>
              </a:ext>
            </a:extLst>
          </p:cNvPr>
          <p:cNvSpPr/>
          <p:nvPr/>
        </p:nvSpPr>
        <p:spPr>
          <a:xfrm>
            <a:off x="8150460" y="4866382"/>
            <a:ext cx="789856" cy="5107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D7EADE41-723E-48FF-8994-CD1E2F3C485C}"/>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35893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F-Werte in Excel</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In Microsoft Excel gibt die folgende Funktion einen F-Wert aus:</a:t>
            </a:r>
          </a:p>
        </p:txBody>
      </p:sp>
      <p:graphicFrame>
        <p:nvGraphicFramePr>
          <p:cNvPr id="4" name="Table 3">
            <a:extLst>
              <a:ext uri="{FF2B5EF4-FFF2-40B4-BE49-F238E27FC236}">
                <a16:creationId xmlns:a16="http://schemas.microsoft.com/office/drawing/2014/main" id="{1CCC2F1A-35DC-40C3-B53D-9781546C330B}"/>
              </a:ext>
            </a:extLst>
          </p:cNvPr>
          <p:cNvGraphicFramePr>
            <a:graphicFrameLocks noGrp="1"/>
          </p:cNvGraphicFramePr>
          <p:nvPr>
            <p:extLst>
              <p:ext uri="{D42A27DB-BD31-4B8C-83A1-F6EECF244321}">
                <p14:modId xmlns:p14="http://schemas.microsoft.com/office/powerpoint/2010/main" val="2199165753"/>
              </p:ext>
            </p:extLst>
          </p:nvPr>
        </p:nvGraphicFramePr>
        <p:xfrm>
          <a:off x="868218" y="2571750"/>
          <a:ext cx="10225353" cy="1465412"/>
        </p:xfrm>
        <a:graphic>
          <a:graphicData uri="http://schemas.openxmlformats.org/drawingml/2006/table">
            <a:tbl>
              <a:tblPr firstRow="1" bandRow="1">
                <a:tableStyleId>{5C22544A-7EE6-4342-B048-85BDC9FD1C3A}</a:tableStyleId>
              </a:tblPr>
              <a:tblGrid>
                <a:gridCol w="1109456">
                  <a:extLst>
                    <a:ext uri="{9D8B030D-6E8A-4147-A177-3AD203B41FA5}">
                      <a16:colId xmlns:a16="http://schemas.microsoft.com/office/drawing/2014/main" val="3414145516"/>
                    </a:ext>
                  </a:extLst>
                </a:gridCol>
                <a:gridCol w="1026061">
                  <a:extLst>
                    <a:ext uri="{9D8B030D-6E8A-4147-A177-3AD203B41FA5}">
                      <a16:colId xmlns:a16="http://schemas.microsoft.com/office/drawing/2014/main" val="713081176"/>
                    </a:ext>
                  </a:extLst>
                </a:gridCol>
                <a:gridCol w="1110813">
                  <a:extLst>
                    <a:ext uri="{9D8B030D-6E8A-4147-A177-3AD203B41FA5}">
                      <a16:colId xmlns:a16="http://schemas.microsoft.com/office/drawing/2014/main" val="2878121417"/>
                    </a:ext>
                  </a:extLst>
                </a:gridCol>
                <a:gridCol w="3190335">
                  <a:extLst>
                    <a:ext uri="{9D8B030D-6E8A-4147-A177-3AD203B41FA5}">
                      <a16:colId xmlns:a16="http://schemas.microsoft.com/office/drawing/2014/main" val="2695107220"/>
                    </a:ext>
                  </a:extLst>
                </a:gridCol>
                <a:gridCol w="3788688">
                  <a:extLst>
                    <a:ext uri="{9D8B030D-6E8A-4147-A177-3AD203B41FA5}">
                      <a16:colId xmlns:a16="http://schemas.microsoft.com/office/drawing/2014/main" val="3716306114"/>
                    </a:ext>
                  </a:extLst>
                </a:gridCol>
              </a:tblGrid>
              <a:tr h="732706">
                <a:tc>
                  <a:txBody>
                    <a:bodyPr/>
                    <a:lstStyle/>
                    <a:p>
                      <a:pPr algn="ctr"/>
                      <a:r>
                        <a:rPr lang="el-GR" sz="2800">
                          <a:latin typeface="Arial" panose="020B0604020202020204" pitchFamily="34" charset="0"/>
                          <a:cs typeface="Arial" panose="020B0604020202020204" pitchFamily="34" charset="0"/>
                        </a:rPr>
                        <a:t>α</a:t>
                      </a:r>
                      <a:endParaRPr lang="en-US" sz="2800" dirty="0">
                        <a:latin typeface="Montserrat" panose="02000505000000020004" pitchFamily="2" charset="0"/>
                      </a:endParaRPr>
                    </a:p>
                  </a:txBody>
                  <a:tcPr/>
                </a:tc>
                <a:tc>
                  <a:txBody>
                    <a:bodyPr/>
                    <a:lstStyle/>
                    <a:p>
                      <a:pPr algn="ctr"/>
                      <a:r>
                        <a:rPr lang="en-US" sz="2800" dirty="0">
                          <a:latin typeface="Montserrat" panose="02000505000000020004" pitchFamily="2" charset="0"/>
                        </a:rPr>
                        <a:t>df1</a:t>
                      </a:r>
                    </a:p>
                  </a:txBody>
                  <a:tcPr/>
                </a:tc>
                <a:tc>
                  <a:txBody>
                    <a:bodyPr/>
                    <a:lstStyle/>
                    <a:p>
                      <a:pPr algn="ctr"/>
                      <a:r>
                        <a:rPr lang="en-US" sz="2800" dirty="0">
                          <a:latin typeface="Montserrat" panose="02000505000000020004" pitchFamily="2" charset="0"/>
                        </a:rPr>
                        <a:t>df2</a:t>
                      </a:r>
                    </a:p>
                  </a:txBody>
                  <a:tcPr/>
                </a:tc>
                <a:tc>
                  <a:txBody>
                    <a:bodyPr/>
                    <a:lstStyle/>
                    <a:p>
                      <a:r>
                        <a:rPr lang="en-US" sz="2800" dirty="0">
                          <a:latin typeface="Montserrat" panose="02000505000000020004" pitchFamily="2" charset="0"/>
                        </a:rPr>
                        <a:t>Formel</a:t>
                      </a:r>
                    </a:p>
                  </a:txBody>
                  <a:tcPr/>
                </a:tc>
                <a:tc>
                  <a:txBody>
                    <a:bodyPr/>
                    <a:lstStyle/>
                    <a:p>
                      <a:r>
                        <a:rPr lang="en-US" sz="2800" dirty="0">
                          <a:latin typeface="Montserrat" panose="02000505000000020004" pitchFamily="2" charset="0"/>
                        </a:rPr>
                        <a:t>Output</a:t>
                      </a:r>
                    </a:p>
                  </a:txBody>
                  <a:tcPr/>
                </a:tc>
                <a:extLst>
                  <a:ext uri="{0D108BD9-81ED-4DB2-BD59-A6C34878D82A}">
                    <a16:rowId xmlns:a16="http://schemas.microsoft.com/office/drawing/2014/main" val="4020578011"/>
                  </a:ext>
                </a:extLst>
              </a:tr>
              <a:tr h="732706">
                <a:tc>
                  <a:txBody>
                    <a:bodyPr/>
                    <a:lstStyle/>
                    <a:p>
                      <a:pPr algn="ctr"/>
                      <a:r>
                        <a:rPr lang="en-US" sz="2800" dirty="0">
                          <a:latin typeface="Montserrat" panose="02000505000000020004" pitchFamily="2" charset="0"/>
                        </a:rPr>
                        <a:t>0.05</a:t>
                      </a:r>
                    </a:p>
                  </a:txBody>
                  <a:tcPr/>
                </a:tc>
                <a:tc>
                  <a:txBody>
                    <a:bodyPr/>
                    <a:lstStyle/>
                    <a:p>
                      <a:pPr algn="ctr"/>
                      <a:r>
                        <a:rPr lang="en-US" sz="2800" dirty="0">
                          <a:latin typeface="Montserrat" panose="02000505000000020004" pitchFamily="2" charset="0"/>
                        </a:rPr>
                        <a:t>2</a:t>
                      </a:r>
                    </a:p>
                  </a:txBody>
                  <a:tcPr/>
                </a:tc>
                <a:tc>
                  <a:txBody>
                    <a:bodyPr/>
                    <a:lstStyle/>
                    <a:p>
                      <a:pPr algn="ctr"/>
                      <a:r>
                        <a:rPr lang="en-US" sz="2800" dirty="0">
                          <a:latin typeface="Montserrat" panose="02000505000000020004" pitchFamily="2" charset="0"/>
                        </a:rPr>
                        <a:t>27</a:t>
                      </a:r>
                    </a:p>
                  </a:txBody>
                  <a:tcPr/>
                </a:tc>
                <a:tc>
                  <a:txBody>
                    <a:bodyPr/>
                    <a:lstStyle/>
                    <a:p>
                      <a:r>
                        <a:rPr lang="en-US" sz="2800" dirty="0">
                          <a:latin typeface="Montserrat" panose="02000505000000020004" pitchFamily="2" charset="0"/>
                        </a:rPr>
                        <a:t>=FINV(A2,B2,C2)</a:t>
                      </a:r>
                    </a:p>
                  </a:txBody>
                  <a:tcPr/>
                </a:tc>
                <a:tc>
                  <a:txBody>
                    <a:bodyPr/>
                    <a:lstStyle/>
                    <a:p>
                      <a:pPr algn="ctr"/>
                      <a:r>
                        <a:rPr lang="en-US" sz="2800" dirty="0">
                          <a:latin typeface="Montserrat" panose="02000505000000020004" pitchFamily="2" charset="0"/>
                        </a:rPr>
                        <a:t>3.3541308285292</a:t>
                      </a:r>
                    </a:p>
                  </a:txBody>
                  <a:tcPr/>
                </a:tc>
                <a:extLst>
                  <a:ext uri="{0D108BD9-81ED-4DB2-BD59-A6C34878D82A}">
                    <a16:rowId xmlns:a16="http://schemas.microsoft.com/office/drawing/2014/main" val="2759494824"/>
                  </a:ext>
                </a:extLst>
              </a:tr>
            </a:tbl>
          </a:graphicData>
        </a:graphic>
      </p:graphicFrame>
      <p:sp>
        <p:nvSpPr>
          <p:cNvPr id="5" name="Footer Placeholder 4">
            <a:extLst>
              <a:ext uri="{FF2B5EF4-FFF2-40B4-BE49-F238E27FC236}">
                <a16:creationId xmlns:a16="http://schemas.microsoft.com/office/drawing/2014/main" id="{0CC2E337-7624-4376-B249-8A0AF755B035}"/>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72987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F-Werte in Python</a:t>
            </a:r>
          </a:p>
        </p:txBody>
      </p:sp>
      <p:sp>
        <p:nvSpPr>
          <p:cNvPr id="4" name="Text Placeholder 2">
            <a:extLst>
              <a:ext uri="{FF2B5EF4-FFF2-40B4-BE49-F238E27FC236}">
                <a16:creationId xmlns:a16="http://schemas.microsoft.com/office/drawing/2014/main" id="{E0899999-F3AE-4B64-8BEC-0CB9B189D7EC}"/>
              </a:ext>
            </a:extLst>
          </p:cNvPr>
          <p:cNvSpPr>
            <a:spLocks noGrp="1"/>
          </p:cNvSpPr>
          <p:nvPr>
            <p:ph idx="1"/>
          </p:nvPr>
        </p:nvSpPr>
        <p:spPr>
          <a:xfrm>
            <a:off x="1865462" y="2323231"/>
            <a:ext cx="8461075" cy="2211537"/>
          </a:xfrm>
          <a:ln w="19050">
            <a:solidFill>
              <a:schemeClr val="bg2"/>
            </a:solidFill>
          </a:ln>
        </p:spPr>
        <p:txBody>
          <a:bodyPr/>
          <a:lstStyle/>
          <a:p>
            <a:pPr marL="114300" indent="0">
              <a:buNone/>
            </a:pPr>
            <a:r>
              <a:rPr lang="de-DE" noProof="0" dirty="0">
                <a:solidFill>
                  <a:srgbClr val="A50021"/>
                </a:solidFill>
                <a:latin typeface="Lucida Console" panose="020B0609040504020204" pitchFamily="49" charset="0"/>
              </a:rPr>
              <a:t>&gt;&gt;&gt;</a:t>
            </a:r>
            <a:r>
              <a:rPr lang="de-DE" noProof="0" dirty="0">
                <a:latin typeface="Lucida Console" panose="020B0609040504020204" pitchFamily="49" charset="0"/>
              </a:rPr>
              <a:t> from scipy import stats</a:t>
            </a:r>
          </a:p>
          <a:p>
            <a:pPr marL="114300" indent="0">
              <a:buNone/>
            </a:pPr>
            <a:r>
              <a:rPr lang="de-DE" noProof="0" dirty="0">
                <a:solidFill>
                  <a:srgbClr val="C00000"/>
                </a:solidFill>
                <a:latin typeface="Lucida Console" panose="020B0609040504020204" pitchFamily="49" charset="0"/>
              </a:rPr>
              <a:t>&gt;&gt;&gt;</a:t>
            </a:r>
            <a:r>
              <a:rPr lang="de-DE" noProof="0" dirty="0">
                <a:latin typeface="Lucida Console" panose="020B0609040504020204" pitchFamily="49" charset="0"/>
              </a:rPr>
              <a:t> stats.f.ppf(1-.05,dfn=2,dfd=27)</a:t>
            </a:r>
          </a:p>
          <a:p>
            <a:pPr marL="114300" indent="0">
              <a:buNone/>
            </a:pPr>
            <a:r>
              <a:rPr lang="de-DE" noProof="0" dirty="0">
                <a:solidFill>
                  <a:srgbClr val="0070C0"/>
                </a:solidFill>
                <a:latin typeface="Lucida Console" panose="020B0609040504020204" pitchFamily="49" charset="0"/>
              </a:rPr>
              <a:t>3.3541308285291986</a:t>
            </a:r>
          </a:p>
        </p:txBody>
      </p:sp>
      <p:sp>
        <p:nvSpPr>
          <p:cNvPr id="3" name="Footer Placeholder 2">
            <a:extLst>
              <a:ext uri="{FF2B5EF4-FFF2-40B4-BE49-F238E27FC236}">
                <a16:creationId xmlns:a16="http://schemas.microsoft.com/office/drawing/2014/main" id="{F0803B0E-33B7-4276-9238-0FDDDA79EFFB}"/>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10056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75FB0E-D3B2-4D50-AE29-C31EADB22D53}"/>
              </a:ext>
            </a:extLst>
          </p:cNvPr>
          <p:cNvPicPr>
            <a:picLocks noChangeAspect="1"/>
          </p:cNvPicPr>
          <p:nvPr/>
        </p:nvPicPr>
        <p:blipFill>
          <a:blip r:embed="rId3"/>
          <a:stretch>
            <a:fillRect/>
          </a:stretch>
        </p:blipFill>
        <p:spPr>
          <a:xfrm>
            <a:off x="5596323" y="2001328"/>
            <a:ext cx="6154517" cy="4175635"/>
          </a:xfrm>
          <a:prstGeom prst="rect">
            <a:avLst/>
          </a:prstGeom>
        </p:spPr>
      </p:pic>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6511048" cy="4351338"/>
              </a:xfrm>
            </p:spPr>
            <p:txBody>
              <a:bodyPr/>
              <a:lstStyle/>
              <a:p>
                <a:r>
                  <a:rPr lang="de-DE" noProof="0" dirty="0"/>
                  <a:t>Erinnere dich an die  Nullhypothese:</a:t>
                </a:r>
              </a:p>
              <a:p>
                <a:pPr marL="0" indent="0">
                  <a:buNone/>
                </a:pPr>
                <a:endParaRPr lang="de-DE" i="1" noProof="0"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oMath>
                  </m:oMathPara>
                </a14:m>
                <a:endParaRPr lang="de-DE" noProof="0" dirty="0"/>
              </a:p>
              <a:p>
                <a:pPr marL="0" indent="0">
                  <a:buNone/>
                </a:pPr>
                <a:endParaRPr lang="de-DE" noProof="0" dirty="0"/>
              </a:p>
              <a:p>
                <a:r>
                  <a:rPr lang="de-DE" noProof="0" dirty="0"/>
                  <a:t>Da der  F-Wert kleiner ist als der kritische Wert (F</a:t>
                </a:r>
                <a:r>
                  <a:rPr lang="de-DE" baseline="-25000" noProof="0" dirty="0"/>
                  <a:t>critical</a:t>
                </a:r>
                <a:r>
                  <a:rPr lang="de-DE" noProof="0" dirty="0"/>
                  <a:t>)</a:t>
                </a:r>
              </a:p>
              <a:p>
                <a:pPr marL="0" indent="0">
                  <a:buNone/>
                </a:pPr>
                <a:r>
                  <a:rPr lang="de-DE" noProof="0" dirty="0"/>
                  <a:t>		</a:t>
                </a:r>
                <a14:m>
                  <m:oMath xmlns:m="http://schemas.openxmlformats.org/officeDocument/2006/math">
                    <m:r>
                      <a:rPr lang="de-DE" i="1" noProof="0">
                        <a:solidFill>
                          <a:srgbClr val="0070C0"/>
                        </a:solidFill>
                        <a:latin typeface="Cambria Math" panose="02040503050406030204" pitchFamily="18" charset="0"/>
                      </a:rPr>
                      <m:t>1.718&lt;3.354</m:t>
                    </m:r>
                  </m:oMath>
                </a14:m>
                <a:endParaRPr lang="de-DE" noProof="0" dirty="0">
                  <a:solidFill>
                    <a:srgbClr val="0070C0"/>
                  </a:solidFill>
                </a:endParaRPr>
              </a:p>
              <a:p>
                <a:pPr marL="0" indent="0">
                  <a:buNone/>
                </a:pPr>
                <a:r>
                  <a:rPr lang="de-DE" noProof="0" dirty="0"/>
                  <a:t>verwerfen wir die Nullhypothese nicht!</a:t>
                </a:r>
              </a:p>
              <a:p>
                <a:endParaRPr lang="de-DE" noProof="0" dirty="0"/>
              </a:p>
              <a:p>
                <a:pPr marL="914400" indent="0">
                  <a:buNone/>
                </a:pPr>
                <a:endParaRPr lang="de-DE" noProof="0" dirty="0">
                  <a:solidFill>
                    <a:schemeClr val="bg2"/>
                  </a:solidFill>
                </a:endParaRPr>
              </a:p>
              <a:p>
                <a:pPr marL="914400" indent="0">
                  <a:buNone/>
                </a:pPr>
                <a:endParaRPr lang="de-DE"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6511048" cy="4351338"/>
              </a:xfrm>
              <a:blipFill>
                <a:blip r:embed="rId4"/>
                <a:stretch>
                  <a:fillRect l="-1966" t="-2241"/>
                </a:stretch>
              </a:blipFill>
            </p:spPr>
            <p:txBody>
              <a:bodyPr/>
              <a:lstStyle/>
              <a:p>
                <a:r>
                  <a:rPr lang="de-DE">
                    <a:noFill/>
                  </a:rPr>
                  <a:t> </a:t>
                </a:r>
              </a:p>
            </p:txBody>
          </p:sp>
        </mc:Fallback>
      </mc:AlternateContent>
      <p:sp>
        <p:nvSpPr>
          <p:cNvPr id="6" name="TextBox 5">
            <a:extLst>
              <a:ext uri="{FF2B5EF4-FFF2-40B4-BE49-F238E27FC236}">
                <a16:creationId xmlns:a16="http://schemas.microsoft.com/office/drawing/2014/main" id="{79E9E1D3-0184-450B-ADCF-127199F09366}"/>
              </a:ext>
            </a:extLst>
          </p:cNvPr>
          <p:cNvSpPr txBox="1"/>
          <p:nvPr/>
        </p:nvSpPr>
        <p:spPr>
          <a:xfrm>
            <a:off x="6925734" y="5481066"/>
            <a:ext cx="423514"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8911066" y="5481066"/>
            <a:ext cx="423514"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9945485" y="5481066"/>
            <a:ext cx="444352" cy="523220"/>
          </a:xfrm>
          <a:prstGeom prst="rect">
            <a:avLst/>
          </a:prstGeom>
          <a:noFill/>
        </p:spPr>
        <p:txBody>
          <a:bodyPr wrap="none" rtlCol="0">
            <a:spAutoFit/>
          </a:bodyPr>
          <a:lstStyle/>
          <a:p>
            <a:r>
              <a:rPr lang="en-US" sz="2800" dirty="0">
                <a:latin typeface="Montserrat" panose="02000505000000020004" pitchFamily="2" charset="0"/>
              </a:rPr>
              <a:t>C</a:t>
            </a:r>
          </a:p>
        </p:txBody>
      </p:sp>
      <p:sp>
        <p:nvSpPr>
          <p:cNvPr id="4" name="Footer Placeholder 3">
            <a:extLst>
              <a:ext uri="{FF2B5EF4-FFF2-40B4-BE49-F238E27FC236}">
                <a16:creationId xmlns:a16="http://schemas.microsoft.com/office/drawing/2014/main" id="{70F298FC-C7A2-4B44-8102-F99EB84F17A3}"/>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96677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Um eine schnellere Zahlung von Rechnungen zu erhalten, führt ein Unternehmen zwei Rabattpläne ein</a:t>
            </a:r>
          </a:p>
          <a:p>
            <a:r>
              <a:rPr lang="de-DE" noProof="0" dirty="0"/>
              <a:t>Eine Gruppe von Kunden erhält 2% Rabatt, wenn sie ihre Rechnung vorzeitig bezahlen</a:t>
            </a:r>
          </a:p>
          <a:p>
            <a:r>
              <a:rPr lang="de-DE" noProof="0" dirty="0"/>
              <a:t>Einer anderen Gruppe wird 1% angeboten</a:t>
            </a:r>
          </a:p>
          <a:p>
            <a:r>
              <a:rPr lang="de-DE" noProof="0" dirty="0"/>
              <a:t>Eine dritte Kundengruppe erhält keine Vergünstigungen</a:t>
            </a:r>
          </a:p>
        </p:txBody>
      </p:sp>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3"/>
          <a:stretch>
            <a:fillRect/>
          </a:stretch>
        </p:blipFill>
        <p:spPr>
          <a:xfrm>
            <a:off x="9655969" y="0"/>
            <a:ext cx="2536032" cy="1690688"/>
          </a:xfrm>
          <a:prstGeom prst="rect">
            <a:avLst/>
          </a:prstGeom>
        </p:spPr>
      </p:pic>
      <p:sp>
        <p:nvSpPr>
          <p:cNvPr id="5" name="Footer Placeholder 4">
            <a:extLst>
              <a:ext uri="{FF2B5EF4-FFF2-40B4-BE49-F238E27FC236}">
                <a16:creationId xmlns:a16="http://schemas.microsoft.com/office/drawing/2014/main" id="{7F170B07-8A9B-4F01-BB93-147A93F671E1}"/>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9324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37F2C-897E-C141-859A-162EE9630138}"/>
              </a:ext>
            </a:extLst>
          </p:cNvPr>
          <p:cNvSpPr>
            <a:spLocks noGrp="1"/>
          </p:cNvSpPr>
          <p:nvPr>
            <p:ph type="title"/>
          </p:nvPr>
        </p:nvSpPr>
        <p:spPr/>
        <p:txBody>
          <a:bodyPr/>
          <a:lstStyle/>
          <a:p>
            <a:r>
              <a:rPr lang="de-DE" noProof="0" dirty="0"/>
              <a:t>Varianzanalyse</a:t>
            </a:r>
          </a:p>
        </p:txBody>
      </p:sp>
      <p:sp>
        <p:nvSpPr>
          <p:cNvPr id="3" name="Inhaltsplatzhalter 2">
            <a:extLst>
              <a:ext uri="{FF2B5EF4-FFF2-40B4-BE49-F238E27FC236}">
                <a16:creationId xmlns:a16="http://schemas.microsoft.com/office/drawing/2014/main" id="{D2E3CBDB-8A10-2548-800D-ECC643ED6957}"/>
              </a:ext>
            </a:extLst>
          </p:cNvPr>
          <p:cNvSpPr>
            <a:spLocks noGrp="1"/>
          </p:cNvSpPr>
          <p:nvPr>
            <p:ph idx="1"/>
          </p:nvPr>
        </p:nvSpPr>
        <p:spPr/>
        <p:txBody>
          <a:bodyPr/>
          <a:lstStyle/>
          <a:p>
            <a:r>
              <a:rPr lang="de-DE" noProof="0" dirty="0"/>
              <a:t>In dieser Lektion stellen wir eine neue Verteilung vor:</a:t>
            </a:r>
            <a:br>
              <a:rPr lang="de-DE" noProof="0" dirty="0"/>
            </a:br>
            <a:r>
              <a:rPr lang="de-DE" noProof="0" dirty="0"/>
              <a:t>die F-Verteilung</a:t>
            </a:r>
          </a:p>
          <a:p>
            <a:r>
              <a:rPr lang="de-DE" noProof="0" dirty="0"/>
              <a:t>Sie wird verwendet, um die Frage zu beantworten:</a:t>
            </a:r>
            <a:br>
              <a:rPr lang="de-DE" noProof="0" dirty="0"/>
            </a:br>
            <a:r>
              <a:rPr lang="de-DE" i="1" noProof="0" dirty="0"/>
              <a:t>"Wie groß ist die Wahrscheinlichkeit, dass zwei Stichproben aus Populationen mit derselben Varianz stammen? "</a:t>
            </a:r>
          </a:p>
        </p:txBody>
      </p:sp>
      <p:sp>
        <p:nvSpPr>
          <p:cNvPr id="5" name="Textfeld 4">
            <a:extLst>
              <a:ext uri="{FF2B5EF4-FFF2-40B4-BE49-F238E27FC236}">
                <a16:creationId xmlns:a16="http://schemas.microsoft.com/office/drawing/2014/main" id="{4AB03861-657B-C64E-AE04-33FB073616CC}"/>
              </a:ext>
            </a:extLst>
          </p:cNvPr>
          <p:cNvSpPr txBox="1"/>
          <p:nvPr/>
        </p:nvSpPr>
        <p:spPr>
          <a:xfrm>
            <a:off x="191069" y="6428096"/>
            <a:ext cx="2988859" cy="369332"/>
          </a:xfrm>
          <a:prstGeom prst="rect">
            <a:avLst/>
          </a:prstGeom>
          <a:noFill/>
        </p:spPr>
        <p:txBody>
          <a:bodyPr wrap="square" rtlCol="0">
            <a:spAutoFit/>
          </a:bodyPr>
          <a:lstStyle/>
          <a:p>
            <a:r>
              <a:rPr lang="de-DE" dirty="0">
                <a:solidFill>
                  <a:schemeClr val="bg1"/>
                </a:solidFill>
              </a:rPr>
              <a:t>Varianzanalyse</a:t>
            </a:r>
          </a:p>
        </p:txBody>
      </p:sp>
      <p:pic>
        <p:nvPicPr>
          <p:cNvPr id="6" name="Picture 5">
            <a:extLst>
              <a:ext uri="{FF2B5EF4-FFF2-40B4-BE49-F238E27FC236}">
                <a16:creationId xmlns:a16="http://schemas.microsoft.com/office/drawing/2014/main" id="{E8B622B6-C6FB-413F-A2E3-584D3B491C6A}"/>
              </a:ext>
            </a:extLst>
          </p:cNvPr>
          <p:cNvPicPr>
            <a:picLocks noChangeAspect="1"/>
          </p:cNvPicPr>
          <p:nvPr/>
        </p:nvPicPr>
        <p:blipFill rotWithShape="1">
          <a:blip r:embed="rId3"/>
          <a:srcRect r="19252"/>
          <a:stretch/>
        </p:blipFill>
        <p:spPr>
          <a:xfrm>
            <a:off x="8781691" y="3911855"/>
            <a:ext cx="2449901" cy="1769844"/>
          </a:xfrm>
          <a:prstGeom prst="rect">
            <a:avLst/>
          </a:prstGeom>
        </p:spPr>
      </p:pic>
    </p:spTree>
    <p:extLst>
      <p:ext uri="{BB962C8B-B14F-4D97-AF65-F5344CB8AC3E}">
        <p14:creationId xmlns:p14="http://schemas.microsoft.com/office/powerpoint/2010/main" val="23880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718540" cy="4351338"/>
          </a:xfrm>
        </p:spPr>
        <p:txBody>
          <a:bodyPr/>
          <a:lstStyle/>
          <a:p>
            <a:r>
              <a:rPr lang="de-DE" noProof="0" dirty="0"/>
              <a:t>Die Ergebnisse sehen wie folgt aus:</a:t>
            </a:r>
          </a:p>
          <a:p>
            <a:r>
              <a:rPr lang="de-DE" noProof="0" dirty="0"/>
              <a:t>Können wir mit ANOVA herausfinden, ob die Angebote schnellere Zahlungen zur Folge haben?</a:t>
            </a:r>
          </a:p>
        </p:txBody>
      </p:sp>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ext uri="{D42A27DB-BD31-4B8C-83A1-F6EECF244321}">
                <p14:modId xmlns:p14="http://schemas.microsoft.com/office/powerpoint/2010/main" val="1875473609"/>
              </p:ext>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sp>
        <p:nvSpPr>
          <p:cNvPr id="6" name="Footer Placeholder 5">
            <a:extLst>
              <a:ext uri="{FF2B5EF4-FFF2-40B4-BE49-F238E27FC236}">
                <a16:creationId xmlns:a16="http://schemas.microsoft.com/office/drawing/2014/main" id="{D6DD8CCF-8B5B-4CD0-A9A3-9EECF65D5E92}"/>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10725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718540" cy="4351338"/>
          </a:xfrm>
        </p:spPr>
        <p:txBody>
          <a:bodyPr/>
          <a:lstStyle/>
          <a:p>
            <a:pPr marL="0" indent="0">
              <a:buNone/>
            </a:pPr>
            <a:r>
              <a:rPr lang="de-DE" noProof="0" dirty="0"/>
              <a:t>1. Berechne die Mittelwerte</a:t>
            </a:r>
          </a:p>
        </p:txBody>
      </p:sp>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ext uri="{D42A27DB-BD31-4B8C-83A1-F6EECF244321}">
                <p14:modId xmlns:p14="http://schemas.microsoft.com/office/powerpoint/2010/main" val="1645060238"/>
              </p:ext>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ext uri="{D42A27DB-BD31-4B8C-83A1-F6EECF244321}">
                <p14:modId xmlns:p14="http://schemas.microsoft.com/office/powerpoint/2010/main" val="1293830288"/>
              </p:ext>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sp>
        <p:nvSpPr>
          <p:cNvPr id="8" name="Footer Placeholder 7">
            <a:extLst>
              <a:ext uri="{FF2B5EF4-FFF2-40B4-BE49-F238E27FC236}">
                <a16:creationId xmlns:a16="http://schemas.microsoft.com/office/drawing/2014/main" id="{FFD75EA6-DD61-4287-8260-9250FEF9FF32}"/>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08859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718540" cy="4351338"/>
              </a:xfrm>
            </p:spPr>
            <p:txBody>
              <a:bodyPr/>
              <a:lstStyle/>
              <a:p>
                <a:pPr marL="0" indent="0">
                  <a:buNone/>
                </a:pPr>
                <a:r>
                  <a:rPr lang="de-DE" noProof="0" dirty="0"/>
                  <a:t>2. Ermittle die Quadratsumme Gruppen</a:t>
                </a:r>
              </a:p>
              <a:p>
                <a:endParaRPr lang="de-DE" noProof="0" dirty="0">
                  <a:solidFill>
                    <a:schemeClr val="accent1"/>
                  </a:solidFill>
                </a:endParaRPr>
              </a:p>
              <a:p>
                <a:pPr marL="3429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rPr>
                                <m:t>2</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(12−15)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=9</m:t>
                      </m:r>
                    </m:oMath>
                  </m:oMathPara>
                </a14:m>
                <a:endParaRPr lang="de-DE" noProof="0" dirty="0">
                  <a:solidFill>
                    <a:schemeClr val="accent1"/>
                  </a:solidFill>
                </a:endParaRPr>
              </a:p>
              <a:p>
                <a:pPr marL="3429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1</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(17−15)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=4</m:t>
                      </m:r>
                    </m:oMath>
                  </m:oMathPara>
                </a14:m>
                <a:endParaRPr lang="de-DE" noProof="0" dirty="0">
                  <a:solidFill>
                    <a:schemeClr val="accent1"/>
                  </a:solidFill>
                </a:endParaRPr>
              </a:p>
              <a:p>
                <a:pPr marL="3429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(16−15)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=1</m:t>
                      </m:r>
                    </m:oMath>
                  </m:oMathPara>
                </a14:m>
                <a:endParaRPr lang="de-DE" noProof="0" dirty="0">
                  <a:solidFill>
                    <a:schemeClr val="accent1"/>
                  </a:solidFill>
                </a:endParaRPr>
              </a:p>
              <a:p>
                <a:pPr marL="0" indent="0">
                  <a:buNone/>
                </a:pPr>
                <a:r>
                  <a:rPr lang="de-DE" noProof="0" dirty="0"/>
                  <a:t>				        </a:t>
                </a:r>
                <a:r>
                  <a:rPr lang="de-DE" noProof="0" dirty="0">
                    <a:solidFill>
                      <a:schemeClr val="accent1"/>
                    </a:solidFill>
                  </a:rPr>
                  <a:t>= 14</a:t>
                </a:r>
              </a:p>
              <a:p>
                <a:pPr marL="0" indent="0">
                  <a:buNone/>
                </a:pPr>
                <a:r>
                  <a:rPr lang="de-DE" noProof="0" dirty="0"/>
                  <a:t>Multipliziere mit der Anzahl der Items in jeder Gruppe:</a:t>
                </a: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0" y="1825625"/>
                <a:ext cx="6718540" cy="4351338"/>
              </a:xfrm>
              <a:blipFill>
                <a:blip r:embed="rId3"/>
                <a:stretch>
                  <a:fillRect l="-1906" t="-2241"/>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8958B4-9329-432F-AF46-0DB9B199118A}"/>
                  </a:ext>
                </a:extLst>
              </p:cNvPr>
              <p:cNvSpPr txBox="1"/>
              <p:nvPr/>
            </p:nvSpPr>
            <p:spPr>
              <a:xfrm>
                <a:off x="3646300" y="5443199"/>
                <a:ext cx="21611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solidFill>
                          <a:latin typeface="Cambria Math" panose="02040503050406030204" pitchFamily="18" charset="0"/>
                          <a:ea typeface="Cambria Math" panose="02040503050406030204" pitchFamily="18" charset="0"/>
                        </a:rPr>
                        <m:t>14×5=70</m:t>
                      </m:r>
                    </m:oMath>
                  </m:oMathPara>
                </a14:m>
                <a:endParaRPr lang="en-US" sz="2800" dirty="0">
                  <a:solidFill>
                    <a:schemeClr val="accent1"/>
                  </a:solidFill>
                </a:endParaRPr>
              </a:p>
            </p:txBody>
          </p:sp>
        </mc:Choice>
        <mc:Fallback xmlns="">
          <p:sp>
            <p:nvSpPr>
              <p:cNvPr id="8" name="TextBox 7">
                <a:extLst>
                  <a:ext uri="{FF2B5EF4-FFF2-40B4-BE49-F238E27FC236}">
                    <a16:creationId xmlns:a16="http://schemas.microsoft.com/office/drawing/2014/main" id="{EA8958B4-9329-432F-AF46-0DB9B199118A}"/>
                  </a:ext>
                </a:extLst>
              </p:cNvPr>
              <p:cNvSpPr txBox="1">
                <a:spLocks noRot="1" noChangeAspect="1" noMove="1" noResize="1" noEditPoints="1" noAdjustHandles="1" noChangeArrowheads="1" noChangeShapeType="1" noTextEdit="1"/>
              </p:cNvSpPr>
              <p:nvPr/>
            </p:nvSpPr>
            <p:spPr>
              <a:xfrm>
                <a:off x="3646300" y="5443199"/>
                <a:ext cx="2161169" cy="523220"/>
              </a:xfrm>
              <a:prstGeom prst="rect">
                <a:avLst/>
              </a:prstGeom>
              <a:blipFill>
                <a:blip r:embed="rId5"/>
                <a:stretch>
                  <a:fillRect/>
                </a:stretch>
              </a:blipFill>
            </p:spPr>
            <p:txBody>
              <a:bodyPr/>
              <a:lstStyle/>
              <a:p>
                <a:r>
                  <a:rPr lang="de-DE">
                    <a:noFill/>
                  </a:rPr>
                  <a:t> </a:t>
                </a:r>
              </a:p>
            </p:txBody>
          </p:sp>
        </mc:Fallback>
      </mc:AlternateContent>
      <p:cxnSp>
        <p:nvCxnSpPr>
          <p:cNvPr id="9" name="Straight Connector 8">
            <a:extLst>
              <a:ext uri="{FF2B5EF4-FFF2-40B4-BE49-F238E27FC236}">
                <a16:creationId xmlns:a16="http://schemas.microsoft.com/office/drawing/2014/main" id="{30DDD9E3-F0D3-4598-B30F-0C3364E5F797}"/>
              </a:ext>
            </a:extLst>
          </p:cNvPr>
          <p:cNvCxnSpPr/>
          <p:nvPr/>
        </p:nvCxnSpPr>
        <p:spPr>
          <a:xfrm>
            <a:off x="5056861" y="4001294"/>
            <a:ext cx="1000664"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D0ED6A-7AB2-42BF-AF7B-96EC76A3AC03}"/>
                  </a:ext>
                </a:extLst>
              </p:cNvPr>
              <p:cNvSpPr txBox="1"/>
              <p:nvPr/>
            </p:nvSpPr>
            <p:spPr>
              <a:xfrm>
                <a:off x="7121426" y="158922"/>
                <a:ext cx="1652504" cy="400110"/>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𝑆𝑆𝐺</m:t>
                      </m:r>
                      <m:r>
                        <a:rPr lang="en-US" sz="2000" b="0" i="1" smtClean="0">
                          <a:latin typeface="Cambria Math" panose="02040503050406030204" pitchFamily="18" charset="0"/>
                        </a:rPr>
                        <m:t>=70</m:t>
                      </m:r>
                    </m:oMath>
                  </m:oMathPara>
                </a14:m>
                <a:endParaRPr lang="en-US" sz="2000" dirty="0"/>
              </a:p>
            </p:txBody>
          </p:sp>
        </mc:Choice>
        <mc:Fallback xmlns="">
          <p:sp>
            <p:nvSpPr>
              <p:cNvPr id="10" name="TextBox 9">
                <a:extLst>
                  <a:ext uri="{FF2B5EF4-FFF2-40B4-BE49-F238E27FC236}">
                    <a16:creationId xmlns:a16="http://schemas.microsoft.com/office/drawing/2014/main" id="{7FD0ED6A-7AB2-42BF-AF7B-96EC76A3AC03}"/>
                  </a:ext>
                </a:extLst>
              </p:cNvPr>
              <p:cNvSpPr txBox="1">
                <a:spLocks noRot="1" noChangeAspect="1" noMove="1" noResize="1" noEditPoints="1" noAdjustHandles="1" noChangeArrowheads="1" noChangeShapeType="1" noTextEdit="1"/>
              </p:cNvSpPr>
              <p:nvPr/>
            </p:nvSpPr>
            <p:spPr>
              <a:xfrm>
                <a:off x="7121426" y="158922"/>
                <a:ext cx="1652504" cy="400110"/>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p:sp>
        <p:nvSpPr>
          <p:cNvPr id="11" name="Footer Placeholder 10">
            <a:extLst>
              <a:ext uri="{FF2B5EF4-FFF2-40B4-BE49-F238E27FC236}">
                <a16:creationId xmlns:a16="http://schemas.microsoft.com/office/drawing/2014/main" id="{B631852A-4672-45D9-9C05-CBD0FA959C40}"/>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757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718540" cy="4351338"/>
              </a:xfrm>
            </p:spPr>
            <p:txBody>
              <a:bodyPr/>
              <a:lstStyle/>
              <a:p>
                <a:pPr marL="0" indent="0">
                  <a:buNone/>
                </a:pPr>
                <a:r>
                  <a:rPr lang="de-DE" noProof="0" dirty="0"/>
                  <a:t>3. Freiheitsgrade Gruppen</a:t>
                </a:r>
              </a:p>
              <a:p>
                <a:endParaRPr lang="de-DE" noProof="0" dirty="0">
                  <a:solidFill>
                    <a:schemeClr val="accent1"/>
                  </a:solidFill>
                </a:endParaRPr>
              </a:p>
              <a:p>
                <a:pPr marL="569913" indent="0">
                  <a:buNone/>
                </a:pPr>
                <a14:m>
                  <m:oMathPara xmlns:m="http://schemas.openxmlformats.org/officeDocument/2006/math">
                    <m:oMathParaPr>
                      <m:jc m:val="left"/>
                    </m:oMathParaPr>
                    <m:oMath xmlns:m="http://schemas.openxmlformats.org/officeDocument/2006/math">
                      <m:sSub>
                        <m:sSubPr>
                          <m:ctrlPr>
                            <a:rPr lang="de-DE" sz="3600" i="1" noProof="0" smtClean="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𝑑𝑓</m:t>
                          </m:r>
                        </m:e>
                        <m:sub>
                          <m:r>
                            <a:rPr lang="de-DE" sz="3600" i="1" noProof="0">
                              <a:solidFill>
                                <a:schemeClr val="accent1"/>
                              </a:solidFill>
                              <a:latin typeface="Cambria Math" panose="02040503050406030204" pitchFamily="18" charset="0"/>
                            </a:rPr>
                            <m:t>𝑔𝑟𝑜𝑢𝑝𝑠</m:t>
                          </m:r>
                        </m:sub>
                      </m:sSub>
                      <m:r>
                        <a:rPr lang="de-DE" sz="3600" i="1" noProof="0">
                          <a:solidFill>
                            <a:schemeClr val="accent1"/>
                          </a:solidFill>
                          <a:latin typeface="Cambria Math" panose="02040503050406030204" pitchFamily="18" charset="0"/>
                        </a:rPr>
                        <m:t>=</m:t>
                      </m:r>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𝑔𝑟𝑜𝑢𝑝𝑠</m:t>
                          </m:r>
                        </m:sub>
                      </m:sSub>
                      <m:r>
                        <a:rPr lang="de-DE" sz="3600" i="1" noProof="0">
                          <a:solidFill>
                            <a:schemeClr val="accent1"/>
                          </a:solidFill>
                          <a:latin typeface="Cambria Math" panose="02040503050406030204" pitchFamily="18" charset="0"/>
                        </a:rPr>
                        <m:t>−1</m:t>
                      </m:r>
                    </m:oMath>
                  </m:oMathPara>
                </a14:m>
                <a:endParaRPr lang="de-DE" sz="3600"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=3−1</m:t>
                      </m:r>
                    </m:oMath>
                  </m:oMathPara>
                </a14:m>
                <a:endParaRPr lang="de-DE" sz="3600"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=2</m:t>
                      </m:r>
                    </m:oMath>
                  </m:oMathPara>
                </a14:m>
                <a:endParaRPr lang="de-DE" sz="3600" noProof="0" dirty="0">
                  <a:solidFill>
                    <a:schemeClr val="accent1"/>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0" y="1825625"/>
                <a:ext cx="6718540" cy="4351338"/>
              </a:xfrm>
              <a:blipFill>
                <a:blip r:embed="rId3"/>
                <a:stretch>
                  <a:fillRect l="-1906" t="-2241"/>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D0ED6A-7AB2-42BF-AF7B-96EC76A3AC03}"/>
                  </a:ext>
                </a:extLst>
              </p:cNvPr>
              <p:cNvSpPr txBox="1"/>
              <p:nvPr/>
            </p:nvSpPr>
            <p:spPr>
              <a:xfrm>
                <a:off x="7121426" y="158922"/>
                <a:ext cx="1652504" cy="732829"/>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𝑆𝑆𝐺</m:t>
                      </m:r>
                      <m:r>
                        <a:rPr lang="en-US" sz="2000" b="0" i="1" smtClean="0">
                          <a:latin typeface="Cambria Math" panose="02040503050406030204" pitchFamily="18" charset="0"/>
                        </a:rPr>
                        <m:t>=70</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𝑔𝑟𝑜𝑢𝑝𝑠</m:t>
                          </m:r>
                        </m:sub>
                      </m:sSub>
                      <m:r>
                        <a:rPr lang="en-US" sz="2000" i="1">
                          <a:latin typeface="Cambria Math" panose="02040503050406030204" pitchFamily="18" charset="0"/>
                        </a:rPr>
                        <m:t>=2</m:t>
                      </m:r>
                    </m:oMath>
                  </m:oMathPara>
                </a14:m>
                <a:endParaRPr lang="en-US" sz="2000" dirty="0"/>
              </a:p>
            </p:txBody>
          </p:sp>
        </mc:Choice>
        <mc:Fallback xmlns="">
          <p:sp>
            <p:nvSpPr>
              <p:cNvPr id="10" name="TextBox 9">
                <a:extLst>
                  <a:ext uri="{FF2B5EF4-FFF2-40B4-BE49-F238E27FC236}">
                    <a16:creationId xmlns:a16="http://schemas.microsoft.com/office/drawing/2014/main" id="{7FD0ED6A-7AB2-42BF-AF7B-96EC76A3AC03}"/>
                  </a:ext>
                </a:extLst>
              </p:cNvPr>
              <p:cNvSpPr txBox="1">
                <a:spLocks noRot="1" noChangeAspect="1" noMove="1" noResize="1" noEditPoints="1" noAdjustHandles="1" noChangeArrowheads="1" noChangeShapeType="1" noTextEdit="1"/>
              </p:cNvSpPr>
              <p:nvPr/>
            </p:nvSpPr>
            <p:spPr>
              <a:xfrm>
                <a:off x="7121426" y="158922"/>
                <a:ext cx="1652504" cy="732829"/>
              </a:xfrm>
              <a:prstGeom prst="rect">
                <a:avLst/>
              </a:prstGeom>
              <a:blipFill>
                <a:blip r:embed="rId5"/>
                <a:stretch>
                  <a:fillRect l="-1099" b="-4098"/>
                </a:stretch>
              </a:blipFill>
              <a:ln w="12700">
                <a:solidFill>
                  <a:schemeClr val="tx1"/>
                </a:solidFill>
              </a:ln>
            </p:spPr>
            <p:txBody>
              <a:bodyPr/>
              <a:lstStyle/>
              <a:p>
                <a:r>
                  <a:rPr lang="de-DE">
                    <a:noFill/>
                  </a:rPr>
                  <a:t> </a:t>
                </a:r>
              </a:p>
            </p:txBody>
          </p:sp>
        </mc:Fallback>
      </mc:AlternateContent>
      <p:sp>
        <p:nvSpPr>
          <p:cNvPr id="8" name="Footer Placeholder 7">
            <a:extLst>
              <a:ext uri="{FF2B5EF4-FFF2-40B4-BE49-F238E27FC236}">
                <a16:creationId xmlns:a16="http://schemas.microsoft.com/office/drawing/2014/main" id="{FDB48E60-658E-4263-A4C6-B64756CCAC45}"/>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47149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718540" cy="4351338"/>
          </a:xfrm>
        </p:spPr>
        <p:txBody>
          <a:bodyPr/>
          <a:lstStyle/>
          <a:p>
            <a:pPr marL="0" indent="0">
              <a:buNone/>
            </a:pPr>
            <a:r>
              <a:rPr lang="de-DE" noProof="0" dirty="0"/>
              <a:t>4. Quadratsumme Abweichungen</a:t>
            </a:r>
          </a:p>
          <a:p>
            <a:endParaRPr lang="de-DE" noProof="0" dirty="0">
              <a:solidFill>
                <a:schemeClr val="accent1"/>
              </a:solidFill>
            </a:endParaRPr>
          </a:p>
        </p:txBody>
      </p:sp>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D0ED6A-7AB2-42BF-AF7B-96EC76A3AC03}"/>
                  </a:ext>
                </a:extLst>
              </p:cNvPr>
              <p:cNvSpPr txBox="1"/>
              <p:nvPr/>
            </p:nvSpPr>
            <p:spPr>
              <a:xfrm>
                <a:off x="7121426" y="158922"/>
                <a:ext cx="1652504" cy="1040606"/>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𝑆𝑆𝐺</m:t>
                      </m:r>
                      <m:r>
                        <a:rPr lang="en-US" sz="2000" b="0" i="1" smtClean="0">
                          <a:latin typeface="Cambria Math" panose="02040503050406030204" pitchFamily="18" charset="0"/>
                        </a:rPr>
                        <m:t>=70</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𝑔𝑟𝑜𝑢𝑝𝑠</m:t>
                          </m:r>
                        </m:sub>
                      </m:sSub>
                      <m:r>
                        <a:rPr lang="en-US" sz="2000" i="1">
                          <a:latin typeface="Cambria Math" panose="02040503050406030204" pitchFamily="18" charset="0"/>
                        </a:rPr>
                        <m:t>=2</m:t>
                      </m:r>
                    </m:oMath>
                  </m:oMathPara>
                </a14:m>
                <a:endParaRPr lang="en-GB" sz="2000" dirty="0"/>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𝑆𝑆𝐸</m:t>
                      </m:r>
                      <m:r>
                        <a:rPr lang="en-US" sz="2000" i="1">
                          <a:latin typeface="Cambria Math" panose="02040503050406030204" pitchFamily="18" charset="0"/>
                        </a:rPr>
                        <m:t>=198</m:t>
                      </m:r>
                    </m:oMath>
                  </m:oMathPara>
                </a14:m>
                <a:endParaRPr lang="en-US" sz="2000" dirty="0"/>
              </a:p>
            </p:txBody>
          </p:sp>
        </mc:Choice>
        <mc:Fallback xmlns="">
          <p:sp>
            <p:nvSpPr>
              <p:cNvPr id="10" name="TextBox 9">
                <a:extLst>
                  <a:ext uri="{FF2B5EF4-FFF2-40B4-BE49-F238E27FC236}">
                    <a16:creationId xmlns:a16="http://schemas.microsoft.com/office/drawing/2014/main" id="{7FD0ED6A-7AB2-42BF-AF7B-96EC76A3AC03}"/>
                  </a:ext>
                </a:extLst>
              </p:cNvPr>
              <p:cNvSpPr txBox="1">
                <a:spLocks noRot="1" noChangeAspect="1" noMove="1" noResize="1" noEditPoints="1" noAdjustHandles="1" noChangeArrowheads="1" noChangeShapeType="1" noTextEdit="1"/>
              </p:cNvSpPr>
              <p:nvPr/>
            </p:nvSpPr>
            <p:spPr>
              <a:xfrm>
                <a:off x="7121426" y="158922"/>
                <a:ext cx="1652504" cy="1040606"/>
              </a:xfrm>
              <a:prstGeom prst="rect">
                <a:avLst/>
              </a:prstGeom>
              <a:blipFill>
                <a:blip r:embed="rId4"/>
                <a:stretch>
                  <a:fillRect l="-1099"/>
                </a:stretch>
              </a:blipFill>
              <a:ln w="12700">
                <a:solidFill>
                  <a:schemeClr val="tx1"/>
                </a:solidFill>
              </a:ln>
            </p:spPr>
            <p:txBody>
              <a:bodyPr/>
              <a:lstStyle/>
              <a:p>
                <a:r>
                  <a:rPr lang="de-DE">
                    <a:noFill/>
                  </a:rPr>
                  <a:t> </a:t>
                </a:r>
              </a:p>
            </p:txBody>
          </p:sp>
        </mc:Fallback>
      </mc:AlternateContent>
      <p:graphicFrame>
        <p:nvGraphicFramePr>
          <p:cNvPr id="9" name="Table 8">
            <a:extLst>
              <a:ext uri="{FF2B5EF4-FFF2-40B4-BE49-F238E27FC236}">
                <a16:creationId xmlns:a16="http://schemas.microsoft.com/office/drawing/2014/main" id="{13FDDDBA-D67E-49FF-A66F-AD97983E14DC}"/>
              </a:ext>
            </a:extLst>
          </p:cNvPr>
          <p:cNvGraphicFramePr>
            <a:graphicFrameLocks noGrp="1"/>
          </p:cNvGraphicFramePr>
          <p:nvPr>
            <p:extLst>
              <p:ext uri="{D42A27DB-BD31-4B8C-83A1-F6EECF244321}">
                <p14:modId xmlns:p14="http://schemas.microsoft.com/office/powerpoint/2010/main" val="2951411332"/>
              </p:ext>
            </p:extLst>
          </p:nvPr>
        </p:nvGraphicFramePr>
        <p:xfrm>
          <a:off x="2028636" y="2451475"/>
          <a:ext cx="2871168" cy="2613660"/>
        </p:xfrm>
        <a:graphic>
          <a:graphicData uri="http://schemas.openxmlformats.org/drawingml/2006/table">
            <a:tbl>
              <a:tblPr firstRow="1" bandRow="1">
                <a:tableStyleId>{5C22544A-7EE6-4342-B048-85BDC9FD1C3A}</a:tableStyleId>
              </a:tblPr>
              <a:tblGrid>
                <a:gridCol w="957056">
                  <a:extLst>
                    <a:ext uri="{9D8B030D-6E8A-4147-A177-3AD203B41FA5}">
                      <a16:colId xmlns:a16="http://schemas.microsoft.com/office/drawing/2014/main" val="2182077002"/>
                    </a:ext>
                  </a:extLst>
                </a:gridCol>
                <a:gridCol w="957056">
                  <a:extLst>
                    <a:ext uri="{9D8B030D-6E8A-4147-A177-3AD203B41FA5}">
                      <a16:colId xmlns:a16="http://schemas.microsoft.com/office/drawing/2014/main" val="3386410210"/>
                    </a:ext>
                  </a:extLst>
                </a:gridCol>
                <a:gridCol w="957056">
                  <a:extLst>
                    <a:ext uri="{9D8B030D-6E8A-4147-A177-3AD203B41FA5}">
                      <a16:colId xmlns:a16="http://schemas.microsoft.com/office/drawing/2014/main" val="20700897"/>
                    </a:ext>
                  </a:extLst>
                </a:gridCol>
              </a:tblGrid>
              <a:tr h="336768">
                <a:tc>
                  <a:txBody>
                    <a:bodyPr/>
                    <a:lstStyle/>
                    <a:p>
                      <a:pPr algn="ctr" fontAlgn="b"/>
                      <a:r>
                        <a:rPr lang="en-US" sz="2400" u="none" strike="noStrike" dirty="0">
                          <a:effectLst/>
                          <a:latin typeface="+mn-lt"/>
                        </a:rPr>
                        <a:t>(x</a:t>
                      </a:r>
                      <a:r>
                        <a:rPr lang="en-US" sz="2400" u="none" strike="noStrike" baseline="-25000" dirty="0">
                          <a:effectLst/>
                          <a:latin typeface="+mn-lt"/>
                        </a:rPr>
                        <a:t>2</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2</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baseline="30000" dirty="0">
                        <a:solidFill>
                          <a:srgbClr val="000000"/>
                        </a:solidFill>
                        <a:effectLst/>
                        <a:latin typeface="+mn-lt"/>
                      </a:endParaRPr>
                    </a:p>
                  </a:txBody>
                  <a:tcPr marL="7620" marR="7620" marT="7620" marB="0" anchor="ctr"/>
                </a:tc>
                <a:tc>
                  <a:txBody>
                    <a:bodyPr/>
                    <a:lstStyle/>
                    <a:p>
                      <a:pPr algn="ctr" fontAlgn="b"/>
                      <a:r>
                        <a:rPr lang="en-US" sz="2400" u="none" strike="noStrike" dirty="0">
                          <a:effectLst/>
                          <a:latin typeface="+mn-lt"/>
                        </a:rPr>
                        <a:t>(x</a:t>
                      </a:r>
                      <a:r>
                        <a:rPr lang="en-US" sz="2400" u="none" strike="noStrike" baseline="-25000" dirty="0">
                          <a:effectLst/>
                          <a:latin typeface="+mn-lt"/>
                        </a:rPr>
                        <a:t>1</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1</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00B050"/>
                    </a:solidFill>
                  </a:tcPr>
                </a:tc>
                <a:tc>
                  <a:txBody>
                    <a:bodyPr/>
                    <a:lstStyle/>
                    <a:p>
                      <a:pPr algn="ctr" fontAlgn="b"/>
                      <a:r>
                        <a:rPr lang="en-US" sz="2400" u="none" strike="noStrike" dirty="0">
                          <a:effectLst/>
                          <a:latin typeface="+mn-lt"/>
                        </a:rPr>
                        <a:t>(x</a:t>
                      </a:r>
                      <a:r>
                        <a:rPr lang="en-US" sz="2400" u="none" strike="noStrike" baseline="-25000" dirty="0">
                          <a:effectLst/>
                          <a:latin typeface="+mn-lt"/>
                        </a:rPr>
                        <a:t>0</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0</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4</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25</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36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4</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4</a:t>
                      </a:r>
                    </a:p>
                  </a:txBody>
                  <a:tcPr marL="7620" marR="7620" marT="7620" marB="0" anchor="ctr"/>
                </a:tc>
                <a:tc>
                  <a:txBody>
                    <a:bodyPr/>
                    <a:lstStyle/>
                    <a:p>
                      <a:pPr algn="ctr" fontAlgn="b"/>
                      <a:r>
                        <a:rPr lang="en-US" sz="2400" b="0" i="0" u="none" strike="noStrike" dirty="0">
                          <a:solidFill>
                            <a:srgbClr val="000000"/>
                          </a:solidFill>
                          <a:effectLst/>
                          <a:latin typeface="+mn-lt"/>
                        </a:rPr>
                        <a:t>49</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0</a:t>
                      </a:r>
                    </a:p>
                  </a:txBody>
                  <a:tcPr marL="7620" marR="7620" marT="7620" marB="0" anchor="ctr">
                    <a:solidFill>
                      <a:srgbClr val="FFB9B9"/>
                    </a:solidFill>
                  </a:tcPr>
                </a:tc>
                <a:extLst>
                  <a:ext uri="{0D108BD9-81ED-4DB2-BD59-A6C34878D82A}">
                    <a16:rowId xmlns:a16="http://schemas.microsoft.com/office/drawing/2014/main" val="1532461467"/>
                  </a:ext>
                </a:extLst>
              </a:tr>
              <a:tr h="336768">
                <a:tc>
                  <a:txBody>
                    <a:bodyPr/>
                    <a:lstStyle/>
                    <a:p>
                      <a:pPr algn="ctr" fontAlgn="b"/>
                      <a:r>
                        <a:rPr lang="en-US" sz="2400" b="0" i="0" u="none" strike="noStrike" dirty="0">
                          <a:solidFill>
                            <a:srgbClr val="000000"/>
                          </a:solidFill>
                          <a:effectLst/>
                          <a:latin typeface="+mn-lt"/>
                        </a:rPr>
                        <a:t>4</a:t>
                      </a: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a:t>
                      </a:r>
                    </a:p>
                  </a:txBody>
                  <a:tcPr marL="7620" marR="7620" marT="7620" marB="0" anchor="ctr">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25</a:t>
                      </a:r>
                    </a:p>
                  </a:txBody>
                  <a:tcPr marL="7620" marR="7620" marT="7620" marB="0" anchor="ctr">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919703989"/>
                  </a:ext>
                </a:extLst>
              </a:tr>
              <a:tr h="336768">
                <a:tc>
                  <a:txBody>
                    <a:bodyPr/>
                    <a:lstStyle/>
                    <a:p>
                      <a:pPr algn="ctr" fontAlgn="b"/>
                      <a:r>
                        <a:rPr lang="en-US" sz="2400" b="1" u="none" strike="noStrike" dirty="0">
                          <a:effectLst/>
                          <a:latin typeface="+mn-lt"/>
                        </a:rPr>
                        <a:t>34</a:t>
                      </a:r>
                      <a:endParaRPr lang="en-US" sz="2400" b="1" i="0" u="none" strike="noStrike" dirty="0">
                        <a:solidFill>
                          <a:srgbClr val="000000"/>
                        </a:solidFill>
                        <a:effectLst/>
                        <a:latin typeface="+mn-lt"/>
                      </a:endParaRP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400" b="1" u="none" strike="noStrike" dirty="0">
                          <a:effectLst/>
                          <a:latin typeface="+mn-lt"/>
                        </a:rPr>
                        <a:t>106</a:t>
                      </a:r>
                      <a:endParaRPr lang="en-US" sz="2400" b="1" i="0" u="none" strike="noStrike" dirty="0">
                        <a:solidFill>
                          <a:srgbClr val="000000"/>
                        </a:solidFill>
                        <a:effectLst/>
                        <a:latin typeface="+mn-lt"/>
                      </a:endParaRPr>
                    </a:p>
                  </a:txBody>
                  <a:tcPr marL="7620" marR="7620" marT="7620" marB="0" anchor="ctr">
                    <a:lnL w="12700" cmpd="sng">
                      <a:noFill/>
                    </a:lnL>
                    <a:lnT w="12700" cap="flat" cmpd="sng" algn="ctr">
                      <a:solidFill>
                        <a:schemeClr val="tx1"/>
                      </a:solidFill>
                      <a:prstDash val="solid"/>
                      <a:round/>
                      <a:headEnd type="none" w="med" len="med"/>
                      <a:tailEnd type="none" w="med" len="med"/>
                    </a:lnT>
                    <a:solidFill>
                      <a:srgbClr val="66FF99"/>
                    </a:solidFill>
                  </a:tcPr>
                </a:tc>
                <a:tc>
                  <a:txBody>
                    <a:bodyPr/>
                    <a:lstStyle/>
                    <a:p>
                      <a:pPr algn="ctr" fontAlgn="b"/>
                      <a:r>
                        <a:rPr lang="en-US" sz="2400" b="1" i="0" u="none" strike="noStrike" dirty="0">
                          <a:solidFill>
                            <a:srgbClr val="000000"/>
                          </a:solidFill>
                          <a:effectLst/>
                          <a:latin typeface="+mn-lt"/>
                        </a:rPr>
                        <a:t>58</a:t>
                      </a:r>
                    </a:p>
                  </a:txBody>
                  <a:tcPr marL="7620" marR="7620" marT="7620" marB="0" anchor="ctr">
                    <a:lnT w="12700" cap="flat" cmpd="sng" algn="ctr">
                      <a:solidFill>
                        <a:schemeClr val="tx1"/>
                      </a:solidFill>
                      <a:prstDash val="solid"/>
                      <a:round/>
                      <a:headEnd type="none" w="med" len="med"/>
                      <a:tailEnd type="none" w="med" len="med"/>
                    </a:lnT>
                    <a:solidFill>
                      <a:srgbClr val="FF8585"/>
                    </a:solidFill>
                  </a:tcPr>
                </a:tc>
                <a:extLst>
                  <a:ext uri="{0D108BD9-81ED-4DB2-BD59-A6C34878D82A}">
                    <a16:rowId xmlns:a16="http://schemas.microsoft.com/office/drawing/2014/main" val="2313030844"/>
                  </a:ext>
                </a:extLst>
              </a:tr>
            </a:tbl>
          </a:graphicData>
        </a:graphic>
      </p:graphicFrame>
      <p:graphicFrame>
        <p:nvGraphicFramePr>
          <p:cNvPr id="11" name="Table 10">
            <a:extLst>
              <a:ext uri="{FF2B5EF4-FFF2-40B4-BE49-F238E27FC236}">
                <a16:creationId xmlns:a16="http://schemas.microsoft.com/office/drawing/2014/main" id="{F7144ECD-1114-4BA3-AEA3-4D1FBBAFD4C2}"/>
              </a:ext>
            </a:extLst>
          </p:cNvPr>
          <p:cNvGraphicFramePr>
            <a:graphicFrameLocks noGrp="1"/>
          </p:cNvGraphicFramePr>
          <p:nvPr>
            <p:extLst>
              <p:ext uri="{D42A27DB-BD31-4B8C-83A1-F6EECF244321}">
                <p14:modId xmlns:p14="http://schemas.microsoft.com/office/powerpoint/2010/main" val="3348299110"/>
              </p:ext>
            </p:extLst>
          </p:nvPr>
        </p:nvGraphicFramePr>
        <p:xfrm>
          <a:off x="3088257" y="5121531"/>
          <a:ext cx="1811548" cy="457200"/>
        </p:xfrm>
        <a:graphic>
          <a:graphicData uri="http://schemas.openxmlformats.org/drawingml/2006/table">
            <a:tbl>
              <a:tblPr firstRow="1" bandRow="1">
                <a:tableStyleId>{5C22544A-7EE6-4342-B048-85BDC9FD1C3A}</a:tableStyleId>
              </a:tblPr>
              <a:tblGrid>
                <a:gridCol w="905774">
                  <a:extLst>
                    <a:ext uri="{9D8B030D-6E8A-4147-A177-3AD203B41FA5}">
                      <a16:colId xmlns:a16="http://schemas.microsoft.com/office/drawing/2014/main" val="882400247"/>
                    </a:ext>
                  </a:extLst>
                </a:gridCol>
                <a:gridCol w="905774">
                  <a:extLst>
                    <a:ext uri="{9D8B030D-6E8A-4147-A177-3AD203B41FA5}">
                      <a16:colId xmlns:a16="http://schemas.microsoft.com/office/drawing/2014/main" val="22179424"/>
                    </a:ext>
                  </a:extLst>
                </a:gridCol>
              </a:tblGrid>
              <a:tr h="365760">
                <a:tc>
                  <a:txBody>
                    <a:bodyPr/>
                    <a:lstStyle/>
                    <a:p>
                      <a:r>
                        <a:rPr lang="en-US" sz="2400" baseline="-25000" dirty="0">
                          <a:sym typeface="Symbol" panose="05050102010706020507" pitchFamily="18" charset="2"/>
                        </a:rPr>
                        <a:t>TOTAL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198</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sp>
        <p:nvSpPr>
          <p:cNvPr id="8" name="Footer Placeholder 7">
            <a:extLst>
              <a:ext uri="{FF2B5EF4-FFF2-40B4-BE49-F238E27FC236}">
                <a16:creationId xmlns:a16="http://schemas.microsoft.com/office/drawing/2014/main" id="{273AFFA7-5B22-4763-A2DA-FE991C26F973}"/>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5826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977332" cy="4351338"/>
              </a:xfrm>
            </p:spPr>
            <p:txBody>
              <a:bodyPr/>
              <a:lstStyle/>
              <a:p>
                <a:pPr marL="0" indent="0">
                  <a:buNone/>
                </a:pPr>
                <a:r>
                  <a:rPr lang="de-DE" noProof="0" dirty="0"/>
                  <a:t>5. Freiheitsgrade Abweichungen</a:t>
                </a:r>
              </a:p>
              <a:p>
                <a:endParaRPr lang="de-DE" noProof="0" dirty="0">
                  <a:solidFill>
                    <a:schemeClr val="accent1"/>
                  </a:solidFill>
                </a:endParaRPr>
              </a:p>
              <a:p>
                <a:pPr marL="569913" indent="0">
                  <a:buNone/>
                </a:pPr>
                <a14:m>
                  <m:oMathPara xmlns:m="http://schemas.openxmlformats.org/officeDocument/2006/math">
                    <m:oMathParaPr>
                      <m:jc m:val="left"/>
                    </m:oMathParaPr>
                    <m:oMath xmlns:m="http://schemas.openxmlformats.org/officeDocument/2006/math">
                      <m:sSub>
                        <m:sSubPr>
                          <m:ctrlPr>
                            <a:rPr lang="de-DE" sz="3600" i="1" noProof="0" smtClean="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𝑑𝑓</m:t>
                          </m:r>
                        </m:e>
                        <m:sub>
                          <m:r>
                            <a:rPr lang="de-DE" sz="3600" i="1" noProof="0">
                              <a:solidFill>
                                <a:schemeClr val="accent1"/>
                              </a:solidFill>
                              <a:latin typeface="Cambria Math" panose="02040503050406030204" pitchFamily="18" charset="0"/>
                            </a:rPr>
                            <m:t>𝑒𝑟𝑟𝑜𝑟</m:t>
                          </m:r>
                        </m:sub>
                      </m:sSub>
                      <m:r>
                        <a:rPr lang="de-DE" sz="3600" i="1" noProof="0">
                          <a:solidFill>
                            <a:schemeClr val="accent1"/>
                          </a:solidFill>
                          <a:latin typeface="Cambria Math" panose="02040503050406030204" pitchFamily="18" charset="0"/>
                        </a:rPr>
                        <m:t>=</m:t>
                      </m:r>
                      <m:d>
                        <m:dPr>
                          <m:ctrlPr>
                            <a:rPr lang="de-DE" sz="3600" i="1" noProof="0">
                              <a:solidFill>
                                <a:schemeClr val="accent1"/>
                              </a:solidFill>
                              <a:latin typeface="Cambria Math" panose="02040503050406030204" pitchFamily="18" charset="0"/>
                            </a:rPr>
                          </m:ctrlPr>
                        </m:dPr>
                        <m:e>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𝑟𝑜𝑤𝑠</m:t>
                              </m:r>
                            </m:sub>
                          </m:sSub>
                          <m:r>
                            <a:rPr lang="de-DE" sz="3600" i="1" noProof="0">
                              <a:solidFill>
                                <a:schemeClr val="accent1"/>
                              </a:solidFill>
                              <a:latin typeface="Cambria Math" panose="02040503050406030204" pitchFamily="18" charset="0"/>
                            </a:rPr>
                            <m:t>−1</m:t>
                          </m:r>
                        </m:e>
                      </m:d>
                      <m:r>
                        <a:rPr lang="de-DE" sz="3600" i="1" noProof="0">
                          <a:solidFill>
                            <a:schemeClr val="accent1"/>
                          </a:solidFill>
                          <a:latin typeface="Cambria Math" panose="02040503050406030204" pitchFamily="18" charset="0"/>
                        </a:rPr>
                        <m:t>∗</m:t>
                      </m:r>
                      <m:sSub>
                        <m:sSubPr>
                          <m:ctrlPr>
                            <a:rPr lang="de-DE" sz="3600" i="1" noProof="0">
                              <a:solidFill>
                                <a:schemeClr val="accent1"/>
                              </a:solidFill>
                              <a:latin typeface="Cambria Math" panose="02040503050406030204" pitchFamily="18" charset="0"/>
                            </a:rPr>
                          </m:ctrlPr>
                        </m:sSubPr>
                        <m:e>
                          <m:r>
                            <a:rPr lang="de-DE" sz="3600" i="1" noProof="0">
                              <a:solidFill>
                                <a:schemeClr val="accent1"/>
                              </a:solidFill>
                              <a:latin typeface="Cambria Math" panose="02040503050406030204" pitchFamily="18" charset="0"/>
                            </a:rPr>
                            <m:t>𝑛</m:t>
                          </m:r>
                        </m:e>
                        <m:sub>
                          <m:r>
                            <a:rPr lang="de-DE" sz="3600" i="1" noProof="0">
                              <a:solidFill>
                                <a:schemeClr val="accent1"/>
                              </a:solidFill>
                              <a:latin typeface="Cambria Math" panose="02040503050406030204" pitchFamily="18" charset="0"/>
                            </a:rPr>
                            <m:t>𝑔𝑟𝑜𝑢𝑝𝑠</m:t>
                          </m:r>
                        </m:sub>
                      </m:sSub>
                    </m:oMath>
                  </m:oMathPara>
                </a14:m>
                <a:endParaRPr lang="de-DE" sz="3600" i="1" noProof="0" dirty="0">
                  <a:solidFill>
                    <a:schemeClr val="accent1"/>
                  </a:solidFill>
                  <a:latin typeface="Cambria Math" panose="02040503050406030204" pitchFamily="18" charset="0"/>
                </a:endParaRPr>
              </a:p>
              <a:p>
                <a:pPr marL="1716088"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m:t>
                      </m:r>
                      <m:d>
                        <m:dPr>
                          <m:ctrlPr>
                            <a:rPr lang="de-DE" sz="3600" i="1" noProof="0">
                              <a:solidFill>
                                <a:schemeClr val="accent1"/>
                              </a:solidFill>
                              <a:latin typeface="Cambria Math" panose="02040503050406030204" pitchFamily="18" charset="0"/>
                            </a:rPr>
                          </m:ctrlPr>
                        </m:dPr>
                        <m:e>
                          <m:r>
                            <a:rPr lang="de-DE" sz="3600" i="1" noProof="0">
                              <a:solidFill>
                                <a:schemeClr val="accent1"/>
                              </a:solidFill>
                              <a:latin typeface="Cambria Math" panose="02040503050406030204" pitchFamily="18" charset="0"/>
                            </a:rPr>
                            <m:t>5−1</m:t>
                          </m:r>
                        </m:e>
                      </m:d>
                      <m:r>
                        <a:rPr lang="de-DE" sz="3600" i="1" noProof="0">
                          <a:solidFill>
                            <a:schemeClr val="accent1"/>
                          </a:solidFill>
                          <a:latin typeface="Cambria Math" panose="02040503050406030204" pitchFamily="18" charset="0"/>
                        </a:rPr>
                        <m:t>∗3</m:t>
                      </m:r>
                    </m:oMath>
                  </m:oMathPara>
                </a14:m>
                <a:endParaRPr lang="de-DE" sz="3600" noProof="0" dirty="0">
                  <a:solidFill>
                    <a:schemeClr val="accent1"/>
                  </a:solidFill>
                </a:endParaRPr>
              </a:p>
              <a:p>
                <a:pPr marL="1716088" indent="0">
                  <a:buNone/>
                </a:pPr>
                <a14:m>
                  <m:oMathPara xmlns:m="http://schemas.openxmlformats.org/officeDocument/2006/math">
                    <m:oMathParaPr>
                      <m:jc m:val="left"/>
                    </m:oMathParaPr>
                    <m:oMath xmlns:m="http://schemas.openxmlformats.org/officeDocument/2006/math">
                      <m:r>
                        <a:rPr lang="de-DE" sz="3600" i="1" noProof="0">
                          <a:solidFill>
                            <a:schemeClr val="accent1"/>
                          </a:solidFill>
                          <a:latin typeface="Cambria Math" panose="02040503050406030204" pitchFamily="18" charset="0"/>
                        </a:rPr>
                        <m:t>=12</m:t>
                      </m:r>
                    </m:oMath>
                  </m:oMathPara>
                </a14:m>
                <a:endParaRPr lang="de-DE" sz="3600" noProof="0" dirty="0">
                  <a:solidFill>
                    <a:schemeClr val="accent1"/>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0" y="1825625"/>
                <a:ext cx="6977332" cy="4351338"/>
              </a:xfrm>
              <a:blipFill>
                <a:blip r:embed="rId3"/>
                <a:stretch>
                  <a:fillRect l="-1836" t="-2241"/>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D0ED6A-7AB2-42BF-AF7B-96EC76A3AC03}"/>
                  </a:ext>
                </a:extLst>
              </p:cNvPr>
              <p:cNvSpPr txBox="1"/>
              <p:nvPr/>
            </p:nvSpPr>
            <p:spPr>
              <a:xfrm>
                <a:off x="7121426" y="158922"/>
                <a:ext cx="1652504" cy="134838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𝑆𝑆𝐺</m:t>
                      </m:r>
                      <m:r>
                        <a:rPr lang="en-US" sz="2000" b="0" i="1" smtClean="0">
                          <a:latin typeface="Cambria Math" panose="02040503050406030204" pitchFamily="18" charset="0"/>
                        </a:rPr>
                        <m:t>=70</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𝑔𝑟𝑜𝑢𝑝𝑠</m:t>
                          </m:r>
                        </m:sub>
                      </m:sSub>
                      <m:r>
                        <a:rPr lang="en-US" sz="2000" i="1">
                          <a:latin typeface="Cambria Math" panose="02040503050406030204" pitchFamily="18" charset="0"/>
                        </a:rPr>
                        <m:t>=2</m:t>
                      </m:r>
                    </m:oMath>
                  </m:oMathPara>
                </a14:m>
                <a:endParaRPr lang="en-US" sz="2000" dirty="0"/>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𝑆𝑆𝐸</m:t>
                      </m:r>
                      <m:r>
                        <a:rPr lang="en-US" sz="2000" i="1">
                          <a:latin typeface="Cambria Math" panose="02040503050406030204" pitchFamily="18" charset="0"/>
                        </a:rPr>
                        <m:t>=198</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𝑒𝑟𝑟𝑜𝑟</m:t>
                          </m:r>
                        </m:sub>
                      </m:sSub>
                      <m:r>
                        <a:rPr lang="en-US" sz="2000" i="1">
                          <a:latin typeface="Cambria Math" panose="02040503050406030204" pitchFamily="18" charset="0"/>
                        </a:rPr>
                        <m:t>=12</m:t>
                      </m:r>
                    </m:oMath>
                  </m:oMathPara>
                </a14:m>
                <a:endParaRPr lang="en-US" sz="2000" dirty="0"/>
              </a:p>
            </p:txBody>
          </p:sp>
        </mc:Choice>
        <mc:Fallback xmlns="">
          <p:sp>
            <p:nvSpPr>
              <p:cNvPr id="10" name="TextBox 9">
                <a:extLst>
                  <a:ext uri="{FF2B5EF4-FFF2-40B4-BE49-F238E27FC236}">
                    <a16:creationId xmlns:a16="http://schemas.microsoft.com/office/drawing/2014/main" id="{7FD0ED6A-7AB2-42BF-AF7B-96EC76A3AC03}"/>
                  </a:ext>
                </a:extLst>
              </p:cNvPr>
              <p:cNvSpPr txBox="1">
                <a:spLocks noRot="1" noChangeAspect="1" noMove="1" noResize="1" noEditPoints="1" noAdjustHandles="1" noChangeArrowheads="1" noChangeShapeType="1" noTextEdit="1"/>
              </p:cNvSpPr>
              <p:nvPr/>
            </p:nvSpPr>
            <p:spPr>
              <a:xfrm>
                <a:off x="7121426" y="158922"/>
                <a:ext cx="1652504" cy="1348382"/>
              </a:xfrm>
              <a:prstGeom prst="rect">
                <a:avLst/>
              </a:prstGeom>
              <a:blipFill>
                <a:blip r:embed="rId5"/>
                <a:stretch>
                  <a:fillRect l="-1099" b="-3139"/>
                </a:stretch>
              </a:blipFill>
              <a:ln w="12700">
                <a:solidFill>
                  <a:schemeClr val="tx1"/>
                </a:solidFill>
              </a:ln>
            </p:spPr>
            <p:txBody>
              <a:bodyPr/>
              <a:lstStyle/>
              <a:p>
                <a:r>
                  <a:rPr lang="de-DE">
                    <a:noFill/>
                  </a:rPr>
                  <a:t> </a:t>
                </a:r>
              </a:p>
            </p:txBody>
          </p:sp>
        </mc:Fallback>
      </mc:AlternateContent>
      <p:sp>
        <p:nvSpPr>
          <p:cNvPr id="8" name="Footer Placeholder 7">
            <a:extLst>
              <a:ext uri="{FF2B5EF4-FFF2-40B4-BE49-F238E27FC236}">
                <a16:creationId xmlns:a16="http://schemas.microsoft.com/office/drawing/2014/main" id="{9B5565BD-1079-4685-9446-0423028147E7}"/>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4020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7494917" cy="4351338"/>
              </a:xfrm>
            </p:spPr>
            <p:txBody>
              <a:bodyPr/>
              <a:lstStyle/>
              <a:p>
                <a:pPr marL="0" indent="0">
                  <a:buNone/>
                </a:pPr>
                <a:r>
                  <a:rPr lang="de-DE" noProof="0" dirty="0"/>
                  <a:t>6. Berechne nun den F-Wert</a:t>
                </a:r>
              </a:p>
              <a:p>
                <a:endParaRPr lang="de-DE" noProof="0" dirty="0">
                  <a:solidFill>
                    <a:schemeClr val="accent1"/>
                  </a:solidFill>
                </a:endParaRPr>
              </a:p>
              <a:p>
                <a:pPr marL="114300" indent="0">
                  <a:buNone/>
                </a:pPr>
                <a14:m>
                  <m:oMath xmlns:m="http://schemas.openxmlformats.org/officeDocument/2006/math">
                    <m:r>
                      <a:rPr lang="de-DE" sz="3600" i="1" noProof="0">
                        <a:solidFill>
                          <a:srgbClr val="0070C0"/>
                        </a:solidFill>
                        <a:latin typeface="Cambria Math" panose="02040503050406030204" pitchFamily="18" charset="0"/>
                      </a:rPr>
                      <m:t>𝐹</m:t>
                    </m:r>
                    <m:r>
                      <a:rPr lang="de-DE" sz="3600" i="1" noProof="0">
                        <a:solidFill>
                          <a:srgbClr val="0070C0"/>
                        </a:solidFill>
                        <a:latin typeface="Cambria Math" panose="02040503050406030204" pitchFamily="18" charset="0"/>
                      </a:rPr>
                      <m:t>=</m:t>
                    </m:r>
                    <m:f>
                      <m:fPr>
                        <m:ctrlPr>
                          <a:rPr lang="de-DE" sz="3600" i="1" noProof="0">
                            <a:solidFill>
                              <a:srgbClr val="0070C0"/>
                            </a:solidFill>
                            <a:latin typeface="Cambria Math" panose="02040503050406030204" pitchFamily="18" charset="0"/>
                          </a:rPr>
                        </m:ctrlPr>
                      </m:fPr>
                      <m:num>
                        <m:r>
                          <a:rPr lang="de-DE" sz="3600" i="1" noProof="0">
                            <a:solidFill>
                              <a:srgbClr val="0070C0"/>
                            </a:solidFill>
                            <a:latin typeface="Cambria Math" panose="02040503050406030204" pitchFamily="18" charset="0"/>
                          </a:rPr>
                          <m:t>  </m:t>
                        </m:r>
                        <m:f>
                          <m:fPr>
                            <m:ctrlPr>
                              <a:rPr lang="de-DE" sz="3600" i="1" noProof="0">
                                <a:solidFill>
                                  <a:srgbClr val="0070C0"/>
                                </a:solidFill>
                                <a:latin typeface="Cambria Math" panose="02040503050406030204" pitchFamily="18" charset="0"/>
                              </a:rPr>
                            </m:ctrlPr>
                          </m:fPr>
                          <m:num>
                            <m:r>
                              <a:rPr lang="de-DE" sz="3600" i="1" noProof="0">
                                <a:solidFill>
                                  <a:srgbClr val="0070C0"/>
                                </a:solidFill>
                                <a:latin typeface="Cambria Math" panose="02040503050406030204" pitchFamily="18" charset="0"/>
                              </a:rPr>
                              <m:t>𝑆𝑆𝐺</m:t>
                            </m:r>
                          </m:num>
                          <m:den>
                            <m:sSub>
                              <m:sSubPr>
                                <m:ctrlPr>
                                  <a:rPr lang="de-DE" sz="3600" i="1" noProof="0">
                                    <a:solidFill>
                                      <a:srgbClr val="0070C0"/>
                                    </a:solidFill>
                                    <a:latin typeface="Cambria Math" panose="02040503050406030204" pitchFamily="18" charset="0"/>
                                  </a:rPr>
                                </m:ctrlPr>
                              </m:sSubPr>
                              <m:e>
                                <m:r>
                                  <a:rPr lang="de-DE" sz="3600" i="1" noProof="0">
                                    <a:solidFill>
                                      <a:srgbClr val="0070C0"/>
                                    </a:solidFill>
                                    <a:latin typeface="Cambria Math" panose="02040503050406030204" pitchFamily="18" charset="0"/>
                                  </a:rPr>
                                  <m:t>𝑑𝑓</m:t>
                                </m:r>
                              </m:e>
                              <m:sub>
                                <m:r>
                                  <a:rPr lang="de-DE" sz="3600" i="1" noProof="0">
                                    <a:solidFill>
                                      <a:srgbClr val="0070C0"/>
                                    </a:solidFill>
                                    <a:latin typeface="Cambria Math" panose="02040503050406030204" pitchFamily="18" charset="0"/>
                                  </a:rPr>
                                  <m:t>𝑔𝑟𝑜𝑢𝑝𝑠</m:t>
                                </m:r>
                              </m:sub>
                            </m:sSub>
                          </m:den>
                        </m:f>
                        <m:r>
                          <a:rPr lang="de-DE" sz="3600" i="1" noProof="0">
                            <a:solidFill>
                              <a:srgbClr val="0070C0"/>
                            </a:solidFill>
                            <a:latin typeface="Cambria Math" panose="02040503050406030204" pitchFamily="18" charset="0"/>
                          </a:rPr>
                          <m:t>  </m:t>
                        </m:r>
                      </m:num>
                      <m:den>
                        <m:f>
                          <m:fPr>
                            <m:ctrlPr>
                              <a:rPr lang="de-DE" sz="3600" i="1" noProof="0">
                                <a:solidFill>
                                  <a:srgbClr val="0070C0"/>
                                </a:solidFill>
                                <a:latin typeface="Cambria Math" panose="02040503050406030204" pitchFamily="18" charset="0"/>
                              </a:rPr>
                            </m:ctrlPr>
                          </m:fPr>
                          <m:num>
                            <m:r>
                              <a:rPr lang="de-DE" sz="3600" i="1" noProof="0">
                                <a:solidFill>
                                  <a:srgbClr val="0070C0"/>
                                </a:solidFill>
                                <a:latin typeface="Cambria Math" panose="02040503050406030204" pitchFamily="18" charset="0"/>
                              </a:rPr>
                              <m:t>𝑆𝑆𝐸</m:t>
                            </m:r>
                          </m:num>
                          <m:den>
                            <m:sSub>
                              <m:sSubPr>
                                <m:ctrlPr>
                                  <a:rPr lang="de-DE" sz="3600" i="1" noProof="0">
                                    <a:solidFill>
                                      <a:srgbClr val="0070C0"/>
                                    </a:solidFill>
                                    <a:latin typeface="Cambria Math" panose="02040503050406030204" pitchFamily="18" charset="0"/>
                                  </a:rPr>
                                </m:ctrlPr>
                              </m:sSubPr>
                              <m:e>
                                <m:r>
                                  <a:rPr lang="de-DE" sz="3600" i="1" noProof="0">
                                    <a:solidFill>
                                      <a:srgbClr val="0070C0"/>
                                    </a:solidFill>
                                    <a:latin typeface="Cambria Math" panose="02040503050406030204" pitchFamily="18" charset="0"/>
                                  </a:rPr>
                                  <m:t>𝑑𝑓</m:t>
                                </m:r>
                              </m:e>
                              <m:sub>
                                <m:r>
                                  <a:rPr lang="de-DE" sz="3600" i="1" noProof="0">
                                    <a:solidFill>
                                      <a:srgbClr val="0070C0"/>
                                    </a:solidFill>
                                    <a:latin typeface="Cambria Math" panose="02040503050406030204" pitchFamily="18" charset="0"/>
                                  </a:rPr>
                                  <m:t>𝑒𝑟𝑟𝑜𝑟</m:t>
                                </m:r>
                              </m:sub>
                            </m:sSub>
                          </m:den>
                        </m:f>
                      </m:den>
                    </m:f>
                    <m:r>
                      <a:rPr lang="de-DE" sz="3600" i="1" noProof="0">
                        <a:latin typeface="Cambria Math" panose="02040503050406030204" pitchFamily="18" charset="0"/>
                      </a:rPr>
                      <m:t>=</m:t>
                    </m:r>
                  </m:oMath>
                </a14:m>
                <a:r>
                  <a:rPr lang="de-DE" sz="3600" noProof="0" dirty="0"/>
                  <a:t> </a:t>
                </a:r>
                <a14:m>
                  <m:oMath xmlns:m="http://schemas.openxmlformats.org/officeDocument/2006/math">
                    <m:f>
                      <m:fPr>
                        <m:ctrlPr>
                          <a:rPr lang="de-DE" sz="3600" i="1" noProof="0">
                            <a:latin typeface="Cambria Math" panose="02040503050406030204" pitchFamily="18" charset="0"/>
                          </a:rPr>
                        </m:ctrlPr>
                      </m:fPr>
                      <m:num>
                        <m:r>
                          <a:rPr lang="de-DE" sz="3600" i="1" noProof="0">
                            <a:latin typeface="Cambria Math" panose="02040503050406030204" pitchFamily="18" charset="0"/>
                          </a:rPr>
                          <m:t>  </m:t>
                        </m:r>
                        <m:f>
                          <m:fPr>
                            <m:ctrlPr>
                              <a:rPr lang="de-DE" sz="3600" i="1" noProof="0">
                                <a:latin typeface="Cambria Math" panose="02040503050406030204" pitchFamily="18" charset="0"/>
                              </a:rPr>
                            </m:ctrlPr>
                          </m:fPr>
                          <m:num>
                            <m:r>
                              <a:rPr lang="de-DE" sz="3600" i="1" noProof="0">
                                <a:latin typeface="Cambria Math" panose="02040503050406030204" pitchFamily="18" charset="0"/>
                              </a:rPr>
                              <m:t>70</m:t>
                            </m:r>
                          </m:num>
                          <m:den>
                            <m:r>
                              <a:rPr lang="de-DE" sz="3600" i="1" noProof="0">
                                <a:latin typeface="Cambria Math" panose="02040503050406030204" pitchFamily="18" charset="0"/>
                              </a:rPr>
                              <m:t>2</m:t>
                            </m:r>
                          </m:den>
                        </m:f>
                        <m:r>
                          <a:rPr lang="de-DE" sz="3600" i="1" noProof="0">
                            <a:latin typeface="Cambria Math" panose="02040503050406030204" pitchFamily="18" charset="0"/>
                          </a:rPr>
                          <m:t>  </m:t>
                        </m:r>
                      </m:num>
                      <m:den>
                        <m:f>
                          <m:fPr>
                            <m:ctrlPr>
                              <a:rPr lang="de-DE" sz="3600" i="1" noProof="0">
                                <a:latin typeface="Cambria Math" panose="02040503050406030204" pitchFamily="18" charset="0"/>
                              </a:rPr>
                            </m:ctrlPr>
                          </m:fPr>
                          <m:num>
                            <m:r>
                              <a:rPr lang="de-DE" sz="3600" i="1" noProof="0">
                                <a:latin typeface="Cambria Math" panose="02040503050406030204" pitchFamily="18" charset="0"/>
                              </a:rPr>
                              <m:t>198</m:t>
                            </m:r>
                          </m:num>
                          <m:den>
                            <m:r>
                              <a:rPr lang="de-DE" sz="3600" i="1" noProof="0">
                                <a:latin typeface="Cambria Math" panose="02040503050406030204" pitchFamily="18" charset="0"/>
                              </a:rPr>
                              <m:t>12</m:t>
                            </m:r>
                          </m:den>
                        </m:f>
                      </m:den>
                    </m:f>
                    <m:r>
                      <a:rPr lang="de-DE" sz="3600" i="1" noProof="0">
                        <a:latin typeface="Cambria Math" panose="02040503050406030204" pitchFamily="18" charset="0"/>
                      </a:rPr>
                      <m:t>=</m:t>
                    </m:r>
                    <m:f>
                      <m:fPr>
                        <m:ctrlPr>
                          <a:rPr lang="de-DE" sz="3600" i="1" noProof="0">
                            <a:latin typeface="Cambria Math" panose="02040503050406030204" pitchFamily="18" charset="0"/>
                          </a:rPr>
                        </m:ctrlPr>
                      </m:fPr>
                      <m:num>
                        <m:r>
                          <a:rPr lang="de-DE" sz="3600" i="1" noProof="0">
                            <a:latin typeface="Cambria Math" panose="02040503050406030204" pitchFamily="18" charset="0"/>
                          </a:rPr>
                          <m:t>35</m:t>
                        </m:r>
                      </m:num>
                      <m:den>
                        <m:r>
                          <a:rPr lang="de-DE" sz="3600" i="1" noProof="0">
                            <a:latin typeface="Cambria Math" panose="02040503050406030204" pitchFamily="18" charset="0"/>
                          </a:rPr>
                          <m:t>16.5</m:t>
                        </m:r>
                      </m:den>
                    </m:f>
                    <m:r>
                      <a:rPr lang="de-DE" sz="3600" i="1" noProof="0">
                        <a:latin typeface="Cambria Math" panose="02040503050406030204" pitchFamily="18" charset="0"/>
                      </a:rPr>
                      <m:t>=</m:t>
                    </m:r>
                    <m:r>
                      <a:rPr lang="de-DE" sz="3600" b="1" i="1" noProof="0">
                        <a:latin typeface="Cambria Math" panose="02040503050406030204" pitchFamily="18" charset="0"/>
                      </a:rPr>
                      <m:t>𝟐</m:t>
                    </m:r>
                    <m:r>
                      <a:rPr lang="de-DE" sz="3600" b="1" i="1" noProof="0">
                        <a:latin typeface="Cambria Math" panose="02040503050406030204" pitchFamily="18" charset="0"/>
                      </a:rPr>
                      <m:t>.</m:t>
                    </m:r>
                    <m:r>
                      <a:rPr lang="de-DE" sz="3600" b="1" i="1" noProof="0">
                        <a:latin typeface="Cambria Math" panose="02040503050406030204" pitchFamily="18" charset="0"/>
                      </a:rPr>
                      <m:t>𝟏𝟐𝟏</m:t>
                    </m:r>
                  </m:oMath>
                </a14:m>
                <a:endParaRPr lang="de-DE" sz="3600" b="1" noProof="0" dirty="0">
                  <a:solidFill>
                    <a:schemeClr val="bg2"/>
                  </a:solidFill>
                </a:endParaRPr>
              </a:p>
              <a:p>
                <a:pPr marL="114300" indent="0">
                  <a:buNone/>
                </a:pPr>
                <a:endParaRPr lang="de-DE" sz="3600" b="1" noProof="0" dirty="0">
                  <a:solidFill>
                    <a:schemeClr val="bg2"/>
                  </a:solidFill>
                </a:endParaRPr>
              </a:p>
              <a:p>
                <a:pPr marL="114300" indent="0">
                  <a:buNone/>
                </a:pPr>
                <a:r>
                  <a:rPr lang="de-DE" noProof="0" dirty="0">
                    <a:solidFill>
                      <a:schemeClr val="tx1"/>
                    </a:solidFill>
                  </a:rPr>
                  <a:t>7. Finde F</a:t>
                </a:r>
                <a:r>
                  <a:rPr lang="de-DE" baseline="-25000" noProof="0" dirty="0">
                    <a:solidFill>
                      <a:schemeClr val="tx1"/>
                    </a:solidFill>
                  </a:rPr>
                  <a:t>critical</a:t>
                </a:r>
                <a:r>
                  <a:rPr lang="de-DE" noProof="0" dirty="0">
                    <a:solidFill>
                      <a:schemeClr val="tx1"/>
                    </a:solidFill>
                  </a:rPr>
                  <a:t>:  </a:t>
                </a:r>
                <a14:m>
                  <m:oMath xmlns:m="http://schemas.openxmlformats.org/officeDocument/2006/math">
                    <m:r>
                      <a:rPr lang="de-DE" b="0" i="1" noProof="0">
                        <a:solidFill>
                          <a:schemeClr val="tx1"/>
                        </a:solidFill>
                        <a:latin typeface="Cambria Math" panose="02040503050406030204" pitchFamily="18" charset="0"/>
                      </a:rPr>
                      <m:t>3.885</m:t>
                    </m:r>
                  </m:oMath>
                </a14:m>
                <a:endParaRPr lang="de-DE" noProof="0" dirty="0">
                  <a:solidFill>
                    <a:schemeClr val="tx1"/>
                  </a:solidFill>
                </a:endParaRPr>
              </a:p>
              <a:p>
                <a:pPr marL="114300" indent="0">
                  <a:buNone/>
                </a:pPr>
                <a:endParaRPr lang="de-DE" sz="3600" b="1"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7494917" cy="4351338"/>
              </a:xfrm>
              <a:blipFill>
                <a:blip r:embed="rId3"/>
                <a:stretch>
                  <a:fillRect l="-1626" t="-2241"/>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F083CF69-7AB1-48D3-8894-1CA97638D5BE}"/>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5" name="Table 4">
            <a:extLst>
              <a:ext uri="{FF2B5EF4-FFF2-40B4-BE49-F238E27FC236}">
                <a16:creationId xmlns:a16="http://schemas.microsoft.com/office/drawing/2014/main" id="{ADCDA153-D61B-4C22-AF2D-489FE7804E78}"/>
              </a:ext>
            </a:extLst>
          </p:cNvPr>
          <p:cNvGraphicFramePr>
            <a:graphicFrameLocks noGrp="1"/>
          </p:cNvGraphicFramePr>
          <p:nvPr>
            <p:extLst/>
          </p:nvPr>
        </p:nvGraphicFramePr>
        <p:xfrm>
          <a:off x="8902460" y="1855817"/>
          <a:ext cx="2887854" cy="2240280"/>
        </p:xfrm>
        <a:graphic>
          <a:graphicData uri="http://schemas.openxmlformats.org/drawingml/2006/table">
            <a:tbl>
              <a:tblPr firstRow="1" bandRow="1">
                <a:tableStyleId>{5C22544A-7EE6-4342-B048-85BDC9FD1C3A}</a:tableStyleId>
              </a:tblPr>
              <a:tblGrid>
                <a:gridCol w="962618">
                  <a:extLst>
                    <a:ext uri="{9D8B030D-6E8A-4147-A177-3AD203B41FA5}">
                      <a16:colId xmlns:a16="http://schemas.microsoft.com/office/drawing/2014/main" val="1073335484"/>
                    </a:ext>
                  </a:extLst>
                </a:gridCol>
                <a:gridCol w="962618">
                  <a:extLst>
                    <a:ext uri="{9D8B030D-6E8A-4147-A177-3AD203B41FA5}">
                      <a16:colId xmlns:a16="http://schemas.microsoft.com/office/drawing/2014/main" val="3181558811"/>
                    </a:ext>
                  </a:extLst>
                </a:gridCol>
                <a:gridCol w="962618">
                  <a:extLst>
                    <a:ext uri="{9D8B030D-6E8A-4147-A177-3AD203B41FA5}">
                      <a16:colId xmlns:a16="http://schemas.microsoft.com/office/drawing/2014/main" val="508313133"/>
                    </a:ext>
                  </a:extLst>
                </a:gridCol>
              </a:tblGrid>
              <a:tr h="336768">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6" name="Table 5">
            <a:extLst>
              <a:ext uri="{FF2B5EF4-FFF2-40B4-BE49-F238E27FC236}">
                <a16:creationId xmlns:a16="http://schemas.microsoft.com/office/drawing/2014/main" id="{FA7C7C31-BB41-4D6D-942E-0A72334252F2}"/>
              </a:ext>
            </a:extLst>
          </p:cNvPr>
          <p:cNvGraphicFramePr>
            <a:graphicFrameLocks noGrp="1"/>
          </p:cNvGraphicFramePr>
          <p:nvPr>
            <p:extLst/>
          </p:nvPr>
        </p:nvGraphicFramePr>
        <p:xfrm>
          <a:off x="8022566" y="4223874"/>
          <a:ext cx="3767747" cy="457200"/>
        </p:xfrm>
        <a:graphic>
          <a:graphicData uri="http://schemas.openxmlformats.org/drawingml/2006/table">
            <a:tbl>
              <a:tblPr firstRow="1" bandRow="1">
                <a:tableStyleId>{5C22544A-7EE6-4342-B048-85BDC9FD1C3A}</a:tableStyleId>
              </a:tblPr>
              <a:tblGrid>
                <a:gridCol w="931653">
                  <a:extLst>
                    <a:ext uri="{9D8B030D-6E8A-4147-A177-3AD203B41FA5}">
                      <a16:colId xmlns:a16="http://schemas.microsoft.com/office/drawing/2014/main" val="882400247"/>
                    </a:ext>
                  </a:extLst>
                </a:gridCol>
                <a:gridCol w="890118">
                  <a:extLst>
                    <a:ext uri="{9D8B030D-6E8A-4147-A177-3AD203B41FA5}">
                      <a16:colId xmlns:a16="http://schemas.microsoft.com/office/drawing/2014/main" val="22179424"/>
                    </a:ext>
                  </a:extLst>
                </a:gridCol>
                <a:gridCol w="972988">
                  <a:extLst>
                    <a:ext uri="{9D8B030D-6E8A-4147-A177-3AD203B41FA5}">
                      <a16:colId xmlns:a16="http://schemas.microsoft.com/office/drawing/2014/main" val="3641542704"/>
                    </a:ext>
                  </a:extLst>
                </a:gridCol>
                <a:gridCol w="972988">
                  <a:extLst>
                    <a:ext uri="{9D8B030D-6E8A-4147-A177-3AD203B41FA5}">
                      <a16:colId xmlns:a16="http://schemas.microsoft.com/office/drawing/2014/main" val="503940252"/>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2,1,0</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7" name="Table 6">
            <a:extLst>
              <a:ext uri="{FF2B5EF4-FFF2-40B4-BE49-F238E27FC236}">
                <a16:creationId xmlns:a16="http://schemas.microsoft.com/office/drawing/2014/main" id="{37C57E0C-B598-42D8-B43A-8DACA1C2E518}"/>
              </a:ext>
            </a:extLst>
          </p:cNvPr>
          <p:cNvGraphicFramePr>
            <a:graphicFrameLocks noGrp="1"/>
          </p:cNvGraphicFramePr>
          <p:nvPr>
            <p:extLst/>
          </p:nvPr>
        </p:nvGraphicFramePr>
        <p:xfrm>
          <a:off x="8022566" y="4808851"/>
          <a:ext cx="2140798" cy="457200"/>
        </p:xfrm>
        <a:graphic>
          <a:graphicData uri="http://schemas.openxmlformats.org/drawingml/2006/table">
            <a:tbl>
              <a:tblPr firstRow="1" bandRow="1">
                <a:tableStyleId>{5C22544A-7EE6-4342-B048-85BDC9FD1C3A}</a:tableStyleId>
              </a:tblPr>
              <a:tblGrid>
                <a:gridCol w="948906">
                  <a:extLst>
                    <a:ext uri="{9D8B030D-6E8A-4147-A177-3AD203B41FA5}">
                      <a16:colId xmlns:a16="http://schemas.microsoft.com/office/drawing/2014/main" val="882400247"/>
                    </a:ext>
                  </a:extLst>
                </a:gridCol>
                <a:gridCol w="1191892">
                  <a:extLst>
                    <a:ext uri="{9D8B030D-6E8A-4147-A177-3AD203B41FA5}">
                      <a16:colId xmlns:a16="http://schemas.microsoft.com/office/drawing/2014/main" val="22179424"/>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15</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D0ED6A-7AB2-42BF-AF7B-96EC76A3AC03}"/>
                  </a:ext>
                </a:extLst>
              </p:cNvPr>
              <p:cNvSpPr txBox="1"/>
              <p:nvPr/>
            </p:nvSpPr>
            <p:spPr>
              <a:xfrm>
                <a:off x="7121426" y="158922"/>
                <a:ext cx="1652504" cy="134838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𝑆𝑆𝐺</m:t>
                      </m:r>
                      <m:r>
                        <a:rPr lang="en-US" sz="2000" b="0" i="1" smtClean="0">
                          <a:latin typeface="Cambria Math" panose="02040503050406030204" pitchFamily="18" charset="0"/>
                        </a:rPr>
                        <m:t>=70</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𝑔𝑟𝑜𝑢𝑝𝑠</m:t>
                          </m:r>
                        </m:sub>
                      </m:sSub>
                      <m:r>
                        <a:rPr lang="en-US" sz="2000" i="1">
                          <a:latin typeface="Cambria Math" panose="02040503050406030204" pitchFamily="18" charset="0"/>
                        </a:rPr>
                        <m:t>=2</m:t>
                      </m:r>
                    </m:oMath>
                  </m:oMathPara>
                </a14:m>
                <a:endParaRPr lang="en-US" sz="2000" dirty="0"/>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𝑆𝑆𝐸</m:t>
                      </m:r>
                      <m:r>
                        <a:rPr lang="en-US" sz="2000" i="1">
                          <a:latin typeface="Cambria Math" panose="02040503050406030204" pitchFamily="18" charset="0"/>
                        </a:rPr>
                        <m:t>=198</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𝑒𝑟𝑟𝑜𝑟</m:t>
                          </m:r>
                        </m:sub>
                      </m:sSub>
                      <m:r>
                        <a:rPr lang="en-US" sz="2000" i="1">
                          <a:latin typeface="Cambria Math" panose="02040503050406030204" pitchFamily="18" charset="0"/>
                        </a:rPr>
                        <m:t>=12</m:t>
                      </m:r>
                    </m:oMath>
                  </m:oMathPara>
                </a14:m>
                <a:endParaRPr lang="en-US" sz="2000" dirty="0"/>
              </a:p>
            </p:txBody>
          </p:sp>
        </mc:Choice>
        <mc:Fallback xmlns="">
          <p:sp>
            <p:nvSpPr>
              <p:cNvPr id="10" name="TextBox 9">
                <a:extLst>
                  <a:ext uri="{FF2B5EF4-FFF2-40B4-BE49-F238E27FC236}">
                    <a16:creationId xmlns:a16="http://schemas.microsoft.com/office/drawing/2014/main" id="{7FD0ED6A-7AB2-42BF-AF7B-96EC76A3AC03}"/>
                  </a:ext>
                </a:extLst>
              </p:cNvPr>
              <p:cNvSpPr txBox="1">
                <a:spLocks noRot="1" noChangeAspect="1" noMove="1" noResize="1" noEditPoints="1" noAdjustHandles="1" noChangeArrowheads="1" noChangeShapeType="1" noTextEdit="1"/>
              </p:cNvSpPr>
              <p:nvPr/>
            </p:nvSpPr>
            <p:spPr>
              <a:xfrm>
                <a:off x="7121426" y="158922"/>
                <a:ext cx="1652504" cy="1348382"/>
              </a:xfrm>
              <a:prstGeom prst="rect">
                <a:avLst/>
              </a:prstGeom>
              <a:blipFill>
                <a:blip r:embed="rId5"/>
                <a:stretch>
                  <a:fillRect l="-1099" b="-3139"/>
                </a:stretch>
              </a:blipFill>
              <a:ln w="12700">
                <a:solidFill>
                  <a:schemeClr val="tx1"/>
                </a:solidFill>
              </a:ln>
            </p:spPr>
            <p:txBody>
              <a:bodyPr/>
              <a:lstStyle/>
              <a:p>
                <a:r>
                  <a:rPr lang="de-DE">
                    <a:noFill/>
                  </a:rPr>
                  <a:t> </a:t>
                </a:r>
              </a:p>
            </p:txBody>
          </p:sp>
        </mc:Fallback>
      </mc:AlternateContent>
      <p:sp>
        <p:nvSpPr>
          <p:cNvPr id="8" name="Footer Placeholder 7">
            <a:extLst>
              <a:ext uri="{FF2B5EF4-FFF2-40B4-BE49-F238E27FC236}">
                <a16:creationId xmlns:a16="http://schemas.microsoft.com/office/drawing/2014/main" id="{E9A92C09-FD6C-4ED8-8EC8-B2F566460533}"/>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164397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Da F links von F</a:t>
                </a:r>
                <a:r>
                  <a:rPr lang="de-DE" baseline="-25000" noProof="0" dirty="0"/>
                  <a:t>critical  </a:t>
                </a:r>
                <a:r>
                  <a:rPr lang="de-DE" noProof="0" dirty="0"/>
                  <a:t>liegt</a:t>
                </a:r>
              </a:p>
              <a:p>
                <a:endParaRPr lang="de-DE" noProof="0" dirty="0"/>
              </a:p>
              <a:p>
                <a:pPr marL="0" indent="0">
                  <a:buNone/>
                </a:pPr>
                <a:r>
                  <a:rPr lang="de-DE" noProof="0" dirty="0"/>
                  <a:t>		</a:t>
                </a:r>
                <a14:m>
                  <m:oMath xmlns:m="http://schemas.openxmlformats.org/officeDocument/2006/math">
                    <m:r>
                      <a:rPr lang="de-DE" i="1" noProof="0">
                        <a:solidFill>
                          <a:srgbClr val="0070C0"/>
                        </a:solidFill>
                        <a:latin typeface="Cambria Math" panose="02040503050406030204" pitchFamily="18" charset="0"/>
                      </a:rPr>
                      <m:t>2.121&lt;3.885</m:t>
                    </m:r>
                  </m:oMath>
                </a14:m>
                <a:endParaRPr lang="de-DE" noProof="0" dirty="0"/>
              </a:p>
              <a:p>
                <a:endParaRPr lang="de-DE" noProof="0" dirty="0"/>
              </a:p>
              <a:p>
                <a:pPr marL="0" indent="0">
                  <a:buNone/>
                </a:pPr>
                <a:r>
                  <a:rPr lang="de-DE" noProof="0" dirty="0"/>
                  <a:t>verwerfen wir die Nullhypothese nicht!</a:t>
                </a: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1D2F3032-848E-4A43-BBB4-E213D33133DB}"/>
              </a:ext>
            </a:extLst>
          </p:cNvPr>
          <p:cNvPicPr>
            <a:picLocks noChangeAspect="1"/>
          </p:cNvPicPr>
          <p:nvPr/>
        </p:nvPicPr>
        <p:blipFill>
          <a:blip r:embed="rId4"/>
          <a:stretch>
            <a:fillRect/>
          </a:stretch>
        </p:blipFill>
        <p:spPr>
          <a:xfrm>
            <a:off x="9655969" y="0"/>
            <a:ext cx="2536032" cy="1690688"/>
          </a:xfrm>
          <a:prstGeom prst="rect">
            <a:avLst/>
          </a:prstGeom>
        </p:spPr>
      </p:pic>
      <p:grpSp>
        <p:nvGrpSpPr>
          <p:cNvPr id="6" name="Group 5">
            <a:extLst>
              <a:ext uri="{FF2B5EF4-FFF2-40B4-BE49-F238E27FC236}">
                <a16:creationId xmlns:a16="http://schemas.microsoft.com/office/drawing/2014/main" id="{441EC699-6A06-4232-ABF4-2A54FB85EEB9}"/>
              </a:ext>
            </a:extLst>
          </p:cNvPr>
          <p:cNvGrpSpPr/>
          <p:nvPr/>
        </p:nvGrpSpPr>
        <p:grpSpPr>
          <a:xfrm>
            <a:off x="7631714" y="2257499"/>
            <a:ext cx="4048509" cy="2168647"/>
            <a:chOff x="6293417" y="1402628"/>
            <a:chExt cx="2779560" cy="1611252"/>
          </a:xfrm>
        </p:grpSpPr>
        <p:pic>
          <p:nvPicPr>
            <p:cNvPr id="7" name="Picture 6">
              <a:extLst>
                <a:ext uri="{FF2B5EF4-FFF2-40B4-BE49-F238E27FC236}">
                  <a16:creationId xmlns:a16="http://schemas.microsoft.com/office/drawing/2014/main" id="{DBC072E3-0D58-44F8-A5F1-AC48721F6C9D}"/>
                </a:ext>
              </a:extLst>
            </p:cNvPr>
            <p:cNvPicPr>
              <a:picLocks noChangeAspect="1"/>
            </p:cNvPicPr>
            <p:nvPr/>
          </p:nvPicPr>
          <p:blipFill>
            <a:blip r:embed="rId5"/>
            <a:stretch>
              <a:fillRect/>
            </a:stretch>
          </p:blipFill>
          <p:spPr>
            <a:xfrm>
              <a:off x="6531215" y="1402628"/>
              <a:ext cx="2541762" cy="855163"/>
            </a:xfrm>
            <a:prstGeom prst="rect">
              <a:avLst/>
            </a:prstGeom>
          </p:spPr>
        </p:pic>
        <p:sp>
          <p:nvSpPr>
            <p:cNvPr id="8" name="TextBox 7">
              <a:extLst>
                <a:ext uri="{FF2B5EF4-FFF2-40B4-BE49-F238E27FC236}">
                  <a16:creationId xmlns:a16="http://schemas.microsoft.com/office/drawing/2014/main" id="{1AE132EE-6E73-4465-AD6D-9CDEE5ED2EF9}"/>
                </a:ext>
              </a:extLst>
            </p:cNvPr>
            <p:cNvSpPr txBox="1"/>
            <p:nvPr/>
          </p:nvSpPr>
          <p:spPr>
            <a:xfrm>
              <a:off x="7441224" y="2396469"/>
              <a:ext cx="925345" cy="617411"/>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critical</a:t>
              </a:r>
              <a:endParaRPr lang="en-US" sz="2400" dirty="0">
                <a:latin typeface="Montserrat" panose="02000505000000020004" pitchFamily="2" charset="0"/>
              </a:endParaRPr>
            </a:p>
            <a:p>
              <a:pPr algn="ctr"/>
              <a:r>
                <a:rPr lang="en-US" sz="2400" dirty="0">
                  <a:latin typeface="Montserrat" panose="02000505000000020004" pitchFamily="2" charset="0"/>
                </a:rPr>
                <a:t>=3.885</a:t>
              </a:r>
            </a:p>
          </p:txBody>
        </p:sp>
        <p:sp>
          <p:nvSpPr>
            <p:cNvPr id="9" name="Arrow: Up 8">
              <a:extLst>
                <a:ext uri="{FF2B5EF4-FFF2-40B4-BE49-F238E27FC236}">
                  <a16:creationId xmlns:a16="http://schemas.microsoft.com/office/drawing/2014/main" id="{66738D1C-90C3-4F02-A0AF-AA846ECF3634}"/>
                </a:ext>
              </a:extLst>
            </p:cNvPr>
            <p:cNvSpPr/>
            <p:nvPr/>
          </p:nvSpPr>
          <p:spPr>
            <a:xfrm>
              <a:off x="7061469" y="2257499"/>
              <a:ext cx="45719" cy="21939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0" name="TextBox 9">
              <a:extLst>
                <a:ext uri="{FF2B5EF4-FFF2-40B4-BE49-F238E27FC236}">
                  <a16:creationId xmlns:a16="http://schemas.microsoft.com/office/drawing/2014/main" id="{2F754A4A-FAE1-4F7D-90F8-CEC390258F2A}"/>
                </a:ext>
              </a:extLst>
            </p:cNvPr>
            <p:cNvSpPr txBox="1"/>
            <p:nvPr/>
          </p:nvSpPr>
          <p:spPr>
            <a:xfrm>
              <a:off x="6293417" y="2396469"/>
              <a:ext cx="1124234" cy="617411"/>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calculated</a:t>
              </a:r>
              <a:endParaRPr lang="en-US" sz="2400" dirty="0">
                <a:latin typeface="Montserrat" panose="02000505000000020004" pitchFamily="2" charset="0"/>
              </a:endParaRPr>
            </a:p>
            <a:p>
              <a:pPr algn="ctr"/>
              <a:r>
                <a:rPr lang="en-US" sz="2400" dirty="0">
                  <a:latin typeface="Montserrat" panose="02000505000000020004" pitchFamily="2" charset="0"/>
                </a:rPr>
                <a:t>=2.121</a:t>
              </a:r>
            </a:p>
          </p:txBody>
        </p:sp>
        <p:sp>
          <p:nvSpPr>
            <p:cNvPr id="11" name="Arrow: Up 10">
              <a:extLst>
                <a:ext uri="{FF2B5EF4-FFF2-40B4-BE49-F238E27FC236}">
                  <a16:creationId xmlns:a16="http://schemas.microsoft.com/office/drawing/2014/main" id="{2639C856-A935-4716-B933-FDCB46FE6C8D}"/>
                </a:ext>
              </a:extLst>
            </p:cNvPr>
            <p:cNvSpPr/>
            <p:nvPr/>
          </p:nvSpPr>
          <p:spPr>
            <a:xfrm rot="19006255">
              <a:off x="7394206" y="2238040"/>
              <a:ext cx="46890" cy="27598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pSp>
      <p:sp>
        <p:nvSpPr>
          <p:cNvPr id="12" name="Footer Placeholder 11">
            <a:extLst>
              <a:ext uri="{FF2B5EF4-FFF2-40B4-BE49-F238E27FC236}">
                <a16:creationId xmlns:a16="http://schemas.microsoft.com/office/drawing/2014/main" id="{1D9D545E-847B-40FA-8607-1FE7B38F9664}"/>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21002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019964" cy="4351338"/>
          </a:xfrm>
        </p:spPr>
        <p:txBody>
          <a:bodyPr>
            <a:normAutofit/>
          </a:bodyPr>
          <a:lstStyle/>
          <a:p>
            <a:pPr marL="0" indent="0">
              <a:buNone/>
            </a:pPr>
            <a:r>
              <a:rPr lang="de-DE" noProof="0" dirty="0"/>
              <a:t>Wir haben also nicht genug, um die Idee weiter zu verfolgen, dass sich mit unseren Rabatten etwas daran ändert, wie viele Tage die Kunden im Durschnitt zur Begleichung ihrer Rechnungen benötigen.</a:t>
            </a:r>
          </a:p>
        </p:txBody>
      </p:sp>
      <p:pic>
        <p:nvPicPr>
          <p:cNvPr id="5" name="Picture 4">
            <a:extLst>
              <a:ext uri="{FF2B5EF4-FFF2-40B4-BE49-F238E27FC236}">
                <a16:creationId xmlns:a16="http://schemas.microsoft.com/office/drawing/2014/main" id="{1D2F3032-848E-4A43-BBB4-E213D33133DB}"/>
              </a:ext>
            </a:extLst>
          </p:cNvPr>
          <p:cNvPicPr>
            <a:picLocks noChangeAspect="1"/>
          </p:cNvPicPr>
          <p:nvPr/>
        </p:nvPicPr>
        <p:blipFill>
          <a:blip r:embed="rId3"/>
          <a:stretch>
            <a:fillRect/>
          </a:stretch>
        </p:blipFill>
        <p:spPr>
          <a:xfrm>
            <a:off x="9655969" y="0"/>
            <a:ext cx="2536032" cy="1690688"/>
          </a:xfrm>
          <a:prstGeom prst="rect">
            <a:avLst/>
          </a:prstGeom>
        </p:spPr>
      </p:pic>
      <p:grpSp>
        <p:nvGrpSpPr>
          <p:cNvPr id="6" name="Group 5">
            <a:extLst>
              <a:ext uri="{FF2B5EF4-FFF2-40B4-BE49-F238E27FC236}">
                <a16:creationId xmlns:a16="http://schemas.microsoft.com/office/drawing/2014/main" id="{441EC699-6A06-4232-ABF4-2A54FB85EEB9}"/>
              </a:ext>
            </a:extLst>
          </p:cNvPr>
          <p:cNvGrpSpPr/>
          <p:nvPr/>
        </p:nvGrpSpPr>
        <p:grpSpPr>
          <a:xfrm>
            <a:off x="7631714" y="2257499"/>
            <a:ext cx="4048509" cy="2168647"/>
            <a:chOff x="6293417" y="1402628"/>
            <a:chExt cx="2779560" cy="1611252"/>
          </a:xfrm>
        </p:grpSpPr>
        <p:pic>
          <p:nvPicPr>
            <p:cNvPr id="7" name="Picture 6">
              <a:extLst>
                <a:ext uri="{FF2B5EF4-FFF2-40B4-BE49-F238E27FC236}">
                  <a16:creationId xmlns:a16="http://schemas.microsoft.com/office/drawing/2014/main" id="{DBC072E3-0D58-44F8-A5F1-AC48721F6C9D}"/>
                </a:ext>
              </a:extLst>
            </p:cNvPr>
            <p:cNvPicPr>
              <a:picLocks noChangeAspect="1"/>
            </p:cNvPicPr>
            <p:nvPr/>
          </p:nvPicPr>
          <p:blipFill>
            <a:blip r:embed="rId4"/>
            <a:stretch>
              <a:fillRect/>
            </a:stretch>
          </p:blipFill>
          <p:spPr>
            <a:xfrm>
              <a:off x="6531215" y="1402628"/>
              <a:ext cx="2541762" cy="855163"/>
            </a:xfrm>
            <a:prstGeom prst="rect">
              <a:avLst/>
            </a:prstGeom>
          </p:spPr>
        </p:pic>
        <p:sp>
          <p:nvSpPr>
            <p:cNvPr id="8" name="TextBox 7">
              <a:extLst>
                <a:ext uri="{FF2B5EF4-FFF2-40B4-BE49-F238E27FC236}">
                  <a16:creationId xmlns:a16="http://schemas.microsoft.com/office/drawing/2014/main" id="{1AE132EE-6E73-4465-AD6D-9CDEE5ED2EF9}"/>
                </a:ext>
              </a:extLst>
            </p:cNvPr>
            <p:cNvSpPr txBox="1"/>
            <p:nvPr/>
          </p:nvSpPr>
          <p:spPr>
            <a:xfrm>
              <a:off x="7441224" y="2396469"/>
              <a:ext cx="925345" cy="617411"/>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critical</a:t>
              </a:r>
              <a:endParaRPr lang="en-US" sz="2400" dirty="0">
                <a:latin typeface="Montserrat" panose="02000505000000020004" pitchFamily="2" charset="0"/>
              </a:endParaRPr>
            </a:p>
            <a:p>
              <a:pPr algn="ctr"/>
              <a:r>
                <a:rPr lang="en-US" sz="2400" dirty="0">
                  <a:latin typeface="Montserrat" panose="02000505000000020004" pitchFamily="2" charset="0"/>
                </a:rPr>
                <a:t>=3.885</a:t>
              </a:r>
            </a:p>
          </p:txBody>
        </p:sp>
        <p:sp>
          <p:nvSpPr>
            <p:cNvPr id="9" name="Arrow: Up 8">
              <a:extLst>
                <a:ext uri="{FF2B5EF4-FFF2-40B4-BE49-F238E27FC236}">
                  <a16:creationId xmlns:a16="http://schemas.microsoft.com/office/drawing/2014/main" id="{66738D1C-90C3-4F02-A0AF-AA846ECF3634}"/>
                </a:ext>
              </a:extLst>
            </p:cNvPr>
            <p:cNvSpPr/>
            <p:nvPr/>
          </p:nvSpPr>
          <p:spPr>
            <a:xfrm>
              <a:off x="7061469" y="2257499"/>
              <a:ext cx="45719" cy="21939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0" name="TextBox 9">
              <a:extLst>
                <a:ext uri="{FF2B5EF4-FFF2-40B4-BE49-F238E27FC236}">
                  <a16:creationId xmlns:a16="http://schemas.microsoft.com/office/drawing/2014/main" id="{2F754A4A-FAE1-4F7D-90F8-CEC390258F2A}"/>
                </a:ext>
              </a:extLst>
            </p:cNvPr>
            <p:cNvSpPr txBox="1"/>
            <p:nvPr/>
          </p:nvSpPr>
          <p:spPr>
            <a:xfrm>
              <a:off x="6293417" y="2396469"/>
              <a:ext cx="1124234" cy="617411"/>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calculated</a:t>
              </a:r>
              <a:endParaRPr lang="en-US" sz="2400" dirty="0">
                <a:latin typeface="Montserrat" panose="02000505000000020004" pitchFamily="2" charset="0"/>
              </a:endParaRPr>
            </a:p>
            <a:p>
              <a:pPr algn="ctr"/>
              <a:r>
                <a:rPr lang="en-US" sz="2400" dirty="0">
                  <a:latin typeface="Montserrat" panose="02000505000000020004" pitchFamily="2" charset="0"/>
                </a:rPr>
                <a:t>=2.121</a:t>
              </a:r>
            </a:p>
          </p:txBody>
        </p:sp>
        <p:sp>
          <p:nvSpPr>
            <p:cNvPr id="11" name="Arrow: Up 10">
              <a:extLst>
                <a:ext uri="{FF2B5EF4-FFF2-40B4-BE49-F238E27FC236}">
                  <a16:creationId xmlns:a16="http://schemas.microsoft.com/office/drawing/2014/main" id="{2639C856-A935-4716-B933-FDCB46FE6C8D}"/>
                </a:ext>
              </a:extLst>
            </p:cNvPr>
            <p:cNvSpPr/>
            <p:nvPr/>
          </p:nvSpPr>
          <p:spPr>
            <a:xfrm rot="19006255">
              <a:off x="7394206" y="2238040"/>
              <a:ext cx="46890" cy="27598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pSp>
      <p:sp>
        <p:nvSpPr>
          <p:cNvPr id="12" name="Footer Placeholder 11">
            <a:extLst>
              <a:ext uri="{FF2B5EF4-FFF2-40B4-BE49-F238E27FC236}">
                <a16:creationId xmlns:a16="http://schemas.microsoft.com/office/drawing/2014/main" id="{C577E0E8-6F07-4609-A86B-D36B5606ECC1}"/>
              </a:ext>
            </a:extLst>
          </p:cNvPr>
          <p:cNvSpPr>
            <a:spLocks noGrp="1"/>
          </p:cNvSpPr>
          <p:nvPr>
            <p:ph type="ftr" sz="quarter" idx="11"/>
          </p:nvPr>
        </p:nvSpPr>
        <p:spPr/>
        <p:txBody>
          <a:bodyPr/>
          <a:lstStyle/>
          <a:p>
            <a:r>
              <a:rPr lang="en-US" dirty="0"/>
              <a:t>F-Verteilung</a:t>
            </a:r>
          </a:p>
        </p:txBody>
      </p:sp>
    </p:spTree>
    <p:extLst>
      <p:ext uri="{BB962C8B-B14F-4D97-AF65-F5344CB8AC3E}">
        <p14:creationId xmlns:p14="http://schemas.microsoft.com/office/powerpoint/2010/main" val="4208995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8676-DCC9-4D95-8D74-5775DA81A85F}"/>
              </a:ext>
            </a:extLst>
          </p:cNvPr>
          <p:cNvSpPr>
            <a:spLocks noGrp="1"/>
          </p:cNvSpPr>
          <p:nvPr>
            <p:ph type="ctrTitle"/>
          </p:nvPr>
        </p:nvSpPr>
        <p:spPr/>
        <p:txBody>
          <a:bodyPr/>
          <a:lstStyle/>
          <a:p>
            <a:r>
              <a:rPr lang="de-DE" noProof="0" dirty="0"/>
              <a:t>Zwei-Wege-ANOVA</a:t>
            </a:r>
          </a:p>
        </p:txBody>
      </p:sp>
      <p:sp>
        <p:nvSpPr>
          <p:cNvPr id="3" name="Subtitle 2">
            <a:extLst>
              <a:ext uri="{FF2B5EF4-FFF2-40B4-BE49-F238E27FC236}">
                <a16:creationId xmlns:a16="http://schemas.microsoft.com/office/drawing/2014/main" id="{5F63802D-71EF-4FC6-AD48-A560D8C8B431}"/>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2717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37F2C-897E-C141-859A-162EE9630138}"/>
              </a:ext>
            </a:extLst>
          </p:cNvPr>
          <p:cNvSpPr>
            <a:spLocks noGrp="1"/>
          </p:cNvSpPr>
          <p:nvPr>
            <p:ph type="title"/>
          </p:nvPr>
        </p:nvSpPr>
        <p:spPr/>
        <p:txBody>
          <a:bodyPr/>
          <a:lstStyle/>
          <a:p>
            <a:r>
              <a:rPr lang="de-DE" noProof="0" dirty="0"/>
              <a:t>Varianzanalyse</a:t>
            </a:r>
          </a:p>
        </p:txBody>
      </p:sp>
      <p:sp>
        <p:nvSpPr>
          <p:cNvPr id="3" name="Inhaltsplatzhalter 2">
            <a:extLst>
              <a:ext uri="{FF2B5EF4-FFF2-40B4-BE49-F238E27FC236}">
                <a16:creationId xmlns:a16="http://schemas.microsoft.com/office/drawing/2014/main" id="{D2E3CBDB-8A10-2548-800D-ECC643ED6957}"/>
              </a:ext>
            </a:extLst>
          </p:cNvPr>
          <p:cNvSpPr>
            <a:spLocks noGrp="1"/>
          </p:cNvSpPr>
          <p:nvPr>
            <p:ph idx="1"/>
          </p:nvPr>
        </p:nvSpPr>
        <p:spPr/>
        <p:txBody>
          <a:bodyPr/>
          <a:lstStyle/>
          <a:p>
            <a:r>
              <a:rPr lang="de-DE" noProof="0" dirty="0"/>
              <a:t>In dieser Lektion stellen wir eine neue Verteilung vor:</a:t>
            </a:r>
            <a:br>
              <a:rPr lang="de-DE" noProof="0" dirty="0"/>
            </a:br>
            <a:r>
              <a:rPr lang="de-DE" noProof="0" dirty="0"/>
              <a:t>die F-Verteilung</a:t>
            </a:r>
          </a:p>
          <a:p>
            <a:r>
              <a:rPr lang="de-DE" noProof="0" dirty="0"/>
              <a:t>Sie kann ebenfalls die Frage beantworten:</a:t>
            </a:r>
            <a:br>
              <a:rPr lang="de-DE" noProof="0" dirty="0"/>
            </a:br>
            <a:r>
              <a:rPr lang="de-DE" i="1" noProof="0" dirty="0"/>
              <a:t>"Wie groß ist die Wahrscheinlichkeit, dass </a:t>
            </a:r>
            <a:r>
              <a:rPr lang="de-DE" b="1" i="1" noProof="0" dirty="0">
                <a:solidFill>
                  <a:schemeClr val="accent1"/>
                </a:solidFill>
              </a:rPr>
              <a:t>drei oder mehr </a:t>
            </a:r>
            <a:r>
              <a:rPr lang="de-DE" i="1" noProof="0" dirty="0"/>
              <a:t>Stichproben aus der selben Population stammen? "</a:t>
            </a:r>
          </a:p>
        </p:txBody>
      </p:sp>
      <p:sp>
        <p:nvSpPr>
          <p:cNvPr id="5" name="Textfeld 4">
            <a:extLst>
              <a:ext uri="{FF2B5EF4-FFF2-40B4-BE49-F238E27FC236}">
                <a16:creationId xmlns:a16="http://schemas.microsoft.com/office/drawing/2014/main" id="{4AB03861-657B-C64E-AE04-33FB073616CC}"/>
              </a:ext>
            </a:extLst>
          </p:cNvPr>
          <p:cNvSpPr txBox="1"/>
          <p:nvPr/>
        </p:nvSpPr>
        <p:spPr>
          <a:xfrm>
            <a:off x="191069" y="6428096"/>
            <a:ext cx="2988859" cy="369332"/>
          </a:xfrm>
          <a:prstGeom prst="rect">
            <a:avLst/>
          </a:prstGeom>
          <a:noFill/>
        </p:spPr>
        <p:txBody>
          <a:bodyPr wrap="square" rtlCol="0">
            <a:spAutoFit/>
          </a:bodyPr>
          <a:lstStyle/>
          <a:p>
            <a:r>
              <a:rPr lang="de-DE" dirty="0">
                <a:solidFill>
                  <a:schemeClr val="bg1"/>
                </a:solidFill>
              </a:rPr>
              <a:t>Varianzanalyse</a:t>
            </a:r>
          </a:p>
        </p:txBody>
      </p:sp>
      <p:pic>
        <p:nvPicPr>
          <p:cNvPr id="6" name="Picture 5">
            <a:extLst>
              <a:ext uri="{FF2B5EF4-FFF2-40B4-BE49-F238E27FC236}">
                <a16:creationId xmlns:a16="http://schemas.microsoft.com/office/drawing/2014/main" id="{E8B622B6-C6FB-413F-A2E3-584D3B491C6A}"/>
              </a:ext>
            </a:extLst>
          </p:cNvPr>
          <p:cNvPicPr>
            <a:picLocks noChangeAspect="1"/>
          </p:cNvPicPr>
          <p:nvPr/>
        </p:nvPicPr>
        <p:blipFill rotWithShape="1">
          <a:blip r:embed="rId3"/>
          <a:srcRect r="19252"/>
          <a:stretch/>
        </p:blipFill>
        <p:spPr>
          <a:xfrm>
            <a:off x="8781691" y="3911855"/>
            <a:ext cx="2449901" cy="1769844"/>
          </a:xfrm>
          <a:prstGeom prst="rect">
            <a:avLst/>
          </a:prstGeom>
        </p:spPr>
      </p:pic>
    </p:spTree>
    <p:extLst>
      <p:ext uri="{BB962C8B-B14F-4D97-AF65-F5344CB8AC3E}">
        <p14:creationId xmlns:p14="http://schemas.microsoft.com/office/powerpoint/2010/main" val="30886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Ein-Wege-ANOVA vs. 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In den vorherigen Beispielen verwendeten wir eine Ein-Wege-ANOVA, um eine unabhängige Variable zu testen.</a:t>
            </a:r>
          </a:p>
          <a:p>
            <a:r>
              <a:rPr lang="de-DE" noProof="0" dirty="0"/>
              <a:t>Für das Rechnungsproblem war die unabhängige Variable der angebotene Rabatt.</a:t>
            </a:r>
          </a:p>
          <a:p>
            <a:r>
              <a:rPr lang="de-DE" noProof="0" dirty="0"/>
              <a:t>Die abhängige Variable war die Zeit, die für die Zahlung benötigt wurde.</a:t>
            </a:r>
          </a:p>
        </p:txBody>
      </p:sp>
      <p:sp>
        <p:nvSpPr>
          <p:cNvPr id="4" name="Footer Placeholder 3">
            <a:extLst>
              <a:ext uri="{FF2B5EF4-FFF2-40B4-BE49-F238E27FC236}">
                <a16:creationId xmlns:a16="http://schemas.microsoft.com/office/drawing/2014/main" id="{22682962-8F95-4DBB-9699-6A1BB6A4A0DA}"/>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323616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Ein-Wege-ANOVA vs. 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Mit der Zwei-Wege-ANOVA können wir zwei unabhängige Variablen gleichzeitig testen</a:t>
            </a:r>
          </a:p>
          <a:p>
            <a:r>
              <a:rPr lang="de-DE" noProof="0" dirty="0"/>
              <a:t>Für das Rechnungsbeispiel könnten wir zusätzlich den fälligen Betrag berücksichtigen</a:t>
            </a:r>
          </a:p>
          <a:p>
            <a:r>
              <a:rPr lang="de-DE" noProof="0" dirty="0"/>
              <a:t>Wir haben zum Beispiel 3 Rechnungen für 50€, 3 Rechnungen für 100€ usw. und bieten verschiedene Anreize für jeden Betrag.</a:t>
            </a:r>
          </a:p>
        </p:txBody>
      </p:sp>
      <p:sp>
        <p:nvSpPr>
          <p:cNvPr id="4" name="Footer Placeholder 3">
            <a:extLst>
              <a:ext uri="{FF2B5EF4-FFF2-40B4-BE49-F238E27FC236}">
                <a16:creationId xmlns:a16="http://schemas.microsoft.com/office/drawing/2014/main" id="{B7C69CFE-AC02-4069-8518-D01FE30C4EA5}"/>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830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Ein-Wege-ANOVA vs. 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normAutofit/>
          </a:bodyPr>
          <a:lstStyle/>
          <a:p>
            <a:r>
              <a:rPr lang="de-DE" noProof="0" dirty="0"/>
              <a:t>Die resultierenden Daten könnten folgendermaßen aussehen:</a:t>
            </a:r>
          </a:p>
          <a:p>
            <a:r>
              <a:rPr lang="de-DE" noProof="0" dirty="0"/>
              <a:t>Hier wird jeder Zeilen- oder </a:t>
            </a:r>
            <a:r>
              <a:rPr lang="de-DE" dirty="0"/>
              <a:t>Euro</a:t>
            </a:r>
            <a:r>
              <a:rPr lang="de-DE" noProof="0" dirty="0"/>
              <a:t>betrag als </a:t>
            </a:r>
            <a:r>
              <a:rPr lang="de-DE" b="1" noProof="0" dirty="0">
                <a:solidFill>
                  <a:schemeClr val="accent1"/>
                </a:solidFill>
              </a:rPr>
              <a:t>Block</a:t>
            </a:r>
            <a:r>
              <a:rPr lang="de-DE" noProof="0" dirty="0"/>
              <a:t> bezeichnet.</a:t>
            </a:r>
          </a:p>
          <a:p>
            <a:r>
              <a:rPr lang="de-DE" noProof="0" dirty="0"/>
              <a:t>Im Wesentlichen wollen wir jede Varianz der Blöcke isolieren und entfernen, um die Varianz in den Gruppen besser zu verstehen.</a:t>
            </a:r>
          </a:p>
        </p:txBody>
      </p:sp>
      <p:graphicFrame>
        <p:nvGraphicFramePr>
          <p:cNvPr id="4" name="Table 3">
            <a:extLst>
              <a:ext uri="{FF2B5EF4-FFF2-40B4-BE49-F238E27FC236}">
                <a16:creationId xmlns:a16="http://schemas.microsoft.com/office/drawing/2014/main" id="{50E2EAB0-EAC3-443D-98D5-EAFF4667002C}"/>
              </a:ext>
            </a:extLst>
          </p:cNvPr>
          <p:cNvGraphicFramePr>
            <a:graphicFrameLocks noGrp="1"/>
          </p:cNvGraphicFramePr>
          <p:nvPr>
            <p:extLst>
              <p:ext uri="{D42A27DB-BD31-4B8C-83A1-F6EECF244321}">
                <p14:modId xmlns:p14="http://schemas.microsoft.com/office/powerpoint/2010/main" val="3482131753"/>
              </p:ext>
            </p:extLst>
          </p:nvPr>
        </p:nvGraphicFramePr>
        <p:xfrm>
          <a:off x="8212347" y="1521264"/>
          <a:ext cx="3251040" cy="2606040"/>
        </p:xfrm>
        <a:graphic>
          <a:graphicData uri="http://schemas.openxmlformats.org/drawingml/2006/table">
            <a:tbl>
              <a:tblPr firstRow="1" firstCol="1" bandRow="1">
                <a:tableStyleId>{5C22544A-7EE6-4342-B048-85BDC9FD1C3A}</a:tableStyleId>
              </a:tblPr>
              <a:tblGrid>
                <a:gridCol w="812760">
                  <a:extLst>
                    <a:ext uri="{9D8B030D-6E8A-4147-A177-3AD203B41FA5}">
                      <a16:colId xmlns:a16="http://schemas.microsoft.com/office/drawing/2014/main" val="2920945334"/>
                    </a:ext>
                  </a:extLst>
                </a:gridCol>
                <a:gridCol w="812760">
                  <a:extLst>
                    <a:ext uri="{9D8B030D-6E8A-4147-A177-3AD203B41FA5}">
                      <a16:colId xmlns:a16="http://schemas.microsoft.com/office/drawing/2014/main" val="1073335484"/>
                    </a:ext>
                  </a:extLst>
                </a:gridCol>
                <a:gridCol w="812760">
                  <a:extLst>
                    <a:ext uri="{9D8B030D-6E8A-4147-A177-3AD203B41FA5}">
                      <a16:colId xmlns:a16="http://schemas.microsoft.com/office/drawing/2014/main" val="3181558811"/>
                    </a:ext>
                  </a:extLst>
                </a:gridCol>
                <a:gridCol w="812760">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sp>
        <p:nvSpPr>
          <p:cNvPr id="5" name="Footer Placeholder 4">
            <a:extLst>
              <a:ext uri="{FF2B5EF4-FFF2-40B4-BE49-F238E27FC236}">
                <a16:creationId xmlns:a16="http://schemas.microsoft.com/office/drawing/2014/main" id="{27D832BE-A9E8-4C75-ACE0-5F17F9C86237}"/>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123345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Ein-Wege-ANOVA vs. 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normAutofit/>
          </a:bodyPr>
          <a:lstStyle/>
          <a:p>
            <a:r>
              <a:rPr lang="de-DE" noProof="0" dirty="0"/>
              <a:t>Nun, wie gehen wir dabei vor?</a:t>
            </a:r>
          </a:p>
        </p:txBody>
      </p:sp>
      <p:graphicFrame>
        <p:nvGraphicFramePr>
          <p:cNvPr id="4" name="Table 3">
            <a:extLst>
              <a:ext uri="{FF2B5EF4-FFF2-40B4-BE49-F238E27FC236}">
                <a16:creationId xmlns:a16="http://schemas.microsoft.com/office/drawing/2014/main" id="{50E2EAB0-EAC3-443D-98D5-EAFF4667002C}"/>
              </a:ext>
            </a:extLst>
          </p:cNvPr>
          <p:cNvGraphicFramePr>
            <a:graphicFrameLocks noGrp="1"/>
          </p:cNvGraphicFramePr>
          <p:nvPr>
            <p:extLst>
              <p:ext uri="{D42A27DB-BD31-4B8C-83A1-F6EECF244321}">
                <p14:modId xmlns:p14="http://schemas.microsoft.com/office/powerpoint/2010/main" val="411541342"/>
              </p:ext>
            </p:extLst>
          </p:nvPr>
        </p:nvGraphicFramePr>
        <p:xfrm>
          <a:off x="8212347" y="1521264"/>
          <a:ext cx="3251040" cy="2606040"/>
        </p:xfrm>
        <a:graphic>
          <a:graphicData uri="http://schemas.openxmlformats.org/drawingml/2006/table">
            <a:tbl>
              <a:tblPr firstRow="1" firstCol="1" bandRow="1">
                <a:tableStyleId>{5C22544A-7EE6-4342-B048-85BDC9FD1C3A}</a:tableStyleId>
              </a:tblPr>
              <a:tblGrid>
                <a:gridCol w="812760">
                  <a:extLst>
                    <a:ext uri="{9D8B030D-6E8A-4147-A177-3AD203B41FA5}">
                      <a16:colId xmlns:a16="http://schemas.microsoft.com/office/drawing/2014/main" val="2920945334"/>
                    </a:ext>
                  </a:extLst>
                </a:gridCol>
                <a:gridCol w="812760">
                  <a:extLst>
                    <a:ext uri="{9D8B030D-6E8A-4147-A177-3AD203B41FA5}">
                      <a16:colId xmlns:a16="http://schemas.microsoft.com/office/drawing/2014/main" val="1073335484"/>
                    </a:ext>
                  </a:extLst>
                </a:gridCol>
                <a:gridCol w="812760">
                  <a:extLst>
                    <a:ext uri="{9D8B030D-6E8A-4147-A177-3AD203B41FA5}">
                      <a16:colId xmlns:a16="http://schemas.microsoft.com/office/drawing/2014/main" val="3181558811"/>
                    </a:ext>
                  </a:extLst>
                </a:gridCol>
                <a:gridCol w="812760">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sp>
        <p:nvSpPr>
          <p:cNvPr id="5" name="Footer Placeholder 4">
            <a:extLst>
              <a:ext uri="{FF2B5EF4-FFF2-40B4-BE49-F238E27FC236}">
                <a16:creationId xmlns:a16="http://schemas.microsoft.com/office/drawing/2014/main" id="{D56B9327-5D38-4AEF-837F-7D16D830EEEB}"/>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420045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338977" cy="4933174"/>
          </a:xfrm>
        </p:spPr>
        <p:txBody>
          <a:bodyPr/>
          <a:lstStyle/>
          <a:p>
            <a:r>
              <a:rPr lang="de-DE" noProof="0" dirty="0"/>
              <a:t>Das Ziel einer ANOVA ist es, verschiedene Aspekte der Gesamtvarianz zu trennen.</a:t>
            </a:r>
          </a:p>
          <a:p>
            <a:r>
              <a:rPr lang="de-DE" noProof="0" dirty="0"/>
              <a:t>In den vorherigen Beispielen hatten wir nur die</a:t>
            </a:r>
          </a:p>
          <a:p>
            <a:endParaRPr lang="de-DE" b="1" noProof="0" dirty="0">
              <a:solidFill>
                <a:srgbClr val="28907A"/>
              </a:solidFill>
            </a:endParaRP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ext uri="{D42A27DB-BD31-4B8C-83A1-F6EECF244321}">
                <p14:modId xmlns:p14="http://schemas.microsoft.com/office/powerpoint/2010/main" val="2933985886"/>
              </p:ext>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ext uri="{D42A27DB-BD31-4B8C-83A1-F6EECF244321}">
                <p14:modId xmlns:p14="http://schemas.microsoft.com/office/powerpoint/2010/main" val="2571603983"/>
              </p:ext>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ext uri="{D42A27DB-BD31-4B8C-83A1-F6EECF244321}">
                <p14:modId xmlns:p14="http://schemas.microsoft.com/office/powerpoint/2010/main" val="3103561917"/>
              </p:ext>
            </p:extLst>
          </p:nvPr>
        </p:nvGraphicFramePr>
        <p:xfrm>
          <a:off x="10312554" y="2059537"/>
          <a:ext cx="713232" cy="9144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365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7" name="Left Bracket 6">
            <a:extLst>
              <a:ext uri="{FF2B5EF4-FFF2-40B4-BE49-F238E27FC236}">
                <a16:creationId xmlns:a16="http://schemas.microsoft.com/office/drawing/2014/main" id="{A08C2433-E712-447B-872F-641CAE4DBBCF}"/>
              </a:ext>
            </a:extLst>
          </p:cNvPr>
          <p:cNvSpPr/>
          <p:nvPr/>
        </p:nvSpPr>
        <p:spPr>
          <a:xfrm>
            <a:off x="7992373" y="1499031"/>
            <a:ext cx="417082" cy="1331766"/>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ket 7">
            <a:extLst>
              <a:ext uri="{FF2B5EF4-FFF2-40B4-BE49-F238E27FC236}">
                <a16:creationId xmlns:a16="http://schemas.microsoft.com/office/drawing/2014/main" id="{718D7F45-71FD-4C51-8E07-73FF15973D8E}"/>
              </a:ext>
            </a:extLst>
          </p:cNvPr>
          <p:cNvSpPr/>
          <p:nvPr/>
        </p:nvSpPr>
        <p:spPr>
          <a:xfrm>
            <a:off x="8087406" y="1901535"/>
            <a:ext cx="322050" cy="869048"/>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ket 8">
            <a:extLst>
              <a:ext uri="{FF2B5EF4-FFF2-40B4-BE49-F238E27FC236}">
                <a16:creationId xmlns:a16="http://schemas.microsoft.com/office/drawing/2014/main" id="{42A208BF-C6BE-4643-9F04-9DF360749A07}"/>
              </a:ext>
            </a:extLst>
          </p:cNvPr>
          <p:cNvSpPr/>
          <p:nvPr/>
        </p:nvSpPr>
        <p:spPr>
          <a:xfrm>
            <a:off x="8224854" y="2331960"/>
            <a:ext cx="184601" cy="358687"/>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Left Bracket 9">
            <a:extLst>
              <a:ext uri="{FF2B5EF4-FFF2-40B4-BE49-F238E27FC236}">
                <a16:creationId xmlns:a16="http://schemas.microsoft.com/office/drawing/2014/main" id="{0449E0D0-F4F8-4DAA-8913-A5F5D8FB5FA6}"/>
              </a:ext>
            </a:extLst>
          </p:cNvPr>
          <p:cNvSpPr/>
          <p:nvPr/>
        </p:nvSpPr>
        <p:spPr>
          <a:xfrm>
            <a:off x="8877691" y="1500861"/>
            <a:ext cx="417082" cy="1331766"/>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ket 10">
            <a:extLst>
              <a:ext uri="{FF2B5EF4-FFF2-40B4-BE49-F238E27FC236}">
                <a16:creationId xmlns:a16="http://schemas.microsoft.com/office/drawing/2014/main" id="{79D26C8E-227B-4B2E-9331-505CB5A30B68}"/>
              </a:ext>
            </a:extLst>
          </p:cNvPr>
          <p:cNvSpPr/>
          <p:nvPr/>
        </p:nvSpPr>
        <p:spPr>
          <a:xfrm>
            <a:off x="8972724" y="1897436"/>
            <a:ext cx="322049" cy="869048"/>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266E2812-0419-4AEE-AA95-3A25178A2138}"/>
              </a:ext>
            </a:extLst>
          </p:cNvPr>
          <p:cNvSpPr/>
          <p:nvPr/>
        </p:nvSpPr>
        <p:spPr>
          <a:xfrm>
            <a:off x="9140352" y="2336058"/>
            <a:ext cx="154422" cy="358687"/>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93446FA8-B820-4809-B6C0-BBC922489691}"/>
              </a:ext>
            </a:extLst>
          </p:cNvPr>
          <p:cNvSpPr/>
          <p:nvPr/>
        </p:nvSpPr>
        <p:spPr>
          <a:xfrm rot="16200000">
            <a:off x="9513718" y="2105464"/>
            <a:ext cx="223711" cy="2107857"/>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ket 13">
            <a:extLst>
              <a:ext uri="{FF2B5EF4-FFF2-40B4-BE49-F238E27FC236}">
                <a16:creationId xmlns:a16="http://schemas.microsoft.com/office/drawing/2014/main" id="{DC7D601D-629B-4FC4-BC96-80540E6655EE}"/>
              </a:ext>
            </a:extLst>
          </p:cNvPr>
          <p:cNvSpPr/>
          <p:nvPr/>
        </p:nvSpPr>
        <p:spPr>
          <a:xfrm rot="16200000">
            <a:off x="10097421" y="2692886"/>
            <a:ext cx="176018" cy="885318"/>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E3C164-762F-428A-9FCE-A2ADB763C67A}"/>
              </a:ext>
            </a:extLst>
          </p:cNvPr>
          <p:cNvSpPr txBox="1"/>
          <p:nvPr/>
        </p:nvSpPr>
        <p:spPr>
          <a:xfrm>
            <a:off x="6673781" y="3971523"/>
            <a:ext cx="2827249" cy="967957"/>
          </a:xfrm>
          <a:prstGeom prst="rect">
            <a:avLst/>
          </a:prstGeom>
          <a:noFill/>
        </p:spPr>
        <p:txBody>
          <a:bodyPr wrap="none" rtlCol="0">
            <a:spAutoFit/>
          </a:bodyPr>
          <a:lstStyle/>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sp>
        <p:nvSpPr>
          <p:cNvPr id="15" name="Footer Placeholder 14">
            <a:extLst>
              <a:ext uri="{FF2B5EF4-FFF2-40B4-BE49-F238E27FC236}">
                <a16:creationId xmlns:a16="http://schemas.microsoft.com/office/drawing/2014/main" id="{26CA8315-F7E1-4899-9AA2-5A1F3A7A3CC7}"/>
              </a:ext>
            </a:extLst>
          </p:cNvPr>
          <p:cNvSpPr>
            <a:spLocks noGrp="1"/>
          </p:cNvSpPr>
          <p:nvPr>
            <p:ph type="ftr" sz="quarter" idx="11"/>
          </p:nvPr>
        </p:nvSpPr>
        <p:spPr/>
        <p:txBody>
          <a:bodyPr/>
          <a:lstStyle/>
          <a:p>
            <a:r>
              <a:rPr lang="en-US" dirty="0"/>
              <a:t>Zwei-Wege-ANOVA</a:t>
            </a:r>
          </a:p>
        </p:txBody>
      </p:sp>
      <p:sp>
        <p:nvSpPr>
          <p:cNvPr id="17" name="Content Placeholder 2">
            <a:extLst>
              <a:ext uri="{FF2B5EF4-FFF2-40B4-BE49-F238E27FC236}">
                <a16:creationId xmlns:a16="http://schemas.microsoft.com/office/drawing/2014/main" id="{CDC5F289-A00E-D34D-BC2C-D93C6A9ECDCF}"/>
              </a:ext>
            </a:extLst>
          </p:cNvPr>
          <p:cNvSpPr txBox="1">
            <a:spLocks/>
          </p:cNvSpPr>
          <p:nvPr/>
        </p:nvSpPr>
        <p:spPr>
          <a:xfrm>
            <a:off x="838199" y="3998621"/>
            <a:ext cx="6338977" cy="1797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C00000"/>
                </a:solidFill>
              </a:rPr>
              <a:t>Quadratsumme Gruppen (SSG)</a:t>
            </a:r>
          </a:p>
          <a:p>
            <a:r>
              <a:rPr lang="de-DE" b="1" dirty="0">
                <a:solidFill>
                  <a:srgbClr val="28907A"/>
                </a:solidFill>
              </a:rPr>
              <a:t>Quadratsumme Abweichungen (SSE)</a:t>
            </a:r>
          </a:p>
          <a:p>
            <a:endParaRPr lang="de-DE" b="1" dirty="0">
              <a:solidFill>
                <a:srgbClr val="C00000"/>
              </a:solidFill>
            </a:endParaRPr>
          </a:p>
        </p:txBody>
      </p:sp>
    </p:spTree>
    <p:extLst>
      <p:ext uri="{BB962C8B-B14F-4D97-AF65-F5344CB8AC3E}">
        <p14:creationId xmlns:p14="http://schemas.microsoft.com/office/powerpoint/2010/main" val="4910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dissolve">
                                      <p:cBhvr>
                                        <p:cTn id="20" dur="500"/>
                                        <p:tgtEl>
                                          <p:spTgt spid="17">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Effect transition="in" filter="dissolve">
                                      <p:cBhvr>
                                        <p:cTn id="36" dur="500"/>
                                        <p:tgtEl>
                                          <p:spTgt spid="1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
                                            <p:txEl>
                                              <p:pRg st="1" end="1"/>
                                            </p:txEl>
                                          </p:spTgt>
                                        </p:tgtEl>
                                        <p:attrNameLst>
                                          <p:attrName>style.visibility</p:attrName>
                                        </p:attrNameLst>
                                      </p:cBhvr>
                                      <p:to>
                                        <p:strVal val="visible"/>
                                      </p:to>
                                    </p:set>
                                    <p:animEffect transition="in" filter="fade">
                                      <p:cBhvr>
                                        <p:cTn id="61"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6171419" cy="4351338"/>
          </a:xfrm>
        </p:spPr>
        <p:txBody>
          <a:bodyPr/>
          <a:lstStyle/>
          <a:p>
            <a:r>
              <a:rPr lang="de-DE" noProof="0" dirty="0"/>
              <a:t>Diese zwei Varianten </a:t>
            </a:r>
            <a:r>
              <a:rPr lang="de-DE" b="1" noProof="0" dirty="0">
                <a:solidFill>
                  <a:srgbClr val="C00000"/>
                </a:solidFill>
              </a:rPr>
              <a:t>SSG</a:t>
            </a:r>
            <a:r>
              <a:rPr lang="de-DE" noProof="0" dirty="0"/>
              <a:t> und </a:t>
            </a:r>
            <a:r>
              <a:rPr lang="de-DE" b="1" noProof="0" dirty="0">
                <a:solidFill>
                  <a:srgbClr val="28907A"/>
                </a:solidFill>
              </a:rPr>
              <a:t>SSE</a:t>
            </a:r>
            <a:r>
              <a:rPr lang="de-DE" noProof="0" dirty="0"/>
              <a:t> addieren sich zu unserer Gesamtvarianz auf </a:t>
            </a:r>
            <a:r>
              <a:rPr lang="de-DE" b="1" noProof="0" dirty="0">
                <a:solidFill>
                  <a:srgbClr val="7030A0"/>
                </a:solidFill>
              </a:rPr>
              <a:t>Quadratsumme Total (SST)</a:t>
            </a:r>
          </a:p>
          <a:p>
            <a:endParaRPr lang="de-DE" b="1" noProof="0" dirty="0">
              <a:solidFill>
                <a:srgbClr val="C00000"/>
              </a:solidFill>
            </a:endParaRPr>
          </a:p>
          <a:p>
            <a:endParaRPr lang="de-DE" b="1" dirty="0">
              <a:solidFill>
                <a:srgbClr val="C00000"/>
              </a:solidFill>
            </a:endParaRPr>
          </a:p>
          <a:p>
            <a:r>
              <a:rPr lang="de-DE" b="1" dirty="0">
                <a:solidFill>
                  <a:srgbClr val="C00000"/>
                </a:solidFill>
              </a:rPr>
              <a:t>Quadratsumme Gruppen (SSG)</a:t>
            </a:r>
          </a:p>
          <a:p>
            <a:r>
              <a:rPr lang="de-DE" b="1" dirty="0">
                <a:solidFill>
                  <a:srgbClr val="28907A"/>
                </a:solidFill>
              </a:rPr>
              <a:t>Quadratsumme Abweichungen (SSE)</a:t>
            </a:r>
          </a:p>
          <a:p>
            <a:endParaRPr lang="de-DE" b="1" noProof="0" dirty="0">
              <a:solidFill>
                <a:srgbClr val="C00000"/>
              </a:solidFill>
            </a:endParaRP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4" y="2059537"/>
          <a:ext cx="713232" cy="9144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365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7" name="Left Bracket 6">
            <a:extLst>
              <a:ext uri="{FF2B5EF4-FFF2-40B4-BE49-F238E27FC236}">
                <a16:creationId xmlns:a16="http://schemas.microsoft.com/office/drawing/2014/main" id="{A08C2433-E712-447B-872F-641CAE4DBBCF}"/>
              </a:ext>
            </a:extLst>
          </p:cNvPr>
          <p:cNvSpPr/>
          <p:nvPr/>
        </p:nvSpPr>
        <p:spPr>
          <a:xfrm>
            <a:off x="7992373" y="1499031"/>
            <a:ext cx="417082" cy="1331766"/>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ket 7">
            <a:extLst>
              <a:ext uri="{FF2B5EF4-FFF2-40B4-BE49-F238E27FC236}">
                <a16:creationId xmlns:a16="http://schemas.microsoft.com/office/drawing/2014/main" id="{718D7F45-71FD-4C51-8E07-73FF15973D8E}"/>
              </a:ext>
            </a:extLst>
          </p:cNvPr>
          <p:cNvSpPr/>
          <p:nvPr/>
        </p:nvSpPr>
        <p:spPr>
          <a:xfrm>
            <a:off x="8087406" y="1901535"/>
            <a:ext cx="322050" cy="869048"/>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ket 8">
            <a:extLst>
              <a:ext uri="{FF2B5EF4-FFF2-40B4-BE49-F238E27FC236}">
                <a16:creationId xmlns:a16="http://schemas.microsoft.com/office/drawing/2014/main" id="{42A208BF-C6BE-4643-9F04-9DF360749A07}"/>
              </a:ext>
            </a:extLst>
          </p:cNvPr>
          <p:cNvSpPr/>
          <p:nvPr/>
        </p:nvSpPr>
        <p:spPr>
          <a:xfrm>
            <a:off x="8224854" y="2331960"/>
            <a:ext cx="184601" cy="358687"/>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Left Bracket 9">
            <a:extLst>
              <a:ext uri="{FF2B5EF4-FFF2-40B4-BE49-F238E27FC236}">
                <a16:creationId xmlns:a16="http://schemas.microsoft.com/office/drawing/2014/main" id="{0449E0D0-F4F8-4DAA-8913-A5F5D8FB5FA6}"/>
              </a:ext>
            </a:extLst>
          </p:cNvPr>
          <p:cNvSpPr/>
          <p:nvPr/>
        </p:nvSpPr>
        <p:spPr>
          <a:xfrm>
            <a:off x="8877691" y="1500861"/>
            <a:ext cx="417082" cy="1331766"/>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ket 10">
            <a:extLst>
              <a:ext uri="{FF2B5EF4-FFF2-40B4-BE49-F238E27FC236}">
                <a16:creationId xmlns:a16="http://schemas.microsoft.com/office/drawing/2014/main" id="{79D26C8E-227B-4B2E-9331-505CB5A30B68}"/>
              </a:ext>
            </a:extLst>
          </p:cNvPr>
          <p:cNvSpPr/>
          <p:nvPr/>
        </p:nvSpPr>
        <p:spPr>
          <a:xfrm>
            <a:off x="8972724" y="1897436"/>
            <a:ext cx="322049" cy="869048"/>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266E2812-0419-4AEE-AA95-3A25178A2138}"/>
              </a:ext>
            </a:extLst>
          </p:cNvPr>
          <p:cNvSpPr/>
          <p:nvPr/>
        </p:nvSpPr>
        <p:spPr>
          <a:xfrm>
            <a:off x="9140352" y="2336058"/>
            <a:ext cx="154422" cy="358687"/>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93446FA8-B820-4809-B6C0-BBC922489691}"/>
              </a:ext>
            </a:extLst>
          </p:cNvPr>
          <p:cNvSpPr/>
          <p:nvPr/>
        </p:nvSpPr>
        <p:spPr>
          <a:xfrm rot="16200000">
            <a:off x="9513718" y="2105464"/>
            <a:ext cx="223711" cy="2107857"/>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ket 13">
            <a:extLst>
              <a:ext uri="{FF2B5EF4-FFF2-40B4-BE49-F238E27FC236}">
                <a16:creationId xmlns:a16="http://schemas.microsoft.com/office/drawing/2014/main" id="{DC7D601D-629B-4FC4-BC96-80540E6655EE}"/>
              </a:ext>
            </a:extLst>
          </p:cNvPr>
          <p:cNvSpPr/>
          <p:nvPr/>
        </p:nvSpPr>
        <p:spPr>
          <a:xfrm rot="16200000">
            <a:off x="10097421" y="2692886"/>
            <a:ext cx="176018" cy="885318"/>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E3C164-762F-428A-9FCE-A2ADB763C67A}"/>
              </a:ext>
            </a:extLst>
          </p:cNvPr>
          <p:cNvSpPr txBox="1"/>
          <p:nvPr/>
        </p:nvSpPr>
        <p:spPr>
          <a:xfrm>
            <a:off x="6442864" y="3998621"/>
            <a:ext cx="3457998" cy="963597"/>
          </a:xfrm>
          <a:prstGeom prst="rect">
            <a:avLst/>
          </a:prstGeom>
          <a:noFill/>
        </p:spPr>
        <p:txBody>
          <a:bodyPr wrap="none" rtlCol="0">
            <a:spAutoFit/>
          </a:bodyPr>
          <a:lstStyle/>
          <a:p>
            <a:pPr>
              <a:lnSpc>
                <a:spcPct val="150000"/>
              </a:lnSpc>
            </a:pPr>
            <a:r>
              <a:rPr lang="en-US" sz="2000" dirty="0">
                <a:latin typeface="Montserrat" panose="02000505000000020004" pitchFamily="2" charset="0"/>
              </a:rPr>
              <a:t>» </a:t>
            </a:r>
            <a:r>
              <a:rPr lang="en-US" sz="2000" b="1" dirty="0" err="1">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grpSp>
        <p:nvGrpSpPr>
          <p:cNvPr id="17" name="Group 16">
            <a:extLst>
              <a:ext uri="{FF2B5EF4-FFF2-40B4-BE49-F238E27FC236}">
                <a16:creationId xmlns:a16="http://schemas.microsoft.com/office/drawing/2014/main" id="{C3B44188-3797-4F56-88B8-97520A5C521C}"/>
              </a:ext>
            </a:extLst>
          </p:cNvPr>
          <p:cNvGrpSpPr/>
          <p:nvPr/>
        </p:nvGrpSpPr>
        <p:grpSpPr>
          <a:xfrm>
            <a:off x="8924701" y="1631274"/>
            <a:ext cx="1500125" cy="1121013"/>
            <a:chOff x="7142672" y="1662521"/>
            <a:chExt cx="1285336" cy="1121013"/>
          </a:xfrm>
        </p:grpSpPr>
        <p:cxnSp>
          <p:nvCxnSpPr>
            <p:cNvPr id="18" name="Straight Connector 17">
              <a:extLst>
                <a:ext uri="{FF2B5EF4-FFF2-40B4-BE49-F238E27FC236}">
                  <a16:creationId xmlns:a16="http://schemas.microsoft.com/office/drawing/2014/main" id="{51F369A6-0735-4F6B-8865-748F91648FA4}"/>
                </a:ext>
              </a:extLst>
            </p:cNvPr>
            <p:cNvCxnSpPr>
              <a:cxnSpLocks/>
            </p:cNvCxnSpPr>
            <p:nvPr/>
          </p:nvCxnSpPr>
          <p:spPr>
            <a:xfrm>
              <a:off x="7142672" y="1662521"/>
              <a:ext cx="1285336" cy="112101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BED4C8-B4FC-4E87-B7D0-FF04509DECAC}"/>
                </a:ext>
              </a:extLst>
            </p:cNvPr>
            <p:cNvCxnSpPr>
              <a:cxnSpLocks/>
            </p:cNvCxnSpPr>
            <p:nvPr/>
          </p:nvCxnSpPr>
          <p:spPr>
            <a:xfrm>
              <a:off x="7203057" y="2001328"/>
              <a:ext cx="1224951" cy="78220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DF61A2-DEDE-4317-A827-C8C7BF674727}"/>
                </a:ext>
              </a:extLst>
            </p:cNvPr>
            <p:cNvCxnSpPr>
              <a:cxnSpLocks/>
            </p:cNvCxnSpPr>
            <p:nvPr/>
          </p:nvCxnSpPr>
          <p:spPr>
            <a:xfrm>
              <a:off x="7203057" y="2363638"/>
              <a:ext cx="1224951" cy="419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5D2FE6-9848-4820-9AD4-89FC6A332E2A}"/>
                </a:ext>
              </a:extLst>
            </p:cNvPr>
            <p:cNvCxnSpPr>
              <a:cxnSpLocks/>
            </p:cNvCxnSpPr>
            <p:nvPr/>
          </p:nvCxnSpPr>
          <p:spPr>
            <a:xfrm>
              <a:off x="7979434" y="1662521"/>
              <a:ext cx="448574" cy="100304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04606A-B3F0-41C9-A706-997529072BDF}"/>
                </a:ext>
              </a:extLst>
            </p:cNvPr>
            <p:cNvCxnSpPr>
              <a:cxnSpLocks/>
            </p:cNvCxnSpPr>
            <p:nvPr/>
          </p:nvCxnSpPr>
          <p:spPr>
            <a:xfrm>
              <a:off x="7979434" y="2001328"/>
              <a:ext cx="448574" cy="66423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EC62F2-3587-4736-9105-EA1A275AF5F4}"/>
                </a:ext>
              </a:extLst>
            </p:cNvPr>
            <p:cNvCxnSpPr>
              <a:cxnSpLocks/>
            </p:cNvCxnSpPr>
            <p:nvPr/>
          </p:nvCxnSpPr>
          <p:spPr>
            <a:xfrm>
              <a:off x="8039819" y="2294626"/>
              <a:ext cx="388189" cy="37093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5" name="Footer Placeholder 14">
            <a:extLst>
              <a:ext uri="{FF2B5EF4-FFF2-40B4-BE49-F238E27FC236}">
                <a16:creationId xmlns:a16="http://schemas.microsoft.com/office/drawing/2014/main" id="{33553051-C5E6-4286-8BDA-00346A2E6238}"/>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32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3" cy="4351338"/>
          </a:xfrm>
        </p:spPr>
        <p:txBody>
          <a:bodyPr/>
          <a:lstStyle/>
          <a:p>
            <a:r>
              <a:rPr lang="de-DE" noProof="0" dirty="0"/>
              <a:t>Schauen wir uns die Varianzen zwischen den Zeilen bzw. </a:t>
            </a:r>
            <a:r>
              <a:rPr lang="de-DE" b="1" noProof="0" dirty="0"/>
              <a:t>Blöcken</a:t>
            </a:r>
            <a:r>
              <a:rPr lang="de-DE" noProof="0" dirty="0"/>
              <a:t> an</a:t>
            </a:r>
          </a:p>
          <a:p>
            <a:pPr marL="0" indent="0">
              <a:buNone/>
            </a:pPr>
            <a:endParaRPr lang="de-DE" noProof="0" dirty="0"/>
          </a:p>
          <a:p>
            <a:endParaRPr lang="de-DE" noProof="0" dirty="0"/>
          </a:p>
          <a:p>
            <a:r>
              <a:rPr lang="de-DE" b="1" noProof="0" dirty="0">
                <a:solidFill>
                  <a:srgbClr val="C00000"/>
                </a:solidFill>
              </a:rPr>
              <a:t>Quadratsumme Gruppen (SSG)</a:t>
            </a:r>
          </a:p>
          <a:p>
            <a:r>
              <a:rPr lang="de-DE" b="1" noProof="0" dirty="0">
                <a:solidFill>
                  <a:srgbClr val="28907A"/>
                </a:solidFill>
              </a:rPr>
              <a:t>Quadratsumme Abweichungen (SSE)</a:t>
            </a: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ext uri="{D42A27DB-BD31-4B8C-83A1-F6EECF244321}">
                <p14:modId xmlns:p14="http://schemas.microsoft.com/office/powerpoint/2010/main" val="607578214"/>
              </p:ext>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ext uri="{D42A27DB-BD31-4B8C-83A1-F6EECF244321}">
                <p14:modId xmlns:p14="http://schemas.microsoft.com/office/powerpoint/2010/main" val="1446054952"/>
              </p:ext>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ext uri="{D42A27DB-BD31-4B8C-83A1-F6EECF244321}">
                <p14:modId xmlns:p14="http://schemas.microsoft.com/office/powerpoint/2010/main" val="3883384630"/>
              </p:ext>
            </p:extLst>
          </p:nvPr>
        </p:nvGraphicFramePr>
        <p:xfrm>
          <a:off x="10312554" y="2059537"/>
          <a:ext cx="713232" cy="9144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365760">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365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16" name="TextBox 15">
            <a:extLst>
              <a:ext uri="{FF2B5EF4-FFF2-40B4-BE49-F238E27FC236}">
                <a16:creationId xmlns:a16="http://schemas.microsoft.com/office/drawing/2014/main" id="{5AE3C164-762F-428A-9FCE-A2ADB763C67A}"/>
              </a:ext>
            </a:extLst>
          </p:cNvPr>
          <p:cNvSpPr txBox="1"/>
          <p:nvPr/>
        </p:nvSpPr>
        <p:spPr>
          <a:xfrm>
            <a:off x="6442864" y="3998621"/>
            <a:ext cx="3457998" cy="963597"/>
          </a:xfrm>
          <a:prstGeom prst="rect">
            <a:avLst/>
          </a:prstGeom>
          <a:noFill/>
        </p:spPr>
        <p:txBody>
          <a:bodyPr wrap="none" rtlCol="0">
            <a:spAutoFit/>
          </a:bodyPr>
          <a:lstStyle/>
          <a:p>
            <a:pPr>
              <a:lnSpc>
                <a:spcPct val="150000"/>
              </a:lnSpc>
            </a:pPr>
            <a:r>
              <a:rPr lang="en-US" sz="2000" dirty="0">
                <a:latin typeface="Montserrat" panose="02000505000000020004" pitchFamily="2" charset="0"/>
              </a:rPr>
              <a:t>» </a:t>
            </a:r>
            <a:r>
              <a:rPr lang="en-US" sz="2000" b="1" dirty="0" err="1">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ext uri="{D42A27DB-BD31-4B8C-83A1-F6EECF244321}">
                <p14:modId xmlns:p14="http://schemas.microsoft.com/office/powerpoint/2010/main" val="1543261113"/>
              </p:ext>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sp>
        <p:nvSpPr>
          <p:cNvPr id="7" name="Footer Placeholder 6">
            <a:extLst>
              <a:ext uri="{FF2B5EF4-FFF2-40B4-BE49-F238E27FC236}">
                <a16:creationId xmlns:a16="http://schemas.microsoft.com/office/drawing/2014/main" id="{8AEAE5CC-EE66-42FA-A20D-383BF6EE0DE5}"/>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8374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noProof="0" dirty="0"/>
              <a:t>Zuerst kalkulieren wir den Mittelwert der Blöcke</a:t>
            </a:r>
          </a:p>
          <a:p>
            <a:endParaRPr lang="de-DE" noProof="0" dirty="0"/>
          </a:p>
          <a:p>
            <a:r>
              <a:rPr lang="de-DE" noProof="0" dirty="0"/>
              <a:t>Im Anschluss die</a:t>
            </a:r>
          </a:p>
          <a:p>
            <a:r>
              <a:rPr lang="de-DE" b="1" noProof="0" dirty="0">
                <a:solidFill>
                  <a:schemeClr val="accent1">
                    <a:lumMod val="75000"/>
                  </a:schemeClr>
                </a:solidFill>
              </a:rPr>
              <a:t>Quadratsumme Blöcke (SSB)</a:t>
            </a:r>
            <a:endParaRPr lang="de-DE" noProof="0" dirty="0"/>
          </a:p>
          <a:p>
            <a:r>
              <a:rPr lang="de-DE" b="1" noProof="0" dirty="0">
                <a:solidFill>
                  <a:srgbClr val="C00000"/>
                </a:solidFill>
              </a:rPr>
              <a:t>Quadratsumme Gruppen (SSG)</a:t>
            </a:r>
          </a:p>
          <a:p>
            <a:r>
              <a:rPr lang="de-DE" b="1" noProof="0" dirty="0">
                <a:solidFill>
                  <a:srgbClr val="28907A"/>
                </a:solidFill>
              </a:rPr>
              <a:t>Quadratsumme Abweichungen (SSE)</a:t>
            </a: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ext uri="{D42A27DB-BD31-4B8C-83A1-F6EECF244321}">
                <p14:modId xmlns:p14="http://schemas.microsoft.com/office/powerpoint/2010/main" val="440644174"/>
              </p:ext>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16" name="TextBox 15">
            <a:extLst>
              <a:ext uri="{FF2B5EF4-FFF2-40B4-BE49-F238E27FC236}">
                <a16:creationId xmlns:a16="http://schemas.microsoft.com/office/drawing/2014/main" id="{5AE3C164-762F-428A-9FCE-A2ADB763C67A}"/>
              </a:ext>
            </a:extLst>
          </p:cNvPr>
          <p:cNvSpPr txBox="1"/>
          <p:nvPr/>
        </p:nvSpPr>
        <p:spPr>
          <a:xfrm>
            <a:off x="6418865" y="3650602"/>
            <a:ext cx="3147015" cy="1420325"/>
          </a:xfrm>
          <a:prstGeom prst="rect">
            <a:avLst/>
          </a:prstGeom>
          <a:noFill/>
        </p:spPr>
        <p:txBody>
          <a:bodyPr wrap="square" rtlCol="0">
            <a:spAutoFit/>
          </a:bodyPr>
          <a:lstStyle/>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Blöcken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ext uri="{D42A27DB-BD31-4B8C-83A1-F6EECF244321}">
                <p14:modId xmlns:p14="http://schemas.microsoft.com/office/powerpoint/2010/main" val="1498630400"/>
              </p:ext>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grpSp>
        <p:nvGrpSpPr>
          <p:cNvPr id="10" name="Group 9">
            <a:extLst>
              <a:ext uri="{FF2B5EF4-FFF2-40B4-BE49-F238E27FC236}">
                <a16:creationId xmlns:a16="http://schemas.microsoft.com/office/drawing/2014/main" id="{D8C0DDE7-94CE-4794-A91D-D85A0CB22397}"/>
              </a:ext>
            </a:extLst>
          </p:cNvPr>
          <p:cNvGrpSpPr/>
          <p:nvPr/>
        </p:nvGrpSpPr>
        <p:grpSpPr>
          <a:xfrm>
            <a:off x="10173614" y="1545158"/>
            <a:ext cx="304306" cy="1325563"/>
            <a:chOff x="7989146" y="1649185"/>
            <a:chExt cx="365760" cy="1121013"/>
          </a:xfrm>
        </p:grpSpPr>
        <p:sp>
          <p:nvSpPr>
            <p:cNvPr id="11" name="Left Bracket 10">
              <a:extLst>
                <a:ext uri="{FF2B5EF4-FFF2-40B4-BE49-F238E27FC236}">
                  <a16:creationId xmlns:a16="http://schemas.microsoft.com/office/drawing/2014/main" id="{F80A5B48-B289-402C-A9FF-2F98E449D77E}"/>
                </a:ext>
              </a:extLst>
            </p:cNvPr>
            <p:cNvSpPr/>
            <p:nvPr/>
          </p:nvSpPr>
          <p:spPr>
            <a:xfrm>
              <a:off x="7989146" y="1649185"/>
              <a:ext cx="365759" cy="1121013"/>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D9579944-F57D-4759-A2AC-BBEA05399715}"/>
                </a:ext>
              </a:extLst>
            </p:cNvPr>
            <p:cNvSpPr/>
            <p:nvPr/>
          </p:nvSpPr>
          <p:spPr>
            <a:xfrm>
              <a:off x="8072485" y="1987992"/>
              <a:ext cx="282421" cy="731520"/>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561F6720-39D7-42D5-8E7A-DF84512EFAA8}"/>
                </a:ext>
              </a:extLst>
            </p:cNvPr>
            <p:cNvSpPr/>
            <p:nvPr/>
          </p:nvSpPr>
          <p:spPr>
            <a:xfrm>
              <a:off x="8193020" y="2350302"/>
              <a:ext cx="161885" cy="301924"/>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Footer Placeholder 6">
            <a:extLst>
              <a:ext uri="{FF2B5EF4-FFF2-40B4-BE49-F238E27FC236}">
                <a16:creationId xmlns:a16="http://schemas.microsoft.com/office/drawing/2014/main" id="{F7454A23-FCF6-4BBE-8F34-6FB94A0FE3AC}"/>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391773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fade">
                                      <p:cBhvr>
                                        <p:cTn id="2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noProof="0" dirty="0"/>
              <a:t>ANOVA berücksichtigt immer noch die Beziehung zwischen der SSG und SSE.</a:t>
            </a:r>
          </a:p>
          <a:p>
            <a:endParaRPr lang="de-DE" noProof="0" dirty="0"/>
          </a:p>
          <a:p>
            <a:r>
              <a:rPr lang="de-DE" b="1" noProof="0" dirty="0">
                <a:solidFill>
                  <a:schemeClr val="accent1">
                    <a:lumMod val="75000"/>
                  </a:schemeClr>
                </a:solidFill>
              </a:rPr>
              <a:t>Quadratsumme Blöcke (SSB)</a:t>
            </a:r>
            <a:endParaRPr lang="de-DE" noProof="0" dirty="0"/>
          </a:p>
          <a:p>
            <a:r>
              <a:rPr lang="de-DE" b="1" noProof="0" dirty="0">
                <a:solidFill>
                  <a:srgbClr val="C00000"/>
                </a:solidFill>
              </a:rPr>
              <a:t>Quadratsumme Gruppen (SSG)</a:t>
            </a:r>
          </a:p>
          <a:p>
            <a:r>
              <a:rPr lang="de-DE" b="1" noProof="0" dirty="0">
                <a:solidFill>
                  <a:srgbClr val="28907A"/>
                </a:solidFill>
              </a:rPr>
              <a:t>Quadratsumme Abweichungen (SSE)</a:t>
            </a: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16" name="TextBox 15">
            <a:extLst>
              <a:ext uri="{FF2B5EF4-FFF2-40B4-BE49-F238E27FC236}">
                <a16:creationId xmlns:a16="http://schemas.microsoft.com/office/drawing/2014/main" id="{5AE3C164-762F-428A-9FCE-A2ADB763C67A}"/>
              </a:ext>
            </a:extLst>
          </p:cNvPr>
          <p:cNvSpPr txBox="1"/>
          <p:nvPr/>
        </p:nvSpPr>
        <p:spPr>
          <a:xfrm>
            <a:off x="6418865" y="3650602"/>
            <a:ext cx="3147015" cy="1420325"/>
          </a:xfrm>
          <a:prstGeom prst="rect">
            <a:avLst/>
          </a:prstGeom>
          <a:noFill/>
        </p:spPr>
        <p:txBody>
          <a:bodyPr wrap="square" rtlCol="0">
            <a:spAutoFit/>
          </a:bodyPr>
          <a:lstStyle/>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Blöcken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grpSp>
        <p:nvGrpSpPr>
          <p:cNvPr id="10" name="Group 9">
            <a:extLst>
              <a:ext uri="{FF2B5EF4-FFF2-40B4-BE49-F238E27FC236}">
                <a16:creationId xmlns:a16="http://schemas.microsoft.com/office/drawing/2014/main" id="{D8C0DDE7-94CE-4794-A91D-D85A0CB22397}"/>
              </a:ext>
            </a:extLst>
          </p:cNvPr>
          <p:cNvGrpSpPr/>
          <p:nvPr/>
        </p:nvGrpSpPr>
        <p:grpSpPr>
          <a:xfrm>
            <a:off x="10173614" y="1545158"/>
            <a:ext cx="304306" cy="1325563"/>
            <a:chOff x="7989146" y="1649185"/>
            <a:chExt cx="365760" cy="1121013"/>
          </a:xfrm>
        </p:grpSpPr>
        <p:sp>
          <p:nvSpPr>
            <p:cNvPr id="11" name="Left Bracket 10">
              <a:extLst>
                <a:ext uri="{FF2B5EF4-FFF2-40B4-BE49-F238E27FC236}">
                  <a16:creationId xmlns:a16="http://schemas.microsoft.com/office/drawing/2014/main" id="{F80A5B48-B289-402C-A9FF-2F98E449D77E}"/>
                </a:ext>
              </a:extLst>
            </p:cNvPr>
            <p:cNvSpPr/>
            <p:nvPr/>
          </p:nvSpPr>
          <p:spPr>
            <a:xfrm>
              <a:off x="7989146" y="1649185"/>
              <a:ext cx="365759" cy="1121013"/>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D9579944-F57D-4759-A2AC-BBEA05399715}"/>
                </a:ext>
              </a:extLst>
            </p:cNvPr>
            <p:cNvSpPr/>
            <p:nvPr/>
          </p:nvSpPr>
          <p:spPr>
            <a:xfrm>
              <a:off x="8072485" y="1987992"/>
              <a:ext cx="282421" cy="731520"/>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561F6720-39D7-42D5-8E7A-DF84512EFAA8}"/>
                </a:ext>
              </a:extLst>
            </p:cNvPr>
            <p:cNvSpPr/>
            <p:nvPr/>
          </p:nvSpPr>
          <p:spPr>
            <a:xfrm>
              <a:off x="8193020" y="2350302"/>
              <a:ext cx="161885" cy="301924"/>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93F722-1983-4867-87C8-BAA122399F11}"/>
                  </a:ext>
                </a:extLst>
              </p:cNvPr>
              <p:cNvSpPr txBox="1"/>
              <p:nvPr/>
            </p:nvSpPr>
            <p:spPr>
              <a:xfrm>
                <a:off x="8597140" y="5310260"/>
                <a:ext cx="3380477" cy="91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0070C0"/>
                          </a:solidFill>
                          <a:latin typeface="Cambria Math" panose="02040503050406030204" pitchFamily="18" charset="0"/>
                        </a:rPr>
                        <m:t>𝐹</m:t>
                      </m:r>
                      <m:r>
                        <a:rPr lang="en-US" sz="1400" i="1">
                          <a:solidFill>
                            <a:srgbClr val="0070C0"/>
                          </a:solidFill>
                          <a:latin typeface="Cambria Math" panose="02040503050406030204" pitchFamily="18" charset="0"/>
                        </a:rPr>
                        <m:t>=</m:t>
                      </m:r>
                      <m:f>
                        <m:fPr>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𝑉𝑎𝑟</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𝐵𝑒𝑡𝑤𝑒𝑒𝑛</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𝐺𝑟𝑜𝑢𝑝𝑠</m:t>
                          </m:r>
                        </m:num>
                        <m:den>
                          <m:r>
                            <a:rPr lang="en-US" sz="1400" i="1">
                              <a:solidFill>
                                <a:srgbClr val="0070C0"/>
                              </a:solidFill>
                              <a:latin typeface="Cambria Math" panose="02040503050406030204" pitchFamily="18" charset="0"/>
                            </a:rPr>
                            <m:t>𝑉𝑎𝑟</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𝑊𝑖𝑡h𝑖𝑛</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𝐺𝑟𝑜𝑢𝑝𝑠</m:t>
                          </m:r>
                        </m:den>
                      </m:f>
                      <m:r>
                        <a:rPr lang="en-US" sz="1400" i="1">
                          <a:solidFill>
                            <a:srgbClr val="0070C0"/>
                          </a:solidFill>
                          <a:latin typeface="Cambria Math" panose="02040503050406030204" pitchFamily="18" charset="0"/>
                        </a:rPr>
                        <m:t>=</m:t>
                      </m:r>
                      <m:f>
                        <m:fPr>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   </m:t>
                          </m:r>
                          <m:f>
                            <m:fPr>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𝑆𝑆𝐺</m:t>
                              </m:r>
                            </m:num>
                            <m:den>
                              <m:sSub>
                                <m:sSubPr>
                                  <m:ctrlPr>
                                    <a:rPr lang="en-US" sz="1400" i="1">
                                      <a:solidFill>
                                        <a:srgbClr val="0070C0"/>
                                      </a:solidFill>
                                      <a:latin typeface="Cambria Math" panose="02040503050406030204" pitchFamily="18" charset="0"/>
                                    </a:rPr>
                                  </m:ctrlPr>
                                </m:sSubPr>
                                <m:e>
                                  <m:r>
                                    <a:rPr lang="en-US" sz="1400" i="1">
                                      <a:solidFill>
                                        <a:srgbClr val="0070C0"/>
                                      </a:solidFill>
                                      <a:latin typeface="Cambria Math" panose="02040503050406030204" pitchFamily="18" charset="0"/>
                                    </a:rPr>
                                    <m:t>𝑑𝑓</m:t>
                                  </m:r>
                                </m:e>
                                <m:sub>
                                  <m:r>
                                    <a:rPr lang="en-US" sz="1400" i="1">
                                      <a:solidFill>
                                        <a:srgbClr val="0070C0"/>
                                      </a:solidFill>
                                      <a:latin typeface="Cambria Math" panose="02040503050406030204" pitchFamily="18" charset="0"/>
                                    </a:rPr>
                                    <m:t>𝑔𝑟𝑜𝑢𝑝𝑠</m:t>
                                  </m:r>
                                </m:sub>
                              </m:sSub>
                            </m:den>
                          </m:f>
                          <m:r>
                            <a:rPr lang="en-US" sz="1400" i="1">
                              <a:solidFill>
                                <a:srgbClr val="0070C0"/>
                              </a:solidFill>
                              <a:latin typeface="Cambria Math" panose="02040503050406030204" pitchFamily="18" charset="0"/>
                            </a:rPr>
                            <m:t>   </m:t>
                          </m:r>
                        </m:num>
                        <m:den>
                          <m:f>
                            <m:fPr>
                              <m:ctrlPr>
                                <a:rPr lang="en-US" sz="1400" i="1">
                                  <a:solidFill>
                                    <a:srgbClr val="0070C0"/>
                                  </a:solidFill>
                                  <a:latin typeface="Cambria Math" panose="02040503050406030204" pitchFamily="18" charset="0"/>
                                </a:rPr>
                              </m:ctrlPr>
                            </m:fPr>
                            <m:num>
                              <m:r>
                                <a:rPr lang="en-US" sz="1400" i="1">
                                  <a:solidFill>
                                    <a:srgbClr val="0070C0"/>
                                  </a:solidFill>
                                  <a:latin typeface="Cambria Math" panose="02040503050406030204" pitchFamily="18" charset="0"/>
                                </a:rPr>
                                <m:t>𝑆𝑆𝐸</m:t>
                              </m:r>
                            </m:num>
                            <m:den>
                              <m:sSub>
                                <m:sSubPr>
                                  <m:ctrlPr>
                                    <a:rPr lang="en-US" sz="1400" i="1">
                                      <a:solidFill>
                                        <a:srgbClr val="0070C0"/>
                                      </a:solidFill>
                                      <a:latin typeface="Cambria Math" panose="02040503050406030204" pitchFamily="18" charset="0"/>
                                    </a:rPr>
                                  </m:ctrlPr>
                                </m:sSubPr>
                                <m:e>
                                  <m:r>
                                    <a:rPr lang="en-US" sz="1400" i="1">
                                      <a:solidFill>
                                        <a:srgbClr val="0070C0"/>
                                      </a:solidFill>
                                      <a:latin typeface="Cambria Math" panose="02040503050406030204" pitchFamily="18" charset="0"/>
                                    </a:rPr>
                                    <m:t>𝑑𝑓</m:t>
                                  </m:r>
                                </m:e>
                                <m:sub>
                                  <m:r>
                                    <a:rPr lang="en-US" sz="1400" i="1">
                                      <a:solidFill>
                                        <a:srgbClr val="0070C0"/>
                                      </a:solidFill>
                                      <a:latin typeface="Cambria Math" panose="02040503050406030204" pitchFamily="18" charset="0"/>
                                    </a:rPr>
                                    <m:t>𝑒𝑟𝑟𝑜𝑟</m:t>
                                  </m:r>
                                </m:sub>
                              </m:sSub>
                            </m:den>
                          </m:f>
                        </m:den>
                      </m:f>
                    </m:oMath>
                  </m:oMathPara>
                </a14:m>
                <a:endParaRPr lang="en-US" sz="1400" dirty="0"/>
              </a:p>
            </p:txBody>
          </p:sp>
        </mc:Choice>
        <mc:Fallback xmlns="">
          <p:sp>
            <p:nvSpPr>
              <p:cNvPr id="14" name="TextBox 13">
                <a:extLst>
                  <a:ext uri="{FF2B5EF4-FFF2-40B4-BE49-F238E27FC236}">
                    <a16:creationId xmlns:a16="http://schemas.microsoft.com/office/drawing/2014/main" id="{2793F722-1983-4867-87C8-BAA122399F11}"/>
                  </a:ext>
                </a:extLst>
              </p:cNvPr>
              <p:cNvSpPr txBox="1">
                <a:spLocks noRot="1" noChangeAspect="1" noMove="1" noResize="1" noEditPoints="1" noAdjustHandles="1" noChangeArrowheads="1" noChangeShapeType="1" noTextEdit="1"/>
              </p:cNvSpPr>
              <p:nvPr/>
            </p:nvSpPr>
            <p:spPr>
              <a:xfrm>
                <a:off x="8597140" y="5310260"/>
                <a:ext cx="3380477" cy="914033"/>
              </a:xfrm>
              <a:prstGeom prst="rect">
                <a:avLst/>
              </a:prstGeom>
              <a:blipFill>
                <a:blip r:embed="rId3"/>
                <a:stretch>
                  <a:fillRect b="-2740"/>
                </a:stretch>
              </a:blipFill>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32E30980-8CF9-4321-AFC9-1103D600561B}"/>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184696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noProof="0" dirty="0"/>
              <a:t>Durch die Berechnung des SSB </a:t>
            </a:r>
            <a:r>
              <a:rPr lang="de-DE" b="1" noProof="0" dirty="0"/>
              <a:t>entfernen</a:t>
            </a:r>
            <a:r>
              <a:rPr lang="de-DE" noProof="0" dirty="0"/>
              <a:t> wir einen Teil der Varianz in SSE</a:t>
            </a:r>
          </a:p>
          <a:p>
            <a:endParaRPr lang="de-DE" noProof="0" dirty="0"/>
          </a:p>
          <a:p>
            <a:r>
              <a:rPr lang="de-DE" b="1" noProof="0" dirty="0">
                <a:solidFill>
                  <a:schemeClr val="accent1">
                    <a:lumMod val="75000"/>
                  </a:schemeClr>
                </a:solidFill>
              </a:rPr>
              <a:t>Quadratsumme Blöcke (SSB)</a:t>
            </a:r>
            <a:endParaRPr lang="de-DE" noProof="0" dirty="0"/>
          </a:p>
          <a:p>
            <a:r>
              <a:rPr lang="de-DE" b="1" noProof="0" dirty="0">
                <a:solidFill>
                  <a:srgbClr val="C00000"/>
                </a:solidFill>
              </a:rPr>
              <a:t>Quadratsumme Gruppen (SSG)</a:t>
            </a:r>
          </a:p>
          <a:p>
            <a:r>
              <a:rPr lang="de-DE" b="1" noProof="0" dirty="0">
                <a:solidFill>
                  <a:srgbClr val="28907A"/>
                </a:solidFill>
              </a:rPr>
              <a:t>Quadratsumme Abweichungen (SSE)</a:t>
            </a:r>
          </a:p>
        </p:txBody>
      </p:sp>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sp>
        <p:nvSpPr>
          <p:cNvPr id="16" name="TextBox 15">
            <a:extLst>
              <a:ext uri="{FF2B5EF4-FFF2-40B4-BE49-F238E27FC236}">
                <a16:creationId xmlns:a16="http://schemas.microsoft.com/office/drawing/2014/main" id="{5AE3C164-762F-428A-9FCE-A2ADB763C67A}"/>
              </a:ext>
            </a:extLst>
          </p:cNvPr>
          <p:cNvSpPr txBox="1"/>
          <p:nvPr/>
        </p:nvSpPr>
        <p:spPr>
          <a:xfrm>
            <a:off x="6418865" y="3650602"/>
            <a:ext cx="3147015" cy="1420325"/>
          </a:xfrm>
          <a:prstGeom prst="rect">
            <a:avLst/>
          </a:prstGeom>
          <a:noFill/>
        </p:spPr>
        <p:txBody>
          <a:bodyPr wrap="square" rtlCol="0">
            <a:spAutoFit/>
          </a:bodyPr>
          <a:lstStyle/>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Blöcken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zwischen</a:t>
            </a:r>
            <a:r>
              <a:rPr lang="en-US" sz="2000" dirty="0">
                <a:latin typeface="Montserrat" panose="02000505000000020004" pitchFamily="2" charset="0"/>
              </a:rPr>
              <a:t> Gruppen</a:t>
            </a:r>
          </a:p>
          <a:p>
            <a:pPr>
              <a:lnSpc>
                <a:spcPct val="150000"/>
              </a:lnSpc>
            </a:pPr>
            <a:r>
              <a:rPr lang="en-US" sz="2000" dirty="0">
                <a:latin typeface="Montserrat" panose="02000505000000020004" pitchFamily="2" charset="0"/>
              </a:rPr>
              <a:t>» </a:t>
            </a:r>
            <a:r>
              <a:rPr lang="en-US" sz="2000" b="1" dirty="0">
                <a:latin typeface="Montserrat" panose="02000505000000020004" pitchFamily="2" charset="0"/>
              </a:rPr>
              <a:t>innerhalb von</a:t>
            </a:r>
            <a:r>
              <a:rPr lang="en-US" sz="2000" dirty="0">
                <a:latin typeface="Montserrat" panose="02000505000000020004" pitchFamily="2" charset="0"/>
              </a:rPr>
              <a:t> Gruppen</a:t>
            </a:r>
          </a:p>
        </p:txBody>
      </p:sp>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grpSp>
        <p:nvGrpSpPr>
          <p:cNvPr id="10" name="Group 9">
            <a:extLst>
              <a:ext uri="{FF2B5EF4-FFF2-40B4-BE49-F238E27FC236}">
                <a16:creationId xmlns:a16="http://schemas.microsoft.com/office/drawing/2014/main" id="{D8C0DDE7-94CE-4794-A91D-D85A0CB22397}"/>
              </a:ext>
            </a:extLst>
          </p:cNvPr>
          <p:cNvGrpSpPr/>
          <p:nvPr/>
        </p:nvGrpSpPr>
        <p:grpSpPr>
          <a:xfrm>
            <a:off x="10173614" y="1545158"/>
            <a:ext cx="304306" cy="1325563"/>
            <a:chOff x="7989146" y="1649185"/>
            <a:chExt cx="365760" cy="1121013"/>
          </a:xfrm>
        </p:grpSpPr>
        <p:sp>
          <p:nvSpPr>
            <p:cNvPr id="11" name="Left Bracket 10">
              <a:extLst>
                <a:ext uri="{FF2B5EF4-FFF2-40B4-BE49-F238E27FC236}">
                  <a16:creationId xmlns:a16="http://schemas.microsoft.com/office/drawing/2014/main" id="{F80A5B48-B289-402C-A9FF-2F98E449D77E}"/>
                </a:ext>
              </a:extLst>
            </p:cNvPr>
            <p:cNvSpPr/>
            <p:nvPr/>
          </p:nvSpPr>
          <p:spPr>
            <a:xfrm>
              <a:off x="7989146" y="1649185"/>
              <a:ext cx="365759" cy="1121013"/>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D9579944-F57D-4759-A2AC-BBEA05399715}"/>
                </a:ext>
              </a:extLst>
            </p:cNvPr>
            <p:cNvSpPr/>
            <p:nvPr/>
          </p:nvSpPr>
          <p:spPr>
            <a:xfrm>
              <a:off x="8072485" y="1987992"/>
              <a:ext cx="282421" cy="731520"/>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561F6720-39D7-42D5-8E7A-DF84512EFAA8}"/>
                </a:ext>
              </a:extLst>
            </p:cNvPr>
            <p:cNvSpPr/>
            <p:nvPr/>
          </p:nvSpPr>
          <p:spPr>
            <a:xfrm>
              <a:off x="8193020" y="2350302"/>
              <a:ext cx="161885" cy="301924"/>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Footer Placeholder 6">
            <a:extLst>
              <a:ext uri="{FF2B5EF4-FFF2-40B4-BE49-F238E27FC236}">
                <a16:creationId xmlns:a16="http://schemas.microsoft.com/office/drawing/2014/main" id="{C45B077D-2178-4B5A-9851-8F2F8CD1B9B5}"/>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190331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EE7C-3386-4820-9098-D0FE97996551}"/>
              </a:ext>
            </a:extLst>
          </p:cNvPr>
          <p:cNvSpPr>
            <a:spLocks noGrp="1"/>
          </p:cNvSpPr>
          <p:nvPr>
            <p:ph type="ctrTitle"/>
          </p:nvPr>
        </p:nvSpPr>
        <p:spPr/>
        <p:txBody>
          <a:bodyPr/>
          <a:lstStyle/>
          <a:p>
            <a:r>
              <a:rPr lang="de-DE" noProof="0" dirty="0"/>
              <a:t>ANOVA</a:t>
            </a:r>
            <a:br>
              <a:rPr lang="de-DE" noProof="0" dirty="0"/>
            </a:br>
            <a:r>
              <a:rPr lang="de-DE" noProof="0" dirty="0"/>
              <a:t>Varianzanalyse</a:t>
            </a:r>
          </a:p>
        </p:txBody>
      </p:sp>
      <p:sp>
        <p:nvSpPr>
          <p:cNvPr id="3" name="Subtitle 2">
            <a:extLst>
              <a:ext uri="{FF2B5EF4-FFF2-40B4-BE49-F238E27FC236}">
                <a16:creationId xmlns:a16="http://schemas.microsoft.com/office/drawing/2014/main" id="{DD282217-4B02-49E2-B16C-50BDC672227B}"/>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4964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b="1" noProof="0" dirty="0">
                    <a:solidFill>
                      <a:srgbClr val="C00000"/>
                    </a:solidFill>
                  </a:rPr>
                  <a:t>Quadratsumme Gruppen (SSG)</a:t>
                </a:r>
              </a:p>
              <a:p>
                <a:pPr marL="0" indent="0">
                  <a:buNone/>
                </a:pPr>
                <a:endParaRPr lang="de-DE" b="1" noProof="0" dirty="0">
                  <a:solidFill>
                    <a:srgbClr val="C00000"/>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lumMod val="75000"/>
                                </a:schemeClr>
                              </a:solidFill>
                              <a:latin typeface="Cambria Math" panose="02040503050406030204" pitchFamily="18" charset="0"/>
                            </a:rPr>
                          </m:ctrlPr>
                        </m:sSupPr>
                        <m:e>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rPr>
                                <m:t>(</m:t>
                              </m:r>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rPr>
                                <m:t>1</m:t>
                              </m:r>
                            </m:sub>
                          </m:sSub>
                          <m:r>
                            <a:rPr lang="de-DE" i="1" noProof="0">
                              <a:solidFill>
                                <a:schemeClr val="accent1">
                                  <a:lumMod val="75000"/>
                                </a:schemeClr>
                              </a:solidFill>
                              <a:latin typeface="Cambria Math" panose="02040503050406030204" pitchFamily="18" charset="0"/>
                            </a:rPr>
                            <m:t>−</m:t>
                          </m:r>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𝑇𝑂𝑇</m:t>
                              </m:r>
                            </m:sub>
                          </m:sSub>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(10−11)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=1</m:t>
                      </m:r>
                    </m:oMath>
                  </m:oMathPara>
                </a14:m>
                <a:endParaRPr lang="de-DE" noProof="0" dirty="0">
                  <a:solidFill>
                    <a:schemeClr val="accent1">
                      <a:lumMod val="75000"/>
                    </a:schemeClr>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lumMod val="75000"/>
                                </a:schemeClr>
                              </a:solidFill>
                              <a:latin typeface="Cambria Math" panose="02040503050406030204" pitchFamily="18" charset="0"/>
                            </a:rPr>
                          </m:ctrlPr>
                        </m:sSupPr>
                        <m:e>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rPr>
                                <m:t>(</m:t>
                              </m:r>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2</m:t>
                              </m:r>
                            </m:sub>
                          </m:sSub>
                          <m:r>
                            <a:rPr lang="de-DE" i="1" noProof="0">
                              <a:solidFill>
                                <a:schemeClr val="accent1">
                                  <a:lumMod val="75000"/>
                                </a:schemeClr>
                              </a:solidFill>
                              <a:latin typeface="Cambria Math" panose="02040503050406030204" pitchFamily="18" charset="0"/>
                            </a:rPr>
                            <m:t>−</m:t>
                          </m:r>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𝑇𝑂𝑇</m:t>
                              </m:r>
                            </m:sub>
                          </m:sSub>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(12−11)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=1</m:t>
                      </m:r>
                    </m:oMath>
                  </m:oMathPara>
                </a14:m>
                <a:endParaRPr lang="de-DE" noProof="0" dirty="0">
                  <a:solidFill>
                    <a:schemeClr val="accent1">
                      <a:lumMod val="75000"/>
                    </a:schemeClr>
                  </a:solidFill>
                </a:endParaRPr>
              </a:p>
              <a:p>
                <a:pPr marL="114300" indent="0">
                  <a:buFont typeface="Arial"/>
                  <a:buNone/>
                </a:pPr>
                <a:r>
                  <a:rPr lang="de-DE" noProof="0" dirty="0">
                    <a:solidFill>
                      <a:schemeClr val="accent1">
                        <a:lumMod val="75000"/>
                      </a:schemeClr>
                    </a:solidFill>
                  </a:rPr>
                  <a:t>				          2</a:t>
                </a:r>
              </a:p>
              <a:p>
                <a:pPr marL="0" indent="0">
                  <a:buNone/>
                </a:pPr>
                <a:r>
                  <a:rPr lang="de-DE" noProof="0" dirty="0"/>
                  <a:t>Multipliziert mit der Anzahl der Elemente in jeder Gruppe:</a:t>
                </a:r>
                <a:endParaRPr lang="de-DE" b="1" noProof="0" dirty="0">
                  <a:solidFill>
                    <a:srgbClr val="C00000"/>
                  </a:solidFill>
                </a:endParaRPr>
              </a:p>
              <a:p>
                <a:pPr marL="0" indent="0">
                  <a:buNone/>
                </a:pPr>
                <a:r>
                  <a:rPr lang="de-DE" b="1" noProof="0" dirty="0">
                    <a:solidFill>
                      <a:srgbClr val="C00000"/>
                    </a:solidFill>
                  </a:rPr>
                  <a:t>	</a:t>
                </a:r>
                <a14:m>
                  <m:oMath xmlns:m="http://schemas.openxmlformats.org/officeDocument/2006/math">
                    <m:r>
                      <a:rPr lang="de-DE" i="1" noProof="0" smtClean="0">
                        <a:solidFill>
                          <a:schemeClr val="accent1">
                            <a:lumMod val="75000"/>
                          </a:schemeClr>
                        </a:solidFill>
                        <a:latin typeface="Cambria Math" panose="02040503050406030204" pitchFamily="18" charset="0"/>
                        <a:ea typeface="Cambria Math" panose="02040503050406030204" pitchFamily="18" charset="0"/>
                      </a:rPr>
                      <m:t>2×3=6</m:t>
                    </m:r>
                  </m:oMath>
                </a14:m>
                <a:endParaRPr lang="de-DE" noProof="0" dirty="0">
                  <a:solidFill>
                    <a:schemeClr val="accent1">
                      <a:lumMod val="75000"/>
                    </a:schemeClr>
                  </a:solidFill>
                </a:endParaRPr>
              </a:p>
              <a:p>
                <a:pPr marL="0" indent="0">
                  <a:buNone/>
                </a:pPr>
                <a:endParaRPr lang="de-DE" b="1" noProof="0" dirty="0">
                  <a:solidFill>
                    <a:srgbClr val="C00000"/>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2285"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sp>
        <p:nvSpPr>
          <p:cNvPr id="15" name="Left Bracket 14">
            <a:extLst>
              <a:ext uri="{FF2B5EF4-FFF2-40B4-BE49-F238E27FC236}">
                <a16:creationId xmlns:a16="http://schemas.microsoft.com/office/drawing/2014/main" id="{7481F5AA-F89C-487C-BFF1-68F56892638E}"/>
              </a:ext>
            </a:extLst>
          </p:cNvPr>
          <p:cNvSpPr/>
          <p:nvPr/>
        </p:nvSpPr>
        <p:spPr>
          <a:xfrm rot="16200000">
            <a:off x="9566935" y="2179644"/>
            <a:ext cx="189301" cy="2104848"/>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Left Bracket 17">
            <a:extLst>
              <a:ext uri="{FF2B5EF4-FFF2-40B4-BE49-F238E27FC236}">
                <a16:creationId xmlns:a16="http://schemas.microsoft.com/office/drawing/2014/main" id="{4DFDEDCC-620A-4755-9FB9-B258DAF53BD6}"/>
              </a:ext>
            </a:extLst>
          </p:cNvPr>
          <p:cNvSpPr/>
          <p:nvPr/>
        </p:nvSpPr>
        <p:spPr>
          <a:xfrm rot="16200000">
            <a:off x="10174101" y="2756139"/>
            <a:ext cx="148163" cy="776377"/>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45BD393-0FCE-4DE3-A5D3-F4F7474E4EAB}"/>
                  </a:ext>
                </a:extLst>
              </p:cNvPr>
              <p:cNvSpPr txBox="1"/>
              <p:nvPr/>
            </p:nvSpPr>
            <p:spPr>
              <a:xfrm>
                <a:off x="8982489" y="3862063"/>
                <a:ext cx="1358192" cy="461665"/>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p:txBody>
          </p:sp>
        </mc:Choice>
        <mc:Fallback xmlns="">
          <p:sp>
            <p:nvSpPr>
              <p:cNvPr id="19" name="TextBox 18">
                <a:extLst>
                  <a:ext uri="{FF2B5EF4-FFF2-40B4-BE49-F238E27FC236}">
                    <a16:creationId xmlns:a16="http://schemas.microsoft.com/office/drawing/2014/main" id="{045BD393-0FCE-4DE3-A5D3-F4F7474E4EAB}"/>
                  </a:ext>
                </a:extLst>
              </p:cNvPr>
              <p:cNvSpPr txBox="1">
                <a:spLocks noRot="1" noChangeAspect="1" noMove="1" noResize="1" noEditPoints="1" noAdjustHandles="1" noChangeArrowheads="1" noChangeShapeType="1" noTextEdit="1"/>
              </p:cNvSpPr>
              <p:nvPr/>
            </p:nvSpPr>
            <p:spPr>
              <a:xfrm>
                <a:off x="8982489" y="3862063"/>
                <a:ext cx="1358192" cy="461665"/>
              </a:xfrm>
              <a:prstGeom prst="rect">
                <a:avLst/>
              </a:prstGeom>
              <a:blipFill>
                <a:blip r:embed="rId5"/>
                <a:stretch>
                  <a:fillRect l="-893"/>
                </a:stretch>
              </a:blipFill>
              <a:ln w="12700">
                <a:solidFill>
                  <a:schemeClr val="tx1"/>
                </a:solidFill>
              </a:ln>
            </p:spPr>
            <p:txBody>
              <a:bodyPr/>
              <a:lstStyle/>
              <a:p>
                <a:r>
                  <a:rPr lang="de-DE">
                    <a:noFill/>
                  </a:rPr>
                  <a:t> </a:t>
                </a:r>
              </a:p>
            </p:txBody>
          </p:sp>
        </mc:Fallback>
      </mc:AlternateContent>
      <p:cxnSp>
        <p:nvCxnSpPr>
          <p:cNvPr id="20" name="Straight Connector 19">
            <a:extLst>
              <a:ext uri="{FF2B5EF4-FFF2-40B4-BE49-F238E27FC236}">
                <a16:creationId xmlns:a16="http://schemas.microsoft.com/office/drawing/2014/main" id="{65B13749-014D-4C08-B9A8-6DA9D5B00814}"/>
              </a:ext>
            </a:extLst>
          </p:cNvPr>
          <p:cNvCxnSpPr>
            <a:cxnSpLocks/>
          </p:cNvCxnSpPr>
          <p:nvPr/>
        </p:nvCxnSpPr>
        <p:spPr>
          <a:xfrm>
            <a:off x="5003322" y="3594398"/>
            <a:ext cx="746303" cy="0"/>
          </a:xfrm>
          <a:prstGeom prst="line">
            <a:avLst/>
          </a:prstGeom>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5569F6E8-AF06-4E45-9CBD-A7D1D554DA62}"/>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136272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b="1" noProof="0" dirty="0">
                    <a:solidFill>
                      <a:schemeClr val="accent1">
                        <a:lumMod val="75000"/>
                      </a:schemeClr>
                    </a:solidFill>
                  </a:rPr>
                  <a:t>Quadratsumme Blöcke (SSB)</a:t>
                </a:r>
              </a:p>
              <a:p>
                <a:pPr marL="0" indent="0">
                  <a:buNone/>
                </a:pPr>
                <a:endParaRPr lang="de-DE" b="1" noProof="0" dirty="0">
                  <a:solidFill>
                    <a:schemeClr val="accent1">
                      <a:lumMod val="75000"/>
                    </a:schemeClr>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lumMod val="75000"/>
                                </a:schemeClr>
                              </a:solidFill>
                              <a:latin typeface="Cambria Math" panose="02040503050406030204" pitchFamily="18" charset="0"/>
                            </a:rPr>
                          </m:ctrlPr>
                        </m:sSupPr>
                        <m:e>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rPr>
                                <m:t>(</m:t>
                              </m:r>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rPr>
                                <m:t>𝐴</m:t>
                              </m:r>
                            </m:sub>
                          </m:sSub>
                          <m:r>
                            <a:rPr lang="de-DE" i="1" noProof="0">
                              <a:solidFill>
                                <a:schemeClr val="accent1">
                                  <a:lumMod val="75000"/>
                                </a:schemeClr>
                              </a:solidFill>
                              <a:latin typeface="Cambria Math" panose="02040503050406030204" pitchFamily="18" charset="0"/>
                            </a:rPr>
                            <m:t>−</m:t>
                          </m:r>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𝑇𝑂𝑇</m:t>
                              </m:r>
                            </m:sub>
                          </m:sSub>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(9.5−11)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=2.25</m:t>
                      </m:r>
                    </m:oMath>
                  </m:oMathPara>
                </a14:m>
                <a:endParaRPr lang="de-DE" noProof="0" dirty="0">
                  <a:solidFill>
                    <a:schemeClr val="accent1">
                      <a:lumMod val="75000"/>
                    </a:schemeClr>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lumMod val="75000"/>
                                </a:schemeClr>
                              </a:solidFill>
                              <a:latin typeface="Cambria Math" panose="02040503050406030204" pitchFamily="18" charset="0"/>
                            </a:rPr>
                          </m:ctrlPr>
                        </m:sSupPr>
                        <m:e>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rPr>
                                <m:t>(</m:t>
                              </m:r>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𝐵</m:t>
                              </m:r>
                            </m:sub>
                          </m:sSub>
                          <m:r>
                            <a:rPr lang="de-DE" i="1" noProof="0">
                              <a:solidFill>
                                <a:schemeClr val="accent1">
                                  <a:lumMod val="75000"/>
                                </a:schemeClr>
                              </a:solidFill>
                              <a:latin typeface="Cambria Math" panose="02040503050406030204" pitchFamily="18" charset="0"/>
                            </a:rPr>
                            <m:t>−</m:t>
                          </m:r>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𝑇𝑂𝑇</m:t>
                              </m:r>
                            </m:sub>
                          </m:sSub>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(11−11)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 =0</m:t>
                      </m:r>
                    </m:oMath>
                  </m:oMathPara>
                </a14:m>
                <a:endParaRPr lang="de-DE" noProof="0" dirty="0">
                  <a:solidFill>
                    <a:schemeClr val="accent1">
                      <a:lumMod val="75000"/>
                    </a:schemeClr>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lumMod val="75000"/>
                                </a:schemeClr>
                              </a:solidFill>
                              <a:latin typeface="Cambria Math" panose="02040503050406030204" pitchFamily="18" charset="0"/>
                            </a:rPr>
                          </m:ctrlPr>
                        </m:sSupPr>
                        <m:e>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rPr>
                                <m:t>(</m:t>
                              </m:r>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rPr>
                                <m:t>𝐶</m:t>
                              </m:r>
                            </m:sub>
                          </m:sSub>
                          <m:r>
                            <a:rPr lang="de-DE" i="1" noProof="0">
                              <a:solidFill>
                                <a:schemeClr val="accent1">
                                  <a:lumMod val="75000"/>
                                </a:schemeClr>
                              </a:solidFill>
                              <a:latin typeface="Cambria Math" panose="02040503050406030204" pitchFamily="18" charset="0"/>
                            </a:rPr>
                            <m:t>−</m:t>
                          </m:r>
                          <m:sSub>
                            <m:sSubPr>
                              <m:ctrlPr>
                                <a:rPr lang="de-DE" i="1" noProof="0">
                                  <a:solidFill>
                                    <a:schemeClr val="accent1">
                                      <a:lumMod val="75000"/>
                                    </a:schemeClr>
                                  </a:solidFill>
                                  <a:latin typeface="Cambria Math" panose="02040503050406030204" pitchFamily="18" charset="0"/>
                                </a:rPr>
                              </m:ctrlPr>
                            </m:sSubPr>
                            <m:e>
                              <m:r>
                                <a:rPr lang="de-DE" i="1" noProof="0">
                                  <a:solidFill>
                                    <a:schemeClr val="accent1">
                                      <a:lumMod val="75000"/>
                                    </a:schemeClr>
                                  </a:solidFill>
                                  <a:latin typeface="Cambria Math" panose="02040503050406030204" pitchFamily="18" charset="0"/>
                                  <a:ea typeface="Cambria Math" panose="02040503050406030204" pitchFamily="18" charset="0"/>
                                </a:rPr>
                                <m:t>𝜇</m:t>
                              </m:r>
                            </m:e>
                            <m:sub>
                              <m:r>
                                <a:rPr lang="de-DE" i="1" noProof="0">
                                  <a:solidFill>
                                    <a:schemeClr val="accent1">
                                      <a:lumMod val="75000"/>
                                    </a:schemeClr>
                                  </a:solidFill>
                                  <a:latin typeface="Cambria Math" panose="02040503050406030204" pitchFamily="18" charset="0"/>
                                  <a:ea typeface="Cambria Math" panose="02040503050406030204" pitchFamily="18" charset="0"/>
                                </a:rPr>
                                <m:t>𝑇𝑂𝑇</m:t>
                              </m:r>
                            </m:sub>
                          </m:sSub>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(12.</m:t>
                          </m:r>
                          <m:r>
                            <a:rPr lang="de-DE" i="1" spc="-400" noProof="0">
                              <a:solidFill>
                                <a:schemeClr val="accent1">
                                  <a:lumMod val="75000"/>
                                </a:schemeClr>
                              </a:solidFill>
                              <a:latin typeface="Cambria Math" panose="02040503050406030204" pitchFamily="18" charset="0"/>
                            </a:rPr>
                            <m:t>5−11</m:t>
                          </m:r>
                          <m:r>
                            <a:rPr lang="de-DE" i="1" noProof="0">
                              <a:solidFill>
                                <a:schemeClr val="accent1">
                                  <a:lumMod val="75000"/>
                                </a:schemeClr>
                              </a:solidFill>
                              <a:latin typeface="Cambria Math" panose="02040503050406030204" pitchFamily="18" charset="0"/>
                            </a:rPr>
                            <m:t>)</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=2.25</m:t>
                      </m:r>
                    </m:oMath>
                  </m:oMathPara>
                </a14:m>
                <a:endParaRPr lang="de-DE" noProof="0" dirty="0">
                  <a:solidFill>
                    <a:schemeClr val="accent1">
                      <a:lumMod val="75000"/>
                    </a:schemeClr>
                  </a:solidFill>
                </a:endParaRPr>
              </a:p>
              <a:p>
                <a:pPr marL="114300" indent="0">
                  <a:buNone/>
                </a:pPr>
                <a:r>
                  <a:rPr lang="de-DE" noProof="0" dirty="0">
                    <a:solidFill>
                      <a:schemeClr val="accent1">
                        <a:lumMod val="75000"/>
                      </a:schemeClr>
                    </a:solidFill>
                  </a:rPr>
                  <a:t>					4.5</a:t>
                </a:r>
              </a:p>
              <a:p>
                <a:pPr marL="114300" indent="0">
                  <a:buNone/>
                </a:pPr>
                <a:r>
                  <a:rPr lang="de-DE" noProof="0" dirty="0"/>
                  <a:t>Multipliziere mit der Anzahl der Elemente in jedem Block:</a:t>
                </a:r>
                <a:endParaRPr lang="de-DE" noProof="0" dirty="0">
                  <a:solidFill>
                    <a:schemeClr val="accent1">
                      <a:lumMod val="75000"/>
                    </a:schemeClr>
                  </a:solidFill>
                </a:endParaRPr>
              </a:p>
              <a:p>
                <a:pPr marL="0" indent="0">
                  <a:buNone/>
                </a:pPr>
                <a14:m>
                  <m:oMathPara xmlns:m="http://schemas.openxmlformats.org/officeDocument/2006/math">
                    <m:oMathParaPr>
                      <m:jc m:val="centerGroup"/>
                    </m:oMathParaPr>
                    <m:oMath xmlns:m="http://schemas.openxmlformats.org/officeDocument/2006/math">
                      <m:r>
                        <a:rPr lang="de-DE" i="1" noProof="0" smtClean="0">
                          <a:solidFill>
                            <a:schemeClr val="accent1">
                              <a:lumMod val="75000"/>
                            </a:schemeClr>
                          </a:solidFill>
                          <a:latin typeface="Cambria Math" panose="02040503050406030204" pitchFamily="18" charset="0"/>
                          <a:ea typeface="Cambria Math" panose="02040503050406030204" pitchFamily="18" charset="0"/>
                        </a:rPr>
                        <m:t>4.5×2=9</m:t>
                      </m:r>
                    </m:oMath>
                  </m:oMathPara>
                </a14:m>
                <a:endParaRPr lang="de-DE" noProof="0" dirty="0">
                  <a:solidFill>
                    <a:schemeClr val="accent1">
                      <a:lumMod val="75000"/>
                    </a:schemeClr>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1810" t="-2632"/>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grpSp>
        <p:nvGrpSpPr>
          <p:cNvPr id="10" name="Group 9">
            <a:extLst>
              <a:ext uri="{FF2B5EF4-FFF2-40B4-BE49-F238E27FC236}">
                <a16:creationId xmlns:a16="http://schemas.microsoft.com/office/drawing/2014/main" id="{D8C0DDE7-94CE-4794-A91D-D85A0CB22397}"/>
              </a:ext>
            </a:extLst>
          </p:cNvPr>
          <p:cNvGrpSpPr/>
          <p:nvPr/>
        </p:nvGrpSpPr>
        <p:grpSpPr>
          <a:xfrm>
            <a:off x="10173614" y="1545158"/>
            <a:ext cx="304306" cy="1325563"/>
            <a:chOff x="7989146" y="1649185"/>
            <a:chExt cx="365760" cy="1121013"/>
          </a:xfrm>
        </p:grpSpPr>
        <p:sp>
          <p:nvSpPr>
            <p:cNvPr id="11" name="Left Bracket 10">
              <a:extLst>
                <a:ext uri="{FF2B5EF4-FFF2-40B4-BE49-F238E27FC236}">
                  <a16:creationId xmlns:a16="http://schemas.microsoft.com/office/drawing/2014/main" id="{F80A5B48-B289-402C-A9FF-2F98E449D77E}"/>
                </a:ext>
              </a:extLst>
            </p:cNvPr>
            <p:cNvSpPr/>
            <p:nvPr/>
          </p:nvSpPr>
          <p:spPr>
            <a:xfrm>
              <a:off x="7989146" y="1649185"/>
              <a:ext cx="365759" cy="1121013"/>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ket 11">
              <a:extLst>
                <a:ext uri="{FF2B5EF4-FFF2-40B4-BE49-F238E27FC236}">
                  <a16:creationId xmlns:a16="http://schemas.microsoft.com/office/drawing/2014/main" id="{D9579944-F57D-4759-A2AC-BBEA05399715}"/>
                </a:ext>
              </a:extLst>
            </p:cNvPr>
            <p:cNvSpPr/>
            <p:nvPr/>
          </p:nvSpPr>
          <p:spPr>
            <a:xfrm>
              <a:off x="8072485" y="1987992"/>
              <a:ext cx="282421" cy="731520"/>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ket 12">
              <a:extLst>
                <a:ext uri="{FF2B5EF4-FFF2-40B4-BE49-F238E27FC236}">
                  <a16:creationId xmlns:a16="http://schemas.microsoft.com/office/drawing/2014/main" id="{561F6720-39D7-42D5-8E7A-DF84512EFAA8}"/>
                </a:ext>
              </a:extLst>
            </p:cNvPr>
            <p:cNvSpPr/>
            <p:nvPr/>
          </p:nvSpPr>
          <p:spPr>
            <a:xfrm>
              <a:off x="8193020" y="2350302"/>
              <a:ext cx="161885" cy="301924"/>
            </a:xfrm>
            <a:prstGeom prst="lef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15" name="Straight Connector 14">
            <a:extLst>
              <a:ext uri="{FF2B5EF4-FFF2-40B4-BE49-F238E27FC236}">
                <a16:creationId xmlns:a16="http://schemas.microsoft.com/office/drawing/2014/main" id="{0BBE64D7-9508-4256-A7EB-A53D84CA08BF}"/>
              </a:ext>
            </a:extLst>
          </p:cNvPr>
          <p:cNvCxnSpPr>
            <a:cxnSpLocks/>
          </p:cNvCxnSpPr>
          <p:nvPr/>
        </p:nvCxnSpPr>
        <p:spPr>
          <a:xfrm>
            <a:off x="5067828" y="3957636"/>
            <a:ext cx="1069531"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695A85C-5267-4A62-AA38-3D3DDAACF603}"/>
                  </a:ext>
                </a:extLst>
              </p:cNvPr>
              <p:cNvSpPr txBox="1"/>
              <p:nvPr/>
            </p:nvSpPr>
            <p:spPr>
              <a:xfrm>
                <a:off x="9045675" y="3709239"/>
                <a:ext cx="1359346" cy="83099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8695A85C-5267-4A62-AA38-3D3DDAACF603}"/>
                  </a:ext>
                </a:extLst>
              </p:cNvPr>
              <p:cNvSpPr txBox="1">
                <a:spLocks noRot="1" noChangeAspect="1" noMove="1" noResize="1" noEditPoints="1" noAdjustHandles="1" noChangeArrowheads="1" noChangeShapeType="1" noTextEdit="1"/>
              </p:cNvSpPr>
              <p:nvPr/>
            </p:nvSpPr>
            <p:spPr>
              <a:xfrm>
                <a:off x="9045675" y="3709239"/>
                <a:ext cx="1359346" cy="830997"/>
              </a:xfrm>
              <a:prstGeom prst="rect">
                <a:avLst/>
              </a:prstGeom>
              <a:blipFill>
                <a:blip r:embed="rId5"/>
                <a:stretch>
                  <a:fillRect l="-889"/>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F8918897-BA0D-406F-8276-7DB2EB5B1E03}"/>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258348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b="1" noProof="0" dirty="0">
                    <a:solidFill>
                      <a:srgbClr val="7030A0"/>
                    </a:solidFill>
                  </a:rPr>
                  <a:t>Quadratsumme Total (SST)</a:t>
                </a:r>
              </a:p>
              <a:p>
                <a:endParaRPr lang="de-DE" b="1" noProof="0" dirty="0">
                  <a:solidFill>
                    <a:srgbClr val="7030A0"/>
                  </a:solidFill>
                </a:endParaRPr>
              </a:p>
              <a:p>
                <a:pPr marL="284163" indent="0">
                  <a:buFont typeface="Arial"/>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(8−11)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(11−11)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oMath>
                  </m:oMathPara>
                </a14:m>
                <a:endParaRPr lang="de-DE" noProof="0" dirty="0">
                  <a:solidFill>
                    <a:schemeClr val="accent1">
                      <a:lumMod val="75000"/>
                    </a:schemeClr>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(10−11)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(12−11)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oMath>
                  </m:oMathPara>
                </a14:m>
                <a:endParaRPr lang="de-DE" noProof="0" dirty="0">
                  <a:solidFill>
                    <a:schemeClr val="accent1">
                      <a:lumMod val="75000"/>
                    </a:schemeClr>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(12−11)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m:t>
                      </m:r>
                      <m:sSup>
                        <m:sSupPr>
                          <m:ctrlPr>
                            <a:rPr lang="de-DE" i="1" noProof="0">
                              <a:solidFill>
                                <a:schemeClr val="accent1">
                                  <a:lumMod val="75000"/>
                                </a:schemeClr>
                              </a:solidFill>
                              <a:latin typeface="Cambria Math" panose="02040503050406030204" pitchFamily="18" charset="0"/>
                            </a:rPr>
                          </m:ctrlPr>
                        </m:sSupPr>
                        <m:e>
                          <m:r>
                            <a:rPr lang="de-DE" i="1" noProof="0">
                              <a:solidFill>
                                <a:schemeClr val="accent1">
                                  <a:lumMod val="75000"/>
                                </a:schemeClr>
                              </a:solidFill>
                              <a:latin typeface="Cambria Math" panose="02040503050406030204" pitchFamily="18" charset="0"/>
                            </a:rPr>
                            <m:t>(13−11)</m:t>
                          </m:r>
                        </m:e>
                        <m:sup>
                          <m:r>
                            <a:rPr lang="de-DE" i="1" noProof="0">
                              <a:solidFill>
                                <a:schemeClr val="accent1">
                                  <a:lumMod val="75000"/>
                                </a:schemeClr>
                              </a:solidFill>
                              <a:latin typeface="Cambria Math" panose="02040503050406030204" pitchFamily="18" charset="0"/>
                            </a:rPr>
                            <m:t>2</m:t>
                          </m:r>
                        </m:sup>
                      </m:sSup>
                      <m:r>
                        <a:rPr lang="de-DE" i="1" noProof="0">
                          <a:solidFill>
                            <a:schemeClr val="accent1">
                              <a:lumMod val="75000"/>
                            </a:schemeClr>
                          </a:solidFill>
                          <a:latin typeface="Cambria Math" panose="02040503050406030204" pitchFamily="18" charset="0"/>
                        </a:rPr>
                        <m:t>=16</m:t>
                      </m:r>
                    </m:oMath>
                  </m:oMathPara>
                </a14:m>
                <a:endParaRPr lang="de-DE" noProof="0" dirty="0">
                  <a:solidFill>
                    <a:schemeClr val="accent1">
                      <a:lumMod val="75000"/>
                    </a:schemeClr>
                  </a:solidFill>
                </a:endParaRPr>
              </a:p>
              <a:p>
                <a:pPr marL="0" indent="0">
                  <a:buNone/>
                </a:pPr>
                <a:endParaRPr lang="de-DE" b="1" noProof="0" dirty="0">
                  <a:solidFill>
                    <a:srgbClr val="7030A0"/>
                  </a:solidFill>
                </a:endParaRPr>
              </a:p>
              <a:p>
                <a:pPr marL="0" indent="0">
                  <a:buNone/>
                </a:pPr>
                <a:r>
                  <a:rPr lang="de-DE" noProof="0" dirty="0"/>
                  <a:t>keine Notwendigkeit zu multiplizieren, da jedes Item repräsentiert ist.</a:t>
                </a:r>
                <a:endParaRPr lang="de-DE" b="1" noProof="0" dirty="0">
                  <a:solidFill>
                    <a:srgbClr val="7030A0"/>
                  </a:solidFill>
                </a:endParaRPr>
              </a:p>
              <a:p>
                <a:endParaRPr lang="de-DE" b="1" noProof="0" dirty="0">
                  <a:solidFill>
                    <a:srgbClr val="7030A0"/>
                  </a:solidFill>
                </a:endParaRPr>
              </a:p>
              <a:p>
                <a:pPr marL="0" indent="0">
                  <a:buNone/>
                </a:pPr>
                <a:endParaRPr lang="de-DE" b="1" noProof="0" dirty="0">
                  <a:solidFill>
                    <a:srgbClr val="7030A0"/>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2285"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p:grpSp>
        <p:nvGrpSpPr>
          <p:cNvPr id="15" name="Group 14">
            <a:extLst>
              <a:ext uri="{FF2B5EF4-FFF2-40B4-BE49-F238E27FC236}">
                <a16:creationId xmlns:a16="http://schemas.microsoft.com/office/drawing/2014/main" id="{23F3B5C0-3A84-43E5-9E8B-2EEA06338EE5}"/>
              </a:ext>
            </a:extLst>
          </p:cNvPr>
          <p:cNvGrpSpPr/>
          <p:nvPr/>
        </p:nvGrpSpPr>
        <p:grpSpPr>
          <a:xfrm>
            <a:off x="8924701" y="1631274"/>
            <a:ext cx="1500125" cy="1121013"/>
            <a:chOff x="7142672" y="1662521"/>
            <a:chExt cx="1285336" cy="1121013"/>
          </a:xfrm>
        </p:grpSpPr>
        <p:cxnSp>
          <p:nvCxnSpPr>
            <p:cNvPr id="18" name="Straight Connector 17">
              <a:extLst>
                <a:ext uri="{FF2B5EF4-FFF2-40B4-BE49-F238E27FC236}">
                  <a16:creationId xmlns:a16="http://schemas.microsoft.com/office/drawing/2014/main" id="{E77617B0-95E0-4E1E-B22E-E705F0BD8A83}"/>
                </a:ext>
              </a:extLst>
            </p:cNvPr>
            <p:cNvCxnSpPr>
              <a:cxnSpLocks/>
            </p:cNvCxnSpPr>
            <p:nvPr/>
          </p:nvCxnSpPr>
          <p:spPr>
            <a:xfrm>
              <a:off x="7142672" y="1662521"/>
              <a:ext cx="1285336" cy="112101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787CA54-D218-4995-8BEF-45E62A0A2AF9}"/>
                </a:ext>
              </a:extLst>
            </p:cNvPr>
            <p:cNvCxnSpPr>
              <a:cxnSpLocks/>
            </p:cNvCxnSpPr>
            <p:nvPr/>
          </p:nvCxnSpPr>
          <p:spPr>
            <a:xfrm>
              <a:off x="7203057" y="2001328"/>
              <a:ext cx="1224951" cy="78220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F8973B-E38F-45C9-A77C-C9B13AC76069}"/>
                </a:ext>
              </a:extLst>
            </p:cNvPr>
            <p:cNvCxnSpPr>
              <a:cxnSpLocks/>
            </p:cNvCxnSpPr>
            <p:nvPr/>
          </p:nvCxnSpPr>
          <p:spPr>
            <a:xfrm>
              <a:off x="7203057" y="2363638"/>
              <a:ext cx="1224951" cy="419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BA266-2D93-40B4-871F-ABF076E7FA58}"/>
                </a:ext>
              </a:extLst>
            </p:cNvPr>
            <p:cNvCxnSpPr>
              <a:cxnSpLocks/>
            </p:cNvCxnSpPr>
            <p:nvPr/>
          </p:nvCxnSpPr>
          <p:spPr>
            <a:xfrm>
              <a:off x="7979434" y="1662521"/>
              <a:ext cx="448574" cy="100304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130F08-7CDA-423C-AECD-C74BE61C0E6D}"/>
                </a:ext>
              </a:extLst>
            </p:cNvPr>
            <p:cNvCxnSpPr>
              <a:cxnSpLocks/>
            </p:cNvCxnSpPr>
            <p:nvPr/>
          </p:nvCxnSpPr>
          <p:spPr>
            <a:xfrm>
              <a:off x="7979434" y="2001328"/>
              <a:ext cx="448574" cy="66423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F3B463-2DC2-4FF9-BBF2-DFAF3862150F}"/>
                </a:ext>
              </a:extLst>
            </p:cNvPr>
            <p:cNvCxnSpPr>
              <a:cxnSpLocks/>
            </p:cNvCxnSpPr>
            <p:nvPr/>
          </p:nvCxnSpPr>
          <p:spPr>
            <a:xfrm>
              <a:off x="8039819" y="2294626"/>
              <a:ext cx="388189" cy="37093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FDDD37-E588-4309-B294-0D51884C77F0}"/>
                  </a:ext>
                </a:extLst>
              </p:cNvPr>
              <p:cNvSpPr txBox="1"/>
              <p:nvPr/>
            </p:nvSpPr>
            <p:spPr>
              <a:xfrm>
                <a:off x="8698681" y="3539629"/>
                <a:ext cx="1508490" cy="1200329"/>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44FDDD37-E588-4309-B294-0D51884C77F0}"/>
                  </a:ext>
                </a:extLst>
              </p:cNvPr>
              <p:cNvSpPr txBox="1">
                <a:spLocks noRot="1" noChangeAspect="1" noMove="1" noResize="1" noEditPoints="1" noAdjustHandles="1" noChangeArrowheads="1" noChangeShapeType="1" noTextEdit="1"/>
              </p:cNvSpPr>
              <p:nvPr/>
            </p:nvSpPr>
            <p:spPr>
              <a:xfrm>
                <a:off x="8698681" y="3539629"/>
                <a:ext cx="1508490" cy="1200329"/>
              </a:xfrm>
              <a:prstGeom prst="rect">
                <a:avLst/>
              </a:prstGeom>
              <a:blipFill>
                <a:blip r:embed="rId5"/>
                <a:stretch>
                  <a:fillRect l="-803"/>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AA77B920-7B8B-4391-8F26-1E858D3596C6}"/>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4415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774472" cy="4351338"/>
              </a:xfrm>
            </p:spPr>
            <p:txBody>
              <a:bodyPr>
                <a:normAutofit/>
              </a:bodyPr>
              <a:lstStyle/>
              <a:p>
                <a:r>
                  <a:rPr lang="de-DE" b="1" noProof="0" dirty="0">
                    <a:solidFill>
                      <a:srgbClr val="28907A"/>
                    </a:solidFill>
                  </a:rPr>
                  <a:t>Quadratsumme Abweichungen (SSE)</a:t>
                </a:r>
              </a:p>
              <a:p>
                <a:pPr marL="0" indent="0">
                  <a:buNone/>
                </a:pPr>
                <a:endParaRPr lang="de-DE" b="1" noProof="0" dirty="0">
                  <a:solidFill>
                    <a:srgbClr val="28907A"/>
                  </a:solidFill>
                </a:endParaRPr>
              </a:p>
              <a:p>
                <a:pPr marL="284163" indent="0">
                  <a:buNone/>
                </a:pPr>
                <a14:m>
                  <m:oMathPara xmlns:m="http://schemas.openxmlformats.org/officeDocument/2006/math">
                    <m:oMathParaPr>
                      <m:jc m:val="left"/>
                    </m:oMathParaPr>
                    <m:oMath xmlns:m="http://schemas.openxmlformats.org/officeDocument/2006/math">
                      <m:r>
                        <a:rPr lang="de-DE" i="1" noProof="0" smtClean="0">
                          <a:solidFill>
                            <a:srgbClr val="28907A"/>
                          </a:solidFill>
                          <a:latin typeface="Cambria Math" panose="02040503050406030204" pitchFamily="18" charset="0"/>
                        </a:rPr>
                        <m:t>𝑆𝑆𝐸</m:t>
                      </m:r>
                      <m:r>
                        <a:rPr lang="de-DE" i="1" noProof="0" smtClean="0">
                          <a:solidFill>
                            <a:schemeClr val="tx1"/>
                          </a:solidFill>
                          <a:latin typeface="Cambria Math" panose="02040503050406030204" pitchFamily="18" charset="0"/>
                        </a:rPr>
                        <m:t>=</m:t>
                      </m:r>
                      <m:r>
                        <a:rPr lang="de-DE" i="1" noProof="0">
                          <a:solidFill>
                            <a:srgbClr val="7030A0"/>
                          </a:solidFill>
                          <a:latin typeface="Cambria Math" panose="02040503050406030204" pitchFamily="18" charset="0"/>
                        </a:rPr>
                        <m:t>𝑆𝑆𝑇</m:t>
                      </m:r>
                      <m:r>
                        <a:rPr lang="de-DE" i="1" noProof="0" smtClean="0">
                          <a:solidFill>
                            <a:schemeClr val="tx1"/>
                          </a:solidFill>
                          <a:latin typeface="Cambria Math" panose="02040503050406030204" pitchFamily="18" charset="0"/>
                        </a:rPr>
                        <m:t>−</m:t>
                      </m:r>
                      <m:r>
                        <a:rPr lang="de-DE" i="1" noProof="0">
                          <a:solidFill>
                            <a:srgbClr val="C00000"/>
                          </a:solidFill>
                          <a:latin typeface="Cambria Math" panose="02040503050406030204" pitchFamily="18" charset="0"/>
                        </a:rPr>
                        <m:t>𝑆𝑆𝐺</m:t>
                      </m:r>
                      <m:r>
                        <a:rPr lang="de-DE" i="1" noProof="0" smtClean="0">
                          <a:solidFill>
                            <a:schemeClr val="tx1"/>
                          </a:solidFill>
                          <a:latin typeface="Cambria Math" panose="02040503050406030204" pitchFamily="18" charset="0"/>
                        </a:rPr>
                        <m:t>−</m:t>
                      </m:r>
                      <m:r>
                        <a:rPr lang="de-DE" i="1" noProof="0">
                          <a:solidFill>
                            <a:srgbClr val="0070C0"/>
                          </a:solidFill>
                          <a:latin typeface="Cambria Math" panose="02040503050406030204" pitchFamily="18" charset="0"/>
                        </a:rPr>
                        <m:t>𝑆𝑆𝐵</m:t>
                      </m:r>
                    </m:oMath>
                  </m:oMathPara>
                </a14:m>
                <a:endParaRPr lang="de-DE" i="1" noProof="0" dirty="0">
                  <a:solidFill>
                    <a:schemeClr val="bg2"/>
                  </a:solidFill>
                  <a:latin typeface="Cambria Math" panose="02040503050406030204" pitchFamily="18" charset="0"/>
                </a:endParaRPr>
              </a:p>
              <a:p>
                <a:pPr marL="974725" indent="0">
                  <a:buNone/>
                </a:pPr>
                <a14:m>
                  <m:oMathPara xmlns:m="http://schemas.openxmlformats.org/officeDocument/2006/math">
                    <m:oMathParaPr>
                      <m:jc m:val="left"/>
                    </m:oMathParaPr>
                    <m:oMath xmlns:m="http://schemas.openxmlformats.org/officeDocument/2006/math">
                      <m:r>
                        <a:rPr lang="de-DE" i="1" noProof="0" smtClean="0">
                          <a:solidFill>
                            <a:schemeClr val="tx1"/>
                          </a:solidFill>
                          <a:latin typeface="Cambria Math" panose="02040503050406030204" pitchFamily="18" charset="0"/>
                        </a:rPr>
                        <m:t>=</m:t>
                      </m:r>
                      <m:r>
                        <a:rPr lang="de-DE" i="1" noProof="0">
                          <a:solidFill>
                            <a:srgbClr val="7030A0"/>
                          </a:solidFill>
                          <a:latin typeface="Cambria Math" panose="02040503050406030204" pitchFamily="18" charset="0"/>
                        </a:rPr>
                        <m:t>16</m:t>
                      </m:r>
                      <m:r>
                        <a:rPr lang="de-DE" i="1" noProof="0" smtClean="0">
                          <a:solidFill>
                            <a:schemeClr val="tx1"/>
                          </a:solidFill>
                          <a:latin typeface="Cambria Math" panose="02040503050406030204" pitchFamily="18" charset="0"/>
                        </a:rPr>
                        <m:t>−</m:t>
                      </m:r>
                      <m:r>
                        <a:rPr lang="de-DE" i="1" noProof="0">
                          <a:solidFill>
                            <a:srgbClr val="C00000"/>
                          </a:solidFill>
                          <a:latin typeface="Cambria Math" panose="02040503050406030204" pitchFamily="18" charset="0"/>
                        </a:rPr>
                        <m:t>6</m:t>
                      </m:r>
                      <m:r>
                        <a:rPr lang="de-DE" i="1" noProof="0" smtClean="0">
                          <a:solidFill>
                            <a:schemeClr val="tx1"/>
                          </a:solidFill>
                          <a:latin typeface="Cambria Math" panose="02040503050406030204" pitchFamily="18" charset="0"/>
                        </a:rPr>
                        <m:t>−</m:t>
                      </m:r>
                      <m:r>
                        <a:rPr lang="de-DE" i="1" noProof="0">
                          <a:solidFill>
                            <a:srgbClr val="0070C0"/>
                          </a:solidFill>
                          <a:latin typeface="Cambria Math" panose="02040503050406030204" pitchFamily="18" charset="0"/>
                        </a:rPr>
                        <m:t>9</m:t>
                      </m:r>
                      <m:r>
                        <a:rPr lang="de-DE" i="1" noProof="0" smtClean="0">
                          <a:solidFill>
                            <a:schemeClr val="tx1"/>
                          </a:solidFill>
                          <a:latin typeface="Cambria Math" panose="02040503050406030204" pitchFamily="18" charset="0"/>
                        </a:rPr>
                        <m:t>=</m:t>
                      </m:r>
                      <m:r>
                        <a:rPr lang="de-DE" i="1" noProof="0" smtClean="0">
                          <a:solidFill>
                            <a:srgbClr val="28907A"/>
                          </a:solidFill>
                          <a:latin typeface="Cambria Math" panose="02040503050406030204" pitchFamily="18" charset="0"/>
                        </a:rPr>
                        <m:t>1</m:t>
                      </m:r>
                    </m:oMath>
                  </m:oMathPara>
                </a14:m>
                <a:endParaRPr lang="de-DE" noProof="0" dirty="0">
                  <a:solidFill>
                    <a:srgbClr val="28907A"/>
                  </a:solidFill>
                </a:endParaRPr>
              </a:p>
              <a:p>
                <a:pPr marL="974725" indent="0">
                  <a:buNone/>
                </a:pPr>
                <a:endParaRPr lang="de-DE" noProof="0" dirty="0">
                  <a:solidFill>
                    <a:srgbClr val="28907A"/>
                  </a:solidFill>
                </a:endParaRPr>
              </a:p>
              <a:p>
                <a:pPr marL="974725" indent="0">
                  <a:buNone/>
                </a:pPr>
                <a:endParaRPr lang="de-DE" noProof="0" dirty="0">
                  <a:solidFill>
                    <a:srgbClr val="28907A"/>
                  </a:solidFill>
                </a:endParaRPr>
              </a:p>
              <a:p>
                <a:pPr marL="0" indent="0">
                  <a:buNone/>
                </a:pPr>
                <a:r>
                  <a:rPr lang="de-DE" noProof="0" dirty="0"/>
                  <a:t>keine Notwendigkeit zu multiplizieren, da wir bereits mit Summen arbeiten</a:t>
                </a:r>
                <a:endParaRPr lang="de-DE" b="1" noProof="0" dirty="0">
                  <a:solidFill>
                    <a:srgbClr val="28907A"/>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774472" cy="4351338"/>
              </a:xfrm>
              <a:blipFill>
                <a:blip r:embed="rId3"/>
                <a:stretch>
                  <a:fillRect l="-2218" t="-2241" r="-2323"/>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508490" cy="1569660"/>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508490" cy="1569660"/>
              </a:xfrm>
              <a:prstGeom prst="rect">
                <a:avLst/>
              </a:prstGeom>
              <a:blipFill>
                <a:blip r:embed="rId4"/>
                <a:stretch>
                  <a:fillRect l="-803"/>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FC9F2771-5387-4928-AAFC-137E477A0A29}"/>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22176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noProof="0" dirty="0"/>
                  <a:t>Also, wie berechnen wir nun F ?</a:t>
                </a:r>
              </a:p>
              <a:p>
                <a:r>
                  <a:rPr lang="de-DE" noProof="0" dirty="0"/>
                  <a:t>Die Freiheitsgrade der Gruppen bleiben unverändert:</a:t>
                </a:r>
              </a:p>
              <a:p>
                <a:pPr marL="0" indent="0">
                  <a:buNone/>
                </a:pPr>
                <a:endParaRPr lang="de-DE" noProof="0" dirty="0"/>
              </a:p>
              <a:p>
                <a:pPr marL="569913" indent="0">
                  <a:buNone/>
                </a:pPr>
                <a14:m>
                  <m:oMathPara xmlns:m="http://schemas.openxmlformats.org/officeDocument/2006/math">
                    <m:oMathParaPr>
                      <m:jc m:val="left"/>
                    </m:oMathParaPr>
                    <m:oMath xmlns:m="http://schemas.openxmlformats.org/officeDocument/2006/math">
                      <m:sSub>
                        <m:sSubPr>
                          <m:ctrlPr>
                            <a:rPr lang="de-DE" i="1" noProof="0" smtClean="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𝑑𝑓</m:t>
                          </m:r>
                        </m:e>
                        <m:sub>
                          <m:r>
                            <a:rPr lang="de-DE" i="1" noProof="0">
                              <a:solidFill>
                                <a:schemeClr val="accent1"/>
                              </a:solidFill>
                              <a:latin typeface="Cambria Math" panose="02040503050406030204" pitchFamily="18" charset="0"/>
                            </a:rPr>
                            <m:t>𝑔𝑟𝑜𝑢𝑝𝑠</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𝑛</m:t>
                          </m:r>
                        </m:e>
                        <m:sub>
                          <m:r>
                            <a:rPr lang="de-DE" i="1" noProof="0">
                              <a:solidFill>
                                <a:schemeClr val="accent1"/>
                              </a:solidFill>
                              <a:latin typeface="Cambria Math" panose="02040503050406030204" pitchFamily="18" charset="0"/>
                            </a:rPr>
                            <m:t>𝑔𝑟𝑜𝑢𝑝𝑠</m:t>
                          </m:r>
                        </m:sub>
                      </m:sSub>
                      <m:r>
                        <a:rPr lang="de-DE" i="1" noProof="0">
                          <a:solidFill>
                            <a:schemeClr val="accent1"/>
                          </a:solidFill>
                          <a:latin typeface="Cambria Math" panose="02040503050406030204" pitchFamily="18" charset="0"/>
                        </a:rPr>
                        <m:t>−1</m:t>
                      </m:r>
                    </m:oMath>
                  </m:oMathPara>
                </a14:m>
                <a:endParaRPr lang="de-DE" i="1" noProof="0" dirty="0">
                  <a:solidFill>
                    <a:schemeClr val="accent1"/>
                  </a:solidFill>
                  <a:latin typeface="Cambria Math" panose="02040503050406030204" pitchFamily="18" charset="0"/>
                </a:endParaRPr>
              </a:p>
              <a:p>
                <a:pPr marL="569913" indent="0">
                  <a:buNone/>
                </a:pPr>
                <a:endParaRPr lang="de-DE"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=2−1</m:t>
                      </m:r>
                    </m:oMath>
                  </m:oMathPara>
                </a14:m>
                <a:endParaRPr lang="de-DE" i="1" noProof="0" dirty="0">
                  <a:solidFill>
                    <a:schemeClr val="accent1"/>
                  </a:solidFill>
                  <a:latin typeface="Cambria Math" panose="02040503050406030204" pitchFamily="18" charset="0"/>
                </a:endParaRPr>
              </a:p>
              <a:p>
                <a:pPr marL="1941513" indent="0">
                  <a:buNone/>
                </a:pPr>
                <a:endParaRPr lang="de-DE"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=1</m:t>
                      </m:r>
                    </m:oMath>
                  </m:oMathPara>
                </a14:m>
                <a:endParaRPr lang="de-DE" noProof="0" dirty="0">
                  <a:solidFill>
                    <a:schemeClr val="accent1"/>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1959"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923925" cy="1969065"/>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𝑔𝑟𝑜𝑢𝑝𝑠</m:t>
                          </m:r>
                        </m:sub>
                      </m:sSub>
                      <m:r>
                        <a:rPr lang="en-US" sz="2400" i="1">
                          <a:solidFill>
                            <a:schemeClr val="tx1"/>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923925" cy="1969065"/>
              </a:xfrm>
              <a:prstGeom prst="rect">
                <a:avLst/>
              </a:prstGeom>
              <a:blipFill>
                <a:blip r:embed="rId4"/>
                <a:stretch>
                  <a:fillRect l="-2524" b="-1846"/>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61CC1D42-CC29-478C-BE88-E4C70A2A2F64}"/>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355993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6367804" cy="4351338"/>
              </a:xfrm>
            </p:spPr>
            <p:txBody>
              <a:bodyPr>
                <a:normAutofit/>
              </a:bodyPr>
              <a:lstStyle/>
              <a:p>
                <a:r>
                  <a:rPr lang="de-DE" noProof="0" dirty="0"/>
                  <a:t>Also, wie berechnen wir nun F ?</a:t>
                </a:r>
              </a:p>
              <a:p>
                <a:r>
                  <a:rPr lang="de-DE" noProof="0" dirty="0"/>
                  <a:t>Die Freiheitsgrade der         Abweichungen haben sich </a:t>
                </a:r>
                <a:r>
                  <a:rPr lang="de-DE" b="1" noProof="0" dirty="0"/>
                  <a:t>verändert</a:t>
                </a:r>
                <a:r>
                  <a:rPr lang="de-DE" noProof="0" dirty="0"/>
                  <a:t>:</a:t>
                </a:r>
              </a:p>
              <a:p>
                <a:pPr marL="0" indent="0">
                  <a:buNone/>
                </a:pPr>
                <a:endParaRPr lang="de-DE" noProof="0" dirty="0"/>
              </a:p>
              <a:p>
                <a:pPr marL="569913" indent="0">
                  <a:buNone/>
                </a:pPr>
                <a14:m>
                  <m:oMath xmlns:m="http://schemas.openxmlformats.org/officeDocument/2006/math">
                    <m:sSub>
                      <m:sSubPr>
                        <m:ctrlPr>
                          <a:rPr lang="de-DE" i="1" noProof="0" smtClean="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𝑑𝑓</m:t>
                        </m:r>
                      </m:e>
                      <m:sub>
                        <m:r>
                          <a:rPr lang="de-DE" i="1" noProof="0">
                            <a:solidFill>
                              <a:schemeClr val="accent1"/>
                            </a:solidFill>
                            <a:latin typeface="Cambria Math" panose="02040503050406030204" pitchFamily="18" charset="0"/>
                          </a:rPr>
                          <m:t>𝑒𝑟𝑟𝑜𝑟</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𝑛</m:t>
                        </m:r>
                      </m:e>
                      <m:sub>
                        <m:r>
                          <a:rPr lang="de-DE" i="1" noProof="0">
                            <a:solidFill>
                              <a:schemeClr val="accent1"/>
                            </a:solidFill>
                            <a:latin typeface="Cambria Math" panose="02040503050406030204" pitchFamily="18" charset="0"/>
                          </a:rPr>
                          <m:t>𝑏𝑙𝑜𝑐𝑘𝑠</m:t>
                        </m:r>
                      </m:sub>
                    </m:sSub>
                    <m:r>
                      <a:rPr lang="de-DE" i="1" noProof="0">
                        <a:solidFill>
                          <a:schemeClr val="accent1"/>
                        </a:solidFill>
                        <a:latin typeface="Cambria Math" panose="02040503050406030204" pitchFamily="18" charset="0"/>
                      </a:rPr>
                      <m:t>−1)(</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𝑛</m:t>
                        </m:r>
                      </m:e>
                      <m:sub>
                        <m:r>
                          <a:rPr lang="de-DE" i="1" noProof="0">
                            <a:solidFill>
                              <a:schemeClr val="accent1"/>
                            </a:solidFill>
                            <a:latin typeface="Cambria Math" panose="02040503050406030204" pitchFamily="18" charset="0"/>
                          </a:rPr>
                          <m:t>𝑔𝑟𝑜𝑢𝑝𝑠</m:t>
                        </m:r>
                      </m:sub>
                    </m:sSub>
                    <m:r>
                      <a:rPr lang="de-DE" i="1" noProof="0">
                        <a:solidFill>
                          <a:schemeClr val="accent1"/>
                        </a:solidFill>
                        <a:latin typeface="Cambria Math" panose="02040503050406030204" pitchFamily="18" charset="0"/>
                      </a:rPr>
                      <m:t>−1</m:t>
                    </m:r>
                  </m:oMath>
                </a14:m>
                <a:r>
                  <a:rPr lang="de-DE" noProof="0" dirty="0">
                    <a:solidFill>
                      <a:schemeClr val="accent1"/>
                    </a:solidFill>
                    <a:latin typeface="Cambria Math" panose="02040503050406030204" pitchFamily="18" charset="0"/>
                  </a:rPr>
                  <a:t>)</a:t>
                </a:r>
              </a:p>
              <a:p>
                <a:pPr marL="569913" indent="0">
                  <a:buNone/>
                </a:pPr>
                <a:endParaRPr lang="de-DE"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=(3−1)(2−1)</m:t>
                      </m:r>
                    </m:oMath>
                  </m:oMathPara>
                </a14:m>
                <a:endParaRPr lang="de-DE" i="1" noProof="0" dirty="0">
                  <a:solidFill>
                    <a:schemeClr val="accent1"/>
                  </a:solidFill>
                  <a:latin typeface="Cambria Math" panose="02040503050406030204" pitchFamily="18" charset="0"/>
                </a:endParaRPr>
              </a:p>
              <a:p>
                <a:pPr marL="1941513" indent="0">
                  <a:buNone/>
                </a:pPr>
                <a:endParaRPr lang="de-DE"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=2</m:t>
                      </m:r>
                    </m:oMath>
                  </m:oMathPara>
                </a14:m>
                <a:endParaRPr lang="de-DE" noProof="0" dirty="0">
                  <a:solidFill>
                    <a:schemeClr val="accent1"/>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6367804" cy="4351338"/>
              </a:xfrm>
              <a:blipFill>
                <a:blip r:embed="rId3"/>
                <a:stretch>
                  <a:fillRect l="-1594" t="-2632" r="-598"/>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923925" cy="233839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𝑔𝑟𝑜𝑢𝑝𝑠</m:t>
                          </m:r>
                        </m:sub>
                      </m:sSub>
                      <m:r>
                        <a:rPr lang="en-US" sz="2400" i="1">
                          <a:solidFill>
                            <a:schemeClr val="tx1"/>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𝑒𝑟𝑟𝑜𝑟</m:t>
                          </m:r>
                        </m:sub>
                      </m:sSub>
                      <m:r>
                        <a:rPr lang="en-US" sz="2400" i="1">
                          <a:solidFill>
                            <a:schemeClr val="tx1"/>
                          </a:solidFill>
                          <a:latin typeface="Cambria Math" panose="02040503050406030204" pitchFamily="18" charset="0"/>
                        </a:rPr>
                        <m:t>=2</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923925" cy="2338397"/>
              </a:xfrm>
              <a:prstGeom prst="rect">
                <a:avLst/>
              </a:prstGeom>
              <a:blipFill>
                <a:blip r:embed="rId4"/>
                <a:stretch>
                  <a:fillRect l="-2524" b="-2850"/>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CD962A31-C763-46F9-9D48-B3019D4F66AB}"/>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277986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r>
                  <a:rPr lang="de-DE" noProof="0" dirty="0"/>
                  <a:t>Also, wie berechnen wir nun F ?</a:t>
                </a:r>
              </a:p>
              <a:p>
                <a:pPr marL="0" indent="0">
                  <a:buNone/>
                </a:pPr>
                <a:endParaRPr lang="de-DE" noProof="0" dirty="0"/>
              </a:p>
              <a:p>
                <a:pPr marL="0" indent="0">
                  <a:buNone/>
                </a:pPr>
                <a:endParaRPr lang="de-DE" noProof="0" dirty="0"/>
              </a:p>
              <a:p>
                <a:pPr indent="0">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rPr>
                        <m:t>𝐹</m:t>
                      </m:r>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latin typeface="Cambria Math" panose="02040503050406030204" pitchFamily="18" charset="0"/>
                                </a:rPr>
                                <m:t>𝑆𝑆𝐺</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𝑔𝑟𝑜𝑢𝑝𝑠</m:t>
                                  </m:r>
                                </m:sub>
                              </m:sSub>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a:latin typeface="Cambria Math" panose="02040503050406030204" pitchFamily="18" charset="0"/>
                                </a:rPr>
                                <m:t>𝑆𝑆𝐸</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𝑒𝑟𝑟𝑜𝑟</m:t>
                                  </m:r>
                                </m:sub>
                              </m:sSub>
                            </m:den>
                          </m:f>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solidFill>
                                    <a:srgbClr val="C00000"/>
                                  </a:solidFill>
                                  <a:latin typeface="Cambria Math" panose="02040503050406030204" pitchFamily="18" charset="0"/>
                                </a:rPr>
                                <m:t>6</m:t>
                              </m:r>
                            </m:num>
                            <m:den>
                              <m:r>
                                <a:rPr lang="de-DE" i="1" noProof="0">
                                  <a:latin typeface="Cambria Math" panose="02040503050406030204" pitchFamily="18" charset="0"/>
                                </a:rPr>
                                <m:t>1</m:t>
                              </m:r>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smtClean="0">
                                  <a:solidFill>
                                    <a:srgbClr val="28907A"/>
                                  </a:solidFill>
                                  <a:latin typeface="Cambria Math" panose="02040503050406030204" pitchFamily="18" charset="0"/>
                                </a:rPr>
                                <m:t>1</m:t>
                              </m:r>
                            </m:num>
                            <m:den>
                              <m:r>
                                <a:rPr lang="de-DE" i="1" noProof="0">
                                  <a:latin typeface="Cambria Math" panose="02040503050406030204" pitchFamily="18" charset="0"/>
                                </a:rPr>
                                <m:t>2</m:t>
                              </m:r>
                            </m:den>
                          </m:f>
                        </m:den>
                      </m:f>
                      <m:r>
                        <a:rPr lang="de-DE" i="1" noProof="0">
                          <a:latin typeface="Cambria Math" panose="02040503050406030204" pitchFamily="18" charset="0"/>
                        </a:rPr>
                        <m:t>=</m:t>
                      </m:r>
                      <m:r>
                        <a:rPr lang="de-DE" b="1" i="1" noProof="0">
                          <a:latin typeface="Cambria Math" panose="02040503050406030204" pitchFamily="18" charset="0"/>
                        </a:rPr>
                        <m:t>𝟏𝟐</m:t>
                      </m:r>
                    </m:oMath>
                  </m:oMathPara>
                </a14:m>
                <a:endParaRPr lang="de-DE" b="1" noProof="0" dirty="0"/>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1959"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923925" cy="233839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𝑔𝑟𝑜𝑢𝑝𝑠</m:t>
                          </m:r>
                        </m:sub>
                      </m:sSub>
                      <m:r>
                        <a:rPr lang="en-US" sz="2400" i="1">
                          <a:solidFill>
                            <a:schemeClr val="tx1"/>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𝑒𝑟𝑟𝑜𝑟</m:t>
                          </m:r>
                        </m:sub>
                      </m:sSub>
                      <m:r>
                        <a:rPr lang="en-US" sz="2400" i="1">
                          <a:solidFill>
                            <a:schemeClr val="tx1"/>
                          </a:solidFill>
                          <a:latin typeface="Cambria Math" panose="02040503050406030204" pitchFamily="18" charset="0"/>
                        </a:rPr>
                        <m:t>=2</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923925" cy="2338397"/>
              </a:xfrm>
              <a:prstGeom prst="rect">
                <a:avLst/>
              </a:prstGeom>
              <a:blipFill>
                <a:blip r:embed="rId4"/>
                <a:stretch>
                  <a:fillRect l="-2524" b="-2850"/>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1A7E5A23-E719-42F0-B859-68AB505CADE9}"/>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166569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pPr marL="0" indent="0">
                  <a:buNone/>
                </a:pPr>
                <a14:m>
                  <m:oMath xmlns:m="http://schemas.openxmlformats.org/officeDocument/2006/math">
                    <m:sSub>
                      <m:sSubPr>
                        <m:ctrlPr>
                          <a:rPr lang="de-DE" i="1" noProof="0" smtClean="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𝐹</m:t>
                        </m:r>
                      </m:e>
                      <m:sub>
                        <m:r>
                          <a:rPr lang="de-DE" i="1" noProof="0">
                            <a:solidFill>
                              <a:schemeClr val="tx1"/>
                            </a:solidFill>
                            <a:latin typeface="Cambria Math" panose="02040503050406030204" pitchFamily="18" charset="0"/>
                          </a:rPr>
                          <m:t>𝑔𝑟𝑜𝑢𝑝𝑠</m:t>
                        </m:r>
                      </m:sub>
                    </m:sSub>
                    <m:r>
                      <a:rPr lang="de-DE" i="1" noProof="0">
                        <a:solidFill>
                          <a:schemeClr val="tx1"/>
                        </a:solidFill>
                        <a:latin typeface="Cambria Math" panose="02040503050406030204" pitchFamily="18" charset="0"/>
                      </a:rPr>
                      <m:t>=</m:t>
                    </m:r>
                    <m:r>
                      <a:rPr lang="de-DE" b="1" i="1" noProof="0">
                        <a:solidFill>
                          <a:schemeClr val="tx1"/>
                        </a:solidFill>
                        <a:latin typeface="Cambria Math" panose="02040503050406030204" pitchFamily="18" charset="0"/>
                      </a:rPr>
                      <m:t>𝟏𝟐</m:t>
                    </m:r>
                  </m:oMath>
                </a14:m>
                <a:r>
                  <a:rPr lang="de-DE" b="1" noProof="0" dirty="0">
                    <a:solidFill>
                      <a:schemeClr val="tx1"/>
                    </a:solidFill>
                  </a:rPr>
                  <a:t> </a:t>
                </a:r>
                <a:r>
                  <a:rPr lang="de-DE" noProof="0" dirty="0"/>
                  <a:t>fühlt sich an wie ein</a:t>
                </a:r>
              </a:p>
              <a:p>
                <a:pPr marL="0" indent="0">
                  <a:buNone/>
                </a:pPr>
                <a:r>
                  <a:rPr lang="de-DE" noProof="0" dirty="0"/>
                  <a:t>hoher Wert</a:t>
                </a:r>
              </a:p>
              <a:p>
                <a:pPr marL="0" indent="0">
                  <a:buNone/>
                </a:pPr>
                <a:endParaRPr lang="de-DE" noProof="0" dirty="0"/>
              </a:p>
              <a:p>
                <a:pPr marL="0" indent="0">
                  <a:buNone/>
                </a:pPr>
                <a:br>
                  <a:rPr lang="de-DE" noProof="0" dirty="0"/>
                </a:br>
                <a:r>
                  <a:rPr lang="de-DE" noProof="0" dirty="0"/>
                  <a:t>In einer Zwei-Wege-ANOVA wird </a:t>
                </a:r>
                <a14:m>
                  <m:oMath xmlns:m="http://schemas.openxmlformats.org/officeDocument/2006/math">
                    <m:sSub>
                      <m:sSubPr>
                        <m:ctrlPr>
                          <a:rPr lang="de-DE" i="1" noProof="0" smtClean="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𝐹</m:t>
                        </m:r>
                      </m:e>
                      <m:sub>
                        <m:r>
                          <a:rPr lang="de-DE" i="1" noProof="0">
                            <a:solidFill>
                              <a:schemeClr val="tx1"/>
                            </a:solidFill>
                            <a:latin typeface="Cambria Math" panose="02040503050406030204" pitchFamily="18" charset="0"/>
                          </a:rPr>
                          <m:t>𝑐𝑟𝑖𝑡𝑖𝑐𝑎𝑙</m:t>
                        </m:r>
                      </m:sub>
                    </m:sSub>
                  </m:oMath>
                </a14:m>
                <a:r>
                  <a:rPr lang="de-DE" noProof="0" dirty="0">
                    <a:solidFill>
                      <a:schemeClr val="tx1"/>
                    </a:solidFill>
                  </a:rPr>
                  <a:t> </a:t>
                </a:r>
                <a:r>
                  <a:rPr lang="de-DE" noProof="0" dirty="0"/>
                  <a:t>jedoch für Gruppen und</a:t>
                </a:r>
              </a:p>
              <a:p>
                <a:pPr marL="0" indent="0">
                  <a:buNone/>
                </a:pPr>
                <a:r>
                  <a:rPr lang="de-DE" noProof="0" dirty="0"/>
                  <a:t>Blöcke separat ermittelt!</a:t>
                </a: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2036" t="-2339"/>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923925" cy="233839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𝑔𝑟𝑜𝑢𝑝𝑠</m:t>
                          </m:r>
                        </m:sub>
                      </m:sSub>
                      <m:r>
                        <a:rPr lang="en-US" sz="2400" i="1">
                          <a:solidFill>
                            <a:schemeClr val="tx1"/>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𝑒𝑟𝑟𝑜𝑟</m:t>
                          </m:r>
                        </m:sub>
                      </m:sSub>
                      <m:r>
                        <a:rPr lang="en-US" sz="2400" i="1">
                          <a:solidFill>
                            <a:schemeClr val="tx1"/>
                          </a:solidFill>
                          <a:latin typeface="Cambria Math" panose="02040503050406030204" pitchFamily="18" charset="0"/>
                        </a:rPr>
                        <m:t>=2</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923925" cy="2338397"/>
              </a:xfrm>
              <a:prstGeom prst="rect">
                <a:avLst/>
              </a:prstGeom>
              <a:blipFill>
                <a:blip r:embed="rId4"/>
                <a:stretch>
                  <a:fillRect l="-2524" b="-2850"/>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564732D4-4728-43AE-9776-3B01AEB823B8}"/>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26854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a:xfrm>
            <a:off x="838200" y="365125"/>
            <a:ext cx="10515600" cy="1325563"/>
          </a:xfrm>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1" y="1825625"/>
                <a:ext cx="5604664" cy="4351338"/>
              </a:xfrm>
            </p:spPr>
            <p:txBody>
              <a:bodyPr>
                <a:normAutofit/>
              </a:bodyPr>
              <a:lstStyle/>
              <a:p>
                <a:pPr marL="0" indent="0">
                  <a:buNone/>
                </a:pPr>
                <a14:m>
                  <m:oMath xmlns:m="http://schemas.openxmlformats.org/officeDocument/2006/math">
                    <m:sSub>
                      <m:sSubPr>
                        <m:ctrlPr>
                          <a:rPr lang="de-DE" i="1" noProof="0" smtClean="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𝐹</m:t>
                        </m:r>
                      </m:e>
                      <m:sub>
                        <m:r>
                          <a:rPr lang="de-DE" i="1" noProof="0">
                            <a:solidFill>
                              <a:schemeClr val="tx1"/>
                            </a:solidFill>
                            <a:latin typeface="Cambria Math" panose="02040503050406030204" pitchFamily="18" charset="0"/>
                          </a:rPr>
                          <m:t>𝑔𝑟𝑜𝑢𝑝𝑠</m:t>
                        </m:r>
                      </m:sub>
                    </m:sSub>
                    <m:r>
                      <a:rPr lang="de-DE" i="1" noProof="0">
                        <a:solidFill>
                          <a:schemeClr val="tx1"/>
                        </a:solidFill>
                        <a:latin typeface="Cambria Math" panose="02040503050406030204" pitchFamily="18" charset="0"/>
                      </a:rPr>
                      <m:t>=</m:t>
                    </m:r>
                    <m:r>
                      <a:rPr lang="de-DE" b="1" i="1" noProof="0">
                        <a:solidFill>
                          <a:schemeClr val="tx1"/>
                        </a:solidFill>
                        <a:latin typeface="Cambria Math" panose="02040503050406030204" pitchFamily="18" charset="0"/>
                      </a:rPr>
                      <m:t>𝟏𝟐</m:t>
                    </m:r>
                  </m:oMath>
                </a14:m>
                <a:r>
                  <a:rPr lang="de-DE" b="1" noProof="0" dirty="0">
                    <a:solidFill>
                      <a:schemeClr val="tx1"/>
                    </a:solidFill>
                  </a:rPr>
                  <a:t> </a:t>
                </a:r>
                <a:r>
                  <a:rPr lang="de-DE" noProof="0" dirty="0"/>
                  <a:t>fühlt sich an wie ein</a:t>
                </a:r>
              </a:p>
              <a:p>
                <a:pPr marL="0" indent="0">
                  <a:buNone/>
                </a:pPr>
                <a:r>
                  <a:rPr lang="de-DE" noProof="0" dirty="0"/>
                  <a:t>hoher Wert</a:t>
                </a:r>
                <a:br>
                  <a:rPr lang="de-DE" noProof="0" dirty="0"/>
                </a:br>
                <a:br>
                  <a:rPr lang="de-DE" noProof="0" dirty="0"/>
                </a:br>
                <a:endParaRPr lang="de-DE" noProof="0" dirty="0"/>
              </a:p>
              <a:p>
                <a:pPr marL="0" indent="0">
                  <a:buNone/>
                </a:pPr>
                <a:r>
                  <a:rPr lang="de-DE" noProof="0" dirty="0"/>
                  <a:t>Für Gruppen mit 1 df im Zähler und 2 df im Nenner</a:t>
                </a:r>
              </a:p>
              <a:p>
                <a:pPr marL="0" indent="0">
                  <a:buNone/>
                </a:pPr>
                <a:br>
                  <a:rPr lang="de-DE" noProof="0" dirty="0"/>
                </a:br>
                <a14:m>
                  <m:oMathPara xmlns:m="http://schemas.openxmlformats.org/officeDocument/2006/math">
                    <m:oMathParaPr>
                      <m:jc m:val="centerGroup"/>
                    </m:oMathParaPr>
                    <m:oMath xmlns:m="http://schemas.openxmlformats.org/officeDocument/2006/math">
                      <m:sSub>
                        <m:sSubPr>
                          <m:ctrlPr>
                            <a:rPr lang="de-DE" i="1" noProof="0">
                              <a:latin typeface="Cambria Math" panose="02040503050406030204" pitchFamily="18" charset="0"/>
                            </a:rPr>
                          </m:ctrlPr>
                        </m:sSubPr>
                        <m:e>
                          <m:r>
                            <a:rPr lang="de-DE" i="1" noProof="0">
                              <a:latin typeface="Cambria Math" panose="02040503050406030204" pitchFamily="18" charset="0"/>
                            </a:rPr>
                            <m:t>𝐹</m:t>
                          </m:r>
                        </m:e>
                        <m:sub>
                          <m:r>
                            <a:rPr lang="de-DE" i="1" noProof="0">
                              <a:latin typeface="Cambria Math" panose="02040503050406030204" pitchFamily="18" charset="0"/>
                            </a:rPr>
                            <m:t>𝑐𝑟𝑖𝑡𝑖𝑐𝑎𝑙</m:t>
                          </m:r>
                        </m:sub>
                      </m:sSub>
                      <m:r>
                        <a:rPr lang="de-DE" i="1" noProof="0">
                          <a:latin typeface="Cambria Math" panose="02040503050406030204" pitchFamily="18" charset="0"/>
                        </a:rPr>
                        <m:t>=</m:t>
                      </m:r>
                      <m:r>
                        <a:rPr lang="de-DE" b="1" i="1" noProof="0">
                          <a:latin typeface="Cambria Math" panose="02040503050406030204" pitchFamily="18" charset="0"/>
                        </a:rPr>
                        <m:t>𝟏𝟖</m:t>
                      </m:r>
                      <m:r>
                        <a:rPr lang="de-DE" b="1" i="1" noProof="0">
                          <a:latin typeface="Cambria Math" panose="02040503050406030204" pitchFamily="18" charset="0"/>
                        </a:rPr>
                        <m:t>.</m:t>
                      </m:r>
                      <m:r>
                        <a:rPr lang="de-DE" b="1" i="1" noProof="0">
                          <a:latin typeface="Cambria Math" panose="02040503050406030204" pitchFamily="18" charset="0"/>
                        </a:rPr>
                        <m:t>𝟓</m:t>
                      </m:r>
                    </m:oMath>
                  </m:oMathPara>
                </a14:m>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1" y="1825625"/>
                <a:ext cx="5604664" cy="4351338"/>
              </a:xfrm>
              <a:blipFill>
                <a:blip r:embed="rId3"/>
                <a:stretch>
                  <a:fillRect l="-2036" t="-2339" r="-2715"/>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DEBB557A-C8FD-4505-A400-C701E6449D18}"/>
              </a:ext>
            </a:extLst>
          </p:cNvPr>
          <p:cNvGraphicFramePr>
            <a:graphicFrameLocks noGrp="1"/>
          </p:cNvGraphicFramePr>
          <p:nvPr>
            <p:extLst/>
          </p:nvPr>
        </p:nvGraphicFramePr>
        <p:xfrm>
          <a:off x="7992373" y="988985"/>
          <a:ext cx="2285154" cy="1493520"/>
        </p:xfrm>
        <a:graphic>
          <a:graphicData uri="http://schemas.openxmlformats.org/drawingml/2006/table">
            <a:tbl>
              <a:tblPr firstRow="1" bandRow="1">
                <a:tableStyleId>{5C22544A-7EE6-4342-B048-85BDC9FD1C3A}</a:tableStyleId>
              </a:tblPr>
              <a:tblGrid>
                <a:gridCol w="1142577">
                  <a:extLst>
                    <a:ext uri="{9D8B030D-6E8A-4147-A177-3AD203B41FA5}">
                      <a16:colId xmlns:a16="http://schemas.microsoft.com/office/drawing/2014/main" val="1073335484"/>
                    </a:ext>
                  </a:extLst>
                </a:gridCol>
                <a:gridCol w="1142577">
                  <a:extLst>
                    <a:ext uri="{9D8B030D-6E8A-4147-A177-3AD203B41FA5}">
                      <a16:colId xmlns:a16="http://schemas.microsoft.com/office/drawing/2014/main" val="3181558811"/>
                    </a:ext>
                  </a:extLst>
                </a:gridCol>
              </a:tblGrid>
              <a:tr h="336768">
                <a:tc>
                  <a:txBody>
                    <a:bodyPr/>
                    <a:lstStyle/>
                    <a:p>
                      <a:pPr algn="ctr" fontAlgn="b"/>
                      <a:r>
                        <a:rPr lang="en-US" sz="2400" u="none" strike="noStrike" dirty="0">
                          <a:effectLst/>
                        </a:rPr>
                        <a:t>Group 1</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Group 2</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8</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66FF99"/>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12</a:t>
                      </a:r>
                    </a:p>
                  </a:txBody>
                  <a:tcPr marL="7620" marR="7620" marT="7620" marB="0" anchor="ctr">
                    <a:solidFill>
                      <a:srgbClr val="CCFFCC"/>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12</a:t>
                      </a:r>
                    </a:p>
                  </a:txBody>
                  <a:tcPr marL="7620" marR="7620" marT="7620" marB="0" anchor="ctr"/>
                </a:tc>
                <a:tc>
                  <a:txBody>
                    <a:bodyPr/>
                    <a:lstStyle/>
                    <a:p>
                      <a:pPr algn="ctr" fontAlgn="b"/>
                      <a:r>
                        <a:rPr lang="en-US" sz="2400" b="0" i="0" u="none" strike="noStrike" dirty="0">
                          <a:solidFill>
                            <a:srgbClr val="000000"/>
                          </a:solidFill>
                          <a:effectLst/>
                          <a:latin typeface="+mn-lt"/>
                        </a:rPr>
                        <a:t>13</a:t>
                      </a:r>
                    </a:p>
                  </a:txBody>
                  <a:tcPr marL="7620" marR="7620" marT="7620" marB="0" anchor="ctr">
                    <a:solidFill>
                      <a:srgbClr val="66FF99"/>
                    </a:solidFill>
                  </a:tcPr>
                </a:tc>
                <a:extLst>
                  <a:ext uri="{0D108BD9-81ED-4DB2-BD59-A6C34878D82A}">
                    <a16:rowId xmlns:a16="http://schemas.microsoft.com/office/drawing/2014/main" val="1705753044"/>
                  </a:ext>
                </a:extLst>
              </a:tr>
            </a:tbl>
          </a:graphicData>
        </a:graphic>
      </p:graphicFrame>
      <p:graphicFrame>
        <p:nvGraphicFramePr>
          <p:cNvPr id="5" name="Table 4">
            <a:extLst>
              <a:ext uri="{FF2B5EF4-FFF2-40B4-BE49-F238E27FC236}">
                <a16:creationId xmlns:a16="http://schemas.microsoft.com/office/drawing/2014/main" id="{DAAE71DE-C7AC-49C4-B7D8-DD2FBFFBACBC}"/>
              </a:ext>
            </a:extLst>
          </p:cNvPr>
          <p:cNvGraphicFramePr>
            <a:graphicFrameLocks noGrp="1"/>
          </p:cNvGraphicFramePr>
          <p:nvPr>
            <p:extLst/>
          </p:nvPr>
        </p:nvGraphicFramePr>
        <p:xfrm>
          <a:off x="7241032" y="2510946"/>
          <a:ext cx="3046347" cy="518160"/>
        </p:xfrm>
        <a:graphic>
          <a:graphicData uri="http://schemas.openxmlformats.org/drawingml/2006/table">
            <a:tbl>
              <a:tblPr firstRow="1" bandRow="1">
                <a:tableStyleId>{5C22544A-7EE6-4342-B048-85BDC9FD1C3A}</a:tableStyleId>
              </a:tblPr>
              <a:tblGrid>
                <a:gridCol w="767987">
                  <a:extLst>
                    <a:ext uri="{9D8B030D-6E8A-4147-A177-3AD203B41FA5}">
                      <a16:colId xmlns:a16="http://schemas.microsoft.com/office/drawing/2014/main" val="882400247"/>
                    </a:ext>
                  </a:extLst>
                </a:gridCol>
                <a:gridCol w="1139180">
                  <a:extLst>
                    <a:ext uri="{9D8B030D-6E8A-4147-A177-3AD203B41FA5}">
                      <a16:colId xmlns:a16="http://schemas.microsoft.com/office/drawing/2014/main" val="22179424"/>
                    </a:ext>
                  </a:extLst>
                </a:gridCol>
                <a:gridCol w="1139180">
                  <a:extLst>
                    <a:ext uri="{9D8B030D-6E8A-4147-A177-3AD203B41FA5}">
                      <a16:colId xmlns:a16="http://schemas.microsoft.com/office/drawing/2014/main" val="3641542704"/>
                    </a:ext>
                  </a:extLst>
                </a:gridCol>
              </a:tblGrid>
              <a:tr h="397794">
                <a:tc>
                  <a:txBody>
                    <a:bodyPr/>
                    <a:lstStyle/>
                    <a:p>
                      <a:r>
                        <a:rPr lang="en-US" sz="2800" dirty="0">
                          <a:sym typeface="Symbol" panose="05050102010706020507" pitchFamily="18" charset="2"/>
                        </a:rPr>
                        <a:t></a:t>
                      </a:r>
                      <a:r>
                        <a:rPr lang="en-US" sz="2800" baseline="-25000" dirty="0">
                          <a:sym typeface="Symbol" panose="05050102010706020507" pitchFamily="18" charset="2"/>
                        </a:rPr>
                        <a:t>1,2</a:t>
                      </a:r>
                      <a:endParaRPr lang="en-US" sz="28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10</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6" name="Table 5">
            <a:extLst>
              <a:ext uri="{FF2B5EF4-FFF2-40B4-BE49-F238E27FC236}">
                <a16:creationId xmlns:a16="http://schemas.microsoft.com/office/drawing/2014/main" id="{34CAB712-6E7E-4B17-8C84-D75FF4C063C7}"/>
              </a:ext>
            </a:extLst>
          </p:cNvPr>
          <p:cNvGraphicFramePr>
            <a:graphicFrameLocks noGrp="1"/>
          </p:cNvGraphicFramePr>
          <p:nvPr>
            <p:extLst/>
          </p:nvPr>
        </p:nvGraphicFramePr>
        <p:xfrm>
          <a:off x="10312553" y="1949038"/>
          <a:ext cx="902307" cy="1066933"/>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567596">
                <a:tc>
                  <a:txBody>
                    <a:bodyPr/>
                    <a:lstStyle/>
                    <a:p>
                      <a:r>
                        <a:rPr lang="en-US" sz="2400" dirty="0">
                          <a:sym typeface="Symbol" panose="05050102010706020507" pitchFamily="18" charset="2"/>
                        </a:rPr>
                        <a:t></a:t>
                      </a:r>
                      <a:r>
                        <a:rPr lang="en-US" sz="2400" baseline="-25000" dirty="0">
                          <a:sym typeface="Symbol" panose="05050102010706020507" pitchFamily="18" charset="2"/>
                        </a:rPr>
                        <a:t>TOT</a:t>
                      </a:r>
                      <a:endParaRPr lang="en-US" sz="2400" baseline="-25000" dirty="0"/>
                    </a:p>
                  </a:txBody>
                  <a:tcPr>
                    <a:solidFill>
                      <a:srgbClr val="00B0F0"/>
                    </a:solidFill>
                  </a:tcPr>
                </a:tc>
                <a:extLst>
                  <a:ext uri="{0D108BD9-81ED-4DB2-BD59-A6C34878D82A}">
                    <a16:rowId xmlns:a16="http://schemas.microsoft.com/office/drawing/2014/main" val="3907199027"/>
                  </a:ext>
                </a:extLst>
              </a:tr>
              <a:tr h="49933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bl>
          </a:graphicData>
        </a:graphic>
      </p:graphicFrame>
      <p:graphicFrame>
        <p:nvGraphicFramePr>
          <p:cNvPr id="17" name="Table 16">
            <a:extLst>
              <a:ext uri="{FF2B5EF4-FFF2-40B4-BE49-F238E27FC236}">
                <a16:creationId xmlns:a16="http://schemas.microsoft.com/office/drawing/2014/main" id="{CB7B1FF6-8BBD-4607-95D2-32F3DCE8E5AE}"/>
              </a:ext>
            </a:extLst>
          </p:cNvPr>
          <p:cNvGraphicFramePr>
            <a:graphicFrameLocks noGrp="1"/>
          </p:cNvGraphicFramePr>
          <p:nvPr>
            <p:extLst/>
          </p:nvPr>
        </p:nvGraphicFramePr>
        <p:xfrm>
          <a:off x="6388962" y="1308516"/>
          <a:ext cx="1603411" cy="1188720"/>
        </p:xfrm>
        <a:graphic>
          <a:graphicData uri="http://schemas.openxmlformats.org/drawingml/2006/table">
            <a:tbl>
              <a:tblPr firstCol="1" bandRow="1">
                <a:tableStyleId>{21E4AEA4-8DFA-4A89-87EB-49C32662AFE0}</a:tableStyleId>
              </a:tblPr>
              <a:tblGrid>
                <a:gridCol w="1603411">
                  <a:extLst>
                    <a:ext uri="{9D8B030D-6E8A-4147-A177-3AD203B41FA5}">
                      <a16:colId xmlns:a16="http://schemas.microsoft.com/office/drawing/2014/main" val="1995173567"/>
                    </a:ext>
                  </a:extLst>
                </a:gridCol>
              </a:tblGrid>
              <a:tr h="319554">
                <a:tc>
                  <a:txBody>
                    <a:bodyPr/>
                    <a:lstStyle/>
                    <a:p>
                      <a:r>
                        <a:rPr lang="en-US" sz="2000" dirty="0"/>
                        <a:t>Block A</a:t>
                      </a:r>
                    </a:p>
                  </a:txBody>
                  <a:tcPr/>
                </a:tc>
                <a:extLst>
                  <a:ext uri="{0D108BD9-81ED-4DB2-BD59-A6C34878D82A}">
                    <a16:rowId xmlns:a16="http://schemas.microsoft.com/office/drawing/2014/main" val="3559585238"/>
                  </a:ext>
                </a:extLst>
              </a:tr>
              <a:tr h="319554">
                <a:tc>
                  <a:txBody>
                    <a:bodyPr/>
                    <a:lstStyle/>
                    <a:p>
                      <a:r>
                        <a:rPr lang="en-US" sz="2000" dirty="0"/>
                        <a:t>Block B</a:t>
                      </a:r>
                    </a:p>
                  </a:txBody>
                  <a:tcPr/>
                </a:tc>
                <a:extLst>
                  <a:ext uri="{0D108BD9-81ED-4DB2-BD59-A6C34878D82A}">
                    <a16:rowId xmlns:a16="http://schemas.microsoft.com/office/drawing/2014/main" val="4025016406"/>
                  </a:ext>
                </a:extLst>
              </a:tr>
              <a:tr h="319554">
                <a:tc>
                  <a:txBody>
                    <a:bodyPr/>
                    <a:lstStyle/>
                    <a:p>
                      <a:r>
                        <a:rPr lang="en-US" sz="2000" dirty="0"/>
                        <a:t>Block C</a:t>
                      </a:r>
                    </a:p>
                  </a:txBody>
                  <a:tcPr/>
                </a:tc>
                <a:extLst>
                  <a:ext uri="{0D108BD9-81ED-4DB2-BD59-A6C34878D82A}">
                    <a16:rowId xmlns:a16="http://schemas.microsoft.com/office/drawing/2014/main" val="3092017931"/>
                  </a:ext>
                </a:extLst>
              </a:tr>
            </a:tbl>
          </a:graphicData>
        </a:graphic>
      </p:graphicFrame>
      <p:graphicFrame>
        <p:nvGraphicFramePr>
          <p:cNvPr id="9" name="Table 8">
            <a:extLst>
              <a:ext uri="{FF2B5EF4-FFF2-40B4-BE49-F238E27FC236}">
                <a16:creationId xmlns:a16="http://schemas.microsoft.com/office/drawing/2014/main" id="{03188873-9FF9-417C-ADFB-FF53A36881C1}"/>
              </a:ext>
            </a:extLst>
          </p:cNvPr>
          <p:cNvGraphicFramePr>
            <a:graphicFrameLocks noGrp="1"/>
          </p:cNvGraphicFramePr>
          <p:nvPr>
            <p:extLst/>
          </p:nvPr>
        </p:nvGraphicFramePr>
        <p:xfrm>
          <a:off x="10312554" y="988985"/>
          <a:ext cx="902307" cy="1531500"/>
        </p:xfrm>
        <a:graphic>
          <a:graphicData uri="http://schemas.openxmlformats.org/drawingml/2006/table">
            <a:tbl>
              <a:tblPr firstRow="1" bandRow="1">
                <a:tableStyleId>{5C22544A-7EE6-4342-B048-85BDC9FD1C3A}</a:tableStyleId>
              </a:tblPr>
              <a:tblGrid>
                <a:gridCol w="902307">
                  <a:extLst>
                    <a:ext uri="{9D8B030D-6E8A-4147-A177-3AD203B41FA5}">
                      <a16:colId xmlns:a16="http://schemas.microsoft.com/office/drawing/2014/main" val="882400247"/>
                    </a:ext>
                  </a:extLst>
                </a:gridCol>
              </a:tblGrid>
              <a:tr h="396078">
                <a:tc>
                  <a:txBody>
                    <a:bodyPr/>
                    <a:lstStyle/>
                    <a:p>
                      <a:pPr>
                        <a:lnSpc>
                          <a:spcPts val="2100"/>
                        </a:lnSpc>
                      </a:pPr>
                      <a:r>
                        <a:rPr lang="en-US" sz="2400" dirty="0">
                          <a:sym typeface="Symbol" panose="05050102010706020507" pitchFamily="18" charset="2"/>
                        </a:rPr>
                        <a:t></a:t>
                      </a:r>
                      <a:r>
                        <a:rPr lang="en-US" sz="2400" baseline="-25000" dirty="0">
                          <a:sym typeface="Symbol" panose="05050102010706020507" pitchFamily="18" charset="2"/>
                        </a:rPr>
                        <a:t>A,B,C</a:t>
                      </a:r>
                      <a:endParaRPr lang="en-US" sz="2400" baseline="-25000" dirty="0"/>
                    </a:p>
                  </a:txBody>
                  <a:tcPr>
                    <a:solidFill>
                      <a:srgbClr val="00B0F0"/>
                    </a:solidFill>
                  </a:tcPr>
                </a:tc>
                <a:extLst>
                  <a:ext uri="{0D108BD9-81ED-4DB2-BD59-A6C34878D82A}">
                    <a16:rowId xmlns:a16="http://schemas.microsoft.com/office/drawing/2014/main" val="3907199027"/>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9.5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11</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8474">
                <a:tc>
                  <a:txBody>
                    <a:bodyPr/>
                    <a:lstStyle/>
                    <a:p>
                      <a:pPr marL="0" marR="0" lvl="0" indent="0" algn="ctr" defTabSz="914400" rtl="0" eaLnBrk="1" fontAlgn="auto" latinLnBrk="0" hangingPunct="1">
                        <a:lnSpc>
                          <a:spcPts val="2100"/>
                        </a:lnSpc>
                        <a:spcBef>
                          <a:spcPts val="0"/>
                        </a:spcBef>
                        <a:spcAft>
                          <a:spcPts val="0"/>
                        </a:spcAft>
                        <a:buClr>
                          <a:srgbClr val="000000"/>
                        </a:buClr>
                        <a:buSzTx/>
                        <a:buFont typeface="Arial"/>
                        <a:buNone/>
                        <a:tabLst/>
                        <a:defRPr/>
                      </a:pPr>
                      <a:r>
                        <a:rPr lang="en-US" sz="2400" b="0" dirty="0">
                          <a:solidFill>
                            <a:schemeClr val="tx1"/>
                          </a:solidFill>
                        </a:rPr>
                        <a:t>12.5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E20EA4-ABE3-4B0A-9903-F1017AA82EB7}"/>
                  </a:ext>
                </a:extLst>
              </p:cNvPr>
              <p:cNvSpPr txBox="1"/>
              <p:nvPr/>
            </p:nvSpPr>
            <p:spPr>
              <a:xfrm>
                <a:off x="8385142" y="3627525"/>
                <a:ext cx="1923925" cy="233839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𝑆𝑆𝐺</m:t>
                      </m:r>
                      <m:r>
                        <a:rPr lang="en-US" sz="2400" b="0" i="1" smtClean="0">
                          <a:solidFill>
                            <a:srgbClr val="C00000"/>
                          </a:solidFill>
                          <a:latin typeface="Cambria Math" panose="02040503050406030204" pitchFamily="18" charset="0"/>
                        </a:rPr>
                        <m:t>=6</m:t>
                      </m:r>
                    </m:oMath>
                  </m:oMathPara>
                </a14:m>
                <a:endParaRPr lang="en-US" sz="2400" b="0" dirty="0">
                  <a:solidFill>
                    <a:srgbClr val="C00000"/>
                  </a:solidFill>
                </a:endParaRPr>
              </a:p>
              <a:p>
                <a:pPr/>
                <a14:m>
                  <m:oMathPara xmlns:m="http://schemas.openxmlformats.org/officeDocument/2006/math">
                    <m:oMathParaPr>
                      <m:jc m:val="left"/>
                    </m:oMathParaPr>
                    <m:oMath xmlns:m="http://schemas.openxmlformats.org/officeDocument/2006/math">
                      <m:r>
                        <a:rPr lang="en-US" sz="2400" i="1" smtClean="0">
                          <a:solidFill>
                            <a:srgbClr val="0070C0"/>
                          </a:solidFill>
                          <a:latin typeface="Cambria Math" panose="02040503050406030204" pitchFamily="18" charset="0"/>
                        </a:rPr>
                        <m:t>𝑆𝑆</m:t>
                      </m:r>
                      <m:r>
                        <a:rPr lang="en-US" sz="2400" b="0" i="1" smtClean="0">
                          <a:solidFill>
                            <a:srgbClr val="0070C0"/>
                          </a:solidFill>
                          <a:latin typeface="Cambria Math" panose="02040503050406030204" pitchFamily="18" charset="0"/>
                        </a:rPr>
                        <m:t>𝐵</m:t>
                      </m:r>
                      <m:r>
                        <a:rPr lang="en-US" sz="2400" i="1">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b="0" i="1" dirty="0">
                  <a:solidFill>
                    <a:srgbClr val="0070C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7030A0"/>
                          </a:solidFill>
                          <a:latin typeface="Cambria Math" panose="02040503050406030204" pitchFamily="18" charset="0"/>
                        </a:rPr>
                        <m:t>𝑆𝑆𝑇</m:t>
                      </m:r>
                      <m:r>
                        <a:rPr lang="en-US" sz="2400" i="1" smtClean="0">
                          <a:solidFill>
                            <a:srgbClr val="7030A0"/>
                          </a:solidFill>
                          <a:latin typeface="Cambria Math" panose="02040503050406030204" pitchFamily="18" charset="0"/>
                        </a:rPr>
                        <m:t>=16</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smtClean="0">
                          <a:solidFill>
                            <a:srgbClr val="28907A"/>
                          </a:solidFill>
                          <a:latin typeface="Cambria Math" panose="02040503050406030204" pitchFamily="18" charset="0"/>
                        </a:rPr>
                        <m:t>𝑆𝑆</m:t>
                      </m:r>
                      <m:r>
                        <a:rPr lang="en-US" sz="2400" b="0" i="1" smtClean="0">
                          <a:solidFill>
                            <a:srgbClr val="28907A"/>
                          </a:solidFill>
                          <a:latin typeface="Cambria Math" panose="02040503050406030204" pitchFamily="18" charset="0"/>
                        </a:rPr>
                        <m:t>𝐸</m:t>
                      </m:r>
                      <m:r>
                        <a:rPr lang="en-US" sz="2400" i="1">
                          <a:solidFill>
                            <a:srgbClr val="28907A"/>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𝑔𝑟𝑜𝑢𝑝𝑠</m:t>
                          </m:r>
                        </m:sub>
                      </m:sSub>
                      <m:r>
                        <a:rPr lang="en-US" sz="2400" i="1">
                          <a:solidFill>
                            <a:schemeClr val="tx1"/>
                          </a:solidFill>
                          <a:latin typeface="Cambria Math" panose="02040503050406030204" pitchFamily="18" charset="0"/>
                        </a:rPr>
                        <m:t>=1</m:t>
                      </m:r>
                    </m:oMath>
                  </m:oMathPara>
                </a14:m>
                <a:endParaRPr lang="en-US" sz="2400" i="1" dirty="0">
                  <a:solidFill>
                    <a:srgbClr val="28907A"/>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𝑑𝑓</m:t>
                          </m:r>
                        </m:e>
                        <m:sub>
                          <m:r>
                            <a:rPr lang="en-US" sz="2400" i="1">
                              <a:solidFill>
                                <a:schemeClr val="tx1"/>
                              </a:solidFill>
                              <a:latin typeface="Cambria Math" panose="02040503050406030204" pitchFamily="18" charset="0"/>
                            </a:rPr>
                            <m:t>𝑒𝑟𝑟𝑜𝑟</m:t>
                          </m:r>
                        </m:sub>
                      </m:sSub>
                      <m:r>
                        <a:rPr lang="en-US" sz="2400" i="1">
                          <a:solidFill>
                            <a:schemeClr val="tx1"/>
                          </a:solidFill>
                          <a:latin typeface="Cambria Math" panose="02040503050406030204" pitchFamily="18" charset="0"/>
                        </a:rPr>
                        <m:t>=2</m:t>
                      </m:r>
                    </m:oMath>
                  </m:oMathPara>
                </a14:m>
                <a:endParaRPr lang="en-US" sz="2400" i="1" dirty="0">
                  <a:solidFill>
                    <a:srgbClr val="28907A"/>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CE20EA4-ABE3-4B0A-9903-F1017AA82EB7}"/>
                  </a:ext>
                </a:extLst>
              </p:cNvPr>
              <p:cNvSpPr txBox="1">
                <a:spLocks noRot="1" noChangeAspect="1" noMove="1" noResize="1" noEditPoints="1" noAdjustHandles="1" noChangeArrowheads="1" noChangeShapeType="1" noTextEdit="1"/>
              </p:cNvSpPr>
              <p:nvPr/>
            </p:nvSpPr>
            <p:spPr>
              <a:xfrm>
                <a:off x="8385142" y="3627525"/>
                <a:ext cx="1923925" cy="2338397"/>
              </a:xfrm>
              <a:prstGeom prst="rect">
                <a:avLst/>
              </a:prstGeom>
              <a:blipFill>
                <a:blip r:embed="rId4"/>
                <a:stretch>
                  <a:fillRect l="-2524" b="-2850"/>
                </a:stretch>
              </a:blipFill>
              <a:ln w="12700">
                <a:solidFill>
                  <a:schemeClr val="tx1"/>
                </a:solidFill>
              </a:ln>
            </p:spPr>
            <p:txBody>
              <a:bodyPr/>
              <a:lstStyle/>
              <a:p>
                <a:r>
                  <a:rPr lang="de-DE">
                    <a:noFill/>
                  </a:rPr>
                  <a:t> </a:t>
                </a:r>
              </a:p>
            </p:txBody>
          </p:sp>
        </mc:Fallback>
      </mc:AlternateContent>
      <p:sp>
        <p:nvSpPr>
          <p:cNvPr id="7" name="Footer Placeholder 6">
            <a:extLst>
              <a:ext uri="{FF2B5EF4-FFF2-40B4-BE49-F238E27FC236}">
                <a16:creationId xmlns:a16="http://schemas.microsoft.com/office/drawing/2014/main" id="{7CECA4DF-B772-48A4-B65E-7C531E3109F7}"/>
              </a:ext>
            </a:extLst>
          </p:cNvPr>
          <p:cNvSpPr>
            <a:spLocks noGrp="1"/>
          </p:cNvSpPr>
          <p:nvPr>
            <p:ph type="ftr" sz="quarter" idx="11"/>
          </p:nvPr>
        </p:nvSpPr>
        <p:spPr/>
        <p:txBody>
          <a:bodyPr/>
          <a:lstStyle/>
          <a:p>
            <a:r>
              <a:rPr lang="en-US" dirty="0"/>
              <a:t>Zwei-Wege-ANOVA</a:t>
            </a:r>
          </a:p>
        </p:txBody>
      </p:sp>
    </p:spTree>
    <p:extLst>
      <p:ext uri="{BB962C8B-B14F-4D97-AF65-F5344CB8AC3E}">
        <p14:creationId xmlns:p14="http://schemas.microsoft.com/office/powerpoint/2010/main" val="2359545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113A-C69E-4FC4-9A10-FFEE60582C77}"/>
              </a:ext>
            </a:extLst>
          </p:cNvPr>
          <p:cNvSpPr>
            <a:spLocks noGrp="1"/>
          </p:cNvSpPr>
          <p:nvPr>
            <p:ph type="ctrTitle"/>
          </p:nvPr>
        </p:nvSpPr>
        <p:spPr/>
        <p:txBody>
          <a:bodyPr/>
          <a:lstStyle/>
          <a:p>
            <a:r>
              <a:rPr lang="de-DE" noProof="0" dirty="0"/>
              <a:t>Zwei-Wege-ANOVA</a:t>
            </a:r>
            <a:br>
              <a:rPr lang="de-DE" noProof="0" dirty="0"/>
            </a:br>
            <a:r>
              <a:rPr lang="de-DE" noProof="0" dirty="0"/>
              <a:t>Beispielübung</a:t>
            </a:r>
          </a:p>
        </p:txBody>
      </p:sp>
      <p:sp>
        <p:nvSpPr>
          <p:cNvPr id="3" name="Subtitle 2">
            <a:extLst>
              <a:ext uri="{FF2B5EF4-FFF2-40B4-BE49-F238E27FC236}">
                <a16:creationId xmlns:a16="http://schemas.microsoft.com/office/drawing/2014/main" id="{EE73645F-9CEB-430F-AAAD-E2BFE6729FF1}"/>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7674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In dem letzten Kapitel haben wir zwei Stichproben getestet, um zu sehen, ob sie wahrscheinlich von derselben Grundgesamtheit (parent population) stammen.</a:t>
            </a:r>
          </a:p>
          <a:p>
            <a:r>
              <a:rPr lang="de-DE" noProof="0" dirty="0"/>
              <a:t>Was wäre, wenn wir drei (oder mehr) Stichproben hätten?</a:t>
            </a:r>
          </a:p>
          <a:p>
            <a:r>
              <a:rPr lang="de-DE" noProof="0" dirty="0"/>
              <a:t>Könnten wir hier gleich vorgehen?</a:t>
            </a:r>
          </a:p>
        </p:txBody>
      </p:sp>
      <p:grpSp>
        <p:nvGrpSpPr>
          <p:cNvPr id="4" name="Group 3">
            <a:extLst>
              <a:ext uri="{FF2B5EF4-FFF2-40B4-BE49-F238E27FC236}">
                <a16:creationId xmlns:a16="http://schemas.microsoft.com/office/drawing/2014/main" id="{9C132B32-3509-40EC-AE3A-2F1DEAFCBE94}"/>
              </a:ext>
            </a:extLst>
          </p:cNvPr>
          <p:cNvGrpSpPr/>
          <p:nvPr/>
        </p:nvGrpSpPr>
        <p:grpSpPr>
          <a:xfrm>
            <a:off x="5486400" y="5024488"/>
            <a:ext cx="6374365" cy="1152475"/>
            <a:chOff x="3710469" y="3991024"/>
            <a:chExt cx="5433531" cy="1152475"/>
          </a:xfrm>
        </p:grpSpPr>
        <p:pic>
          <p:nvPicPr>
            <p:cNvPr id="5" name="Picture 4">
              <a:extLst>
                <a:ext uri="{FF2B5EF4-FFF2-40B4-BE49-F238E27FC236}">
                  <a16:creationId xmlns:a16="http://schemas.microsoft.com/office/drawing/2014/main" id="{2BA6FDE5-7793-4D21-A8F6-F632C82C1576}"/>
                </a:ext>
              </a:extLst>
            </p:cNvPr>
            <p:cNvPicPr>
              <a:picLocks noChangeAspect="1"/>
            </p:cNvPicPr>
            <p:nvPr/>
          </p:nvPicPr>
          <p:blipFill rotWithShape="1">
            <a:blip r:embed="rId3"/>
            <a:srcRect t="71466"/>
            <a:stretch/>
          </p:blipFill>
          <p:spPr>
            <a:xfrm>
              <a:off x="3710469" y="3991024"/>
              <a:ext cx="5433531" cy="1152475"/>
            </a:xfrm>
            <a:prstGeom prst="rect">
              <a:avLst/>
            </a:prstGeom>
          </p:spPr>
        </p:pic>
        <p:sp>
          <p:nvSpPr>
            <p:cNvPr id="6" name="TextBox 5">
              <a:extLst>
                <a:ext uri="{FF2B5EF4-FFF2-40B4-BE49-F238E27FC236}">
                  <a16:creationId xmlns:a16="http://schemas.microsoft.com/office/drawing/2014/main" id="{79E9E1D3-0184-450B-ADCF-127199F09366}"/>
                </a:ext>
              </a:extLst>
            </p:cNvPr>
            <p:cNvSpPr txBox="1"/>
            <p:nvPr/>
          </p:nvSpPr>
          <p:spPr>
            <a:xfrm>
              <a:off x="4937362" y="4447602"/>
              <a:ext cx="361005"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6629666" y="4447602"/>
              <a:ext cx="361005"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7511409" y="4447602"/>
              <a:ext cx="378767" cy="523220"/>
            </a:xfrm>
            <a:prstGeom prst="rect">
              <a:avLst/>
            </a:prstGeom>
            <a:noFill/>
          </p:spPr>
          <p:txBody>
            <a:bodyPr wrap="none" rtlCol="0">
              <a:spAutoFit/>
            </a:bodyPr>
            <a:lstStyle/>
            <a:p>
              <a:r>
                <a:rPr lang="en-US" sz="2800" dirty="0">
                  <a:latin typeface="Montserrat" panose="02000505000000020004" pitchFamily="2" charset="0"/>
                </a:rPr>
                <a:t>C</a:t>
              </a:r>
            </a:p>
          </p:txBody>
        </p:sp>
      </p:grpSp>
      <p:sp>
        <p:nvSpPr>
          <p:cNvPr id="9" name="Footer Placeholder 8">
            <a:extLst>
              <a:ext uri="{FF2B5EF4-FFF2-40B4-BE49-F238E27FC236}">
                <a16:creationId xmlns:a16="http://schemas.microsoft.com/office/drawing/2014/main" id="{D5282FF1-762A-4B0F-BC58-AD76CED68C17}"/>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30996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lstStyle/>
          <a:p>
            <a:r>
              <a:rPr lang="de-DE" noProof="0" dirty="0"/>
              <a:t>Lasst uns das Problem mit den Rechnungen in eine Zwei-Wege-ANOVA umwandeln!</a:t>
            </a:r>
          </a:p>
          <a:p>
            <a:r>
              <a:rPr lang="de-DE" noProof="0" dirty="0"/>
              <a:t>Unsere Nullhypothese lautet, dass das Anbieten von Rabatten die Anzahl der Tage bis zur Zahlung der Rechnung nicht verändert.</a:t>
            </a:r>
          </a:p>
        </p:txBody>
      </p:sp>
      <p:graphicFrame>
        <p:nvGraphicFramePr>
          <p:cNvPr id="4" name="Table 3">
            <a:extLst>
              <a:ext uri="{FF2B5EF4-FFF2-40B4-BE49-F238E27FC236}">
                <a16:creationId xmlns:a16="http://schemas.microsoft.com/office/drawing/2014/main" id="{9B2BC240-8993-40E6-B289-82AC5A5BCC5F}"/>
              </a:ext>
            </a:extLst>
          </p:cNvPr>
          <p:cNvGraphicFramePr>
            <a:graphicFrameLocks noGrp="1"/>
          </p:cNvGraphicFramePr>
          <p:nvPr>
            <p:extLst>
              <p:ext uri="{D42A27DB-BD31-4B8C-83A1-F6EECF244321}">
                <p14:modId xmlns:p14="http://schemas.microsoft.com/office/powerpoint/2010/main" val="3239129149"/>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3"/>
          <a:stretch>
            <a:fillRect/>
          </a:stretch>
        </p:blipFill>
        <p:spPr>
          <a:xfrm>
            <a:off x="9655969" y="0"/>
            <a:ext cx="2536032" cy="1690688"/>
          </a:xfrm>
          <a:prstGeom prst="rect">
            <a:avLst/>
          </a:prstGeom>
        </p:spPr>
      </p:pic>
      <p:sp>
        <p:nvSpPr>
          <p:cNvPr id="6" name="Footer Placeholder 5">
            <a:extLst>
              <a:ext uri="{FF2B5EF4-FFF2-40B4-BE49-F238E27FC236}">
                <a16:creationId xmlns:a16="http://schemas.microsoft.com/office/drawing/2014/main" id="{DF887BF1-E94C-43A2-934E-7845E393A328}"/>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434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lstStyle/>
          <a:p>
            <a:r>
              <a:rPr lang="de-DE" noProof="0" dirty="0"/>
              <a:t>Jetzt werden wir zudem Blöcke zu den Gruppen hinzufügen.</a:t>
            </a:r>
          </a:p>
          <a:p>
            <a:r>
              <a:rPr lang="de-DE" noProof="0" dirty="0"/>
              <a:t>Mal sehen, ob wir die gleichen Ergebnisse wie beim letzten Mal erhalten!</a:t>
            </a:r>
          </a:p>
        </p:txBody>
      </p:sp>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91E37381-2E74-4BA6-9C25-95A1F40A0192}"/>
              </a:ext>
            </a:extLst>
          </p:cNvPr>
          <p:cNvGraphicFramePr>
            <a:graphicFrameLocks noGrp="1"/>
          </p:cNvGraphicFramePr>
          <p:nvPr>
            <p:extLst>
              <p:ext uri="{D42A27DB-BD31-4B8C-83A1-F6EECF244321}">
                <p14:modId xmlns:p14="http://schemas.microsoft.com/office/powerpoint/2010/main" val="713998765"/>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sp>
        <p:nvSpPr>
          <p:cNvPr id="4" name="Footer Placeholder 3">
            <a:extLst>
              <a:ext uri="{FF2B5EF4-FFF2-40B4-BE49-F238E27FC236}">
                <a16:creationId xmlns:a16="http://schemas.microsoft.com/office/drawing/2014/main" id="{1D3FBA75-DD3D-4391-8B11-EEC269A97A90}"/>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404375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lstStyle/>
          <a:p>
            <a:r>
              <a:rPr lang="de-DE" noProof="0" dirty="0"/>
              <a:t>Gehen wir zurück zum Rechnungsproblem und fügen eine neue unabhängige Variable hinzu</a:t>
            </a:r>
          </a:p>
          <a:p>
            <a:r>
              <a:rPr lang="de-DE" noProof="0" dirty="0"/>
              <a:t>Hier repräsentiert jeder </a:t>
            </a:r>
            <a:r>
              <a:rPr lang="de-DE" b="1" noProof="0" dirty="0">
                <a:solidFill>
                  <a:schemeClr val="accent1"/>
                </a:solidFill>
              </a:rPr>
              <a:t>Block</a:t>
            </a:r>
            <a:r>
              <a:rPr lang="de-DE" noProof="0" dirty="0"/>
              <a:t> einen Rechnungsbetrag</a:t>
            </a:r>
          </a:p>
          <a:p>
            <a:r>
              <a:rPr lang="de-DE" noProof="0" dirty="0"/>
              <a:t>Die abhängige Variable ist die Zahl der Tage, die bis zur Zahlung verstrichen sind</a:t>
            </a:r>
          </a:p>
        </p:txBody>
      </p:sp>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9E5326DB-6EC2-4562-8137-5D323DFDC1A7}"/>
              </a:ext>
            </a:extLst>
          </p:cNvPr>
          <p:cNvGraphicFramePr>
            <a:graphicFrameLocks noGrp="1"/>
          </p:cNvGraphicFramePr>
          <p:nvPr>
            <p:extLst>
              <p:ext uri="{D42A27DB-BD31-4B8C-83A1-F6EECF244321}">
                <p14:modId xmlns:p14="http://schemas.microsoft.com/office/powerpoint/2010/main" val="1420706793"/>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sp>
        <p:nvSpPr>
          <p:cNvPr id="4" name="Footer Placeholder 3">
            <a:extLst>
              <a:ext uri="{FF2B5EF4-FFF2-40B4-BE49-F238E27FC236}">
                <a16:creationId xmlns:a16="http://schemas.microsoft.com/office/drawing/2014/main" id="{3F9FEF86-A230-4684-9F2E-F82F0B6DEB98}"/>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52687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994400" cy="4351338"/>
          </a:xfrm>
        </p:spPr>
        <p:txBody>
          <a:bodyPr/>
          <a:lstStyle/>
          <a:p>
            <a:pPr marL="628650" indent="-514350">
              <a:buAutoNum type="arabicPeriod"/>
            </a:pPr>
            <a:r>
              <a:rPr lang="de-DE" noProof="0" dirty="0"/>
              <a:t>Berechne nun das Gruppenmittel,</a:t>
            </a:r>
          </a:p>
          <a:p>
            <a:pPr marL="114300" indent="0">
              <a:buNone/>
            </a:pPr>
            <a:r>
              <a:rPr lang="de-DE" noProof="0" dirty="0"/>
              <a:t>den Mittelwert der Blöcke</a:t>
            </a:r>
          </a:p>
          <a:p>
            <a:pPr marL="114300" indent="0">
              <a:buNone/>
            </a:pPr>
            <a:r>
              <a:rPr lang="de-DE" noProof="0" dirty="0"/>
              <a:t>und den Gesamtmittelwert</a:t>
            </a:r>
          </a:p>
        </p:txBody>
      </p:sp>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2588111520"/>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4084526007"/>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ext uri="{D42A27DB-BD31-4B8C-83A1-F6EECF244321}">
                <p14:modId xmlns:p14="http://schemas.microsoft.com/office/powerpoint/2010/main" val="4046687203"/>
              </p:ext>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extLst>
              <p:ext uri="{D42A27DB-BD31-4B8C-83A1-F6EECF244321}">
                <p14:modId xmlns:p14="http://schemas.microsoft.com/office/powerpoint/2010/main" val="690656150"/>
              </p:ext>
            </p:extLst>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p:sp>
        <p:nvSpPr>
          <p:cNvPr id="4" name="Footer Placeholder 3">
            <a:extLst>
              <a:ext uri="{FF2B5EF4-FFF2-40B4-BE49-F238E27FC236}">
                <a16:creationId xmlns:a16="http://schemas.microsoft.com/office/drawing/2014/main" id="{9DB1D268-93DD-493A-A915-DF2911F0D7CB}"/>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2932949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normAutofit lnSpcReduction="10000"/>
              </a:bodyPr>
              <a:lstStyle/>
              <a:p>
                <a:pPr marL="114300" indent="0">
                  <a:buNone/>
                </a:pPr>
                <a:r>
                  <a:rPr lang="de-DE" noProof="0" dirty="0"/>
                  <a:t>2. Quadratsumme Gruppe</a:t>
                </a:r>
              </a:p>
              <a:p>
                <a:pPr marL="114300" indent="0">
                  <a:buNone/>
                </a:pPr>
                <a:endParaRPr lang="de-DE" noProof="0" dirty="0"/>
              </a:p>
              <a:p>
                <a:pPr indent="0">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rPr>
                                <m:t>2</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(12−15)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=9</m:t>
                      </m:r>
                    </m:oMath>
                  </m:oMathPara>
                </a14:m>
                <a:endParaRPr lang="de-DE" noProof="0" dirty="0">
                  <a:solidFill>
                    <a:schemeClr val="accent1"/>
                  </a:solidFill>
                </a:endParaRPr>
              </a:p>
              <a:p>
                <a:pPr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1</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(17−15)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=4</m:t>
                      </m:r>
                    </m:oMath>
                  </m:oMathPara>
                </a14:m>
                <a:endParaRPr lang="de-DE" noProof="0" dirty="0">
                  <a:solidFill>
                    <a:schemeClr val="accent1"/>
                  </a:solidFill>
                </a:endParaRPr>
              </a:p>
              <a:p>
                <a:pPr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(16−15)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=1</m:t>
                      </m:r>
                    </m:oMath>
                  </m:oMathPara>
                </a14:m>
                <a:endParaRPr lang="de-DE" noProof="0" dirty="0">
                  <a:solidFill>
                    <a:schemeClr val="accent1"/>
                  </a:solidFill>
                </a:endParaRPr>
              </a:p>
              <a:p>
                <a:pPr indent="0">
                  <a:buNone/>
                </a:pPr>
                <a:r>
                  <a:rPr lang="de-DE" noProof="0" dirty="0">
                    <a:solidFill>
                      <a:schemeClr val="accent1"/>
                    </a:solidFill>
                  </a:rPr>
                  <a:t>				          14</a:t>
                </a:r>
              </a:p>
              <a:p>
                <a:pPr indent="0">
                  <a:buNone/>
                </a:pPr>
                <a:endParaRPr lang="de-DE" noProof="0" dirty="0">
                  <a:solidFill>
                    <a:schemeClr val="accent1"/>
                  </a:solidFill>
                </a:endParaRPr>
              </a:p>
              <a:p>
                <a:pPr indent="0">
                  <a:buNone/>
                </a:pPr>
                <a:r>
                  <a:rPr lang="de-DE" noProof="0" dirty="0"/>
                  <a:t>Multipliziert mit der Anzahl der Items je Gruppe:</a:t>
                </a:r>
              </a:p>
              <a:p>
                <a:pPr indent="0">
                  <a:buNone/>
                </a:pPr>
                <a14:m>
                  <m:oMathPara xmlns:m="http://schemas.openxmlformats.org/officeDocument/2006/math">
                    <m:oMathParaPr>
                      <m:jc m:val="center"/>
                    </m:oMathParaPr>
                    <m:oMath xmlns:m="http://schemas.openxmlformats.org/officeDocument/2006/math">
                      <m:r>
                        <a:rPr lang="de-DE" i="1" noProof="0" smtClean="0">
                          <a:solidFill>
                            <a:schemeClr val="accent1"/>
                          </a:solidFill>
                          <a:latin typeface="Cambria Math" panose="02040503050406030204" pitchFamily="18" charset="0"/>
                          <a:ea typeface="Cambria Math" panose="02040503050406030204" pitchFamily="18" charset="0"/>
                        </a:rPr>
                        <m:t>14×5=70</m:t>
                      </m:r>
                    </m:oMath>
                  </m:oMathPara>
                </a14:m>
                <a:endParaRPr lang="de-DE" noProof="0" dirty="0">
                  <a:solidFill>
                    <a:schemeClr val="accent1"/>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232" t="-308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2491366040"/>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134961220"/>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p:cxnSp>
        <p:nvCxnSpPr>
          <p:cNvPr id="10" name="Straight Connector 9">
            <a:extLst>
              <a:ext uri="{FF2B5EF4-FFF2-40B4-BE49-F238E27FC236}">
                <a16:creationId xmlns:a16="http://schemas.microsoft.com/office/drawing/2014/main" id="{008C2334-CD1F-42FC-BF2A-06CBA7D79805}"/>
              </a:ext>
            </a:extLst>
          </p:cNvPr>
          <p:cNvCxnSpPr>
            <a:cxnSpLocks/>
          </p:cNvCxnSpPr>
          <p:nvPr/>
        </p:nvCxnSpPr>
        <p:spPr>
          <a:xfrm>
            <a:off x="5026469" y="3886975"/>
            <a:ext cx="1069531" cy="0"/>
          </a:xfrm>
          <a:prstGeom prst="line">
            <a:avLst/>
          </a:prstGeo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369332"/>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US" sz="1800" i="1" dirty="0">
                  <a:solidFill>
                    <a:schemeClr val="accent5"/>
                  </a:solidFill>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369332"/>
              </a:xfrm>
              <a:prstGeom prst="rect">
                <a:avLst/>
              </a:prstGeom>
              <a:blipFill>
                <a:blip r:embed="rId5"/>
                <a:stretch>
                  <a:fillRect/>
                </a:stretch>
              </a:blipFill>
              <a:ln w="12700">
                <a:noFill/>
              </a:ln>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8FB03DAB-7AC6-4D71-96CA-353C8B83FC6F}"/>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27805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200" y="1825625"/>
                <a:ext cx="5257800" cy="4351338"/>
              </a:xfrm>
            </p:spPr>
            <p:txBody>
              <a:bodyPr/>
              <a:lstStyle/>
              <a:p>
                <a:pPr marL="114300" indent="0">
                  <a:buNone/>
                </a:pPr>
                <a:r>
                  <a:rPr lang="de-DE" noProof="0" dirty="0"/>
                  <a:t>3. Quadratsumme Freiheitsgrade</a:t>
                </a:r>
              </a:p>
              <a:p>
                <a:pPr marL="114300" indent="0">
                  <a:buNone/>
                </a:pPr>
                <a:endParaRPr lang="de-DE" noProof="0" dirty="0"/>
              </a:p>
              <a:p>
                <a:pPr marL="569913" indent="0">
                  <a:buNone/>
                </a:pPr>
                <a14:m>
                  <m:oMathPara xmlns:m="http://schemas.openxmlformats.org/officeDocument/2006/math">
                    <m:oMathParaPr>
                      <m:jc m:val="left"/>
                    </m:oMathParaPr>
                    <m:oMath xmlns:m="http://schemas.openxmlformats.org/officeDocument/2006/math">
                      <m:sSub>
                        <m:sSubPr>
                          <m:ctrlPr>
                            <a:rPr lang="de-DE" i="1" noProof="0" smtClean="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𝑑𝑓</m:t>
                          </m:r>
                        </m:e>
                        <m:sub>
                          <m:r>
                            <a:rPr lang="de-DE" i="1" noProof="0">
                              <a:solidFill>
                                <a:schemeClr val="accent1"/>
                              </a:solidFill>
                              <a:latin typeface="Cambria Math" panose="02040503050406030204" pitchFamily="18" charset="0"/>
                            </a:rPr>
                            <m:t>𝑔𝑟𝑜𝑢𝑝𝑠</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𝑛</m:t>
                          </m:r>
                        </m:e>
                        <m:sub>
                          <m:r>
                            <a:rPr lang="de-DE" i="1" noProof="0">
                              <a:solidFill>
                                <a:schemeClr val="accent1"/>
                              </a:solidFill>
                              <a:latin typeface="Cambria Math" panose="02040503050406030204" pitchFamily="18" charset="0"/>
                            </a:rPr>
                            <m:t>𝑔𝑟𝑜𝑢𝑝𝑠</m:t>
                          </m:r>
                        </m:sub>
                      </m:sSub>
                      <m:r>
                        <a:rPr lang="de-DE" i="1" noProof="0">
                          <a:solidFill>
                            <a:schemeClr val="accent1"/>
                          </a:solidFill>
                          <a:latin typeface="Cambria Math" panose="02040503050406030204" pitchFamily="18" charset="0"/>
                        </a:rPr>
                        <m:t>−1</m:t>
                      </m:r>
                    </m:oMath>
                  </m:oMathPara>
                </a14:m>
                <a:endParaRPr lang="de-DE"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=3−1</m:t>
                      </m:r>
                    </m:oMath>
                  </m:oMathPara>
                </a14:m>
                <a:endParaRPr lang="de-DE" i="1" noProof="0" dirty="0">
                  <a:solidFill>
                    <a:schemeClr val="accent1"/>
                  </a:solidFill>
                  <a:latin typeface="Cambria Math" panose="02040503050406030204" pitchFamily="18" charset="0"/>
                </a:endParaRPr>
              </a:p>
              <a:p>
                <a:pPr marL="1941513"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=2</m:t>
                      </m:r>
                    </m:oMath>
                  </m:oMathPara>
                </a14:m>
                <a:endParaRPr lang="de-DE" noProof="0" dirty="0">
                  <a:solidFill>
                    <a:schemeClr val="accent1"/>
                  </a:solidFill>
                </a:endParaRPr>
              </a:p>
              <a:p>
                <a:pPr indent="0">
                  <a:buNone/>
                </a:pPr>
                <a:endParaRPr lang="de-DE" noProof="0" dirty="0">
                  <a:solidFill>
                    <a:schemeClr val="accent1"/>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232"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211535489"/>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849755617"/>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369332"/>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US" sz="1800" i="1" dirty="0">
                  <a:solidFill>
                    <a:schemeClr val="accent5"/>
                  </a:solidFill>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369332"/>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502334" cy="39190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502334" cy="391902"/>
              </a:xfrm>
              <a:prstGeom prst="rect">
                <a:avLst/>
              </a:prstGeom>
              <a:blipFill>
                <a:blip r:embed="rId6"/>
                <a:stretch>
                  <a:fillRect l="-1215" b="-7813"/>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C070D08E-D3C0-4BF3-9083-F36110BA19E5}"/>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39392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114300" indent="0">
                  <a:buNone/>
                </a:pPr>
                <a:r>
                  <a:rPr lang="de-DE" noProof="0" dirty="0"/>
                  <a:t>4. Quadratsumme Blöcke</a:t>
                </a:r>
              </a:p>
              <a:p>
                <a:pPr marL="114300" indent="0">
                  <a:buNone/>
                </a:pPr>
                <a:endParaRPr lang="de-DE" noProof="0" dirty="0"/>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smtClean="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rPr>
                                <m:t>50  </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(20−15)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 =25</m:t>
                      </m:r>
                    </m:oMath>
                  </m:oMathPara>
                </a14:m>
                <a:endParaRPr lang="de-DE" noProof="0" dirty="0">
                  <a:solidFill>
                    <a:schemeClr val="accent1"/>
                  </a:solidFill>
                </a:endParaRPr>
              </a:p>
              <a:p>
                <a:pPr marL="114300" indent="0">
                  <a:buFont typeface="Arial"/>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100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(17−15)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 =4</m:t>
                      </m:r>
                    </m:oMath>
                  </m:oMathPara>
                </a14:m>
                <a:endParaRPr lang="de-DE" noProof="0" dirty="0">
                  <a:solidFill>
                    <a:schemeClr val="accent1"/>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200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(15−15)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 =0</m:t>
                      </m:r>
                    </m:oMath>
                  </m:oMathPara>
                </a14:m>
                <a:endParaRPr lang="de-DE" noProof="0" dirty="0">
                  <a:solidFill>
                    <a:schemeClr val="accent1"/>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200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(13−15)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 =4</m:t>
                      </m:r>
                    </m:oMath>
                  </m:oMathPara>
                </a14:m>
                <a:endParaRPr lang="de-DE" noProof="0" dirty="0">
                  <a:solidFill>
                    <a:schemeClr val="accent1"/>
                  </a:solidFill>
                </a:endParaRPr>
              </a:p>
              <a:p>
                <a:pPr marL="114300" indent="0">
                  <a:buNone/>
                </a:pPr>
                <a14:m>
                  <m:oMathPara xmlns:m="http://schemas.openxmlformats.org/officeDocument/2006/math">
                    <m:oMathParaPr>
                      <m:jc m:val="left"/>
                    </m:oMathParaPr>
                    <m:oMath xmlns:m="http://schemas.openxmlformats.org/officeDocument/2006/math">
                      <m:sSup>
                        <m:sSupPr>
                          <m:ctrlPr>
                            <a:rPr lang="de-DE" i="1" noProof="0">
                              <a:solidFill>
                                <a:schemeClr val="accent1"/>
                              </a:solidFill>
                              <a:latin typeface="Cambria Math" panose="02040503050406030204" pitchFamily="18" charset="0"/>
                            </a:rPr>
                          </m:ctrlPr>
                        </m:sSupPr>
                        <m:e>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m:t>
                              </m:r>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250</m:t>
                              </m:r>
                            </m:sub>
                          </m:sSub>
                          <m:r>
                            <a:rPr lang="de-DE" i="1" noProof="0">
                              <a:solidFill>
                                <a:schemeClr val="accent1"/>
                              </a:solidFill>
                              <a:latin typeface="Cambria Math" panose="02040503050406030204" pitchFamily="18" charset="0"/>
                            </a:rPr>
                            <m:t>−</m:t>
                          </m:r>
                          <m:sSub>
                            <m:sSubPr>
                              <m:ctrlPr>
                                <a:rPr lang="de-DE" i="1" noProof="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ea typeface="Cambria Math" panose="02040503050406030204" pitchFamily="18" charset="0"/>
                                </a:rPr>
                                <m:t>𝜇</m:t>
                              </m:r>
                            </m:e>
                            <m:sub>
                              <m:r>
                                <a:rPr lang="de-DE" i="1" noProof="0">
                                  <a:solidFill>
                                    <a:schemeClr val="accent1"/>
                                  </a:solidFill>
                                  <a:latin typeface="Cambria Math" panose="02040503050406030204" pitchFamily="18" charset="0"/>
                                  <a:ea typeface="Cambria Math" panose="02040503050406030204" pitchFamily="18" charset="0"/>
                                </a:rPr>
                                <m:t>𝑇𝑂𝑇</m:t>
                              </m:r>
                            </m:sub>
                          </m:sSub>
                          <m:r>
                            <a:rPr lang="de-DE" i="1" noProof="0">
                              <a:solidFill>
                                <a:schemeClr val="accent1"/>
                              </a:solidFill>
                              <a:latin typeface="Cambria Math" panose="02040503050406030204" pitchFamily="18" charset="0"/>
                            </a:rPr>
                            <m:t>)</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m:t>
                      </m:r>
                      <m:sSup>
                        <m:sSupPr>
                          <m:ctrlPr>
                            <a:rPr lang="de-DE" i="1" noProof="0">
                              <a:solidFill>
                                <a:schemeClr val="accent1"/>
                              </a:solidFill>
                              <a:latin typeface="Cambria Math" panose="02040503050406030204" pitchFamily="18" charset="0"/>
                            </a:rPr>
                          </m:ctrlPr>
                        </m:sSupPr>
                        <m:e>
                          <m:r>
                            <a:rPr lang="de-DE" i="1" noProof="0">
                              <a:solidFill>
                                <a:schemeClr val="accent1"/>
                              </a:solidFill>
                              <a:latin typeface="Cambria Math" panose="02040503050406030204" pitchFamily="18" charset="0"/>
                            </a:rPr>
                            <m:t>(10−15)</m:t>
                          </m:r>
                        </m:e>
                        <m:sup>
                          <m:r>
                            <a:rPr lang="de-DE" i="1" noProof="0">
                              <a:solidFill>
                                <a:schemeClr val="accent1"/>
                              </a:solidFill>
                              <a:latin typeface="Cambria Math" panose="02040503050406030204" pitchFamily="18" charset="0"/>
                            </a:rPr>
                            <m:t>2</m:t>
                          </m:r>
                        </m:sup>
                      </m:sSup>
                      <m:r>
                        <a:rPr lang="de-DE" i="1" noProof="0">
                          <a:solidFill>
                            <a:schemeClr val="accent1"/>
                          </a:solidFill>
                          <a:latin typeface="Cambria Math" panose="02040503050406030204" pitchFamily="18" charset="0"/>
                        </a:rPr>
                        <m:t> =25</m:t>
                      </m:r>
                    </m:oMath>
                  </m:oMathPara>
                </a14:m>
                <a:endParaRPr lang="de-DE" noProof="0" dirty="0">
                  <a:solidFill>
                    <a:schemeClr val="accent1"/>
                  </a:solidFill>
                </a:endParaRPr>
              </a:p>
              <a:p>
                <a:pPr marL="114300" indent="0">
                  <a:buNone/>
                </a:pPr>
                <a:r>
                  <a:rPr lang="de-DE" noProof="0" dirty="0">
                    <a:solidFill>
                      <a:schemeClr val="accent1"/>
                    </a:solidFill>
                  </a:rPr>
                  <a:t>				              58</a:t>
                </a:r>
              </a:p>
              <a:p>
                <a:pPr indent="0">
                  <a:buNone/>
                </a:pPr>
                <a:endParaRPr lang="de-DE" noProof="0" dirty="0">
                  <a:solidFill>
                    <a:schemeClr val="accent1"/>
                  </a:solidFill>
                </a:endParaRPr>
              </a:p>
              <a:p>
                <a:pPr indent="0">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ea typeface="Cambria Math" panose="02040503050406030204" pitchFamily="18" charset="0"/>
                        </a:rPr>
                        <m:t>58×3=174</m:t>
                      </m:r>
                    </m:oMath>
                  </m:oMathPara>
                </a14:m>
                <a:endParaRPr lang="de-DE" noProof="0" dirty="0">
                  <a:solidFill>
                    <a:schemeClr val="accent1"/>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5907657" cy="4351338"/>
              </a:xfrm>
              <a:blipFill>
                <a:blip r:embed="rId3"/>
                <a:stretch>
                  <a:fillRect l="-103"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160117332"/>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3545282563"/>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923330"/>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US" i="1" dirty="0">
                  <a:solidFill>
                    <a:schemeClr val="accent5"/>
                  </a:solidFill>
                  <a:latin typeface="Cambria Math" panose="02040503050406030204" pitchFamily="18" charset="0"/>
                </a:endParaRPr>
              </a:p>
              <a:p>
                <a:pPr>
                  <a:tabLst>
                    <a:tab pos="1376363" algn="l"/>
                  </a:tabLst>
                </a:pPr>
                <a:endParaRPr lang="en-US" sz="1800" i="1" dirty="0">
                  <a:solidFill>
                    <a:schemeClr val="accent5"/>
                  </a:solidFill>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923330"/>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502334" cy="39190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502334" cy="391902"/>
              </a:xfrm>
              <a:prstGeom prst="rect">
                <a:avLst/>
              </a:prstGeom>
              <a:blipFill>
                <a:blip r:embed="rId6"/>
                <a:stretch>
                  <a:fillRect l="-1215" b="-7813"/>
                </a:stretch>
              </a:blipFill>
            </p:spPr>
            <p:txBody>
              <a:bodyPr/>
              <a:lstStyle/>
              <a:p>
                <a:r>
                  <a:rPr lang="de-DE">
                    <a:noFill/>
                  </a:rPr>
                  <a:t> </a:t>
                </a:r>
              </a:p>
            </p:txBody>
          </p:sp>
        </mc:Fallback>
      </mc:AlternateContent>
      <p:cxnSp>
        <p:nvCxnSpPr>
          <p:cNvPr id="13" name="Straight Connector 12">
            <a:extLst>
              <a:ext uri="{FF2B5EF4-FFF2-40B4-BE49-F238E27FC236}">
                <a16:creationId xmlns:a16="http://schemas.microsoft.com/office/drawing/2014/main" id="{3E91225C-8E8E-4B4D-8BBE-DABED7AF9629}"/>
              </a:ext>
            </a:extLst>
          </p:cNvPr>
          <p:cNvCxnSpPr>
            <a:cxnSpLocks/>
          </p:cNvCxnSpPr>
          <p:nvPr/>
        </p:nvCxnSpPr>
        <p:spPr>
          <a:xfrm>
            <a:off x="5299064" y="4716606"/>
            <a:ext cx="1069531" cy="0"/>
          </a:xfrm>
          <a:prstGeom prst="line">
            <a:avLst/>
          </a:prstGeom>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819902F-370B-42CB-9D9A-2B433EAB1F51}"/>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070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left)">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Effect transition="in" filter="wipe(left)">
                                      <p:cBhvr>
                                        <p:cTn id="38"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114300" indent="0">
              <a:buNone/>
            </a:pPr>
            <a:r>
              <a:rPr lang="de-DE" noProof="0" dirty="0"/>
              <a:t>5. Quadratsumme Total</a:t>
            </a:r>
          </a:p>
          <a:p>
            <a:pPr marL="114300" indent="0">
              <a:buNone/>
            </a:pPr>
            <a:endParaRPr lang="de-DE" noProof="0" dirty="0"/>
          </a:p>
          <a:p>
            <a:pPr indent="0">
              <a:buNone/>
            </a:pPr>
            <a:endParaRPr lang="de-DE" noProof="0" dirty="0">
              <a:solidFill>
                <a:schemeClr val="accent1"/>
              </a:solidFill>
            </a:endParaRPr>
          </a:p>
          <a:p>
            <a:pPr marL="114300" indent="0">
              <a:buNone/>
            </a:pPr>
            <a:endParaRPr lang="de-DE" noProof="0" dirty="0"/>
          </a:p>
        </p:txBody>
      </p:sp>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3"/>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3452164671"/>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876288815"/>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US" sz="1800" i="1" dirty="0">
                  <a:solidFill>
                    <a:schemeClr val="accent5"/>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4"/>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502334" cy="39190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502334" cy="391902"/>
              </a:xfrm>
              <a:prstGeom prst="rect">
                <a:avLst/>
              </a:prstGeom>
              <a:blipFill>
                <a:blip r:embed="rId5"/>
                <a:stretch>
                  <a:fillRect l="-1215" b="-7813"/>
                </a:stretch>
              </a:blipFill>
            </p:spPr>
            <p:txBody>
              <a:bodyPr/>
              <a:lstStyle/>
              <a:p>
                <a:r>
                  <a:rPr lang="de-DE">
                    <a:noFill/>
                  </a:rPr>
                  <a:t> </a:t>
                </a:r>
              </a:p>
            </p:txBody>
          </p:sp>
        </mc:Fallback>
      </mc:AlternateContent>
      <p:graphicFrame>
        <p:nvGraphicFramePr>
          <p:cNvPr id="14" name="Table 13">
            <a:extLst>
              <a:ext uri="{FF2B5EF4-FFF2-40B4-BE49-F238E27FC236}">
                <a16:creationId xmlns:a16="http://schemas.microsoft.com/office/drawing/2014/main" id="{A6DE58FF-0EFF-4720-9C89-64D1FB7B4C71}"/>
              </a:ext>
            </a:extLst>
          </p:cNvPr>
          <p:cNvGraphicFramePr>
            <a:graphicFrameLocks noGrp="1"/>
          </p:cNvGraphicFramePr>
          <p:nvPr>
            <p:extLst>
              <p:ext uri="{D42A27DB-BD31-4B8C-83A1-F6EECF244321}">
                <p14:modId xmlns:p14="http://schemas.microsoft.com/office/powerpoint/2010/main" val="1951700994"/>
              </p:ext>
            </p:extLst>
          </p:nvPr>
        </p:nvGraphicFramePr>
        <p:xfrm>
          <a:off x="2022630" y="2771812"/>
          <a:ext cx="3533330" cy="2613660"/>
        </p:xfrm>
        <a:graphic>
          <a:graphicData uri="http://schemas.openxmlformats.org/drawingml/2006/table">
            <a:tbl>
              <a:tblPr firstRow="1" bandRow="1">
                <a:tableStyleId>{5C22544A-7EE6-4342-B048-85BDC9FD1C3A}</a:tableStyleId>
              </a:tblPr>
              <a:tblGrid>
                <a:gridCol w="1114997">
                  <a:extLst>
                    <a:ext uri="{9D8B030D-6E8A-4147-A177-3AD203B41FA5}">
                      <a16:colId xmlns:a16="http://schemas.microsoft.com/office/drawing/2014/main" val="2182077002"/>
                    </a:ext>
                  </a:extLst>
                </a:gridCol>
                <a:gridCol w="1137222">
                  <a:extLst>
                    <a:ext uri="{9D8B030D-6E8A-4147-A177-3AD203B41FA5}">
                      <a16:colId xmlns:a16="http://schemas.microsoft.com/office/drawing/2014/main" val="3386410210"/>
                    </a:ext>
                  </a:extLst>
                </a:gridCol>
                <a:gridCol w="1281111">
                  <a:extLst>
                    <a:ext uri="{9D8B030D-6E8A-4147-A177-3AD203B41FA5}">
                      <a16:colId xmlns:a16="http://schemas.microsoft.com/office/drawing/2014/main" val="20700897"/>
                    </a:ext>
                  </a:extLst>
                </a:gridCol>
              </a:tblGrid>
              <a:tr h="336768">
                <a:tc>
                  <a:txBody>
                    <a:bodyPr/>
                    <a:lstStyle/>
                    <a:p>
                      <a:pPr algn="ctr" fontAlgn="b"/>
                      <a:r>
                        <a:rPr lang="en-US" sz="2400" u="none" strike="noStrike" dirty="0">
                          <a:effectLst/>
                          <a:latin typeface="+mn-lt"/>
                        </a:rPr>
                        <a:t>(x</a:t>
                      </a:r>
                      <a:r>
                        <a:rPr lang="en-US" sz="2400" u="none" strike="noStrike" baseline="-25000" dirty="0">
                          <a:effectLst/>
                          <a:latin typeface="+mn-lt"/>
                        </a:rPr>
                        <a:t>2</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tot</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baseline="30000" dirty="0">
                        <a:solidFill>
                          <a:srgbClr val="000000"/>
                        </a:solidFill>
                        <a:effectLst/>
                        <a:latin typeface="+mn-lt"/>
                      </a:endParaRPr>
                    </a:p>
                  </a:txBody>
                  <a:tcPr marL="7620" marR="7620" marT="7620" marB="0" anchor="ctr"/>
                </a:tc>
                <a:tc>
                  <a:txBody>
                    <a:bodyPr/>
                    <a:lstStyle/>
                    <a:p>
                      <a:pPr algn="ctr" fontAlgn="b"/>
                      <a:r>
                        <a:rPr lang="en-US" sz="2400" u="none" strike="noStrike" dirty="0">
                          <a:effectLst/>
                          <a:latin typeface="+mn-lt"/>
                        </a:rPr>
                        <a:t>(x</a:t>
                      </a:r>
                      <a:r>
                        <a:rPr lang="en-US" sz="2400" u="none" strike="noStrike" baseline="-25000" dirty="0">
                          <a:effectLst/>
                          <a:latin typeface="+mn-lt"/>
                        </a:rPr>
                        <a:t>1</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tot</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00B050"/>
                    </a:solidFill>
                  </a:tcPr>
                </a:tc>
                <a:tc>
                  <a:txBody>
                    <a:bodyPr/>
                    <a:lstStyle/>
                    <a:p>
                      <a:pPr algn="ctr" fontAlgn="b"/>
                      <a:r>
                        <a:rPr lang="en-US" sz="2400" u="none" strike="noStrike" dirty="0">
                          <a:effectLst/>
                          <a:latin typeface="+mn-lt"/>
                        </a:rPr>
                        <a:t>(x</a:t>
                      </a:r>
                      <a:r>
                        <a:rPr lang="en-US" sz="2400" u="none" strike="noStrike" baseline="-25000" dirty="0">
                          <a:effectLst/>
                          <a:latin typeface="+mn-lt"/>
                        </a:rPr>
                        <a:t>0</a:t>
                      </a:r>
                      <a:r>
                        <a:rPr lang="en-US" sz="2400" u="none" strike="noStrike" dirty="0">
                          <a:effectLst/>
                          <a:latin typeface="+mn-lt"/>
                        </a:rPr>
                        <a:t>-</a:t>
                      </a:r>
                      <a:r>
                        <a:rPr lang="en-US" sz="2400" u="none" strike="noStrike" dirty="0">
                          <a:effectLst/>
                          <a:latin typeface="+mn-lt"/>
                          <a:sym typeface="Symbol" panose="05050102010706020507" pitchFamily="18" charset="2"/>
                        </a:rPr>
                        <a:t></a:t>
                      </a:r>
                      <a:r>
                        <a:rPr lang="en-US" sz="2400" u="none" strike="noStrike" baseline="-25000" dirty="0">
                          <a:effectLst/>
                          <a:latin typeface="+mn-lt"/>
                          <a:sym typeface="Symbol" panose="05050102010706020507" pitchFamily="18" charset="2"/>
                        </a:rPr>
                        <a:t>tot</a:t>
                      </a:r>
                      <a:r>
                        <a:rPr lang="en-US" sz="2400" u="none" strike="noStrike" dirty="0">
                          <a:effectLst/>
                          <a:latin typeface="+mn-lt"/>
                          <a:sym typeface="Symbol" panose="05050102010706020507" pitchFamily="18" charset="2"/>
                        </a:rPr>
                        <a:t>)</a:t>
                      </a:r>
                      <a:r>
                        <a:rPr lang="en-US" sz="2400" u="none" strike="noStrike" baseline="30000" dirty="0">
                          <a:effectLst/>
                          <a:latin typeface="+mn-lt"/>
                          <a:sym typeface="Symbol" panose="05050102010706020507" pitchFamily="18" charset="2"/>
                        </a:rPr>
                        <a:t>2</a:t>
                      </a:r>
                      <a:endParaRPr lang="en-US" sz="2400" b="0" i="0" u="none" strike="noStrike" dirty="0">
                        <a:solidFill>
                          <a:srgbClr val="000000"/>
                        </a:solidFill>
                        <a:effectLst/>
                        <a:latin typeface="+mn-lt"/>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0" i="0" u="none" strike="noStrike" dirty="0">
                          <a:solidFill>
                            <a:srgbClr val="000000"/>
                          </a:solidFill>
                          <a:effectLst/>
                          <a:latin typeface="+mn-lt"/>
                        </a:rPr>
                        <a:t>1</a:t>
                      </a:r>
                    </a:p>
                  </a:txBody>
                  <a:tcPr marL="7620" marR="7620" marT="7620" marB="0" anchor="ctr"/>
                </a:tc>
                <a:tc>
                  <a:txBody>
                    <a:bodyPr/>
                    <a:lstStyle/>
                    <a:p>
                      <a:pPr algn="ctr" fontAlgn="b"/>
                      <a:r>
                        <a:rPr lang="en-US" sz="2400" b="0" i="0" u="none" strike="noStrike" dirty="0">
                          <a:solidFill>
                            <a:srgbClr val="000000"/>
                          </a:solidFill>
                          <a:effectLst/>
                          <a:latin typeface="+mn-lt"/>
                        </a:rPr>
                        <a:t>64</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36</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0" i="0" u="none" strike="noStrike" dirty="0">
                          <a:solidFill>
                            <a:srgbClr val="000000"/>
                          </a:solidFill>
                          <a:effectLst/>
                          <a:latin typeface="+mn-lt"/>
                        </a:rPr>
                        <a:t>1</a:t>
                      </a:r>
                    </a:p>
                  </a:txBody>
                  <a:tcPr marL="7620" marR="7620" marT="7620" marB="0" anchor="ctr"/>
                </a:tc>
                <a:tc>
                  <a:txBody>
                    <a:bodyPr/>
                    <a:lstStyle/>
                    <a:p>
                      <a:pPr algn="ctr" fontAlgn="b"/>
                      <a:r>
                        <a:rPr lang="en-US" sz="2400" b="0" i="0" u="none" strike="noStrike" dirty="0">
                          <a:solidFill>
                            <a:srgbClr val="000000"/>
                          </a:solidFill>
                          <a:effectLst/>
                          <a:latin typeface="+mn-lt"/>
                        </a:rPr>
                        <a:t>36</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1</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9</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0" i="0" u="none" strike="noStrike" dirty="0">
                          <a:solidFill>
                            <a:srgbClr val="000000"/>
                          </a:solidFill>
                          <a:effectLst/>
                          <a:latin typeface="+mn-lt"/>
                        </a:rPr>
                        <a:t>25</a:t>
                      </a:r>
                    </a:p>
                  </a:txBody>
                  <a:tcPr marL="7620" marR="7620" marT="7620" marB="0" anchor="ctr"/>
                </a:tc>
                <a:tc>
                  <a:txBody>
                    <a:bodyPr/>
                    <a:lstStyle/>
                    <a:p>
                      <a:pPr algn="ctr" fontAlgn="b"/>
                      <a:r>
                        <a:rPr lang="en-US" sz="2400" b="0" i="0" u="none" strike="noStrike" dirty="0">
                          <a:solidFill>
                            <a:srgbClr val="000000"/>
                          </a:solidFill>
                          <a:effectLst/>
                          <a:latin typeface="+mn-lt"/>
                        </a:rPr>
                        <a:t>0</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a:t>
                      </a:r>
                    </a:p>
                  </a:txBody>
                  <a:tcPr marL="7620" marR="7620" marT="7620" marB="0" anchor="ctr">
                    <a:solidFill>
                      <a:srgbClr val="FFB9B9"/>
                    </a:solidFill>
                  </a:tcPr>
                </a:tc>
                <a:extLst>
                  <a:ext uri="{0D108BD9-81ED-4DB2-BD59-A6C34878D82A}">
                    <a16:rowId xmlns:a16="http://schemas.microsoft.com/office/drawing/2014/main" val="1532461467"/>
                  </a:ext>
                </a:extLst>
              </a:tr>
              <a:tr h="336768">
                <a:tc>
                  <a:txBody>
                    <a:bodyPr/>
                    <a:lstStyle/>
                    <a:p>
                      <a:pPr algn="ctr" fontAlgn="b"/>
                      <a:r>
                        <a:rPr lang="en-US" sz="2400" b="0" i="0" u="none" strike="noStrike" dirty="0">
                          <a:solidFill>
                            <a:srgbClr val="000000"/>
                          </a:solidFill>
                          <a:effectLst/>
                          <a:latin typeface="+mn-lt"/>
                        </a:rPr>
                        <a:t>36</a:t>
                      </a: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25</a:t>
                      </a:r>
                    </a:p>
                  </a:txBody>
                  <a:tcPr marL="7620" marR="7620" marT="7620" marB="0" anchor="ctr">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919703989"/>
                  </a:ext>
                </a:extLst>
              </a:tr>
              <a:tr h="336768">
                <a:tc>
                  <a:txBody>
                    <a:bodyPr/>
                    <a:lstStyle/>
                    <a:p>
                      <a:pPr algn="ctr" fontAlgn="b"/>
                      <a:r>
                        <a:rPr lang="en-US" sz="2400" b="1" i="0" u="none" strike="noStrike" dirty="0">
                          <a:solidFill>
                            <a:srgbClr val="000000"/>
                          </a:solidFill>
                          <a:effectLst/>
                          <a:latin typeface="+mn-lt"/>
                        </a:rPr>
                        <a:t>79</a:t>
                      </a:r>
                    </a:p>
                  </a:txBody>
                  <a:tcPr marL="7620" marR="7620" marT="762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400" b="1" u="none" strike="noStrike" dirty="0">
                          <a:effectLst/>
                          <a:latin typeface="+mn-lt"/>
                        </a:rPr>
                        <a:t>126</a:t>
                      </a:r>
                      <a:endParaRPr lang="en-US" sz="2400" b="1" i="0" u="none" strike="noStrike" dirty="0">
                        <a:solidFill>
                          <a:srgbClr val="000000"/>
                        </a:solidFill>
                        <a:effectLst/>
                        <a:latin typeface="+mn-lt"/>
                      </a:endParaRPr>
                    </a:p>
                  </a:txBody>
                  <a:tcPr marL="7620" marR="7620" marT="7620" marB="0" anchor="ctr">
                    <a:lnL w="12700" cmpd="sng">
                      <a:noFill/>
                    </a:lnL>
                    <a:lnT w="12700" cap="flat" cmpd="sng" algn="ctr">
                      <a:solidFill>
                        <a:schemeClr val="tx1"/>
                      </a:solidFill>
                      <a:prstDash val="solid"/>
                      <a:round/>
                      <a:headEnd type="none" w="med" len="med"/>
                      <a:tailEnd type="none" w="med" len="med"/>
                    </a:lnT>
                    <a:solidFill>
                      <a:srgbClr val="66FF99"/>
                    </a:solidFill>
                  </a:tcPr>
                </a:tc>
                <a:tc>
                  <a:txBody>
                    <a:bodyPr/>
                    <a:lstStyle/>
                    <a:p>
                      <a:pPr algn="ctr" fontAlgn="b"/>
                      <a:r>
                        <a:rPr lang="en-US" sz="2400" b="1" i="0" u="none" strike="noStrike" dirty="0">
                          <a:solidFill>
                            <a:srgbClr val="000000"/>
                          </a:solidFill>
                          <a:effectLst/>
                          <a:latin typeface="+mn-lt"/>
                        </a:rPr>
                        <a:t>63</a:t>
                      </a:r>
                    </a:p>
                  </a:txBody>
                  <a:tcPr marL="7620" marR="7620" marT="7620" marB="0" anchor="ctr">
                    <a:lnT w="12700" cap="flat" cmpd="sng" algn="ctr">
                      <a:solidFill>
                        <a:schemeClr val="tx1"/>
                      </a:solidFill>
                      <a:prstDash val="solid"/>
                      <a:round/>
                      <a:headEnd type="none" w="med" len="med"/>
                      <a:tailEnd type="none" w="med" len="med"/>
                    </a:lnT>
                    <a:solidFill>
                      <a:srgbClr val="FF8585"/>
                    </a:solidFill>
                  </a:tcPr>
                </a:tc>
                <a:extLst>
                  <a:ext uri="{0D108BD9-81ED-4DB2-BD59-A6C34878D82A}">
                    <a16:rowId xmlns:a16="http://schemas.microsoft.com/office/drawing/2014/main" val="2313030844"/>
                  </a:ext>
                </a:extLst>
              </a:tr>
            </a:tbl>
          </a:graphicData>
        </a:graphic>
      </p:graphicFrame>
      <p:graphicFrame>
        <p:nvGraphicFramePr>
          <p:cNvPr id="15" name="Table 14">
            <a:extLst>
              <a:ext uri="{FF2B5EF4-FFF2-40B4-BE49-F238E27FC236}">
                <a16:creationId xmlns:a16="http://schemas.microsoft.com/office/drawing/2014/main" id="{DEDAD67A-AF9E-4242-A275-D770B6BE1B1D}"/>
              </a:ext>
            </a:extLst>
          </p:cNvPr>
          <p:cNvGraphicFramePr>
            <a:graphicFrameLocks noGrp="1"/>
          </p:cNvGraphicFramePr>
          <p:nvPr>
            <p:extLst>
              <p:ext uri="{D42A27DB-BD31-4B8C-83A1-F6EECF244321}">
                <p14:modId xmlns:p14="http://schemas.microsoft.com/office/powerpoint/2010/main" val="1793333967"/>
              </p:ext>
            </p:extLst>
          </p:nvPr>
        </p:nvGraphicFramePr>
        <p:xfrm>
          <a:off x="3140015" y="5507398"/>
          <a:ext cx="2415946" cy="457200"/>
        </p:xfrm>
        <a:graphic>
          <a:graphicData uri="http://schemas.openxmlformats.org/drawingml/2006/table">
            <a:tbl>
              <a:tblPr firstRow="1" bandRow="1">
                <a:tableStyleId>{5C22544A-7EE6-4342-B048-85BDC9FD1C3A}</a:tableStyleId>
              </a:tblPr>
              <a:tblGrid>
                <a:gridCol w="1207973">
                  <a:extLst>
                    <a:ext uri="{9D8B030D-6E8A-4147-A177-3AD203B41FA5}">
                      <a16:colId xmlns:a16="http://schemas.microsoft.com/office/drawing/2014/main" val="882400247"/>
                    </a:ext>
                  </a:extLst>
                </a:gridCol>
                <a:gridCol w="1207973">
                  <a:extLst>
                    <a:ext uri="{9D8B030D-6E8A-4147-A177-3AD203B41FA5}">
                      <a16:colId xmlns:a16="http://schemas.microsoft.com/office/drawing/2014/main" val="22179424"/>
                    </a:ext>
                  </a:extLst>
                </a:gridCol>
              </a:tblGrid>
              <a:tr h="365760">
                <a:tc>
                  <a:txBody>
                    <a:bodyPr/>
                    <a:lstStyle/>
                    <a:p>
                      <a:r>
                        <a:rPr lang="en-US" sz="2400" baseline="-25000" dirty="0">
                          <a:sym typeface="Symbol" panose="05050102010706020507" pitchFamily="18" charset="2"/>
                        </a:rPr>
                        <a:t>TOTAL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tx1"/>
                          </a:solidFill>
                        </a:rPr>
                        <a:t>268</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sp>
        <p:nvSpPr>
          <p:cNvPr id="4" name="Footer Placeholder 3">
            <a:extLst>
              <a:ext uri="{FF2B5EF4-FFF2-40B4-BE49-F238E27FC236}">
                <a16:creationId xmlns:a16="http://schemas.microsoft.com/office/drawing/2014/main" id="{4D660E69-28EC-4CDA-8BC2-A0540D6A7B6D}"/>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01881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114300" indent="0">
                  <a:buNone/>
                </a:pPr>
                <a:r>
                  <a:rPr lang="de-DE" noProof="0" dirty="0"/>
                  <a:t>6. Quadratsumme Abweichungen</a:t>
                </a:r>
              </a:p>
              <a:p>
                <a:pPr marL="114300" indent="0">
                  <a:buNone/>
                </a:pPr>
                <a:endParaRPr lang="de-DE" noProof="0" dirty="0"/>
              </a:p>
              <a:p>
                <a:pPr marL="284163" indent="0">
                  <a:buNone/>
                </a:pPr>
                <a14:m>
                  <m:oMathPara xmlns:m="http://schemas.openxmlformats.org/officeDocument/2006/math">
                    <m:oMathParaPr>
                      <m:jc m:val="left"/>
                    </m:oMathParaPr>
                    <m:oMath xmlns:m="http://schemas.openxmlformats.org/officeDocument/2006/math">
                      <m:r>
                        <a:rPr lang="de-DE" i="1" noProof="0">
                          <a:solidFill>
                            <a:schemeClr val="accent5"/>
                          </a:solidFill>
                          <a:latin typeface="Cambria Math" panose="02040503050406030204" pitchFamily="18" charset="0"/>
                        </a:rPr>
                        <m:t>𝑆𝑆𝐸</m:t>
                      </m:r>
                      <m:r>
                        <a:rPr lang="de-DE" i="1" noProof="0" smtClean="0">
                          <a:solidFill>
                            <a:schemeClr val="tx1"/>
                          </a:solidFill>
                          <a:latin typeface="Cambria Math" panose="02040503050406030204" pitchFamily="18" charset="0"/>
                        </a:rPr>
                        <m:t>=</m:t>
                      </m:r>
                      <m:r>
                        <a:rPr lang="de-DE" i="1" noProof="0">
                          <a:solidFill>
                            <a:srgbClr val="7030A0"/>
                          </a:solidFill>
                          <a:latin typeface="Cambria Math" panose="02040503050406030204" pitchFamily="18" charset="0"/>
                        </a:rPr>
                        <m:t>𝑆𝑆𝑇</m:t>
                      </m:r>
                      <m:r>
                        <a:rPr lang="de-DE" i="1" noProof="0" smtClean="0">
                          <a:solidFill>
                            <a:schemeClr val="tx1"/>
                          </a:solidFill>
                          <a:latin typeface="Cambria Math" panose="02040503050406030204" pitchFamily="18" charset="0"/>
                        </a:rPr>
                        <m:t>−</m:t>
                      </m:r>
                      <m:r>
                        <a:rPr lang="de-DE" i="1" noProof="0">
                          <a:solidFill>
                            <a:srgbClr val="C00000"/>
                          </a:solidFill>
                          <a:latin typeface="Cambria Math" panose="02040503050406030204" pitchFamily="18" charset="0"/>
                        </a:rPr>
                        <m:t>𝑆𝑆𝐺</m:t>
                      </m:r>
                      <m:r>
                        <a:rPr lang="de-DE" i="1" noProof="0" smtClean="0">
                          <a:solidFill>
                            <a:schemeClr val="tx1"/>
                          </a:solidFill>
                          <a:latin typeface="Cambria Math" panose="02040503050406030204" pitchFamily="18" charset="0"/>
                        </a:rPr>
                        <m:t>−</m:t>
                      </m:r>
                      <m:r>
                        <a:rPr lang="de-DE" i="1" noProof="0">
                          <a:solidFill>
                            <a:srgbClr val="0070C0"/>
                          </a:solidFill>
                          <a:latin typeface="Cambria Math" panose="02040503050406030204" pitchFamily="18" charset="0"/>
                        </a:rPr>
                        <m:t>𝑆𝑆𝐵</m:t>
                      </m:r>
                    </m:oMath>
                  </m:oMathPara>
                </a14:m>
                <a:endParaRPr lang="de-DE" i="1" noProof="0" dirty="0">
                  <a:solidFill>
                    <a:schemeClr val="bg2"/>
                  </a:solidFill>
                  <a:latin typeface="Cambria Math" panose="02040503050406030204" pitchFamily="18" charset="0"/>
                </a:endParaRPr>
              </a:p>
              <a:p>
                <a:pPr marL="974725" indent="0">
                  <a:buNone/>
                </a:pPr>
                <a14:m>
                  <m:oMathPara xmlns:m="http://schemas.openxmlformats.org/officeDocument/2006/math">
                    <m:oMathParaPr>
                      <m:jc m:val="left"/>
                    </m:oMathParaPr>
                    <m:oMath xmlns:m="http://schemas.openxmlformats.org/officeDocument/2006/math">
                      <m:r>
                        <a:rPr lang="de-DE" i="1" noProof="0" smtClean="0">
                          <a:solidFill>
                            <a:schemeClr val="tx1"/>
                          </a:solidFill>
                          <a:latin typeface="Cambria Math" panose="02040503050406030204" pitchFamily="18" charset="0"/>
                        </a:rPr>
                        <m:t>=</m:t>
                      </m:r>
                      <m:r>
                        <a:rPr lang="de-DE" i="1" noProof="0">
                          <a:solidFill>
                            <a:srgbClr val="7030A0"/>
                          </a:solidFill>
                          <a:latin typeface="Cambria Math" panose="02040503050406030204" pitchFamily="18" charset="0"/>
                        </a:rPr>
                        <m:t>268</m:t>
                      </m:r>
                      <m:r>
                        <a:rPr lang="de-DE" i="1" noProof="0" smtClean="0">
                          <a:solidFill>
                            <a:schemeClr val="tx1"/>
                          </a:solidFill>
                          <a:latin typeface="Cambria Math" panose="02040503050406030204" pitchFamily="18" charset="0"/>
                        </a:rPr>
                        <m:t>−</m:t>
                      </m:r>
                      <m:r>
                        <a:rPr lang="de-DE" i="1" noProof="0">
                          <a:solidFill>
                            <a:srgbClr val="C00000"/>
                          </a:solidFill>
                          <a:latin typeface="Cambria Math" panose="02040503050406030204" pitchFamily="18" charset="0"/>
                        </a:rPr>
                        <m:t>70</m:t>
                      </m:r>
                      <m:r>
                        <a:rPr lang="de-DE" i="1" noProof="0" smtClean="0">
                          <a:solidFill>
                            <a:schemeClr val="tx1"/>
                          </a:solidFill>
                          <a:latin typeface="Cambria Math" panose="02040503050406030204" pitchFamily="18" charset="0"/>
                        </a:rPr>
                        <m:t>−</m:t>
                      </m:r>
                      <m:r>
                        <a:rPr lang="de-DE" i="1" noProof="0">
                          <a:solidFill>
                            <a:srgbClr val="0070C0"/>
                          </a:solidFill>
                          <a:latin typeface="Cambria Math" panose="02040503050406030204" pitchFamily="18" charset="0"/>
                        </a:rPr>
                        <m:t>174</m:t>
                      </m:r>
                      <m:r>
                        <a:rPr lang="de-DE" i="1" noProof="0" smtClean="0">
                          <a:solidFill>
                            <a:schemeClr val="tx1"/>
                          </a:solidFill>
                          <a:latin typeface="Cambria Math" panose="02040503050406030204" pitchFamily="18" charset="0"/>
                        </a:rPr>
                        <m:t>=</m:t>
                      </m:r>
                      <m:r>
                        <a:rPr lang="de-DE" i="1" noProof="0">
                          <a:solidFill>
                            <a:schemeClr val="accent5"/>
                          </a:solidFill>
                          <a:latin typeface="Cambria Math" panose="02040503050406030204" pitchFamily="18" charset="0"/>
                        </a:rPr>
                        <m:t>24</m:t>
                      </m:r>
                    </m:oMath>
                  </m:oMathPara>
                </a14:m>
                <a:endParaRPr lang="de-DE" noProof="0" dirty="0">
                  <a:solidFill>
                    <a:schemeClr val="bg2"/>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5907657" cy="4351338"/>
              </a:xfrm>
              <a:blipFill>
                <a:blip r:embed="rId3"/>
                <a:stretch>
                  <a:fillRect l="-103"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883090843"/>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4277672415"/>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chemeClr val="accent5"/>
                          </a:solidFill>
                          <a:latin typeface="Cambria Math" panose="02040503050406030204" pitchFamily="18" charset="0"/>
                          <a:ea typeface="Cambria Math" panose="02040503050406030204" pitchFamily="18" charset="0"/>
                        </a:rPr>
                        <m:t>𝑆𝑆𝐸</m:t>
                      </m:r>
                      <m:r>
                        <a:rPr lang="en-US" i="1">
                          <a:solidFill>
                            <a:schemeClr val="accent5"/>
                          </a:solidFill>
                          <a:latin typeface="Cambria Math" panose="02040503050406030204" pitchFamily="18" charset="0"/>
                          <a:ea typeface="Cambria Math" panose="02040503050406030204" pitchFamily="18" charset="0"/>
                        </a:rPr>
                        <m:t>=24</m:t>
                      </m:r>
                    </m:oMath>
                  </m:oMathPara>
                </a14:m>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502334" cy="39190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502334" cy="391902"/>
              </a:xfrm>
              <a:prstGeom prst="rect">
                <a:avLst/>
              </a:prstGeom>
              <a:blipFill>
                <a:blip r:embed="rId6"/>
                <a:stretch>
                  <a:fillRect l="-1215" b="-7813"/>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CEAB9E3B-FC47-4FCA-A9FB-00D9381687EE}"/>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223613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114300" indent="0">
                  <a:buNone/>
                </a:pPr>
                <a:r>
                  <a:rPr lang="de-DE" noProof="0" dirty="0"/>
                  <a:t>7. Freiheitsgrade Abweichungen</a:t>
                </a:r>
              </a:p>
              <a:p>
                <a:pPr marL="114300" indent="0">
                  <a:buNone/>
                </a:pPr>
                <a:endParaRPr lang="de-DE" noProof="0" dirty="0"/>
              </a:p>
              <a:p>
                <a:pPr marL="396875" indent="0">
                  <a:buFont typeface="Arial"/>
                  <a:buNone/>
                </a:pPr>
                <a14:m>
                  <m:oMath xmlns:m="http://schemas.openxmlformats.org/officeDocument/2006/math">
                    <m:sSub>
                      <m:sSubPr>
                        <m:ctrlPr>
                          <a:rPr lang="de-DE" i="1" noProof="0" smtClean="0">
                            <a:solidFill>
                              <a:schemeClr val="accent1"/>
                            </a:solidFill>
                            <a:latin typeface="Cambria Math" panose="02040503050406030204" pitchFamily="18" charset="0"/>
                          </a:rPr>
                        </m:ctrlPr>
                      </m:sSubPr>
                      <m:e>
                        <m:r>
                          <a:rPr lang="de-DE" i="1" noProof="0">
                            <a:solidFill>
                              <a:schemeClr val="accent1"/>
                            </a:solidFill>
                            <a:latin typeface="Cambria Math" panose="02040503050406030204" pitchFamily="18" charset="0"/>
                          </a:rPr>
                          <m:t>𝑑𝑓</m:t>
                        </m:r>
                      </m:e>
                      <m:sub>
                        <m:r>
                          <a:rPr lang="de-DE" i="1" noProof="0">
                            <a:solidFill>
                              <a:schemeClr val="accent1"/>
                            </a:solidFill>
                            <a:latin typeface="Cambria Math" panose="02040503050406030204" pitchFamily="18" charset="0"/>
                          </a:rPr>
                          <m:t>𝑒𝑟𝑟𝑜𝑟</m:t>
                        </m:r>
                      </m:sub>
                    </m:sSub>
                    <m:r>
                      <a:rPr lang="de-DE" i="1" noProof="0">
                        <a:solidFill>
                          <a:schemeClr val="accent1"/>
                        </a:solidFill>
                        <a:latin typeface="Cambria Math" panose="02040503050406030204" pitchFamily="18" charset="0"/>
                      </a:rPr>
                      <m:t>=</m:t>
                    </m:r>
                    <m:r>
                      <a:rPr lang="de-DE" i="1" spc="-200" noProof="0">
                        <a:solidFill>
                          <a:schemeClr val="accent1"/>
                        </a:solidFill>
                        <a:latin typeface="Cambria Math" panose="02040503050406030204" pitchFamily="18" charset="0"/>
                      </a:rPr>
                      <m:t>(</m:t>
                    </m:r>
                    <m:sSub>
                      <m:sSubPr>
                        <m:ctrlPr>
                          <a:rPr lang="de-DE" i="1" spc="-200" noProof="0">
                            <a:solidFill>
                              <a:schemeClr val="accent1"/>
                            </a:solidFill>
                            <a:latin typeface="Cambria Math" panose="02040503050406030204" pitchFamily="18" charset="0"/>
                          </a:rPr>
                        </m:ctrlPr>
                      </m:sSubPr>
                      <m:e>
                        <m:r>
                          <a:rPr lang="de-DE" i="1" spc="-200" noProof="0">
                            <a:solidFill>
                              <a:schemeClr val="accent1"/>
                            </a:solidFill>
                            <a:latin typeface="Cambria Math" panose="02040503050406030204" pitchFamily="18" charset="0"/>
                          </a:rPr>
                          <m:t>𝑛</m:t>
                        </m:r>
                      </m:e>
                      <m:sub>
                        <m:r>
                          <a:rPr lang="de-DE" i="1" spc="-200" noProof="0">
                            <a:solidFill>
                              <a:schemeClr val="accent1"/>
                            </a:solidFill>
                            <a:latin typeface="Cambria Math" panose="02040503050406030204" pitchFamily="18" charset="0"/>
                          </a:rPr>
                          <m:t>𝑏𝑙𝑜𝑐𝑘𝑠</m:t>
                        </m:r>
                      </m:sub>
                    </m:sSub>
                    <m:r>
                      <a:rPr lang="de-DE" i="1" spc="-200" noProof="0">
                        <a:solidFill>
                          <a:schemeClr val="accent1"/>
                        </a:solidFill>
                        <a:latin typeface="Cambria Math" panose="02040503050406030204" pitchFamily="18" charset="0"/>
                      </a:rPr>
                      <m:t>−1)(</m:t>
                    </m:r>
                    <m:sSub>
                      <m:sSubPr>
                        <m:ctrlPr>
                          <a:rPr lang="de-DE" i="1" spc="-200" noProof="0">
                            <a:solidFill>
                              <a:schemeClr val="accent1"/>
                            </a:solidFill>
                            <a:latin typeface="Cambria Math" panose="02040503050406030204" pitchFamily="18" charset="0"/>
                          </a:rPr>
                        </m:ctrlPr>
                      </m:sSubPr>
                      <m:e>
                        <m:r>
                          <a:rPr lang="de-DE" i="1" spc="-200" noProof="0">
                            <a:solidFill>
                              <a:schemeClr val="accent1"/>
                            </a:solidFill>
                            <a:latin typeface="Cambria Math" panose="02040503050406030204" pitchFamily="18" charset="0"/>
                          </a:rPr>
                          <m:t>𝑛</m:t>
                        </m:r>
                      </m:e>
                      <m:sub>
                        <m:r>
                          <a:rPr lang="de-DE" i="1" spc="-200" noProof="0">
                            <a:solidFill>
                              <a:schemeClr val="accent1"/>
                            </a:solidFill>
                            <a:latin typeface="Cambria Math" panose="02040503050406030204" pitchFamily="18" charset="0"/>
                          </a:rPr>
                          <m:t>𝑔𝑟𝑜𝑢𝑝𝑠</m:t>
                        </m:r>
                      </m:sub>
                    </m:sSub>
                    <m:r>
                      <a:rPr lang="de-DE" i="1" spc="-200" noProof="0">
                        <a:solidFill>
                          <a:schemeClr val="accent1"/>
                        </a:solidFill>
                        <a:latin typeface="Cambria Math" panose="02040503050406030204" pitchFamily="18" charset="0"/>
                      </a:rPr>
                      <m:t>−1</m:t>
                    </m:r>
                  </m:oMath>
                </a14:m>
                <a:r>
                  <a:rPr lang="de-DE" spc="-200" noProof="0" dirty="0">
                    <a:solidFill>
                      <a:schemeClr val="accent1"/>
                    </a:solidFill>
                    <a:latin typeface="Cambria Math" panose="02040503050406030204" pitchFamily="18" charset="0"/>
                  </a:rPr>
                  <a:t>)</a:t>
                </a:r>
              </a:p>
              <a:p>
                <a:pPr marL="1544638" indent="0">
                  <a:buFont typeface="Arial"/>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=(5−1)(3−1)</m:t>
                      </m:r>
                    </m:oMath>
                  </m:oMathPara>
                </a14:m>
                <a:endParaRPr lang="de-DE" i="1" noProof="0" dirty="0">
                  <a:solidFill>
                    <a:schemeClr val="accent1"/>
                  </a:solidFill>
                  <a:latin typeface="Cambria Math" panose="02040503050406030204" pitchFamily="18" charset="0"/>
                </a:endParaRPr>
              </a:p>
              <a:p>
                <a:pPr marL="1544638" indent="0">
                  <a:buFont typeface="Arial"/>
                  <a:buNone/>
                </a:pPr>
                <a14:m>
                  <m:oMathPara xmlns:m="http://schemas.openxmlformats.org/officeDocument/2006/math">
                    <m:oMathParaPr>
                      <m:jc m:val="left"/>
                    </m:oMathParaPr>
                    <m:oMath xmlns:m="http://schemas.openxmlformats.org/officeDocument/2006/math">
                      <m:r>
                        <a:rPr lang="de-DE" i="1" noProof="0">
                          <a:solidFill>
                            <a:schemeClr val="accent1"/>
                          </a:solidFill>
                          <a:latin typeface="Cambria Math" panose="02040503050406030204" pitchFamily="18" charset="0"/>
                        </a:rPr>
                        <m:t>=8</m:t>
                      </m:r>
                    </m:oMath>
                  </m:oMathPara>
                </a14:m>
                <a:endParaRPr lang="de-DE" noProof="0" dirty="0">
                  <a:solidFill>
                    <a:schemeClr val="accent1"/>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5907657" cy="4351338"/>
              </a:xfrm>
              <a:blipFill>
                <a:blip r:embed="rId3"/>
                <a:stretch>
                  <a:fillRect l="-103"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3003676878"/>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866105963"/>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chemeClr val="accent5"/>
                          </a:solidFill>
                          <a:latin typeface="Cambria Math" panose="02040503050406030204" pitchFamily="18" charset="0"/>
                          <a:ea typeface="Cambria Math" panose="02040503050406030204" pitchFamily="18" charset="0"/>
                        </a:rPr>
                        <m:t>𝑆𝑆𝐸</m:t>
                      </m:r>
                      <m:r>
                        <a:rPr lang="en-US" i="1">
                          <a:solidFill>
                            <a:schemeClr val="accent5"/>
                          </a:solidFill>
                          <a:latin typeface="Cambria Math" panose="02040503050406030204" pitchFamily="18" charset="0"/>
                          <a:ea typeface="Cambria Math" panose="02040503050406030204" pitchFamily="18" charset="0"/>
                        </a:rPr>
                        <m:t>=24</m:t>
                      </m:r>
                    </m:oMath>
                  </m:oMathPara>
                </a14:m>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491114" cy="66890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𝑑𝑓</m:t>
                          </m:r>
                        </m:e>
                        <m:sub>
                          <m:r>
                            <a:rPr lang="en-US" i="1">
                              <a:solidFill>
                                <a:schemeClr val="tx1"/>
                              </a:solidFill>
                              <a:latin typeface="Cambria Math" panose="02040503050406030204" pitchFamily="18" charset="0"/>
                            </a:rPr>
                            <m:t>𝑒𝑟𝑟𝑜𝑟</m:t>
                          </m:r>
                        </m:sub>
                      </m:sSub>
                      <m:r>
                        <a:rPr lang="en-US" i="1">
                          <a:solidFill>
                            <a:schemeClr val="tx1"/>
                          </a:solidFill>
                          <a:latin typeface="Cambria Math" panose="02040503050406030204" pitchFamily="18" charset="0"/>
                        </a:rPr>
                        <m:t>=8</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491114" cy="668901"/>
              </a:xfrm>
              <a:prstGeom prst="rect">
                <a:avLst/>
              </a:prstGeom>
              <a:blipFill>
                <a:blip r:embed="rId6"/>
                <a:stretch>
                  <a:fillRect l="-1224" b="-6364"/>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46A2BD6D-C675-4287-B836-6273EB92D46B}"/>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43371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75FB0E-D3B2-4D50-AE29-C31EADB22D53}"/>
              </a:ext>
            </a:extLst>
          </p:cNvPr>
          <p:cNvPicPr>
            <a:picLocks noChangeAspect="1"/>
          </p:cNvPicPr>
          <p:nvPr/>
        </p:nvPicPr>
        <p:blipFill>
          <a:blip r:embed="rId3"/>
          <a:stretch>
            <a:fillRect/>
          </a:stretch>
        </p:blipFill>
        <p:spPr>
          <a:xfrm>
            <a:off x="5596323" y="2001328"/>
            <a:ext cx="6154517" cy="4175635"/>
          </a:xfrm>
          <a:prstGeom prst="rect">
            <a:avLst/>
          </a:prstGeom>
        </p:spPr>
      </p:pic>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Unsere Nullhypothese würde wie folgt aussehen:</a:t>
                </a:r>
              </a:p>
              <a:p>
                <a:endParaRPr lang="de-DE" noProof="0" dirty="0"/>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oMath>
                  </m:oMathPara>
                </a14:m>
                <a:endParaRPr lang="de-DE"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de-DE">
                    <a:noFill/>
                  </a:rPr>
                  <a:t> </a:t>
                </a:r>
              </a:p>
            </p:txBody>
          </p:sp>
        </mc:Fallback>
      </mc:AlternateContent>
      <p:sp>
        <p:nvSpPr>
          <p:cNvPr id="6" name="TextBox 5">
            <a:extLst>
              <a:ext uri="{FF2B5EF4-FFF2-40B4-BE49-F238E27FC236}">
                <a16:creationId xmlns:a16="http://schemas.microsoft.com/office/drawing/2014/main" id="{79E9E1D3-0184-450B-ADCF-127199F09366}"/>
              </a:ext>
            </a:extLst>
          </p:cNvPr>
          <p:cNvSpPr txBox="1"/>
          <p:nvPr/>
        </p:nvSpPr>
        <p:spPr>
          <a:xfrm>
            <a:off x="6925734" y="5481066"/>
            <a:ext cx="423514"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8911066" y="5481066"/>
            <a:ext cx="423514"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9945485" y="5481066"/>
            <a:ext cx="444352" cy="523220"/>
          </a:xfrm>
          <a:prstGeom prst="rect">
            <a:avLst/>
          </a:prstGeom>
          <a:noFill/>
        </p:spPr>
        <p:txBody>
          <a:bodyPr wrap="none" rtlCol="0">
            <a:spAutoFit/>
          </a:bodyPr>
          <a:lstStyle/>
          <a:p>
            <a:r>
              <a:rPr lang="en-US" sz="2800" dirty="0">
                <a:latin typeface="Montserrat" panose="02000505000000020004" pitchFamily="2" charset="0"/>
              </a:rPr>
              <a:t>C</a:t>
            </a:r>
          </a:p>
        </p:txBody>
      </p:sp>
      <p:sp>
        <p:nvSpPr>
          <p:cNvPr id="4" name="Footer Placeholder 3">
            <a:extLst>
              <a:ext uri="{FF2B5EF4-FFF2-40B4-BE49-F238E27FC236}">
                <a16:creationId xmlns:a16="http://schemas.microsoft.com/office/drawing/2014/main" id="{4141F502-F905-49B9-B92D-5B92EEEE7A9E}"/>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2140818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114300" indent="0">
                  <a:buNone/>
                </a:pPr>
                <a:r>
                  <a:rPr lang="de-DE" noProof="0" dirty="0"/>
                  <a:t>8. Kalkuliere nun F</a:t>
                </a:r>
              </a:p>
              <a:p>
                <a:pPr marL="114300" indent="0">
                  <a:buNone/>
                </a:pPr>
                <a:endParaRPr lang="de-DE" noProof="0" dirty="0"/>
              </a:p>
              <a:p>
                <a:pPr marL="0" indent="0">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rPr>
                        <m:t>𝐹</m:t>
                      </m:r>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latin typeface="Cambria Math" panose="02040503050406030204" pitchFamily="18" charset="0"/>
                                </a:rPr>
                                <m:t>𝑆𝑆𝐺</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𝑔𝑟𝑜𝑢𝑝𝑠</m:t>
                                  </m:r>
                                </m:sub>
                              </m:sSub>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a:latin typeface="Cambria Math" panose="02040503050406030204" pitchFamily="18" charset="0"/>
                                </a:rPr>
                                <m:t>𝑆𝑆𝐸</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𝑒𝑟𝑟𝑜𝑟</m:t>
                                  </m:r>
                                </m:sub>
                              </m:sSub>
                            </m:den>
                          </m:f>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solidFill>
                                    <a:srgbClr val="C00000"/>
                                  </a:solidFill>
                                  <a:latin typeface="Cambria Math" panose="02040503050406030204" pitchFamily="18" charset="0"/>
                                </a:rPr>
                                <m:t>70</m:t>
                              </m:r>
                            </m:num>
                            <m:den>
                              <m:r>
                                <a:rPr lang="de-DE" i="1" noProof="0" smtClean="0">
                                  <a:solidFill>
                                    <a:schemeClr val="tx1"/>
                                  </a:solidFill>
                                  <a:latin typeface="Cambria Math" panose="02040503050406030204" pitchFamily="18" charset="0"/>
                                </a:rPr>
                                <m:t>2</m:t>
                              </m:r>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a:solidFill>
                                    <a:schemeClr val="accent5"/>
                                  </a:solidFill>
                                  <a:latin typeface="Cambria Math" panose="02040503050406030204" pitchFamily="18" charset="0"/>
                                </a:rPr>
                                <m:t>24</m:t>
                              </m:r>
                            </m:num>
                            <m:den>
                              <m:r>
                                <a:rPr lang="de-DE" i="1" noProof="0" smtClean="0">
                                  <a:solidFill>
                                    <a:schemeClr val="tx1"/>
                                  </a:solidFill>
                                  <a:latin typeface="Cambria Math" panose="02040503050406030204" pitchFamily="18" charset="0"/>
                                </a:rPr>
                                <m:t>8</m:t>
                              </m:r>
                            </m:den>
                          </m:f>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35</m:t>
                          </m:r>
                        </m:num>
                        <m:den>
                          <m:r>
                            <a:rPr lang="de-DE" i="1" noProof="0">
                              <a:latin typeface="Cambria Math" panose="02040503050406030204" pitchFamily="18" charset="0"/>
                            </a:rPr>
                            <m:t>3</m:t>
                          </m:r>
                        </m:den>
                      </m:f>
                      <m:r>
                        <a:rPr lang="de-DE" i="1" noProof="0">
                          <a:latin typeface="Cambria Math" panose="02040503050406030204" pitchFamily="18" charset="0"/>
                        </a:rPr>
                        <m:t>=</m:t>
                      </m:r>
                      <m:r>
                        <a:rPr lang="de-DE" b="1" i="1" noProof="0">
                          <a:latin typeface="Cambria Math" panose="02040503050406030204" pitchFamily="18" charset="0"/>
                        </a:rPr>
                        <m:t>𝟏𝟏</m:t>
                      </m:r>
                      <m:r>
                        <a:rPr lang="de-DE" b="1" i="1" noProof="0">
                          <a:latin typeface="Cambria Math" panose="02040503050406030204" pitchFamily="18" charset="0"/>
                        </a:rPr>
                        <m:t>.</m:t>
                      </m:r>
                      <m:r>
                        <a:rPr lang="de-DE" b="1" i="1" noProof="0">
                          <a:latin typeface="Cambria Math" panose="02040503050406030204" pitchFamily="18" charset="0"/>
                        </a:rPr>
                        <m:t>𝟔𝟕</m:t>
                      </m:r>
                    </m:oMath>
                  </m:oMathPara>
                </a14:m>
                <a:endParaRPr lang="de-DE" b="1" noProof="0" dirty="0"/>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5907657" cy="4351338"/>
              </a:xfrm>
              <a:blipFill>
                <a:blip r:embed="rId3"/>
                <a:stretch>
                  <a:fillRect l="-103"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1751454460"/>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4129109975"/>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chemeClr val="accent5"/>
                          </a:solidFill>
                          <a:latin typeface="Cambria Math" panose="02040503050406030204" pitchFamily="18" charset="0"/>
                          <a:ea typeface="Cambria Math" panose="02040503050406030204" pitchFamily="18" charset="0"/>
                        </a:rPr>
                        <m:t>𝑆𝑆𝐸</m:t>
                      </m:r>
                      <m:r>
                        <a:rPr lang="en-US" i="1">
                          <a:solidFill>
                            <a:schemeClr val="accent5"/>
                          </a:solidFill>
                          <a:latin typeface="Cambria Math" panose="02040503050406030204" pitchFamily="18" charset="0"/>
                          <a:ea typeface="Cambria Math" panose="02040503050406030204" pitchFamily="18" charset="0"/>
                        </a:rPr>
                        <m:t>=24</m:t>
                      </m:r>
                    </m:oMath>
                  </m:oMathPara>
                </a14:m>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491114" cy="94590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𝑑𝑓</m:t>
                          </m:r>
                        </m:e>
                        <m:sub>
                          <m:r>
                            <a:rPr lang="en-US" i="1">
                              <a:solidFill>
                                <a:schemeClr val="tx1"/>
                              </a:solidFill>
                              <a:latin typeface="Cambria Math" panose="02040503050406030204" pitchFamily="18" charset="0"/>
                            </a:rPr>
                            <m:t>𝑒𝑟𝑟𝑜𝑟</m:t>
                          </m:r>
                        </m:sub>
                      </m:sSub>
                      <m:r>
                        <a:rPr lang="en-US" i="1">
                          <a:solidFill>
                            <a:schemeClr val="tx1"/>
                          </a:solidFill>
                          <a:latin typeface="Cambria Math" panose="02040503050406030204" pitchFamily="18" charset="0"/>
                        </a:rPr>
                        <m:t>=8</m:t>
                      </m:r>
                    </m:oMath>
                  </m:oMathPara>
                </a14:m>
                <a:endParaRPr lang="en-US" sz="1800" dirty="0">
                  <a:solidFill>
                    <a:schemeClr val="tx1"/>
                  </a:solidFill>
                </a:endParaRPr>
              </a:p>
              <a:p>
                <a:r>
                  <a:rPr lang="en-US" b="1" i="1" dirty="0">
                    <a:latin typeface="Cambria Math" panose="02040503050406030204" pitchFamily="18" charset="0"/>
                  </a:rPr>
                  <a:t>F </a:t>
                </a:r>
                <a:r>
                  <a:rPr lang="en-US" b="1" dirty="0">
                    <a:latin typeface="Cambria Math" panose="02040503050406030204" pitchFamily="18" charset="0"/>
                  </a:rPr>
                  <a:t>= 11.67</a:t>
                </a: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491114" cy="945900"/>
              </a:xfrm>
              <a:prstGeom prst="rect">
                <a:avLst/>
              </a:prstGeom>
              <a:blipFill>
                <a:blip r:embed="rId6"/>
                <a:stretch>
                  <a:fillRect l="-3265" b="-9032"/>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28860CB0-7344-4FC9-B005-790EBC6F21E9}"/>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271207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a:xfrm>
                <a:off x="838199" y="1825625"/>
                <a:ext cx="5907657" cy="4351338"/>
              </a:xfrm>
            </p:spPr>
            <p:txBody>
              <a:bodyPr/>
              <a:lstStyle/>
              <a:p>
                <a:pPr marL="0" indent="0">
                  <a:buNone/>
                </a:pPr>
                <a:r>
                  <a:rPr lang="de-DE" noProof="0" dirty="0"/>
                  <a:t>9. Suche nun F</a:t>
                </a:r>
                <a:r>
                  <a:rPr lang="de-DE" baseline="-25000" noProof="0" dirty="0"/>
                  <a:t>critical</a:t>
                </a:r>
              </a:p>
              <a:p>
                <a:pPr marL="114300" indent="0">
                  <a:buNone/>
                </a:pPr>
                <a:endParaRPr lang="de-DE" noProof="0" dirty="0"/>
              </a:p>
              <a:p>
                <a:pPr marL="914400" indent="0">
                  <a:buNone/>
                </a:pPr>
                <a14:m>
                  <m:oMathPara xmlns:m="http://schemas.openxmlformats.org/officeDocument/2006/math">
                    <m:oMathParaPr>
                      <m:jc m:val="left"/>
                    </m:oMathParaPr>
                    <m:oMath xmlns:m="http://schemas.openxmlformats.org/officeDocument/2006/math">
                      <m:r>
                        <a:rPr lang="de-DE" i="1" noProof="0" smtClean="0">
                          <a:solidFill>
                            <a:schemeClr val="tx1"/>
                          </a:solidFill>
                          <a:latin typeface="Cambria Math" panose="02040503050406030204" pitchFamily="18" charset="0"/>
                          <a:ea typeface="Cambria Math" panose="02040503050406030204" pitchFamily="18" charset="0"/>
                        </a:rPr>
                        <m:t>𝛼</m:t>
                      </m:r>
                      <m:r>
                        <a:rPr lang="de-DE" i="1" noProof="0" smtClean="0">
                          <a:solidFill>
                            <a:schemeClr val="tx1"/>
                          </a:solidFill>
                          <a:latin typeface="Cambria Math" panose="02040503050406030204" pitchFamily="18" charset="0"/>
                          <a:ea typeface="Cambria Math" panose="02040503050406030204" pitchFamily="18" charset="0"/>
                        </a:rPr>
                        <m:t>=0.05</m:t>
                      </m:r>
                    </m:oMath>
                  </m:oMathPara>
                </a14:m>
                <a:endParaRPr lang="de-DE" noProof="0" dirty="0">
                  <a:solidFill>
                    <a:schemeClr val="tx1"/>
                  </a:solidFill>
                  <a:ea typeface="Cambria Math" panose="02040503050406030204" pitchFamily="18" charset="0"/>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𝑑𝑓</m:t>
                          </m:r>
                        </m:e>
                        <m:sub>
                          <m:r>
                            <a:rPr lang="de-DE" i="1" noProof="0">
                              <a:solidFill>
                                <a:schemeClr val="tx1"/>
                              </a:solidFill>
                              <a:latin typeface="Cambria Math" panose="02040503050406030204" pitchFamily="18" charset="0"/>
                            </a:rPr>
                            <m:t>𝑛𝑢𝑚𝑒𝑟𝑎𝑡𝑜𝑟</m:t>
                          </m:r>
                        </m:sub>
                      </m:sSub>
                      <m:r>
                        <a:rPr lang="de-DE" i="1" noProof="0">
                          <a:solidFill>
                            <a:schemeClr val="tx1"/>
                          </a:solidFill>
                          <a:latin typeface="Cambria Math" panose="02040503050406030204" pitchFamily="18" charset="0"/>
                        </a:rPr>
                        <m:t>=2</m:t>
                      </m:r>
                    </m:oMath>
                  </m:oMathPara>
                </a14:m>
                <a:endParaRPr lang="de-DE" noProof="0" dirty="0">
                  <a:solidFill>
                    <a:schemeClr val="tx1"/>
                  </a:solidFill>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𝑑𝑓</m:t>
                          </m:r>
                        </m:e>
                        <m:sub>
                          <m:r>
                            <a:rPr lang="de-DE" i="1" noProof="0">
                              <a:solidFill>
                                <a:schemeClr val="tx1"/>
                              </a:solidFill>
                              <a:latin typeface="Cambria Math" panose="02040503050406030204" pitchFamily="18" charset="0"/>
                            </a:rPr>
                            <m:t>𝑑𝑒𝑛𝑜𝑚𝑖𝑛𝑎𝑡𝑜𝑟</m:t>
                          </m:r>
                        </m:sub>
                      </m:sSub>
                      <m:r>
                        <a:rPr lang="de-DE" i="1" noProof="0">
                          <a:solidFill>
                            <a:schemeClr val="tx1"/>
                          </a:solidFill>
                          <a:latin typeface="Cambria Math" panose="02040503050406030204" pitchFamily="18" charset="0"/>
                        </a:rPr>
                        <m:t>=8</m:t>
                      </m:r>
                    </m:oMath>
                  </m:oMathPara>
                </a14:m>
                <a:endParaRPr lang="de-DE" baseline="-25000" noProof="0" dirty="0">
                  <a:solidFill>
                    <a:schemeClr val="tx1"/>
                  </a:solidFill>
                </a:endParaRPr>
              </a:p>
              <a:p>
                <a:pPr marL="1371600" indent="0">
                  <a:buNone/>
                </a:pPr>
                <a14:m>
                  <m:oMathPara xmlns:m="http://schemas.openxmlformats.org/officeDocument/2006/math">
                    <m:oMathParaPr>
                      <m:jc m:val="left"/>
                    </m:oMathParaPr>
                    <m:oMath xmlns:m="http://schemas.openxmlformats.org/officeDocument/2006/math">
                      <m:sSub>
                        <m:sSubPr>
                          <m:ctrlPr>
                            <a:rPr lang="de-DE" i="1" noProof="0">
                              <a:solidFill>
                                <a:schemeClr val="tx1"/>
                              </a:solidFill>
                              <a:latin typeface="Cambria Math" panose="02040503050406030204" pitchFamily="18" charset="0"/>
                            </a:rPr>
                          </m:ctrlPr>
                        </m:sSubPr>
                        <m:e>
                          <m:r>
                            <a:rPr lang="de-DE" i="1" noProof="0">
                              <a:solidFill>
                                <a:schemeClr val="tx1"/>
                              </a:solidFill>
                              <a:latin typeface="Cambria Math" panose="02040503050406030204" pitchFamily="18" charset="0"/>
                            </a:rPr>
                            <m:t>𝐹</m:t>
                          </m:r>
                        </m:e>
                        <m:sub>
                          <m:r>
                            <a:rPr lang="de-DE" i="1" noProof="0">
                              <a:solidFill>
                                <a:schemeClr val="tx1"/>
                              </a:solidFill>
                              <a:latin typeface="Cambria Math" panose="02040503050406030204" pitchFamily="18" charset="0"/>
                            </a:rPr>
                            <m:t>𝑐𝑟𝑖𝑡𝑖𝑐𝑎𝑙</m:t>
                          </m:r>
                        </m:sub>
                      </m:sSub>
                      <m:r>
                        <a:rPr lang="de-DE" i="1" noProof="0">
                          <a:solidFill>
                            <a:schemeClr val="tx1"/>
                          </a:solidFill>
                          <a:latin typeface="Cambria Math" panose="02040503050406030204" pitchFamily="18" charset="0"/>
                        </a:rPr>
                        <m:t>=</m:t>
                      </m:r>
                      <m:r>
                        <a:rPr lang="de-DE" b="1" i="1" noProof="0">
                          <a:solidFill>
                            <a:schemeClr val="tx1"/>
                          </a:solidFill>
                          <a:latin typeface="Cambria Math" panose="02040503050406030204" pitchFamily="18" charset="0"/>
                        </a:rPr>
                        <m:t>𝟒</m:t>
                      </m:r>
                      <m:r>
                        <a:rPr lang="de-DE" b="1" i="1" noProof="0">
                          <a:solidFill>
                            <a:schemeClr val="tx1"/>
                          </a:solidFill>
                          <a:latin typeface="Cambria Math" panose="02040503050406030204" pitchFamily="18" charset="0"/>
                        </a:rPr>
                        <m:t>.</m:t>
                      </m:r>
                      <m:r>
                        <a:rPr lang="de-DE" b="1" i="1" noProof="0">
                          <a:solidFill>
                            <a:schemeClr val="tx1"/>
                          </a:solidFill>
                          <a:latin typeface="Cambria Math" panose="02040503050406030204" pitchFamily="18" charset="0"/>
                        </a:rPr>
                        <m:t>𝟒𝟔</m:t>
                      </m:r>
                    </m:oMath>
                  </m:oMathPara>
                </a14:m>
                <a:endParaRPr lang="de-DE" b="1" noProof="0" dirty="0">
                  <a:solidFill>
                    <a:schemeClr val="tx1"/>
                  </a:solidFill>
                </a:endParaRPr>
              </a:p>
              <a:p>
                <a:pPr indent="0">
                  <a:buNone/>
                </a:pPr>
                <a:endParaRPr lang="de-DE" noProof="0" dirty="0">
                  <a:solidFill>
                    <a:schemeClr val="accent1"/>
                  </a:solidFill>
                </a:endParaRPr>
              </a:p>
              <a:p>
                <a:pPr marL="114300" indent="0">
                  <a:buNone/>
                </a:pPr>
                <a:endParaRPr lang="de-DE" noProof="0" dirty="0"/>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xfrm>
                <a:off x="838199" y="1825625"/>
                <a:ext cx="5907657" cy="4351338"/>
              </a:xfrm>
              <a:blipFill>
                <a:blip r:embed="rId3"/>
                <a:stretch>
                  <a:fillRect l="-2062"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5A7CF0CD-C98C-4A17-9686-816D6892B914}"/>
              </a:ext>
            </a:extLst>
          </p:cNvPr>
          <p:cNvPicPr>
            <a:picLocks noChangeAspect="1"/>
          </p:cNvPicPr>
          <p:nvPr/>
        </p:nvPicPr>
        <p:blipFill>
          <a:blip r:embed="rId4"/>
          <a:stretch>
            <a:fillRect/>
          </a:stretch>
        </p:blipFill>
        <p:spPr>
          <a:xfrm>
            <a:off x="9655969" y="0"/>
            <a:ext cx="2536032" cy="1690688"/>
          </a:xfrm>
          <a:prstGeom prst="rect">
            <a:avLst/>
          </a:prstGeom>
        </p:spPr>
      </p:pic>
      <p:graphicFrame>
        <p:nvGraphicFramePr>
          <p:cNvPr id="6" name="Table 5">
            <a:extLst>
              <a:ext uri="{FF2B5EF4-FFF2-40B4-BE49-F238E27FC236}">
                <a16:creationId xmlns:a16="http://schemas.microsoft.com/office/drawing/2014/main" id="{6A33FC07-09EF-4583-944D-E0DD2A82AAD3}"/>
              </a:ext>
            </a:extLst>
          </p:cNvPr>
          <p:cNvGraphicFramePr>
            <a:graphicFrameLocks noGrp="1"/>
          </p:cNvGraphicFramePr>
          <p:nvPr>
            <p:extLst>
              <p:ext uri="{D42A27DB-BD31-4B8C-83A1-F6EECF244321}">
                <p14:modId xmlns:p14="http://schemas.microsoft.com/office/powerpoint/2010/main" val="561046746"/>
              </p:ext>
            </p:extLst>
          </p:nvPr>
        </p:nvGraphicFramePr>
        <p:xfrm>
          <a:off x="8025577" y="1802731"/>
          <a:ext cx="3260784" cy="2606040"/>
        </p:xfrm>
        <a:graphic>
          <a:graphicData uri="http://schemas.openxmlformats.org/drawingml/2006/table">
            <a:tbl>
              <a:tblPr firstRow="1" firstCol="1" bandRow="1">
                <a:tableStyleId>{5C22544A-7EE6-4342-B048-85BDC9FD1C3A}</a:tableStyleId>
              </a:tblPr>
              <a:tblGrid>
                <a:gridCol w="815196">
                  <a:extLst>
                    <a:ext uri="{9D8B030D-6E8A-4147-A177-3AD203B41FA5}">
                      <a16:colId xmlns:a16="http://schemas.microsoft.com/office/drawing/2014/main" val="2920945334"/>
                    </a:ext>
                  </a:extLst>
                </a:gridCol>
                <a:gridCol w="815196">
                  <a:extLst>
                    <a:ext uri="{9D8B030D-6E8A-4147-A177-3AD203B41FA5}">
                      <a16:colId xmlns:a16="http://schemas.microsoft.com/office/drawing/2014/main" val="1073335484"/>
                    </a:ext>
                  </a:extLst>
                </a:gridCol>
                <a:gridCol w="815196">
                  <a:extLst>
                    <a:ext uri="{9D8B030D-6E8A-4147-A177-3AD203B41FA5}">
                      <a16:colId xmlns:a16="http://schemas.microsoft.com/office/drawing/2014/main" val="3181558811"/>
                    </a:ext>
                  </a:extLst>
                </a:gridCol>
                <a:gridCol w="815196">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2% disc</a:t>
                      </a:r>
                      <a:endParaRPr lang="en-US"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2400" u="none" strike="noStrike" dirty="0">
                          <a:effectLst/>
                        </a:rPr>
                        <a:t>1%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US" sz="2400" u="none" strike="noStrike" dirty="0">
                          <a:effectLst/>
                        </a:rPr>
                        <a:t>no disc</a:t>
                      </a:r>
                      <a:endParaRPr lang="en-US" sz="2400" b="0" i="0" u="none" strike="noStrike" dirty="0">
                        <a:solidFill>
                          <a:srgbClr val="000000"/>
                        </a:solidFill>
                        <a:effectLst/>
                        <a:latin typeface="Calibri" panose="020F0502020204030204" pitchFamily="34" charset="0"/>
                      </a:endParaRPr>
                    </a:p>
                  </a:txBody>
                  <a:tcPr marL="7620" marR="7620" marT="7620" marB="0" anchor="ctr">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€50</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tc>
                <a:tc>
                  <a:txBody>
                    <a:bodyPr/>
                    <a:lstStyle/>
                    <a:p>
                      <a:pPr algn="ctr" fontAlgn="b"/>
                      <a:r>
                        <a:rPr lang="en-US" sz="2400" b="0" i="0" u="none" strike="noStrike" dirty="0">
                          <a:solidFill>
                            <a:srgbClr val="000000"/>
                          </a:solidFill>
                          <a:effectLst/>
                          <a:latin typeface="+mn-lt"/>
                        </a:rPr>
                        <a:t>23</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€100</a:t>
                      </a:r>
                    </a:p>
                  </a:txBody>
                  <a:tcPr marL="7620" marR="7620" marT="7620" marB="0" anchor="ct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€150</a:t>
                      </a:r>
                    </a:p>
                  </a:txBody>
                  <a:tcPr marL="7620" marR="7620" marT="7620" marB="0" anchor="ctr"/>
                </a:tc>
                <a:tc>
                  <a:txBody>
                    <a:bodyPr/>
                    <a:lstStyle/>
                    <a:p>
                      <a:pPr algn="ctr" fontAlgn="b"/>
                      <a:r>
                        <a:rPr lang="en-US" sz="2400" b="0" i="0" u="none" strike="noStrike" dirty="0">
                          <a:solidFill>
                            <a:srgbClr val="000000"/>
                          </a:solidFill>
                          <a:effectLst/>
                          <a:latin typeface="+mn-lt"/>
                        </a:rPr>
                        <a:t>11</a:t>
                      </a:r>
                    </a:p>
                  </a:txBody>
                  <a:tcPr marL="7620" marR="7620" marT="7620" marB="0" anchor="ctr"/>
                </a:tc>
                <a:tc>
                  <a:txBody>
                    <a:bodyPr/>
                    <a:lstStyle/>
                    <a:p>
                      <a:pPr algn="ctr" fontAlgn="b"/>
                      <a:r>
                        <a:rPr lang="en-US" sz="2400" b="0" i="0" u="none" strike="noStrike" dirty="0">
                          <a:solidFill>
                            <a:srgbClr val="000000"/>
                          </a:solidFill>
                          <a:effectLst/>
                          <a:latin typeface="+mn-lt"/>
                        </a:rPr>
                        <a:t>16</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€200</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tc>
                <a:tc>
                  <a:txBody>
                    <a:bodyPr/>
                    <a:lstStyle/>
                    <a:p>
                      <a:pPr algn="ctr" fontAlgn="b"/>
                      <a:r>
                        <a:rPr lang="en-US" sz="2400" b="0" i="0" u="none" strike="noStrike" dirty="0">
                          <a:solidFill>
                            <a:srgbClr val="000000"/>
                          </a:solidFill>
                          <a:effectLst/>
                          <a:latin typeface="+mn-lt"/>
                        </a:rPr>
                        <a:t>15</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€250</a:t>
                      </a:r>
                    </a:p>
                  </a:txBody>
                  <a:tcPr marL="7620" marR="7620" marT="7620" marB="0" anchor="ct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solidFill>
                      <a:srgbClr val="FF8585"/>
                    </a:solidFill>
                  </a:tcPr>
                </a:tc>
                <a:extLst>
                  <a:ext uri="{0D108BD9-81ED-4DB2-BD59-A6C34878D82A}">
                    <a16:rowId xmlns:a16="http://schemas.microsoft.com/office/drawing/2014/main" val="919703989"/>
                  </a:ext>
                </a:extLst>
              </a:tr>
            </a:tbl>
          </a:graphicData>
        </a:graphic>
      </p:graphicFrame>
      <p:graphicFrame>
        <p:nvGraphicFramePr>
          <p:cNvPr id="7" name="Table 6">
            <a:extLst>
              <a:ext uri="{FF2B5EF4-FFF2-40B4-BE49-F238E27FC236}">
                <a16:creationId xmlns:a16="http://schemas.microsoft.com/office/drawing/2014/main" id="{3B56463D-15B4-48D1-8FB9-F4010CA31F30}"/>
              </a:ext>
            </a:extLst>
          </p:cNvPr>
          <p:cNvGraphicFramePr>
            <a:graphicFrameLocks noGrp="1"/>
          </p:cNvGraphicFramePr>
          <p:nvPr>
            <p:extLst>
              <p:ext uri="{D42A27DB-BD31-4B8C-83A1-F6EECF244321}">
                <p14:modId xmlns:p14="http://schemas.microsoft.com/office/powerpoint/2010/main" val="3687394625"/>
              </p:ext>
            </p:extLst>
          </p:nvPr>
        </p:nvGraphicFramePr>
        <p:xfrm>
          <a:off x="11286361" y="1802731"/>
          <a:ext cx="713232" cy="2633315"/>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882400247"/>
                    </a:ext>
                  </a:extLst>
                </a:gridCol>
              </a:tblGrid>
              <a:tr h="733435">
                <a:tc>
                  <a:txBody>
                    <a:bodyPr/>
                    <a:lstStyle/>
                    <a:p>
                      <a:pPr>
                        <a:lnSpc>
                          <a:spcPts val="1900"/>
                        </a:lnSpc>
                      </a:pPr>
                      <a:r>
                        <a:rPr lang="en-US" sz="2000" dirty="0">
                          <a:sym typeface="Symbol" panose="05050102010706020507" pitchFamily="18" charset="2"/>
                        </a:rPr>
                        <a:t></a:t>
                      </a:r>
                      <a:r>
                        <a:rPr lang="en-US" sz="2000" baseline="-25000" dirty="0">
                          <a:sym typeface="Symbol" panose="05050102010706020507" pitchFamily="18" charset="2"/>
                        </a:rPr>
                        <a:t>block</a:t>
                      </a:r>
                      <a:endParaRPr lang="en-US" sz="2000" baseline="-25000" dirty="0"/>
                    </a:p>
                  </a:txBody>
                  <a:tcPr>
                    <a:solidFill>
                      <a:srgbClr val="00B0F0"/>
                    </a:solidFill>
                  </a:tcPr>
                </a:tc>
                <a:extLst>
                  <a:ext uri="{0D108BD9-81ED-4DB2-BD59-A6C34878D82A}">
                    <a16:rowId xmlns:a16="http://schemas.microsoft.com/office/drawing/2014/main" val="3907199027"/>
                  </a:ext>
                </a:extLst>
              </a:tr>
              <a:tr h="362309">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20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4220112"/>
                  </a:ext>
                </a:extLst>
              </a:tr>
              <a:tr h="379563">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91918163"/>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15</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920938844"/>
                  </a:ext>
                </a:extLst>
              </a:tr>
              <a:tr h="379562">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13</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101248012"/>
                  </a:ext>
                </a:extLst>
              </a:tr>
              <a:tr h="398884">
                <a:tc>
                  <a:txBody>
                    <a:bodyPr/>
                    <a:lstStyle/>
                    <a:p>
                      <a:pPr marL="0" marR="0" lvl="0" indent="0" algn="ctr" defTabSz="914400" rtl="0" eaLnBrk="1" fontAlgn="auto" latinLnBrk="0" hangingPunct="1">
                        <a:lnSpc>
                          <a:spcPts val="1900"/>
                        </a:lnSpc>
                        <a:spcBef>
                          <a:spcPts val="0"/>
                        </a:spcBef>
                        <a:spcAft>
                          <a:spcPts val="0"/>
                        </a:spcAft>
                        <a:buClr>
                          <a:srgbClr val="000000"/>
                        </a:buClr>
                        <a:buSzTx/>
                        <a:buFont typeface="Arial"/>
                        <a:buNone/>
                        <a:tabLst/>
                        <a:defRPr/>
                      </a:pPr>
                      <a:r>
                        <a:rPr lang="en-US" sz="2400" b="0" dirty="0">
                          <a:solidFill>
                            <a:schemeClr val="tx1"/>
                          </a:solidFill>
                        </a:rPr>
                        <a:t>10</a:t>
                      </a:r>
                    </a:p>
                  </a:txBody>
                  <a:tcPr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3456568221"/>
                  </a:ext>
                </a:extLst>
              </a:tr>
            </a:tbl>
          </a:graphicData>
        </a:graphic>
      </p:graphicFrame>
      <p:graphicFrame>
        <p:nvGraphicFramePr>
          <p:cNvPr id="8" name="Table 7">
            <a:extLst>
              <a:ext uri="{FF2B5EF4-FFF2-40B4-BE49-F238E27FC236}">
                <a16:creationId xmlns:a16="http://schemas.microsoft.com/office/drawing/2014/main" id="{D76671FB-47BF-4F67-9B32-35DBAA6E3763}"/>
              </a:ext>
            </a:extLst>
          </p:cNvPr>
          <p:cNvGraphicFramePr>
            <a:graphicFrameLocks noGrp="1"/>
          </p:cNvGraphicFramePr>
          <p:nvPr>
            <p:extLst/>
          </p:nvPr>
        </p:nvGraphicFramePr>
        <p:xfrm>
          <a:off x="8025577" y="4408771"/>
          <a:ext cx="3260784" cy="457200"/>
        </p:xfrm>
        <a:graphic>
          <a:graphicData uri="http://schemas.openxmlformats.org/drawingml/2006/table">
            <a:tbl>
              <a:tblPr firstRow="1" bandRow="1">
                <a:tableStyleId>{5C22544A-7EE6-4342-B048-85BDC9FD1C3A}</a:tableStyleId>
              </a:tblPr>
              <a:tblGrid>
                <a:gridCol w="815196">
                  <a:extLst>
                    <a:ext uri="{9D8B030D-6E8A-4147-A177-3AD203B41FA5}">
                      <a16:colId xmlns:a16="http://schemas.microsoft.com/office/drawing/2014/main" val="882400247"/>
                    </a:ext>
                  </a:extLst>
                </a:gridCol>
                <a:gridCol w="815196">
                  <a:extLst>
                    <a:ext uri="{9D8B030D-6E8A-4147-A177-3AD203B41FA5}">
                      <a16:colId xmlns:a16="http://schemas.microsoft.com/office/drawing/2014/main" val="22179424"/>
                    </a:ext>
                  </a:extLst>
                </a:gridCol>
                <a:gridCol w="815196">
                  <a:extLst>
                    <a:ext uri="{9D8B030D-6E8A-4147-A177-3AD203B41FA5}">
                      <a16:colId xmlns:a16="http://schemas.microsoft.com/office/drawing/2014/main" val="3641542704"/>
                    </a:ext>
                  </a:extLst>
                </a:gridCol>
                <a:gridCol w="815196">
                  <a:extLst>
                    <a:ext uri="{9D8B030D-6E8A-4147-A177-3AD203B41FA5}">
                      <a16:colId xmlns:a16="http://schemas.microsoft.com/office/drawing/2014/main" val="1617633009"/>
                    </a:ext>
                  </a:extLst>
                </a:gridCol>
              </a:tblGrid>
              <a:tr h="365760">
                <a:tc>
                  <a:txBody>
                    <a:bodyPr/>
                    <a:lstStyle/>
                    <a:p>
                      <a:pPr algn="ctr"/>
                      <a:r>
                        <a:rPr lang="en-US" sz="2400" dirty="0">
                          <a:sym typeface="Symbol" panose="05050102010706020507" pitchFamily="18" charset="2"/>
                        </a:rPr>
                        <a:t></a:t>
                      </a:r>
                      <a:r>
                        <a:rPr lang="en-US" sz="2400" baseline="-25000" dirty="0">
                          <a:sym typeface="Symbol" panose="05050102010706020507" pitchFamily="18" charset="2"/>
                        </a:rPr>
                        <a:t>col</a:t>
                      </a:r>
                      <a:endParaRPr lang="en-US" sz="2400" baseline="-250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12</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17</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solidFill>
                            <a:schemeClr val="tx1"/>
                          </a:solidFill>
                        </a:rPr>
                        <a:t>16</a:t>
                      </a:r>
                    </a:p>
                  </a:txBody>
                  <a:tcPr anchor="ctr">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tcPr>
                </a:tc>
                <a:extLst>
                  <a:ext uri="{0D108BD9-81ED-4DB2-BD59-A6C34878D82A}">
                    <a16:rowId xmlns:a16="http://schemas.microsoft.com/office/drawing/2014/main" val="3907199027"/>
                  </a:ext>
                </a:extLst>
              </a:tr>
            </a:tbl>
          </a:graphicData>
        </a:graphic>
      </p:graphicFrame>
      <p:graphicFrame>
        <p:nvGraphicFramePr>
          <p:cNvPr id="9" name="Table 8">
            <a:extLst>
              <a:ext uri="{FF2B5EF4-FFF2-40B4-BE49-F238E27FC236}">
                <a16:creationId xmlns:a16="http://schemas.microsoft.com/office/drawing/2014/main" id="{76006A20-A815-4755-B1B0-C2092C0A02E6}"/>
              </a:ext>
            </a:extLst>
          </p:cNvPr>
          <p:cNvGraphicFramePr>
            <a:graphicFrameLocks noGrp="1"/>
          </p:cNvGraphicFramePr>
          <p:nvPr/>
        </p:nvGraphicFramePr>
        <p:xfrm>
          <a:off x="11286361" y="4405156"/>
          <a:ext cx="713232" cy="457200"/>
        </p:xfrm>
        <a:graphic>
          <a:graphicData uri="http://schemas.openxmlformats.org/drawingml/2006/table">
            <a:tbl>
              <a:tblPr firstRow="1" bandRow="1">
                <a:tableStyleId>{5C22544A-7EE6-4342-B048-85BDC9FD1C3A}</a:tableStyleId>
              </a:tblPr>
              <a:tblGrid>
                <a:gridCol w="713232">
                  <a:extLst>
                    <a:ext uri="{9D8B030D-6E8A-4147-A177-3AD203B41FA5}">
                      <a16:colId xmlns:a16="http://schemas.microsoft.com/office/drawing/2014/main" val="4285149205"/>
                    </a:ext>
                  </a:extLst>
                </a:gridCol>
              </a:tblGrid>
              <a:tr h="336709">
                <a:tc>
                  <a:txBody>
                    <a:bodyPr/>
                    <a:lstStyle/>
                    <a:p>
                      <a:pPr algn="ctr"/>
                      <a:r>
                        <a:rPr lang="en-US" sz="2400" dirty="0">
                          <a:solidFill>
                            <a:schemeClr val="tx1"/>
                          </a:solidFill>
                        </a:rPr>
                        <a:t>15</a:t>
                      </a:r>
                    </a:p>
                  </a:txBody>
                  <a:tcPr anchor="ctr">
                    <a:solidFill>
                      <a:srgbClr val="00B0F0"/>
                    </a:solidFill>
                  </a:tcPr>
                </a:tc>
                <a:extLst>
                  <a:ext uri="{0D108BD9-81ED-4DB2-BD59-A6C34878D82A}">
                    <a16:rowId xmlns:a16="http://schemas.microsoft.com/office/drawing/2014/main" val="4107507351"/>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6783F-C9D6-4DAB-A954-E238AC10D765}"/>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chemeClr val="accent5"/>
                          </a:solidFill>
                          <a:latin typeface="Cambria Math" panose="02040503050406030204" pitchFamily="18" charset="0"/>
                          <a:ea typeface="Cambria Math" panose="02040503050406030204" pitchFamily="18" charset="0"/>
                        </a:rPr>
                        <m:t>𝑆𝑆𝐸</m:t>
                      </m:r>
                      <m:r>
                        <a:rPr lang="en-US" i="1">
                          <a:solidFill>
                            <a:schemeClr val="accent5"/>
                          </a:solidFill>
                          <a:latin typeface="Cambria Math" panose="02040503050406030204" pitchFamily="18" charset="0"/>
                          <a:ea typeface="Cambria Math" panose="02040503050406030204" pitchFamily="18" charset="0"/>
                        </a:rPr>
                        <m:t>=24</m:t>
                      </m:r>
                    </m:oMath>
                  </m:oMathPara>
                </a14:m>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B2F6783F-C9D6-4DAB-A954-E238AC10D765}"/>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5"/>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6822D-B766-47E5-AEAB-59D18EE7F069}"/>
                  </a:ext>
                </a:extLst>
              </p:cNvPr>
              <p:cNvSpPr txBox="1"/>
              <p:nvPr/>
            </p:nvSpPr>
            <p:spPr>
              <a:xfrm>
                <a:off x="10140643" y="5016071"/>
                <a:ext cx="1491114" cy="94590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𝑑𝑓</m:t>
                          </m:r>
                        </m:e>
                        <m:sub>
                          <m:r>
                            <a:rPr lang="en-US" i="1">
                              <a:solidFill>
                                <a:schemeClr val="tx1"/>
                              </a:solidFill>
                              <a:latin typeface="Cambria Math" panose="02040503050406030204" pitchFamily="18" charset="0"/>
                            </a:rPr>
                            <m:t>𝑒𝑟𝑟𝑜𝑟</m:t>
                          </m:r>
                        </m:sub>
                      </m:sSub>
                      <m:r>
                        <a:rPr lang="en-US" i="1">
                          <a:solidFill>
                            <a:schemeClr val="tx1"/>
                          </a:solidFill>
                          <a:latin typeface="Cambria Math" panose="02040503050406030204" pitchFamily="18" charset="0"/>
                        </a:rPr>
                        <m:t>=8</m:t>
                      </m:r>
                    </m:oMath>
                  </m:oMathPara>
                </a14:m>
                <a:endParaRPr lang="en-US" sz="1800" dirty="0">
                  <a:solidFill>
                    <a:schemeClr val="tx1"/>
                  </a:solidFill>
                </a:endParaRPr>
              </a:p>
              <a:p>
                <a:r>
                  <a:rPr lang="en-US" b="1" i="1" dirty="0">
                    <a:latin typeface="Cambria Math" panose="02040503050406030204" pitchFamily="18" charset="0"/>
                  </a:rPr>
                  <a:t>F </a:t>
                </a:r>
                <a:r>
                  <a:rPr lang="en-US" b="1" dirty="0">
                    <a:latin typeface="Cambria Math" panose="02040503050406030204" pitchFamily="18" charset="0"/>
                  </a:rPr>
                  <a:t>= 11.67</a:t>
                </a:r>
              </a:p>
            </p:txBody>
          </p:sp>
        </mc:Choice>
        <mc:Fallback xmlns="">
          <p:sp>
            <p:nvSpPr>
              <p:cNvPr id="12" name="TextBox 11">
                <a:extLst>
                  <a:ext uri="{FF2B5EF4-FFF2-40B4-BE49-F238E27FC236}">
                    <a16:creationId xmlns:a16="http://schemas.microsoft.com/office/drawing/2014/main" id="{BBA6822D-B766-47E5-AEAB-59D18EE7F069}"/>
                  </a:ext>
                </a:extLst>
              </p:cNvPr>
              <p:cNvSpPr txBox="1">
                <a:spLocks noRot="1" noChangeAspect="1" noMove="1" noResize="1" noEditPoints="1" noAdjustHandles="1" noChangeArrowheads="1" noChangeShapeType="1" noTextEdit="1"/>
              </p:cNvSpPr>
              <p:nvPr/>
            </p:nvSpPr>
            <p:spPr>
              <a:xfrm>
                <a:off x="10140643" y="5016071"/>
                <a:ext cx="1491114" cy="945900"/>
              </a:xfrm>
              <a:prstGeom prst="rect">
                <a:avLst/>
              </a:prstGeom>
              <a:blipFill>
                <a:blip r:embed="rId6"/>
                <a:stretch>
                  <a:fillRect l="-3265" b="-9032"/>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47287C83-AB53-4C9D-B8D7-CB87811230F7}"/>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81924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 Übung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Da F rechts von F</a:t>
                </a:r>
                <a:r>
                  <a:rPr lang="de-DE" baseline="-25000" noProof="0" dirty="0"/>
                  <a:t>critical  </a:t>
                </a:r>
                <a:r>
                  <a:rPr lang="de-DE" noProof="0" dirty="0"/>
                  <a:t>liegt</a:t>
                </a:r>
              </a:p>
              <a:p>
                <a:endParaRPr lang="de-DE" noProof="0" dirty="0"/>
              </a:p>
              <a:p>
                <a:pPr marL="0" indent="0">
                  <a:buNone/>
                </a:pPr>
                <a:r>
                  <a:rPr lang="de-DE" noProof="0" dirty="0"/>
                  <a:t>		</a:t>
                </a:r>
                <a14:m>
                  <m:oMath xmlns:m="http://schemas.openxmlformats.org/officeDocument/2006/math">
                    <m:r>
                      <a:rPr lang="de-DE" b="0" i="1" noProof="0" smtClean="0">
                        <a:solidFill>
                          <a:srgbClr val="0070C0"/>
                        </a:solidFill>
                        <a:latin typeface="Cambria Math" panose="02040503050406030204" pitchFamily="18" charset="0"/>
                      </a:rPr>
                      <m:t>4,46</m:t>
                    </m:r>
                    <m:r>
                      <a:rPr lang="de-DE" i="1" noProof="0">
                        <a:solidFill>
                          <a:srgbClr val="0070C0"/>
                        </a:solidFill>
                        <a:latin typeface="Cambria Math" panose="02040503050406030204" pitchFamily="18" charset="0"/>
                      </a:rPr>
                      <m:t>&lt;</m:t>
                    </m:r>
                    <m:r>
                      <a:rPr lang="de-DE" b="0" i="1" noProof="0" smtClean="0">
                        <a:solidFill>
                          <a:srgbClr val="0070C0"/>
                        </a:solidFill>
                        <a:latin typeface="Cambria Math" panose="02040503050406030204" pitchFamily="18" charset="0"/>
                      </a:rPr>
                      <m:t>11,67</m:t>
                    </m:r>
                  </m:oMath>
                </a14:m>
                <a:endParaRPr lang="de-DE" noProof="0" dirty="0"/>
              </a:p>
              <a:p>
                <a:endParaRPr lang="de-DE" noProof="0" dirty="0"/>
              </a:p>
              <a:p>
                <a:pPr marL="0" indent="0">
                  <a:buNone/>
                </a:pPr>
                <a:r>
                  <a:rPr lang="de-DE" noProof="0" dirty="0"/>
                  <a:t>verwerfen wir die Nullhypothese!</a:t>
                </a: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de-DE">
                    <a:noFill/>
                  </a:rPr>
                  <a:t> </a:t>
                </a:r>
              </a:p>
            </p:txBody>
          </p:sp>
        </mc:Fallback>
      </mc:AlternateContent>
      <p:pic>
        <p:nvPicPr>
          <p:cNvPr id="5" name="Picture 4">
            <a:extLst>
              <a:ext uri="{FF2B5EF4-FFF2-40B4-BE49-F238E27FC236}">
                <a16:creationId xmlns:a16="http://schemas.microsoft.com/office/drawing/2014/main" id="{1D2F3032-848E-4A43-BBB4-E213D33133DB}"/>
              </a:ext>
            </a:extLst>
          </p:cNvPr>
          <p:cNvPicPr>
            <a:picLocks noChangeAspect="1"/>
          </p:cNvPicPr>
          <p:nvPr/>
        </p:nvPicPr>
        <p:blipFill>
          <a:blip r:embed="rId4"/>
          <a:stretch>
            <a:fillRect/>
          </a:stretch>
        </p:blipFill>
        <p:spPr>
          <a:xfrm>
            <a:off x="9655969" y="0"/>
            <a:ext cx="2536032" cy="1690688"/>
          </a:xfrm>
          <a:prstGeom prst="rect">
            <a:avLst/>
          </a:prstGeom>
        </p:spPr>
      </p:pic>
      <p:pic>
        <p:nvPicPr>
          <p:cNvPr id="7" name="Picture 6">
            <a:extLst>
              <a:ext uri="{FF2B5EF4-FFF2-40B4-BE49-F238E27FC236}">
                <a16:creationId xmlns:a16="http://schemas.microsoft.com/office/drawing/2014/main" id="{DBC072E3-0D58-44F8-A5F1-AC48721F6C9D}"/>
              </a:ext>
            </a:extLst>
          </p:cNvPr>
          <p:cNvPicPr>
            <a:picLocks noChangeAspect="1"/>
          </p:cNvPicPr>
          <p:nvPr/>
        </p:nvPicPr>
        <p:blipFill>
          <a:blip r:embed="rId5"/>
          <a:stretch>
            <a:fillRect/>
          </a:stretch>
        </p:blipFill>
        <p:spPr>
          <a:xfrm>
            <a:off x="7978074" y="2257499"/>
            <a:ext cx="3702149" cy="1150997"/>
          </a:xfrm>
          <a:prstGeom prst="rect">
            <a:avLst/>
          </a:prstGeom>
        </p:spPr>
      </p:pic>
      <p:sp>
        <p:nvSpPr>
          <p:cNvPr id="8" name="TextBox 7">
            <a:extLst>
              <a:ext uri="{FF2B5EF4-FFF2-40B4-BE49-F238E27FC236}">
                <a16:creationId xmlns:a16="http://schemas.microsoft.com/office/drawing/2014/main" id="{1AE132EE-6E73-4465-AD6D-9CDEE5ED2EF9}"/>
              </a:ext>
            </a:extLst>
          </p:cNvPr>
          <p:cNvSpPr txBox="1"/>
          <p:nvPr/>
        </p:nvSpPr>
        <p:spPr>
          <a:xfrm>
            <a:off x="7921401" y="3682200"/>
            <a:ext cx="1347792" cy="830998"/>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critical</a:t>
            </a:r>
            <a:endParaRPr lang="en-US" sz="2400" dirty="0">
              <a:latin typeface="Montserrat" panose="02000505000000020004" pitchFamily="2" charset="0"/>
            </a:endParaRPr>
          </a:p>
          <a:p>
            <a:pPr algn="ctr"/>
            <a:r>
              <a:rPr lang="en-US" sz="2400" dirty="0">
                <a:latin typeface="Montserrat" panose="02000505000000020004" pitchFamily="2" charset="0"/>
              </a:rPr>
              <a:t>= 4,46</a:t>
            </a:r>
          </a:p>
        </p:txBody>
      </p:sp>
      <p:sp>
        <p:nvSpPr>
          <p:cNvPr id="9" name="Arrow: Up 8">
            <a:extLst>
              <a:ext uri="{FF2B5EF4-FFF2-40B4-BE49-F238E27FC236}">
                <a16:creationId xmlns:a16="http://schemas.microsoft.com/office/drawing/2014/main" id="{66738D1C-90C3-4F02-A0AF-AA846ECF3634}"/>
              </a:ext>
            </a:extLst>
          </p:cNvPr>
          <p:cNvSpPr/>
          <p:nvPr/>
        </p:nvSpPr>
        <p:spPr>
          <a:xfrm>
            <a:off x="8750404" y="3408103"/>
            <a:ext cx="66591" cy="29529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0" name="TextBox 9">
            <a:extLst>
              <a:ext uri="{FF2B5EF4-FFF2-40B4-BE49-F238E27FC236}">
                <a16:creationId xmlns:a16="http://schemas.microsoft.com/office/drawing/2014/main" id="{2F754A4A-FAE1-4F7D-90F8-CEC390258F2A}"/>
              </a:ext>
            </a:extLst>
          </p:cNvPr>
          <p:cNvSpPr txBox="1"/>
          <p:nvPr/>
        </p:nvSpPr>
        <p:spPr>
          <a:xfrm>
            <a:off x="9266658" y="3705162"/>
            <a:ext cx="1637479" cy="830997"/>
          </a:xfrm>
          <a:prstGeom prst="rect">
            <a:avLst/>
          </a:prstGeom>
          <a:noFill/>
        </p:spPr>
        <p:txBody>
          <a:bodyPr wrap="square" rtlCol="0">
            <a:spAutoFit/>
          </a:bodyPr>
          <a:lstStyle/>
          <a:p>
            <a:pPr algn="ctr"/>
            <a:r>
              <a:rPr lang="en-US" sz="2400" dirty="0">
                <a:latin typeface="Montserrat" panose="02000505000000020004" pitchFamily="2" charset="0"/>
              </a:rPr>
              <a:t>F</a:t>
            </a:r>
            <a:r>
              <a:rPr lang="en-US" sz="2400" baseline="-25000" dirty="0">
                <a:latin typeface="Montserrat" panose="02000505000000020004" pitchFamily="2" charset="0"/>
              </a:rPr>
              <a:t>calculated</a:t>
            </a:r>
            <a:endParaRPr lang="en-US" sz="2400" dirty="0">
              <a:latin typeface="Montserrat" panose="02000505000000020004" pitchFamily="2" charset="0"/>
            </a:endParaRPr>
          </a:p>
          <a:p>
            <a:pPr algn="ctr"/>
            <a:r>
              <a:rPr lang="en-US" sz="2400" dirty="0">
                <a:latin typeface="Montserrat" panose="02000505000000020004" pitchFamily="2" charset="0"/>
              </a:rPr>
              <a:t>= 11,67</a:t>
            </a:r>
          </a:p>
        </p:txBody>
      </p:sp>
      <p:sp>
        <p:nvSpPr>
          <p:cNvPr id="11" name="Arrow: Up 10">
            <a:extLst>
              <a:ext uri="{FF2B5EF4-FFF2-40B4-BE49-F238E27FC236}">
                <a16:creationId xmlns:a16="http://schemas.microsoft.com/office/drawing/2014/main" id="{2639C856-A935-4716-B933-FDCB46FE6C8D}"/>
              </a:ext>
            </a:extLst>
          </p:cNvPr>
          <p:cNvSpPr/>
          <p:nvPr/>
        </p:nvSpPr>
        <p:spPr>
          <a:xfrm rot="19006255">
            <a:off x="9235045" y="3381913"/>
            <a:ext cx="68297" cy="37145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4" name="Footer Placeholder 3">
            <a:extLst>
              <a:ext uri="{FF2B5EF4-FFF2-40B4-BE49-F238E27FC236}">
                <a16:creationId xmlns:a16="http://schemas.microsoft.com/office/drawing/2014/main" id="{083E9F26-5666-4A18-A021-21964723BB96}"/>
              </a:ext>
            </a:extLst>
          </p:cNvPr>
          <p:cNvSpPr>
            <a:spLocks noGrp="1"/>
          </p:cNvSpPr>
          <p:nvPr>
            <p:ph type="ftr" sz="quarter" idx="11"/>
          </p:nvPr>
        </p:nvSpPr>
        <p:spPr/>
        <p:txBody>
          <a:bodyPr/>
          <a:lstStyle/>
          <a:p>
            <a:r>
              <a:rPr lang="en-US" dirty="0"/>
              <a:t>Zwei-Wege-ANOVA Beispielübung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0590AB-E2DD-C248-A70E-C1CD9FBE2882}"/>
                  </a:ext>
                </a:extLst>
              </p:cNvPr>
              <p:cNvSpPr txBox="1"/>
              <p:nvPr/>
            </p:nvSpPr>
            <p:spPr>
              <a:xfrm>
                <a:off x="8025577" y="5061366"/>
                <a:ext cx="1559820" cy="1200329"/>
              </a:xfrm>
              <a:prstGeom prst="rect">
                <a:avLst/>
              </a:prstGeom>
              <a:solidFill>
                <a:schemeClr val="bg1"/>
              </a:solidFill>
              <a:ln w="12700">
                <a:noFill/>
              </a:ln>
            </p:spPr>
            <p:txBody>
              <a:bodyPr wrap="square" rtlCol="0">
                <a:spAutoFit/>
              </a:bodyPr>
              <a:lstStyle/>
              <a:p>
                <a:pPr>
                  <a:tabLst>
                    <a:tab pos="1376363" algn="l"/>
                  </a:tabLst>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𝑆𝑆𝐺</m:t>
                      </m:r>
                      <m:r>
                        <a:rPr lang="en-US" sz="1800" b="0" i="1" smtClean="0">
                          <a:solidFill>
                            <a:srgbClr val="C00000"/>
                          </a:solidFill>
                          <a:latin typeface="Cambria Math" panose="02040503050406030204" pitchFamily="18" charset="0"/>
                        </a:rPr>
                        <m:t>=70</m:t>
                      </m:r>
                    </m:oMath>
                  </m:oMathPara>
                </a14:m>
                <a:endParaRPr lang="en-GB" sz="1800" b="0" i="1" dirty="0">
                  <a:solidFill>
                    <a:srgbClr val="C00000"/>
                  </a:solidFill>
                  <a:latin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𝑆𝑆𝐵</m:t>
                      </m:r>
                      <m:r>
                        <a:rPr lang="en-US" i="1">
                          <a:solidFill>
                            <a:srgbClr val="0070C0"/>
                          </a:solidFill>
                          <a:latin typeface="Cambria Math" panose="02040503050406030204" pitchFamily="18" charset="0"/>
                          <a:ea typeface="Cambria Math" panose="02040503050406030204" pitchFamily="18" charset="0"/>
                        </a:rPr>
                        <m:t>=174</m:t>
                      </m:r>
                    </m:oMath>
                  </m:oMathPara>
                </a14:m>
                <a:endParaRPr lang="en-GB" i="1" dirty="0">
                  <a:solidFill>
                    <a:srgbClr val="0070C0"/>
                  </a:solidFill>
                  <a:latin typeface="Cambria Math" panose="02040503050406030204" pitchFamily="18" charset="0"/>
                  <a:ea typeface="Cambria Math" panose="02040503050406030204" pitchFamily="18" charset="0"/>
                </a:endParaRPr>
              </a:p>
              <a:p>
                <a:pPr>
                  <a:tabLst>
                    <a:tab pos="1376363" algn="l"/>
                  </a:tabLst>
                </a:pPr>
                <a14:m>
                  <m:oMathPara xmlns:m="http://schemas.openxmlformats.org/officeDocument/2006/math">
                    <m:oMathParaPr>
                      <m:jc m:val="left"/>
                    </m:oMathParaPr>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𝑆𝑆𝑇</m:t>
                      </m:r>
                      <m:r>
                        <a:rPr lang="en-US" i="1">
                          <a:solidFill>
                            <a:srgbClr val="7030A0"/>
                          </a:solidFill>
                          <a:latin typeface="Cambria Math" panose="02040503050406030204" pitchFamily="18" charset="0"/>
                          <a:ea typeface="Cambria Math" panose="02040503050406030204" pitchFamily="18" charset="0"/>
                        </a:rPr>
                        <m:t>=268</m:t>
                      </m:r>
                    </m:oMath>
                  </m:oMathPara>
                </a14:m>
                <a:endParaRPr lang="en-US"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chemeClr val="accent5"/>
                          </a:solidFill>
                          <a:latin typeface="Cambria Math" panose="02040503050406030204" pitchFamily="18" charset="0"/>
                          <a:ea typeface="Cambria Math" panose="02040503050406030204" pitchFamily="18" charset="0"/>
                        </a:rPr>
                        <m:t>𝑆𝑆𝐸</m:t>
                      </m:r>
                      <m:r>
                        <a:rPr lang="en-US" i="1">
                          <a:solidFill>
                            <a:schemeClr val="accent5"/>
                          </a:solidFill>
                          <a:latin typeface="Cambria Math" panose="02040503050406030204" pitchFamily="18" charset="0"/>
                          <a:ea typeface="Cambria Math" panose="02040503050406030204" pitchFamily="18" charset="0"/>
                        </a:rPr>
                        <m:t>=24</m:t>
                      </m:r>
                    </m:oMath>
                  </m:oMathPara>
                </a14:m>
                <a:endParaRPr lang="en-US" i="1" dirty="0">
                  <a:solidFill>
                    <a:schemeClr val="accent5"/>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D10590AB-E2DD-C248-A70E-C1CD9FBE2882}"/>
                  </a:ext>
                </a:extLst>
              </p:cNvPr>
              <p:cNvSpPr txBox="1">
                <a:spLocks noRot="1" noChangeAspect="1" noMove="1" noResize="1" noEditPoints="1" noAdjustHandles="1" noChangeArrowheads="1" noChangeShapeType="1" noTextEdit="1"/>
              </p:cNvSpPr>
              <p:nvPr/>
            </p:nvSpPr>
            <p:spPr>
              <a:xfrm>
                <a:off x="8025577" y="5061366"/>
                <a:ext cx="1559820" cy="1200329"/>
              </a:xfrm>
              <a:prstGeom prst="rect">
                <a:avLst/>
              </a:prstGeom>
              <a:blipFill>
                <a:blip r:embed="rId6"/>
                <a:stretch>
                  <a:fillRect/>
                </a:stretch>
              </a:blipFill>
              <a:ln w="127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64B883-5DCF-2A4B-A074-3474CC003423}"/>
                  </a:ext>
                </a:extLst>
              </p:cNvPr>
              <p:cNvSpPr txBox="1"/>
              <p:nvPr/>
            </p:nvSpPr>
            <p:spPr>
              <a:xfrm>
                <a:off x="10140643" y="5016071"/>
                <a:ext cx="1491114" cy="94590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𝑑𝑓</m:t>
                          </m:r>
                        </m:e>
                        <m:sub>
                          <m:r>
                            <a:rPr lang="en-US" sz="1800" i="1">
                              <a:solidFill>
                                <a:schemeClr val="tx1"/>
                              </a:solidFill>
                              <a:latin typeface="Cambria Math" panose="02040503050406030204" pitchFamily="18" charset="0"/>
                            </a:rPr>
                            <m:t>𝑔𝑟𝑜𝑢𝑝𝑠</m:t>
                          </m:r>
                        </m:sub>
                      </m:sSub>
                      <m:r>
                        <a:rPr lang="en-US" sz="1800" i="1">
                          <a:solidFill>
                            <a:schemeClr val="tx1"/>
                          </a:solidFill>
                          <a:latin typeface="Cambria Math" panose="02040503050406030204" pitchFamily="18" charset="0"/>
                        </a:rPr>
                        <m:t>=2</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𝑑𝑓</m:t>
                          </m:r>
                        </m:e>
                        <m:sub>
                          <m:r>
                            <a:rPr lang="en-US" i="1">
                              <a:solidFill>
                                <a:schemeClr val="tx1"/>
                              </a:solidFill>
                              <a:latin typeface="Cambria Math" panose="02040503050406030204" pitchFamily="18" charset="0"/>
                            </a:rPr>
                            <m:t>𝑒𝑟𝑟𝑜𝑟</m:t>
                          </m:r>
                        </m:sub>
                      </m:sSub>
                      <m:r>
                        <a:rPr lang="en-US" i="1">
                          <a:solidFill>
                            <a:schemeClr val="tx1"/>
                          </a:solidFill>
                          <a:latin typeface="Cambria Math" panose="02040503050406030204" pitchFamily="18" charset="0"/>
                        </a:rPr>
                        <m:t>=8</m:t>
                      </m:r>
                    </m:oMath>
                  </m:oMathPara>
                </a14:m>
                <a:endParaRPr lang="en-US" sz="1800" dirty="0">
                  <a:solidFill>
                    <a:schemeClr val="tx1"/>
                  </a:solidFill>
                </a:endParaRPr>
              </a:p>
              <a:p>
                <a:r>
                  <a:rPr lang="en-US" b="1" i="1" dirty="0">
                    <a:latin typeface="Cambria Math" panose="02040503050406030204" pitchFamily="18" charset="0"/>
                  </a:rPr>
                  <a:t>F </a:t>
                </a:r>
                <a:r>
                  <a:rPr lang="en-US" b="1" dirty="0">
                    <a:latin typeface="Cambria Math" panose="02040503050406030204" pitchFamily="18" charset="0"/>
                  </a:rPr>
                  <a:t>= 11.67</a:t>
                </a:r>
              </a:p>
            </p:txBody>
          </p:sp>
        </mc:Choice>
        <mc:Fallback xmlns="">
          <p:sp>
            <p:nvSpPr>
              <p:cNvPr id="13" name="TextBox 12">
                <a:extLst>
                  <a:ext uri="{FF2B5EF4-FFF2-40B4-BE49-F238E27FC236}">
                    <a16:creationId xmlns:a16="http://schemas.microsoft.com/office/drawing/2014/main" id="{2464B883-5DCF-2A4B-A074-3474CC003423}"/>
                  </a:ext>
                </a:extLst>
              </p:cNvPr>
              <p:cNvSpPr txBox="1">
                <a:spLocks noRot="1" noChangeAspect="1" noMove="1" noResize="1" noEditPoints="1" noAdjustHandles="1" noChangeArrowheads="1" noChangeShapeType="1" noTextEdit="1"/>
              </p:cNvSpPr>
              <p:nvPr/>
            </p:nvSpPr>
            <p:spPr>
              <a:xfrm>
                <a:off x="10140643" y="5016071"/>
                <a:ext cx="1491114" cy="945900"/>
              </a:xfrm>
              <a:prstGeom prst="rect">
                <a:avLst/>
              </a:prstGeom>
              <a:blipFill>
                <a:blip r:embed="rId7"/>
                <a:stretch>
                  <a:fillRect l="-2521" b="-9333"/>
                </a:stretch>
              </a:blipFill>
            </p:spPr>
            <p:txBody>
              <a:bodyPr/>
              <a:lstStyle/>
              <a:p>
                <a:r>
                  <a:rPr lang="de-DE">
                    <a:noFill/>
                  </a:rPr>
                  <a:t> </a:t>
                </a:r>
              </a:p>
            </p:txBody>
          </p:sp>
        </mc:Fallback>
      </mc:AlternateContent>
    </p:spTree>
    <p:extLst>
      <p:ext uri="{BB962C8B-B14F-4D97-AF65-F5344CB8AC3E}">
        <p14:creationId xmlns:p14="http://schemas.microsoft.com/office/powerpoint/2010/main" val="41055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A9F5-5EDA-441B-95A1-BB9DF5354752}"/>
              </a:ext>
            </a:extLst>
          </p:cNvPr>
          <p:cNvSpPr>
            <a:spLocks noGrp="1"/>
          </p:cNvSpPr>
          <p:nvPr>
            <p:ph type="title"/>
          </p:nvPr>
        </p:nvSpPr>
        <p:spPr/>
        <p:txBody>
          <a:bodyPr/>
          <a:lstStyle/>
          <a:p>
            <a:r>
              <a:rPr lang="de-DE" noProof="0" dirty="0"/>
              <a:t>Die Zwei-Wege-ANOVA in Excel</a:t>
            </a:r>
          </a:p>
        </p:txBody>
      </p:sp>
      <p:sp>
        <p:nvSpPr>
          <p:cNvPr id="3" name="Content Placeholder 2">
            <a:extLst>
              <a:ext uri="{FF2B5EF4-FFF2-40B4-BE49-F238E27FC236}">
                <a16:creationId xmlns:a16="http://schemas.microsoft.com/office/drawing/2014/main" id="{081B8CF0-CFF4-40EF-A26D-312405620D88}"/>
              </a:ext>
            </a:extLst>
          </p:cNvPr>
          <p:cNvSpPr>
            <a:spLocks noGrp="1"/>
          </p:cNvSpPr>
          <p:nvPr>
            <p:ph idx="1"/>
          </p:nvPr>
        </p:nvSpPr>
        <p:spPr/>
        <p:txBody>
          <a:bodyPr/>
          <a:lstStyle/>
          <a:p>
            <a:endParaRPr lang="de-DE" dirty="0"/>
          </a:p>
        </p:txBody>
      </p:sp>
      <p:grpSp>
        <p:nvGrpSpPr>
          <p:cNvPr id="4" name="Group 3">
            <a:extLst>
              <a:ext uri="{FF2B5EF4-FFF2-40B4-BE49-F238E27FC236}">
                <a16:creationId xmlns:a16="http://schemas.microsoft.com/office/drawing/2014/main" id="{C9C2E0A0-26B8-416B-A51C-AEAD0446B851}"/>
              </a:ext>
            </a:extLst>
          </p:cNvPr>
          <p:cNvGrpSpPr/>
          <p:nvPr/>
        </p:nvGrpSpPr>
        <p:grpSpPr>
          <a:xfrm>
            <a:off x="838200" y="1559857"/>
            <a:ext cx="10341634" cy="4617106"/>
            <a:chOff x="1149105" y="1163042"/>
            <a:chExt cx="6638535" cy="3334706"/>
          </a:xfrm>
        </p:grpSpPr>
        <p:pic>
          <p:nvPicPr>
            <p:cNvPr id="5" name="Picture 4">
              <a:extLst>
                <a:ext uri="{FF2B5EF4-FFF2-40B4-BE49-F238E27FC236}">
                  <a16:creationId xmlns:a16="http://schemas.microsoft.com/office/drawing/2014/main" id="{637A8D8E-7111-40A7-B542-B6726C345532}"/>
                </a:ext>
              </a:extLst>
            </p:cNvPr>
            <p:cNvPicPr>
              <a:picLocks noChangeAspect="1"/>
            </p:cNvPicPr>
            <p:nvPr/>
          </p:nvPicPr>
          <p:blipFill>
            <a:blip r:embed="rId3"/>
            <a:stretch>
              <a:fillRect/>
            </a:stretch>
          </p:blipFill>
          <p:spPr>
            <a:xfrm>
              <a:off x="1149105" y="1163042"/>
              <a:ext cx="6638535" cy="3334706"/>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3FF1FBF-0D98-44B9-A881-CEF11753DCBB}"/>
                    </a:ext>
                  </a:extLst>
                </p14:cNvPr>
                <p14:cNvContentPartPr/>
                <p14:nvPr/>
              </p14:nvContentPartPr>
              <p14:xfrm>
                <a:off x="1401960" y="1356120"/>
                <a:ext cx="1798920" cy="61920"/>
              </p14:xfrm>
            </p:contentPart>
          </mc:Choice>
          <mc:Fallback xmlns="">
            <p:pic>
              <p:nvPicPr>
                <p:cNvPr id="6" name="Ink 5">
                  <a:extLst>
                    <a:ext uri="{FF2B5EF4-FFF2-40B4-BE49-F238E27FC236}">
                      <a16:creationId xmlns:a16="http://schemas.microsoft.com/office/drawing/2014/main" id="{03FF1FBF-0D98-44B9-A881-CEF11753DCBB}"/>
                    </a:ext>
                  </a:extLst>
                </p:cNvPr>
                <p:cNvPicPr/>
                <p:nvPr/>
              </p:nvPicPr>
              <p:blipFill>
                <a:blip r:embed="rId5"/>
                <a:stretch>
                  <a:fillRect/>
                </a:stretch>
              </p:blipFill>
              <p:spPr>
                <a:xfrm>
                  <a:off x="1378850" y="1303867"/>
                  <a:ext cx="1844910" cy="1661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AB94B85-E87B-4F2C-8DD5-803F01FE7C24}"/>
                    </a:ext>
                  </a:extLst>
                </p14:cNvPr>
                <p14:cNvContentPartPr/>
                <p14:nvPr/>
              </p14:nvContentPartPr>
              <p14:xfrm>
                <a:off x="3520560" y="3919320"/>
                <a:ext cx="449640" cy="21240"/>
              </p14:xfrm>
            </p:contentPart>
          </mc:Choice>
          <mc:Fallback xmlns="">
            <p:pic>
              <p:nvPicPr>
                <p:cNvPr id="7" name="Ink 6">
                  <a:extLst>
                    <a:ext uri="{FF2B5EF4-FFF2-40B4-BE49-F238E27FC236}">
                      <a16:creationId xmlns:a16="http://schemas.microsoft.com/office/drawing/2014/main" id="{BAB94B85-E87B-4F2C-8DD5-803F01FE7C24}"/>
                    </a:ext>
                  </a:extLst>
                </p:cNvPr>
                <p:cNvPicPr/>
                <p:nvPr/>
              </p:nvPicPr>
              <p:blipFill>
                <a:blip r:embed="rId7"/>
                <a:stretch>
                  <a:fillRect/>
                </a:stretch>
              </p:blipFill>
              <p:spPr>
                <a:xfrm>
                  <a:off x="3497442" y="3868139"/>
                  <a:ext cx="495644" cy="12334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3046B83-2B80-4053-BFB2-5A77B328D7D3}"/>
                    </a:ext>
                  </a:extLst>
                </p14:cNvPr>
                <p14:cNvContentPartPr/>
                <p14:nvPr/>
              </p14:nvContentPartPr>
              <p14:xfrm>
                <a:off x="4701360" y="3913200"/>
                <a:ext cx="617760" cy="28080"/>
              </p14:xfrm>
            </p:contentPart>
          </mc:Choice>
          <mc:Fallback xmlns="">
            <p:pic>
              <p:nvPicPr>
                <p:cNvPr id="8" name="Ink 7">
                  <a:extLst>
                    <a:ext uri="{FF2B5EF4-FFF2-40B4-BE49-F238E27FC236}">
                      <a16:creationId xmlns:a16="http://schemas.microsoft.com/office/drawing/2014/main" id="{13046B83-2B80-4053-BFB2-5A77B328D7D3}"/>
                    </a:ext>
                  </a:extLst>
                </p:cNvPr>
                <p:cNvPicPr/>
                <p:nvPr/>
              </p:nvPicPr>
              <p:blipFill>
                <a:blip r:embed="rId9"/>
                <a:stretch>
                  <a:fillRect/>
                </a:stretch>
              </p:blipFill>
              <p:spPr>
                <a:xfrm>
                  <a:off x="4678249" y="3829379"/>
                  <a:ext cx="663751" cy="1953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3276AA1-98B8-4260-AB3E-500C8A5A007D}"/>
                    </a:ext>
                  </a:extLst>
                </p14:cNvPr>
                <p14:cNvContentPartPr/>
                <p14:nvPr/>
              </p14:nvContentPartPr>
              <p14:xfrm>
                <a:off x="1401960" y="3901320"/>
                <a:ext cx="373680" cy="30960"/>
              </p14:xfrm>
            </p:contentPart>
          </mc:Choice>
          <mc:Fallback xmlns="">
            <p:pic>
              <p:nvPicPr>
                <p:cNvPr id="9" name="Ink 8">
                  <a:extLst>
                    <a:ext uri="{FF2B5EF4-FFF2-40B4-BE49-F238E27FC236}">
                      <a16:creationId xmlns:a16="http://schemas.microsoft.com/office/drawing/2014/main" id="{C3276AA1-98B8-4260-AB3E-500C8A5A007D}"/>
                    </a:ext>
                  </a:extLst>
                </p:cNvPr>
                <p:cNvPicPr/>
                <p:nvPr/>
              </p:nvPicPr>
              <p:blipFill>
                <a:blip r:embed="rId11"/>
                <a:stretch>
                  <a:fillRect/>
                </a:stretch>
              </p:blipFill>
              <p:spPr>
                <a:xfrm>
                  <a:off x="1378836" y="3849286"/>
                  <a:ext cx="419696" cy="134767"/>
                </a:xfrm>
                <a:prstGeom prst="rect">
                  <a:avLst/>
                </a:prstGeom>
              </p:spPr>
            </p:pic>
          </mc:Fallback>
        </mc:AlternateContent>
      </p:grpSp>
      <p:sp>
        <p:nvSpPr>
          <p:cNvPr id="10" name="Footer Placeholder 9">
            <a:extLst>
              <a:ext uri="{FF2B5EF4-FFF2-40B4-BE49-F238E27FC236}">
                <a16:creationId xmlns:a16="http://schemas.microsoft.com/office/drawing/2014/main" id="{7E921656-7231-400D-942A-FD58B4D500D0}"/>
              </a:ext>
            </a:extLst>
          </p:cNvPr>
          <p:cNvSpPr>
            <a:spLocks noGrp="1"/>
          </p:cNvSpPr>
          <p:nvPr>
            <p:ph type="ftr" sz="quarter" idx="11"/>
          </p:nvPr>
        </p:nvSpPr>
        <p:spPr/>
        <p:txBody>
          <a:bodyPr/>
          <a:lstStyle/>
          <a:p>
            <a:r>
              <a:rPr lang="en-US" dirty="0"/>
              <a:t>Zwei-Wege-ANOVA Beispielübung</a:t>
            </a:r>
          </a:p>
        </p:txBody>
      </p:sp>
    </p:spTree>
    <p:extLst>
      <p:ext uri="{BB962C8B-B14F-4D97-AF65-F5344CB8AC3E}">
        <p14:creationId xmlns:p14="http://schemas.microsoft.com/office/powerpoint/2010/main" val="39117963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87B-2373-4A42-8F2C-C56B0DB74A17}"/>
              </a:ext>
            </a:extLst>
          </p:cNvPr>
          <p:cNvSpPr>
            <a:spLocks noGrp="1"/>
          </p:cNvSpPr>
          <p:nvPr>
            <p:ph type="ctrTitle"/>
          </p:nvPr>
        </p:nvSpPr>
        <p:spPr/>
        <p:txBody>
          <a:bodyPr/>
          <a:lstStyle/>
          <a:p>
            <a:r>
              <a:rPr lang="de-DE" noProof="0" dirty="0"/>
              <a:t>Zweifaktorielle ANOVA mit Messwiederholung</a:t>
            </a:r>
          </a:p>
        </p:txBody>
      </p:sp>
      <p:sp>
        <p:nvSpPr>
          <p:cNvPr id="3" name="Subtitle 2">
            <a:extLst>
              <a:ext uri="{FF2B5EF4-FFF2-40B4-BE49-F238E27FC236}">
                <a16:creationId xmlns:a16="http://schemas.microsoft.com/office/drawing/2014/main" id="{B8CB3686-17FE-46F3-8B56-004121331912}"/>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65833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C639-868B-4039-9B14-27376BF53D66}"/>
              </a:ext>
            </a:extLst>
          </p:cNvPr>
          <p:cNvSpPr>
            <a:spLocks noGrp="1"/>
          </p:cNvSpPr>
          <p:nvPr>
            <p:ph type="title"/>
          </p:nvPr>
        </p:nvSpPr>
        <p:spPr/>
        <p:txBody>
          <a:bodyPr/>
          <a:lstStyle/>
          <a:p>
            <a:r>
              <a:rPr lang="de-DE" noProof="0" dirty="0"/>
              <a:t>Ohne und mit Wiederholung</a:t>
            </a:r>
          </a:p>
        </p:txBody>
      </p:sp>
      <p:graphicFrame>
        <p:nvGraphicFramePr>
          <p:cNvPr id="4" name="Table 3">
            <a:extLst>
              <a:ext uri="{FF2B5EF4-FFF2-40B4-BE49-F238E27FC236}">
                <a16:creationId xmlns:a16="http://schemas.microsoft.com/office/drawing/2014/main" id="{76420F2F-27E9-4F47-A0C5-D3F51B77FF03}"/>
              </a:ext>
            </a:extLst>
          </p:cNvPr>
          <p:cNvGraphicFramePr>
            <a:graphicFrameLocks noGrp="1"/>
          </p:cNvGraphicFramePr>
          <p:nvPr>
            <p:extLst>
              <p:ext uri="{D42A27DB-BD31-4B8C-83A1-F6EECF244321}">
                <p14:modId xmlns:p14="http://schemas.microsoft.com/office/powerpoint/2010/main" val="2287900846"/>
              </p:ext>
            </p:extLst>
          </p:nvPr>
        </p:nvGraphicFramePr>
        <p:xfrm>
          <a:off x="2001328" y="2489477"/>
          <a:ext cx="4094673" cy="2613660"/>
        </p:xfrm>
        <a:graphic>
          <a:graphicData uri="http://schemas.openxmlformats.org/drawingml/2006/table">
            <a:tbl>
              <a:tblPr firstRow="1" firstCol="1" bandRow="1">
                <a:tableStyleId>{5C22544A-7EE6-4342-B048-85BDC9FD1C3A}</a:tableStyleId>
              </a:tblPr>
              <a:tblGrid>
                <a:gridCol w="947214">
                  <a:extLst>
                    <a:ext uri="{9D8B030D-6E8A-4147-A177-3AD203B41FA5}">
                      <a16:colId xmlns:a16="http://schemas.microsoft.com/office/drawing/2014/main" val="2920945334"/>
                    </a:ext>
                  </a:extLst>
                </a:gridCol>
                <a:gridCol w="1049153">
                  <a:extLst>
                    <a:ext uri="{9D8B030D-6E8A-4147-A177-3AD203B41FA5}">
                      <a16:colId xmlns:a16="http://schemas.microsoft.com/office/drawing/2014/main" val="1073335484"/>
                    </a:ext>
                  </a:extLst>
                </a:gridCol>
                <a:gridCol w="1049153">
                  <a:extLst>
                    <a:ext uri="{9D8B030D-6E8A-4147-A177-3AD203B41FA5}">
                      <a16:colId xmlns:a16="http://schemas.microsoft.com/office/drawing/2014/main" val="3181558811"/>
                    </a:ext>
                  </a:extLst>
                </a:gridCol>
                <a:gridCol w="1049153">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Block1</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16</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23</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85"/>
                    </a:solidFill>
                  </a:tcPr>
                </a:tc>
                <a:extLst>
                  <a:ext uri="{0D108BD9-81ED-4DB2-BD59-A6C34878D82A}">
                    <a16:rowId xmlns:a16="http://schemas.microsoft.com/office/drawing/2014/main" val="3363674417"/>
                  </a:ext>
                </a:extLst>
              </a:tr>
              <a:tr h="336768">
                <a:tc>
                  <a:txBody>
                    <a:bodyPr/>
                    <a:lstStyle/>
                    <a:p>
                      <a:pPr algn="ctr" fontAlgn="b"/>
                      <a:r>
                        <a:rPr lang="en-US" sz="2400" b="1" i="0" u="none" strike="noStrike" dirty="0">
                          <a:solidFill>
                            <a:schemeClr val="bg1"/>
                          </a:solidFill>
                          <a:effectLst/>
                          <a:latin typeface="+mn-lt"/>
                        </a:rPr>
                        <a:t>Block2</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14</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21</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4237899665"/>
                  </a:ext>
                </a:extLst>
              </a:tr>
              <a:tr h="336768">
                <a:tc>
                  <a:txBody>
                    <a:bodyPr/>
                    <a:lstStyle/>
                    <a:p>
                      <a:pPr algn="ctr" fontAlgn="b"/>
                      <a:r>
                        <a:rPr lang="en-US" sz="2400" b="1" i="0" u="none" strike="noStrike" dirty="0">
                          <a:solidFill>
                            <a:schemeClr val="bg1"/>
                          </a:solidFill>
                          <a:effectLst/>
                          <a:latin typeface="+mn-lt"/>
                        </a:rPr>
                        <a:t>Block3</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11</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16</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Block4</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10</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15</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1050158715"/>
                  </a:ext>
                </a:extLst>
              </a:tr>
              <a:tr h="336768">
                <a:tc>
                  <a:txBody>
                    <a:bodyPr/>
                    <a:lstStyle/>
                    <a:p>
                      <a:pPr algn="ctr" fontAlgn="b"/>
                      <a:r>
                        <a:rPr lang="en-US" sz="2400" b="1" i="0" u="none" strike="noStrike" dirty="0">
                          <a:solidFill>
                            <a:schemeClr val="bg1"/>
                          </a:solidFill>
                          <a:effectLst/>
                          <a:latin typeface="+mn-lt"/>
                        </a:rPr>
                        <a:t>Block5</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9</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10</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85"/>
                    </a:solidFill>
                  </a:tcPr>
                </a:tc>
                <a:extLst>
                  <a:ext uri="{0D108BD9-81ED-4DB2-BD59-A6C34878D82A}">
                    <a16:rowId xmlns:a16="http://schemas.microsoft.com/office/drawing/2014/main" val="919703989"/>
                  </a:ext>
                </a:extLst>
              </a:tr>
              <a:tr h="336768">
                <a:tc>
                  <a:txBody>
                    <a:bodyPr/>
                    <a:lstStyle/>
                    <a:p>
                      <a:pPr algn="ctr" fontAlgn="b"/>
                      <a:r>
                        <a:rPr lang="en-US" sz="2400" b="1" i="0" u="none" strike="noStrike" dirty="0">
                          <a:solidFill>
                            <a:schemeClr val="bg1"/>
                          </a:solidFill>
                          <a:effectLst/>
                          <a:latin typeface="+mn-lt"/>
                        </a:rPr>
                        <a:t>Block6</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8</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8</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10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30071653"/>
                  </a:ext>
                </a:extLst>
              </a:tr>
            </a:tbl>
          </a:graphicData>
        </a:graphic>
      </p:graphicFrame>
      <p:sp>
        <p:nvSpPr>
          <p:cNvPr id="5" name="TextBox 4">
            <a:extLst>
              <a:ext uri="{FF2B5EF4-FFF2-40B4-BE49-F238E27FC236}">
                <a16:creationId xmlns:a16="http://schemas.microsoft.com/office/drawing/2014/main" id="{20BFB05D-E003-4B49-952C-7A0F554D5C89}"/>
              </a:ext>
            </a:extLst>
          </p:cNvPr>
          <p:cNvSpPr txBox="1"/>
          <p:nvPr/>
        </p:nvSpPr>
        <p:spPr>
          <a:xfrm>
            <a:off x="2501971" y="1723429"/>
            <a:ext cx="2925801" cy="461665"/>
          </a:xfrm>
          <a:prstGeom prst="rect">
            <a:avLst/>
          </a:prstGeom>
          <a:noFill/>
        </p:spPr>
        <p:txBody>
          <a:bodyPr wrap="none" rtlCol="0">
            <a:spAutoFit/>
          </a:bodyPr>
          <a:lstStyle/>
          <a:p>
            <a:r>
              <a:rPr lang="en-US" sz="2400" dirty="0">
                <a:latin typeface="Montserrat" panose="02000505000000020004" pitchFamily="2" charset="0"/>
              </a:rPr>
              <a:t>Ohne Wiederholung</a:t>
            </a:r>
          </a:p>
        </p:txBody>
      </p:sp>
      <p:graphicFrame>
        <p:nvGraphicFramePr>
          <p:cNvPr id="6" name="Table 5">
            <a:extLst>
              <a:ext uri="{FF2B5EF4-FFF2-40B4-BE49-F238E27FC236}">
                <a16:creationId xmlns:a16="http://schemas.microsoft.com/office/drawing/2014/main" id="{0B8EAA26-C319-42C2-B66E-44DDDFBEE99D}"/>
              </a:ext>
            </a:extLst>
          </p:cNvPr>
          <p:cNvGraphicFramePr>
            <a:graphicFrameLocks noGrp="1"/>
          </p:cNvGraphicFramePr>
          <p:nvPr>
            <p:extLst>
              <p:ext uri="{D42A27DB-BD31-4B8C-83A1-F6EECF244321}">
                <p14:modId xmlns:p14="http://schemas.microsoft.com/office/powerpoint/2010/main" val="3968228729"/>
              </p:ext>
            </p:extLst>
          </p:nvPr>
        </p:nvGraphicFramePr>
        <p:xfrm>
          <a:off x="6327190" y="2489477"/>
          <a:ext cx="4094673" cy="2613660"/>
        </p:xfrm>
        <a:graphic>
          <a:graphicData uri="http://schemas.openxmlformats.org/drawingml/2006/table">
            <a:tbl>
              <a:tblPr firstRow="1" firstCol="1" bandRow="1">
                <a:tableStyleId>{5C22544A-7EE6-4342-B048-85BDC9FD1C3A}</a:tableStyleId>
              </a:tblPr>
              <a:tblGrid>
                <a:gridCol w="947214">
                  <a:extLst>
                    <a:ext uri="{9D8B030D-6E8A-4147-A177-3AD203B41FA5}">
                      <a16:colId xmlns:a16="http://schemas.microsoft.com/office/drawing/2014/main" val="2920945334"/>
                    </a:ext>
                  </a:extLst>
                </a:gridCol>
                <a:gridCol w="1049153">
                  <a:extLst>
                    <a:ext uri="{9D8B030D-6E8A-4147-A177-3AD203B41FA5}">
                      <a16:colId xmlns:a16="http://schemas.microsoft.com/office/drawing/2014/main" val="1073335484"/>
                    </a:ext>
                  </a:extLst>
                </a:gridCol>
                <a:gridCol w="1049153">
                  <a:extLst>
                    <a:ext uri="{9D8B030D-6E8A-4147-A177-3AD203B41FA5}">
                      <a16:colId xmlns:a16="http://schemas.microsoft.com/office/drawing/2014/main" val="3181558811"/>
                    </a:ext>
                  </a:extLst>
                </a:gridCol>
                <a:gridCol w="1049153">
                  <a:extLst>
                    <a:ext uri="{9D8B030D-6E8A-4147-A177-3AD203B41FA5}">
                      <a16:colId xmlns:a16="http://schemas.microsoft.com/office/drawing/2014/main" val="508313133"/>
                    </a:ext>
                  </a:extLst>
                </a:gridCol>
              </a:tblGrid>
              <a:tr h="336768">
                <a:tc>
                  <a:txBody>
                    <a:bodyPr/>
                    <a:lstStyle/>
                    <a:p>
                      <a:pPr algn="ctr" fontAlgn="b"/>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GroupA</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GroupB</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2400" u="none" strike="noStrike" dirty="0">
                          <a:effectLst/>
                        </a:rPr>
                        <a:t>GroupC</a:t>
                      </a:r>
                      <a:endParaRPr lang="en-US" sz="24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rgbClr val="FF3300"/>
                    </a:solidFill>
                  </a:tcPr>
                </a:tc>
                <a:extLst>
                  <a:ext uri="{0D108BD9-81ED-4DB2-BD59-A6C34878D82A}">
                    <a16:rowId xmlns:a16="http://schemas.microsoft.com/office/drawing/2014/main" val="1810565793"/>
                  </a:ext>
                </a:extLst>
              </a:tr>
              <a:tr h="336768">
                <a:tc>
                  <a:txBody>
                    <a:bodyPr/>
                    <a:lstStyle/>
                    <a:p>
                      <a:pPr algn="ctr" fontAlgn="b"/>
                      <a:r>
                        <a:rPr lang="en-US" sz="2400" b="1" i="0" u="none" strike="noStrike" dirty="0">
                          <a:solidFill>
                            <a:schemeClr val="bg1"/>
                          </a:solidFill>
                          <a:effectLst/>
                          <a:latin typeface="+mn-lt"/>
                        </a:rPr>
                        <a:t>Block1</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b="0" i="0" u="none" strike="noStrike" dirty="0">
                          <a:solidFill>
                            <a:srgbClr val="000000"/>
                          </a:solidFill>
                          <a:effectLst/>
                          <a:latin typeface="+mn-lt"/>
                        </a:rPr>
                        <a:t>16</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b"/>
                      <a:r>
                        <a:rPr lang="en-US" sz="2400" b="0" i="0" u="none" strike="noStrike" dirty="0">
                          <a:solidFill>
                            <a:srgbClr val="000000"/>
                          </a:solidFill>
                          <a:effectLst/>
                          <a:latin typeface="+mn-lt"/>
                        </a:rPr>
                        <a:t>23</a:t>
                      </a:r>
                    </a:p>
                  </a:txBody>
                  <a:tcPr marL="7620" marR="7620" marT="7620" marB="0" anchor="ctr">
                    <a:lnT w="12700" cap="flat" cmpd="sng" algn="ctr">
                      <a:solidFill>
                        <a:schemeClr val="tx1"/>
                      </a:solidFill>
                      <a:prstDash val="solid"/>
                      <a:round/>
                      <a:headEnd type="none" w="med" len="med"/>
                      <a:tailEnd type="none" w="med" len="med"/>
                    </a:lnT>
                    <a:solidFill>
                      <a:srgbClr val="66FF99"/>
                    </a:solidFill>
                  </a:tcPr>
                </a:tc>
                <a:tc>
                  <a:txBody>
                    <a:bodyPr/>
                    <a:lstStyle/>
                    <a:p>
                      <a:pPr algn="ctr" fontAlgn="b"/>
                      <a:r>
                        <a:rPr lang="en-US" sz="2400" b="0" i="0" u="none" strike="noStrike" dirty="0">
                          <a:solidFill>
                            <a:srgbClr val="000000"/>
                          </a:solidFill>
                          <a:effectLst/>
                          <a:latin typeface="+mn-lt"/>
                        </a:rPr>
                        <a:t>21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8585"/>
                    </a:solidFill>
                  </a:tcPr>
                </a:tc>
                <a:extLst>
                  <a:ext uri="{0D108BD9-81ED-4DB2-BD59-A6C34878D82A}">
                    <a16:rowId xmlns:a16="http://schemas.microsoft.com/office/drawing/2014/main" val="3363674417"/>
                  </a:ext>
                </a:extLst>
              </a:tr>
              <a:tr h="336768">
                <a:tc>
                  <a:txBody>
                    <a:bodyPr/>
                    <a:lstStyle/>
                    <a:p>
                      <a:pPr algn="ctr" fontAlgn="b"/>
                      <a:endParaRPr lang="en-US" sz="2400" b="1" i="0" u="none" strike="noStrike" dirty="0">
                        <a:solidFill>
                          <a:schemeClr val="bg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US" sz="2400" b="0" i="0" u="none" strike="noStrike" dirty="0">
                          <a:solidFill>
                            <a:srgbClr val="000000"/>
                          </a:solidFill>
                          <a:effectLst/>
                          <a:latin typeface="+mn-lt"/>
                        </a:rPr>
                        <a:t>14</a:t>
                      </a:r>
                    </a:p>
                  </a:txBody>
                  <a:tcPr marL="7620" marR="7620" marT="7620" marB="0" anchor="ctr"/>
                </a:tc>
                <a:tc>
                  <a:txBody>
                    <a:bodyPr/>
                    <a:lstStyle/>
                    <a:p>
                      <a:pPr algn="ctr" fontAlgn="b"/>
                      <a:r>
                        <a:rPr lang="en-US" sz="2400" b="0" i="0" u="none" strike="noStrike" dirty="0">
                          <a:solidFill>
                            <a:srgbClr val="000000"/>
                          </a:solidFill>
                          <a:effectLst/>
                          <a:latin typeface="+mn-lt"/>
                        </a:rPr>
                        <a:t>21</a:t>
                      </a:r>
                    </a:p>
                  </a:txBody>
                  <a:tcPr marL="7620" marR="7620" marT="7620" marB="0" anchor="ctr">
                    <a:solidFill>
                      <a:srgbClr val="CCFFCC"/>
                    </a:solidFill>
                  </a:tcPr>
                </a:tc>
                <a:tc>
                  <a:txBody>
                    <a:bodyPr/>
                    <a:lstStyle/>
                    <a:p>
                      <a:pPr algn="ctr" fontAlgn="b"/>
                      <a:r>
                        <a:rPr lang="en-US" sz="2400" b="0" i="0" u="none" strike="noStrike" dirty="0">
                          <a:solidFill>
                            <a:srgbClr val="000000"/>
                          </a:solidFill>
                          <a:effectLst/>
                          <a:latin typeface="+mn-lt"/>
                        </a:rPr>
                        <a:t>16</a:t>
                      </a:r>
                    </a:p>
                  </a:txBody>
                  <a:tcPr marL="7620" marR="7620" marT="7620" marB="0" anchor="ctr">
                    <a:lnR w="12700" cap="flat" cmpd="sng" algn="ctr">
                      <a:solidFill>
                        <a:schemeClr val="tx1"/>
                      </a:solidFill>
                      <a:prstDash val="solid"/>
                      <a:round/>
                      <a:headEnd type="none" w="med" len="med"/>
                      <a:tailEnd type="none" w="med" len="med"/>
                    </a:lnR>
                    <a:solidFill>
                      <a:srgbClr val="FFB9B9"/>
                    </a:solidFill>
                  </a:tcPr>
                </a:tc>
                <a:extLst>
                  <a:ext uri="{0D108BD9-81ED-4DB2-BD59-A6C34878D82A}">
                    <a16:rowId xmlns:a16="http://schemas.microsoft.com/office/drawing/2014/main" val="4237899665"/>
                  </a:ext>
                </a:extLst>
              </a:tr>
              <a:tr h="336768">
                <a:tc>
                  <a:txBody>
                    <a:bodyPr/>
                    <a:lstStyle/>
                    <a:p>
                      <a:pPr algn="ctr" fontAlgn="b"/>
                      <a:endParaRPr lang="en-US" sz="2400" b="1" i="0" u="none" strike="noStrike" dirty="0">
                        <a:solidFill>
                          <a:schemeClr val="bg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11</a:t>
                      </a: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16</a:t>
                      </a:r>
                    </a:p>
                  </a:txBody>
                  <a:tcPr marL="7620" marR="7620" marT="7620" marB="0" anchor="ctr">
                    <a:lnB w="12700" cap="flat" cmpd="sng" algn="ctr">
                      <a:solidFill>
                        <a:schemeClr val="tx1"/>
                      </a:solidFill>
                      <a:prstDash val="solid"/>
                      <a:round/>
                      <a:headEnd type="none" w="med" len="med"/>
                      <a:tailEnd type="none" w="med" len="med"/>
                    </a:lnB>
                    <a:solidFill>
                      <a:srgbClr val="66FF99"/>
                    </a:solidFill>
                  </a:tcPr>
                </a:tc>
                <a:tc>
                  <a:txBody>
                    <a:bodyPr/>
                    <a:lstStyle/>
                    <a:p>
                      <a:pPr algn="ctr" fontAlgn="b"/>
                      <a:r>
                        <a:rPr lang="en-US" sz="2400" b="0" i="0" u="none" strike="noStrike" dirty="0">
                          <a:solidFill>
                            <a:srgbClr val="000000"/>
                          </a:solidFill>
                          <a:effectLst/>
                          <a:latin typeface="+mn-lt"/>
                        </a:rPr>
                        <a:t>18</a:t>
                      </a: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8585"/>
                    </a:solidFill>
                  </a:tcPr>
                </a:tc>
                <a:extLst>
                  <a:ext uri="{0D108BD9-81ED-4DB2-BD59-A6C34878D82A}">
                    <a16:rowId xmlns:a16="http://schemas.microsoft.com/office/drawing/2014/main" val="1705753044"/>
                  </a:ext>
                </a:extLst>
              </a:tr>
              <a:tr h="336768">
                <a:tc>
                  <a:txBody>
                    <a:bodyPr/>
                    <a:lstStyle/>
                    <a:p>
                      <a:pPr algn="ctr" fontAlgn="b"/>
                      <a:r>
                        <a:rPr lang="en-US" sz="2400" b="1" i="0" u="none" strike="noStrike" dirty="0">
                          <a:solidFill>
                            <a:schemeClr val="bg1"/>
                          </a:solidFill>
                          <a:effectLst/>
                          <a:latin typeface="+mn-lt"/>
                        </a:rPr>
                        <a:t>Block2</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b="0" i="0" u="none" strike="noStrike" dirty="0">
                          <a:solidFill>
                            <a:srgbClr val="000000"/>
                          </a:solidFill>
                          <a:effectLst/>
                          <a:latin typeface="+mn-lt"/>
                        </a:rPr>
                        <a:t>10</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b"/>
                      <a:r>
                        <a:rPr lang="en-US" sz="2400" b="0" i="0" u="none" strike="noStrike" dirty="0">
                          <a:solidFill>
                            <a:srgbClr val="000000"/>
                          </a:solidFill>
                          <a:effectLst/>
                          <a:latin typeface="+mn-lt"/>
                        </a:rPr>
                        <a:t>15</a:t>
                      </a:r>
                    </a:p>
                  </a:txBody>
                  <a:tcPr marL="7620" marR="7620" marT="7620" marB="0" anchor="ctr">
                    <a:lnT w="12700" cap="flat" cmpd="sng" algn="ctr">
                      <a:solidFill>
                        <a:schemeClr val="tx1"/>
                      </a:solidFill>
                      <a:prstDash val="solid"/>
                      <a:round/>
                      <a:headEnd type="none" w="med" len="med"/>
                      <a:tailEnd type="none" w="med" len="med"/>
                    </a:lnT>
                    <a:solidFill>
                      <a:srgbClr val="CCFFCC"/>
                    </a:solidFill>
                  </a:tcPr>
                </a:tc>
                <a:tc>
                  <a:txBody>
                    <a:bodyPr/>
                    <a:lstStyle/>
                    <a:p>
                      <a:pPr algn="ctr" fontAlgn="b"/>
                      <a:r>
                        <a:rPr lang="en-US" sz="2400" b="0" i="0" u="none" strike="noStrike" dirty="0">
                          <a:solidFill>
                            <a:srgbClr val="000000"/>
                          </a:solidFill>
                          <a:effectLst/>
                          <a:latin typeface="+mn-lt"/>
                        </a:rPr>
                        <a:t>14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B9B9"/>
                    </a:solidFill>
                  </a:tcPr>
                </a:tc>
                <a:extLst>
                  <a:ext uri="{0D108BD9-81ED-4DB2-BD59-A6C34878D82A}">
                    <a16:rowId xmlns:a16="http://schemas.microsoft.com/office/drawing/2014/main" val="1050158715"/>
                  </a:ext>
                </a:extLst>
              </a:tr>
              <a:tr h="336768">
                <a:tc>
                  <a:txBody>
                    <a:bodyPr/>
                    <a:lstStyle/>
                    <a:p>
                      <a:pPr algn="ctr" fontAlgn="b"/>
                      <a:endParaRPr lang="en-US" sz="2400" b="1" i="0" u="none" strike="noStrike" dirty="0">
                        <a:solidFill>
                          <a:schemeClr val="bg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US" sz="2400" b="0" i="0" u="none" strike="noStrike" dirty="0">
                          <a:solidFill>
                            <a:srgbClr val="000000"/>
                          </a:solidFill>
                          <a:effectLst/>
                          <a:latin typeface="+mn-lt"/>
                        </a:rPr>
                        <a:t>9</a:t>
                      </a:r>
                    </a:p>
                  </a:txBody>
                  <a:tcPr marL="7620" marR="7620" marT="7620" marB="0" anchor="ctr"/>
                </a:tc>
                <a:tc>
                  <a:txBody>
                    <a:bodyPr/>
                    <a:lstStyle/>
                    <a:p>
                      <a:pPr algn="ctr" fontAlgn="b"/>
                      <a:r>
                        <a:rPr lang="en-US" sz="2400" b="0" i="0" u="none" strike="noStrike" dirty="0">
                          <a:solidFill>
                            <a:srgbClr val="000000"/>
                          </a:solidFill>
                          <a:effectLst/>
                          <a:latin typeface="+mn-lt"/>
                        </a:rPr>
                        <a:t>10</a:t>
                      </a:r>
                    </a:p>
                  </a:txBody>
                  <a:tcPr marL="7620" marR="7620" marT="7620" marB="0" anchor="ctr">
                    <a:solidFill>
                      <a:srgbClr val="66FF99"/>
                    </a:solidFill>
                  </a:tcPr>
                </a:tc>
                <a:tc>
                  <a:txBody>
                    <a:bodyPr/>
                    <a:lstStyle/>
                    <a:p>
                      <a:pPr algn="ctr" fontAlgn="b"/>
                      <a:r>
                        <a:rPr lang="en-US" sz="2400" b="0" i="0" u="none" strike="noStrike" dirty="0">
                          <a:solidFill>
                            <a:srgbClr val="000000"/>
                          </a:solidFill>
                          <a:effectLst/>
                          <a:latin typeface="+mn-lt"/>
                        </a:rPr>
                        <a:t>11</a:t>
                      </a:r>
                    </a:p>
                  </a:txBody>
                  <a:tcPr marL="7620" marR="7620" marT="7620" marB="0" anchor="ctr">
                    <a:lnR w="12700" cap="flat" cmpd="sng" algn="ctr">
                      <a:solidFill>
                        <a:schemeClr val="tx1"/>
                      </a:solidFill>
                      <a:prstDash val="solid"/>
                      <a:round/>
                      <a:headEnd type="none" w="med" len="med"/>
                      <a:tailEnd type="none" w="med" len="med"/>
                    </a:lnR>
                    <a:solidFill>
                      <a:srgbClr val="FF8585"/>
                    </a:solidFill>
                  </a:tcPr>
                </a:tc>
                <a:extLst>
                  <a:ext uri="{0D108BD9-81ED-4DB2-BD59-A6C34878D82A}">
                    <a16:rowId xmlns:a16="http://schemas.microsoft.com/office/drawing/2014/main" val="919703989"/>
                  </a:ext>
                </a:extLst>
              </a:tr>
              <a:tr h="336768">
                <a:tc>
                  <a:txBody>
                    <a:bodyPr/>
                    <a:lstStyle/>
                    <a:p>
                      <a:pPr algn="ctr" fontAlgn="b"/>
                      <a:endParaRPr lang="en-US" sz="2400" b="1" i="0" u="none" strike="noStrike" dirty="0">
                        <a:solidFill>
                          <a:schemeClr val="bg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8</a:t>
                      </a: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8</a:t>
                      </a:r>
                    </a:p>
                  </a:txBody>
                  <a:tcPr marL="7620" marR="7620" marT="7620" marB="0" anchor="ctr">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2400" b="0" i="0" u="none" strike="noStrike" dirty="0">
                          <a:solidFill>
                            <a:srgbClr val="000000"/>
                          </a:solidFill>
                          <a:effectLst/>
                          <a:latin typeface="+mn-lt"/>
                        </a:rPr>
                        <a:t>10</a:t>
                      </a: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30071653"/>
                  </a:ext>
                </a:extLst>
              </a:tr>
            </a:tbl>
          </a:graphicData>
        </a:graphic>
      </p:graphicFrame>
      <p:sp>
        <p:nvSpPr>
          <p:cNvPr id="7" name="TextBox 6">
            <a:extLst>
              <a:ext uri="{FF2B5EF4-FFF2-40B4-BE49-F238E27FC236}">
                <a16:creationId xmlns:a16="http://schemas.microsoft.com/office/drawing/2014/main" id="{ECAC4651-32A5-44F7-AB81-F4067F0360C9}"/>
              </a:ext>
            </a:extLst>
          </p:cNvPr>
          <p:cNvSpPr txBox="1"/>
          <p:nvPr/>
        </p:nvSpPr>
        <p:spPr>
          <a:xfrm>
            <a:off x="6813522" y="1723429"/>
            <a:ext cx="2582758" cy="461665"/>
          </a:xfrm>
          <a:prstGeom prst="rect">
            <a:avLst/>
          </a:prstGeom>
          <a:noFill/>
        </p:spPr>
        <p:txBody>
          <a:bodyPr wrap="none" rtlCol="0">
            <a:spAutoFit/>
          </a:bodyPr>
          <a:lstStyle/>
          <a:p>
            <a:r>
              <a:rPr lang="en-US" sz="2400" dirty="0">
                <a:latin typeface="Montserrat" panose="02000505000000020004" pitchFamily="2" charset="0"/>
              </a:rPr>
              <a:t>Mit Wiederholung</a:t>
            </a:r>
          </a:p>
        </p:txBody>
      </p:sp>
      <p:sp>
        <p:nvSpPr>
          <p:cNvPr id="8" name="Rectangle: Rounded Corners 7">
            <a:extLst>
              <a:ext uri="{FF2B5EF4-FFF2-40B4-BE49-F238E27FC236}">
                <a16:creationId xmlns:a16="http://schemas.microsoft.com/office/drawing/2014/main" id="{642B9265-0C1B-458A-8959-96E75B8495C3}"/>
              </a:ext>
            </a:extLst>
          </p:cNvPr>
          <p:cNvSpPr/>
          <p:nvPr/>
        </p:nvSpPr>
        <p:spPr>
          <a:xfrm>
            <a:off x="7417668" y="2876162"/>
            <a:ext cx="723900" cy="1074736"/>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4627A0D-DD17-4544-B033-EFCD68558BE9}"/>
              </a:ext>
            </a:extLst>
          </p:cNvPr>
          <p:cNvSpPr txBox="1"/>
          <p:nvPr/>
        </p:nvSpPr>
        <p:spPr>
          <a:xfrm>
            <a:off x="6377520" y="5433592"/>
            <a:ext cx="4617611" cy="830997"/>
          </a:xfrm>
          <a:prstGeom prst="rect">
            <a:avLst/>
          </a:prstGeom>
          <a:noFill/>
        </p:spPr>
        <p:txBody>
          <a:bodyPr wrap="none" rtlCol="0">
            <a:spAutoFit/>
          </a:bodyPr>
          <a:lstStyle/>
          <a:p>
            <a:pPr marL="6350"/>
            <a:r>
              <a:rPr lang="en-US" sz="2400" dirty="0">
                <a:solidFill>
                  <a:srgbClr val="0070C0"/>
                </a:solidFill>
                <a:latin typeface="Montserrat" panose="02000505000000020004" pitchFamily="2" charset="0"/>
              </a:rPr>
              <a:t>Stichprobe hat mehrere Messwerte</a:t>
            </a:r>
          </a:p>
          <a:p>
            <a:pPr marL="6350"/>
            <a:r>
              <a:rPr lang="en-US" sz="2400" dirty="0" err="1">
                <a:solidFill>
                  <a:srgbClr val="0070C0"/>
                </a:solidFill>
                <a:latin typeface="Montserrat" panose="02000505000000020004" pitchFamily="2" charset="0"/>
              </a:rPr>
              <a:t>Stichprobe</a:t>
            </a:r>
            <a:r>
              <a:rPr lang="en-US" sz="2400" dirty="0">
                <a:solidFill>
                  <a:srgbClr val="0070C0"/>
                </a:solidFill>
                <a:latin typeface="Montserrat" panose="02000505000000020004" pitchFamily="2" charset="0"/>
              </a:rPr>
              <a:t> hat einen Mittelwert</a:t>
            </a:r>
          </a:p>
        </p:txBody>
      </p:sp>
      <p:sp>
        <p:nvSpPr>
          <p:cNvPr id="3" name="Footer Placeholder 2">
            <a:extLst>
              <a:ext uri="{FF2B5EF4-FFF2-40B4-BE49-F238E27FC236}">
                <a16:creationId xmlns:a16="http://schemas.microsoft.com/office/drawing/2014/main" id="{144C68A3-6D88-4EC7-97A1-2672ECCC9AFB}"/>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20371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C639-868B-4039-9B14-27376BF53D66}"/>
              </a:ext>
            </a:extLst>
          </p:cNvPr>
          <p:cNvSpPr>
            <a:spLocks noGrp="1"/>
          </p:cNvSpPr>
          <p:nvPr>
            <p:ph type="title"/>
          </p:nvPr>
        </p:nvSpPr>
        <p:spPr/>
        <p:txBody>
          <a:bodyPr/>
          <a:lstStyle/>
          <a:p>
            <a:r>
              <a:rPr lang="de-DE" noProof="0" dirty="0"/>
              <a:t>Zweifaktorielle ANOVA mit Messwiederholung</a:t>
            </a:r>
          </a:p>
        </p:txBody>
      </p:sp>
      <p:sp>
        <p:nvSpPr>
          <p:cNvPr id="3" name="Content Placeholder 2">
            <a:extLst>
              <a:ext uri="{FF2B5EF4-FFF2-40B4-BE49-F238E27FC236}">
                <a16:creationId xmlns:a16="http://schemas.microsoft.com/office/drawing/2014/main" id="{0D8EE6B8-CBF4-4F99-BE0D-5E0CAA101CED}"/>
              </a:ext>
            </a:extLst>
          </p:cNvPr>
          <p:cNvSpPr>
            <a:spLocks noGrp="1"/>
          </p:cNvSpPr>
          <p:nvPr>
            <p:ph idx="1"/>
          </p:nvPr>
        </p:nvSpPr>
        <p:spPr/>
        <p:txBody>
          <a:bodyPr/>
          <a:lstStyle/>
          <a:p>
            <a:r>
              <a:rPr lang="de-DE" noProof="0" dirty="0"/>
              <a:t>Führt das Konzept der </a:t>
            </a:r>
            <a:r>
              <a:rPr lang="de-DE" b="1" noProof="0" dirty="0">
                <a:solidFill>
                  <a:schemeClr val="accent1"/>
                </a:solidFill>
              </a:rPr>
              <a:t>Stichprobenmittel</a:t>
            </a:r>
            <a:r>
              <a:rPr lang="de-DE" noProof="0" dirty="0"/>
              <a:t> und </a:t>
            </a:r>
            <a:r>
              <a:rPr lang="de-DE" b="1" noProof="0" dirty="0">
                <a:solidFill>
                  <a:schemeClr val="accent1"/>
                </a:solidFill>
              </a:rPr>
              <a:t>Stichprobenvarianz</a:t>
            </a:r>
            <a:r>
              <a:rPr lang="de-DE" noProof="0" dirty="0"/>
              <a:t> ein</a:t>
            </a:r>
          </a:p>
          <a:p>
            <a:r>
              <a:rPr lang="de-DE" noProof="0" dirty="0"/>
              <a:t>Stellt das Konzept der </a:t>
            </a:r>
            <a:r>
              <a:rPr lang="de-DE" b="1" noProof="0" dirty="0">
                <a:solidFill>
                  <a:schemeClr val="accent1"/>
                </a:solidFill>
              </a:rPr>
              <a:t>Interaktionseffekte</a:t>
            </a:r>
            <a:r>
              <a:rPr lang="de-DE" noProof="0" dirty="0"/>
              <a:t> vor</a:t>
            </a:r>
          </a:p>
        </p:txBody>
      </p:sp>
      <p:sp>
        <p:nvSpPr>
          <p:cNvPr id="4" name="Footer Placeholder 3">
            <a:extLst>
              <a:ext uri="{FF2B5EF4-FFF2-40B4-BE49-F238E27FC236}">
                <a16:creationId xmlns:a16="http://schemas.microsoft.com/office/drawing/2014/main" id="{C0DD9EE6-9FA5-42F2-880E-E48E1B66B76E}"/>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7113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8A21-386E-4006-8F42-28BF576C3C44}"/>
              </a:ext>
            </a:extLst>
          </p:cNvPr>
          <p:cNvSpPr>
            <a:spLocks noGrp="1"/>
          </p:cNvSpPr>
          <p:nvPr>
            <p:ph type="title"/>
          </p:nvPr>
        </p:nvSpPr>
        <p:spPr/>
        <p:txBody>
          <a:bodyPr/>
          <a:lstStyle/>
          <a:p>
            <a:r>
              <a:rPr lang="de-DE" noProof="0" dirty="0"/>
              <a:t>Zweifaktorielle ANOVA mit Messwiederholung</a:t>
            </a:r>
          </a:p>
        </p:txBody>
      </p:sp>
      <p:sp>
        <p:nvSpPr>
          <p:cNvPr id="3" name="Content Placeholder 2">
            <a:extLst>
              <a:ext uri="{FF2B5EF4-FFF2-40B4-BE49-F238E27FC236}">
                <a16:creationId xmlns:a16="http://schemas.microsoft.com/office/drawing/2014/main" id="{2965C5C4-848A-49D3-9B27-4EAC43BA10F4}"/>
              </a:ext>
            </a:extLst>
          </p:cNvPr>
          <p:cNvSpPr>
            <a:spLocks noGrp="1"/>
          </p:cNvSpPr>
          <p:nvPr>
            <p:ph idx="1"/>
          </p:nvPr>
        </p:nvSpPr>
        <p:spPr/>
        <p:txBody>
          <a:bodyPr/>
          <a:lstStyle/>
          <a:p>
            <a:r>
              <a:rPr lang="de-DE" noProof="0" dirty="0"/>
              <a:t>Wie bei unserer vorherigen Zwei-Wege-ANOVA betrachten wir zwei unabhängige Variablen, die in Gruppen und Blöcken organisiert sind</a:t>
            </a:r>
          </a:p>
          <a:p>
            <a:r>
              <a:rPr lang="de-DE" noProof="0" dirty="0"/>
              <a:t>Wir probieren jede Block- / Gruppenkombination aus</a:t>
            </a:r>
          </a:p>
          <a:p>
            <a:r>
              <a:rPr lang="de-DE" noProof="0" dirty="0"/>
              <a:t>Bei der Messwiederholung haben Block- / Gruppenstichproben mehrere Messungen</a:t>
            </a:r>
          </a:p>
        </p:txBody>
      </p:sp>
      <p:sp>
        <p:nvSpPr>
          <p:cNvPr id="4" name="Footer Placeholder 3">
            <a:extLst>
              <a:ext uri="{FF2B5EF4-FFF2-40B4-BE49-F238E27FC236}">
                <a16:creationId xmlns:a16="http://schemas.microsoft.com/office/drawing/2014/main" id="{2E81E1AE-A00A-4159-B387-76BCEA9B5F0B}"/>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3754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6D48-A5FF-4F9E-B531-AC0E1BB8939B}"/>
              </a:ext>
            </a:extLst>
          </p:cNvPr>
          <p:cNvSpPr>
            <a:spLocks noGrp="1"/>
          </p:cNvSpPr>
          <p:nvPr>
            <p:ph type="title"/>
          </p:nvPr>
        </p:nvSpPr>
        <p:spPr/>
        <p:txBody>
          <a:bodyPr/>
          <a:lstStyle/>
          <a:p>
            <a:r>
              <a:rPr lang="de-DE" noProof="0" dirty="0"/>
              <a:t>Zweifaktorielle ANOVA mit Messwiederholung</a:t>
            </a:r>
          </a:p>
        </p:txBody>
      </p:sp>
      <p:sp>
        <p:nvSpPr>
          <p:cNvPr id="3" name="Content Placeholder 2">
            <a:extLst>
              <a:ext uri="{FF2B5EF4-FFF2-40B4-BE49-F238E27FC236}">
                <a16:creationId xmlns:a16="http://schemas.microsoft.com/office/drawing/2014/main" id="{A8FD062E-2338-45E8-8334-1A5F1C6BC8D8}"/>
              </a:ext>
            </a:extLst>
          </p:cNvPr>
          <p:cNvSpPr>
            <a:spLocks noGrp="1"/>
          </p:cNvSpPr>
          <p:nvPr>
            <p:ph idx="1"/>
          </p:nvPr>
        </p:nvSpPr>
        <p:spPr>
          <a:xfrm>
            <a:off x="838200" y="1825625"/>
            <a:ext cx="8340307" cy="4351338"/>
          </a:xfrm>
        </p:spPr>
        <p:txBody>
          <a:bodyPr/>
          <a:lstStyle/>
          <a:p>
            <a:r>
              <a:rPr lang="de-DE" noProof="0" dirty="0"/>
              <a:t>Wir betrachten ein Experiment, das die Größe von Pflanzen misst</a:t>
            </a:r>
          </a:p>
          <a:p>
            <a:r>
              <a:rPr lang="de-DE" noProof="0" dirty="0"/>
              <a:t>Wir verwenden drei Arten von Dünger A, B &amp; C - das sind unsere Gruppen</a:t>
            </a:r>
          </a:p>
          <a:p>
            <a:r>
              <a:rPr lang="de-DE" noProof="0" dirty="0"/>
              <a:t>Die Pflanzen werden bei zwei unterschiedlichen Temperaturen gehalten (warm &amp; kalt) - das sind unsere Blöcke</a:t>
            </a:r>
          </a:p>
          <a:p>
            <a:r>
              <a:rPr lang="de-DE" noProof="0" dirty="0"/>
              <a:t>Wir ordnen jeder Probe 3 Pflanzen zu</a:t>
            </a:r>
          </a:p>
        </p:txBody>
      </p:sp>
      <p:pic>
        <p:nvPicPr>
          <p:cNvPr id="4" name="Picture 3">
            <a:extLst>
              <a:ext uri="{FF2B5EF4-FFF2-40B4-BE49-F238E27FC236}">
                <a16:creationId xmlns:a16="http://schemas.microsoft.com/office/drawing/2014/main" id="{17F5ED90-B200-49EE-9339-B15E2DE97EA0}"/>
              </a:ext>
            </a:extLst>
          </p:cNvPr>
          <p:cNvPicPr>
            <a:picLocks noChangeAspect="1"/>
          </p:cNvPicPr>
          <p:nvPr/>
        </p:nvPicPr>
        <p:blipFill rotWithShape="1">
          <a:blip r:embed="rId3"/>
          <a:srcRect l="3789" t="7591" r="44461"/>
          <a:stretch/>
        </p:blipFill>
        <p:spPr>
          <a:xfrm>
            <a:off x="9178507" y="3263624"/>
            <a:ext cx="2175294" cy="2913340"/>
          </a:xfrm>
          <a:prstGeom prst="rect">
            <a:avLst/>
          </a:prstGeom>
        </p:spPr>
      </p:pic>
      <p:sp>
        <p:nvSpPr>
          <p:cNvPr id="5" name="Footer Placeholder 4">
            <a:extLst>
              <a:ext uri="{FF2B5EF4-FFF2-40B4-BE49-F238E27FC236}">
                <a16:creationId xmlns:a16="http://schemas.microsoft.com/office/drawing/2014/main" id="{B66A9ED2-92C8-4AC4-8461-907AEFED3E8F}"/>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4298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6563264" cy="4351338"/>
          </a:xfrm>
        </p:spPr>
        <p:txBody>
          <a:bodyPr/>
          <a:lstStyle/>
          <a:p>
            <a:r>
              <a:rPr lang="de-DE" noProof="0" dirty="0"/>
              <a:t>Berechnen wir nun zunächst den Mittelwert für jede 3-Werte-Stichprobe</a:t>
            </a:r>
          </a:p>
          <a:p>
            <a:r>
              <a:rPr lang="de-DE" noProof="0" dirty="0"/>
              <a:t>Kalkuliere den Spaltenmittelwert</a:t>
            </a:r>
          </a:p>
          <a:p>
            <a:r>
              <a:rPr lang="de-DE" noProof="0" dirty="0"/>
              <a:t>Kalkuliere den Blockmittelwert</a:t>
            </a:r>
          </a:p>
          <a:p>
            <a:r>
              <a:rPr lang="de-DE" noProof="0" dirty="0"/>
              <a:t>Kalkuliere den Gesamtmittelwert</a:t>
            </a:r>
            <a:br>
              <a:rPr lang="de-DE" noProof="0" dirty="0"/>
            </a:br>
            <a:endParaRPr lang="de-DE" noProof="0" dirty="0"/>
          </a:p>
        </p:txBody>
      </p:sp>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3682912773"/>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ext uri="{D42A27DB-BD31-4B8C-83A1-F6EECF244321}">
                <p14:modId xmlns:p14="http://schemas.microsoft.com/office/powerpoint/2010/main" val="3375997195"/>
              </p:ext>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ext uri="{D42A27DB-BD31-4B8C-83A1-F6EECF244321}">
                <p14:modId xmlns:p14="http://schemas.microsoft.com/office/powerpoint/2010/main" val="3847190298"/>
              </p:ext>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ext uri="{D42A27DB-BD31-4B8C-83A1-F6EECF244321}">
                <p14:modId xmlns:p14="http://schemas.microsoft.com/office/powerpoint/2010/main" val="1276665318"/>
              </p:ext>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ext uri="{D42A27DB-BD31-4B8C-83A1-F6EECF244321}">
                <p14:modId xmlns:p14="http://schemas.microsoft.com/office/powerpoint/2010/main" val="4225863441"/>
              </p:ext>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sp>
        <p:nvSpPr>
          <p:cNvPr id="12" name="Footer Placeholder 11">
            <a:extLst>
              <a:ext uri="{FF2B5EF4-FFF2-40B4-BE49-F238E27FC236}">
                <a16:creationId xmlns:a16="http://schemas.microsoft.com/office/drawing/2014/main" id="{45D88F68-9C23-4C7B-8007-BD713A952F08}"/>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9387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dissolv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dissolve">
                                      <p:cBhvr>
                                        <p:cTn id="34" dur="500"/>
                                        <p:tgtEl>
                                          <p:spTgt spid="3">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Wir </a:t>
                </a:r>
                <a:r>
                  <a:rPr lang="de-DE" i="1" noProof="0" dirty="0"/>
                  <a:t>könnten</a:t>
                </a:r>
                <a:r>
                  <a:rPr lang="de-DE" noProof="0" dirty="0"/>
                  <a:t> jedes Paar testen:</a:t>
                </a:r>
              </a:p>
              <a:p>
                <a:endParaRPr lang="de-DE" noProof="0" dirty="0"/>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rgbClr val="0070C0"/>
                  </a:solidFill>
                  <a:ea typeface="Cambria Math" panose="02040503050406030204" pitchFamily="18" charset="0"/>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chemeClr val="bg2"/>
                  </a:solidFill>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grpSp>
        <p:nvGrpSpPr>
          <p:cNvPr id="4" name="Group 3">
            <a:extLst>
              <a:ext uri="{FF2B5EF4-FFF2-40B4-BE49-F238E27FC236}">
                <a16:creationId xmlns:a16="http://schemas.microsoft.com/office/drawing/2014/main" id="{9C132B32-3509-40EC-AE3A-2F1DEAFCBE94}"/>
              </a:ext>
            </a:extLst>
          </p:cNvPr>
          <p:cNvGrpSpPr/>
          <p:nvPr/>
        </p:nvGrpSpPr>
        <p:grpSpPr>
          <a:xfrm>
            <a:off x="5486400" y="5024488"/>
            <a:ext cx="6374365" cy="1152475"/>
            <a:chOff x="3710469" y="3991024"/>
            <a:chExt cx="5433531" cy="1152475"/>
          </a:xfrm>
        </p:grpSpPr>
        <p:pic>
          <p:nvPicPr>
            <p:cNvPr id="5" name="Picture 4">
              <a:extLst>
                <a:ext uri="{FF2B5EF4-FFF2-40B4-BE49-F238E27FC236}">
                  <a16:creationId xmlns:a16="http://schemas.microsoft.com/office/drawing/2014/main" id="{2BA6FDE5-7793-4D21-A8F6-F632C82C1576}"/>
                </a:ext>
              </a:extLst>
            </p:cNvPr>
            <p:cNvPicPr>
              <a:picLocks noChangeAspect="1"/>
            </p:cNvPicPr>
            <p:nvPr/>
          </p:nvPicPr>
          <p:blipFill rotWithShape="1">
            <a:blip r:embed="rId4"/>
            <a:srcRect t="71466"/>
            <a:stretch/>
          </p:blipFill>
          <p:spPr>
            <a:xfrm>
              <a:off x="3710469" y="3991024"/>
              <a:ext cx="5433531" cy="1152475"/>
            </a:xfrm>
            <a:prstGeom prst="rect">
              <a:avLst/>
            </a:prstGeom>
          </p:spPr>
        </p:pic>
        <p:sp>
          <p:nvSpPr>
            <p:cNvPr id="6" name="TextBox 5">
              <a:extLst>
                <a:ext uri="{FF2B5EF4-FFF2-40B4-BE49-F238E27FC236}">
                  <a16:creationId xmlns:a16="http://schemas.microsoft.com/office/drawing/2014/main" id="{79E9E1D3-0184-450B-ADCF-127199F09366}"/>
                </a:ext>
              </a:extLst>
            </p:cNvPr>
            <p:cNvSpPr txBox="1"/>
            <p:nvPr/>
          </p:nvSpPr>
          <p:spPr>
            <a:xfrm>
              <a:off x="4937362" y="4447602"/>
              <a:ext cx="361005"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6629666" y="4447602"/>
              <a:ext cx="361005"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7511409" y="4447602"/>
              <a:ext cx="378767" cy="523220"/>
            </a:xfrm>
            <a:prstGeom prst="rect">
              <a:avLst/>
            </a:prstGeom>
            <a:noFill/>
          </p:spPr>
          <p:txBody>
            <a:bodyPr wrap="none" rtlCol="0">
              <a:spAutoFit/>
            </a:bodyPr>
            <a:lstStyle/>
            <a:p>
              <a:r>
                <a:rPr lang="en-US" sz="2800" dirty="0">
                  <a:latin typeface="Montserrat" panose="02000505000000020004" pitchFamily="2" charset="0"/>
                </a:rPr>
                <a:t>C</a:t>
              </a:r>
            </a:p>
          </p:txBody>
        </p:sp>
      </p:grpSp>
      <p:sp>
        <p:nvSpPr>
          <p:cNvPr id="9" name="Footer Placeholder 8">
            <a:extLst>
              <a:ext uri="{FF2B5EF4-FFF2-40B4-BE49-F238E27FC236}">
                <a16:creationId xmlns:a16="http://schemas.microsoft.com/office/drawing/2014/main" id="{6D218C2E-9285-420C-9B8E-08093A7234E2}"/>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146744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6331107" cy="4351338"/>
              </a:xfrm>
            </p:spPr>
            <p:txBody>
              <a:bodyPr/>
              <a:lstStyle/>
              <a:p>
                <a:r>
                  <a:rPr lang="de-DE" noProof="0" dirty="0"/>
                  <a:t>Nun berechnen wir wie bisher die Summe der Quadrate pro Block</a:t>
                </a:r>
              </a:p>
              <a:p>
                <a:endParaRPr lang="de-DE" noProof="0" dirty="0"/>
              </a:p>
              <a:p>
                <a:pPr indent="0">
                  <a:buNone/>
                </a:pPr>
                <a14:m>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solidFill>
                                  <a:srgbClr val="FF000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oMath>
                </a14:m>
                <a:r>
                  <a:rPr lang="de-DE" spc="-300" noProof="0" dirty="0"/>
                  <a:t> </a:t>
                </a:r>
                <a14:m>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solidFill>
                                  <a:srgbClr val="0070C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spc="-300" noProof="0">
                        <a:latin typeface="Cambria Math" panose="02040503050406030204" pitchFamily="18" charset="0"/>
                      </a:rPr>
                      <m:t>=2</m:t>
                    </m:r>
                  </m:oMath>
                </a14:m>
                <a:endParaRPr lang="de-DE" spc="-300" noProof="0" dirty="0"/>
              </a:p>
              <a:p>
                <a:pPr indent="0">
                  <a:buNone/>
                </a:pPr>
                <a:endParaRPr lang="de-DE" spc="-300" noProof="0" dirty="0"/>
              </a:p>
              <a:p>
                <a:pPr indent="0">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ea typeface="Cambria Math" panose="02040503050406030204" pitchFamily="18" charset="0"/>
                        </a:rPr>
                        <m:t>×9 </m:t>
                      </m:r>
                      <m:r>
                        <a:rPr lang="de-DE" b="0" i="1" noProof="0" smtClean="0">
                          <a:latin typeface="Cambria Math" panose="02040503050406030204" pitchFamily="18" charset="0"/>
                          <a:ea typeface="Cambria Math" panose="02040503050406030204" pitchFamily="18" charset="0"/>
                        </a:rPr>
                        <m:t>𝑊𝑒𝑟𝑡𝑒</m:t>
                      </m:r>
                      <m:r>
                        <a:rPr lang="de-DE" b="0" i="1" noProof="0" smtClean="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𝑝𝑟𝑜</m:t>
                      </m:r>
                      <m:r>
                        <a:rPr lang="de-DE" b="0" i="1" noProof="0" smtClean="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𝐵𝑙𝑜𝑐𝑘</m:t>
                      </m:r>
                      <m:r>
                        <a:rPr lang="de-DE" i="1" noProof="0">
                          <a:latin typeface="Cambria Math" panose="02040503050406030204" pitchFamily="18" charset="0"/>
                          <a:ea typeface="Cambria Math" panose="02040503050406030204" pitchFamily="18" charset="0"/>
                        </a:rPr>
                        <m:t>=</m:t>
                      </m:r>
                      <m:r>
                        <a:rPr lang="de-DE" b="1" i="1" noProof="0">
                          <a:latin typeface="Cambria Math" panose="02040503050406030204" pitchFamily="18" charset="0"/>
                          <a:ea typeface="Cambria Math" panose="02040503050406030204" pitchFamily="18" charset="0"/>
                        </a:rPr>
                        <m:t>𝟏𝟖</m:t>
                      </m:r>
                    </m:oMath>
                  </m:oMathPara>
                </a14:m>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6331107" cy="4351338"/>
              </a:xfrm>
              <a:blipFill>
                <a:blip r:embed="rId3"/>
                <a:stretch>
                  <a:fillRect l="-1600" t="-2632"/>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1868191904"/>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sp>
        <p:nvSpPr>
          <p:cNvPr id="12" name="Footer Placeholder 11">
            <a:extLst>
              <a:ext uri="{FF2B5EF4-FFF2-40B4-BE49-F238E27FC236}">
                <a16:creationId xmlns:a16="http://schemas.microsoft.com/office/drawing/2014/main" id="{8F829CB5-0B70-4D80-BED8-710E0E777187}"/>
              </a:ext>
            </a:extLst>
          </p:cNvPr>
          <p:cNvSpPr>
            <a:spLocks noGrp="1"/>
          </p:cNvSpPr>
          <p:nvPr>
            <p:ph type="ftr" sz="quarter" idx="11"/>
          </p:nvPr>
        </p:nvSpPr>
        <p:spPr/>
        <p:txBody>
          <a:bodyPr/>
          <a:lstStyle/>
          <a:p>
            <a:r>
              <a:rPr lang="en-US" dirty="0"/>
              <a:t>Zweifaktorielle ANOVA mit Messwiederholung</a:t>
            </a:r>
          </a:p>
        </p:txBody>
      </p:sp>
      <p:sp>
        <p:nvSpPr>
          <p:cNvPr id="13" name="TextBox 12">
            <a:extLst>
              <a:ext uri="{FF2B5EF4-FFF2-40B4-BE49-F238E27FC236}">
                <a16:creationId xmlns:a16="http://schemas.microsoft.com/office/drawing/2014/main" id="{429A8560-7D8C-0C45-AEC8-CFE6A407D92D}"/>
              </a:ext>
            </a:extLst>
          </p:cNvPr>
          <p:cNvSpPr txBox="1"/>
          <p:nvPr/>
        </p:nvSpPr>
        <p:spPr>
          <a:xfrm>
            <a:off x="7341447" y="4844469"/>
            <a:ext cx="1700359" cy="585168"/>
          </a:xfrm>
          <a:prstGeom prst="rect">
            <a:avLst/>
          </a:prstGeom>
          <a:noFill/>
        </p:spPr>
        <p:txBody>
          <a:bodyPr wrap="none" rtlCol="0">
            <a:spAutoFit/>
          </a:bodyPr>
          <a:lstStyle/>
          <a:p>
            <a:r>
              <a:rPr lang="en-US" sz="2000" dirty="0">
                <a:latin typeface="Montserrat" panose="02000505000000020004" pitchFamily="2" charset="0"/>
              </a:rPr>
              <a:t>SSB = 18</a:t>
            </a:r>
          </a:p>
        </p:txBody>
      </p:sp>
    </p:spTree>
    <p:extLst>
      <p:ext uri="{BB962C8B-B14F-4D97-AF65-F5344CB8AC3E}">
        <p14:creationId xmlns:p14="http://schemas.microsoft.com/office/powerpoint/2010/main" val="895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Nun berechnen wir wie bisher die Summe der Quadrate pro Spalte</a:t>
                </a:r>
              </a:p>
              <a:p>
                <a:endParaRPr lang="de-DE" noProof="0" dirty="0"/>
              </a:p>
              <a:p>
                <a:pPr indent="0">
                  <a:buNone/>
                </a:pPr>
                <a14:m>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solidFill>
                                  <a:srgbClr val="7030A0"/>
                                </a:solidFill>
                                <a:latin typeface="Cambria Math" panose="02040503050406030204" pitchFamily="18" charset="0"/>
                              </a:rPr>
                              <m:t>15</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r>
                      <m:rPr>
                        <m:nor/>
                      </m:rPr>
                      <a:rPr lang="de-DE" spc="-300" noProof="0"/>
                      <m:t> </m:t>
                    </m:r>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solidFill>
                                  <a:srgbClr val="7030A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oMath>
                </a14:m>
                <a:r>
                  <a:rPr lang="de-DE" spc="-300" noProof="0" dirty="0"/>
                  <a:t> </a:t>
                </a:r>
                <a14:m>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solidFill>
                                  <a:srgbClr val="7030A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spc="-300" noProof="0">
                        <a:latin typeface="Cambria Math" panose="02040503050406030204" pitchFamily="18" charset="0"/>
                      </a:rPr>
                      <m:t>=2</m:t>
                    </m:r>
                  </m:oMath>
                </a14:m>
                <a:endParaRPr lang="de-DE" spc="-300" noProof="0" dirty="0"/>
              </a:p>
              <a:p>
                <a:pPr indent="0">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ea typeface="Cambria Math" panose="02040503050406030204" pitchFamily="18" charset="0"/>
                        </a:rPr>
                        <m:t>×</m:t>
                      </m:r>
                      <m:r>
                        <a:rPr lang="de-DE" b="0" i="1" noProof="0" smtClean="0">
                          <a:latin typeface="Cambria Math" panose="02040503050406030204" pitchFamily="18" charset="0"/>
                          <a:ea typeface="Cambria Math" panose="02040503050406030204" pitchFamily="18" charset="0"/>
                        </a:rPr>
                        <m:t> </m:t>
                      </m:r>
                      <m:r>
                        <a:rPr lang="de-DE" i="1" noProof="0">
                          <a:latin typeface="Cambria Math" panose="02040503050406030204" pitchFamily="18" charset="0"/>
                          <a:ea typeface="Cambria Math" panose="02040503050406030204" pitchFamily="18" charset="0"/>
                        </a:rPr>
                        <m:t>6 </m:t>
                      </m:r>
                      <m:r>
                        <a:rPr lang="de-DE" b="0" i="1" noProof="0" smtClean="0">
                          <a:latin typeface="Cambria Math" panose="02040503050406030204" pitchFamily="18" charset="0"/>
                          <a:ea typeface="Cambria Math" panose="02040503050406030204" pitchFamily="18" charset="0"/>
                        </a:rPr>
                        <m:t>𝑊𝑒𝑟𝑡𝑒</m:t>
                      </m:r>
                      <m:r>
                        <a:rPr lang="de-DE" i="1" noProof="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𝑝𝑟𝑜</m:t>
                      </m:r>
                      <m:r>
                        <a:rPr lang="de-DE" i="1" noProof="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𝑆𝑝𝑎𝑙𝑡𝑒</m:t>
                      </m:r>
                      <m:r>
                        <a:rPr lang="de-DE" i="1" noProof="0">
                          <a:latin typeface="Cambria Math" panose="02040503050406030204" pitchFamily="18" charset="0"/>
                          <a:ea typeface="Cambria Math" panose="02040503050406030204" pitchFamily="18" charset="0"/>
                        </a:rPr>
                        <m:t>=</m:t>
                      </m:r>
                      <m:r>
                        <a:rPr lang="de-DE" b="1" i="1" noProof="0">
                          <a:latin typeface="Cambria Math" panose="02040503050406030204" pitchFamily="18" charset="0"/>
                          <a:ea typeface="Cambria Math" panose="02040503050406030204" pitchFamily="18" charset="0"/>
                        </a:rPr>
                        <m:t>𝟏𝟐</m:t>
                      </m:r>
                    </m:oMath>
                  </m:oMathPara>
                </a14:m>
                <a:endParaRPr lang="de-DE" b="1" noProof="0" dirty="0"/>
              </a:p>
              <a:p>
                <a:pPr marL="0" indent="0">
                  <a:buNone/>
                </a:pPr>
                <a:br>
                  <a:rPr lang="de-DE" noProof="0" dirty="0"/>
                </a:br>
                <a:endParaRPr lang="de-DE" noProof="0" dirty="0"/>
              </a:p>
            </p:txBody>
          </p:sp>
        </mc:Choice>
        <mc:Fallback>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967"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1992806693"/>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sp>
        <p:nvSpPr>
          <p:cNvPr id="12" name="Footer Placeholder 11">
            <a:extLst>
              <a:ext uri="{FF2B5EF4-FFF2-40B4-BE49-F238E27FC236}">
                <a16:creationId xmlns:a16="http://schemas.microsoft.com/office/drawing/2014/main" id="{8EDBCE20-0AB8-463E-83D1-0548C7CA74F0}"/>
              </a:ext>
            </a:extLst>
          </p:cNvPr>
          <p:cNvSpPr>
            <a:spLocks noGrp="1"/>
          </p:cNvSpPr>
          <p:nvPr>
            <p:ph type="ftr" sz="quarter" idx="11"/>
          </p:nvPr>
        </p:nvSpPr>
        <p:spPr/>
        <p:txBody>
          <a:bodyPr/>
          <a:lstStyle/>
          <a:p>
            <a:r>
              <a:rPr lang="en-US" dirty="0"/>
              <a:t>Zweifaktorielle ANOVA mit Messwiederholung</a:t>
            </a:r>
          </a:p>
        </p:txBody>
      </p:sp>
      <p:sp>
        <p:nvSpPr>
          <p:cNvPr id="13" name="TextBox 12">
            <a:extLst>
              <a:ext uri="{FF2B5EF4-FFF2-40B4-BE49-F238E27FC236}">
                <a16:creationId xmlns:a16="http://schemas.microsoft.com/office/drawing/2014/main" id="{DF12662F-FC4C-CF40-AF08-660B2E45CE51}"/>
              </a:ext>
            </a:extLst>
          </p:cNvPr>
          <p:cNvSpPr txBox="1"/>
          <p:nvPr/>
        </p:nvSpPr>
        <p:spPr>
          <a:xfrm>
            <a:off x="7341447" y="4844469"/>
            <a:ext cx="1700359" cy="585168"/>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4" name="TextBox 13">
            <a:extLst>
              <a:ext uri="{FF2B5EF4-FFF2-40B4-BE49-F238E27FC236}">
                <a16:creationId xmlns:a16="http://schemas.microsoft.com/office/drawing/2014/main" id="{F03E4E1C-1AB0-F24C-BF5F-DEED62F7C25D}"/>
              </a:ext>
            </a:extLst>
          </p:cNvPr>
          <p:cNvSpPr txBox="1"/>
          <p:nvPr/>
        </p:nvSpPr>
        <p:spPr>
          <a:xfrm>
            <a:off x="8797696" y="4855614"/>
            <a:ext cx="1719603" cy="585168"/>
          </a:xfrm>
          <a:prstGeom prst="rect">
            <a:avLst/>
          </a:prstGeom>
          <a:noFill/>
        </p:spPr>
        <p:txBody>
          <a:bodyPr wrap="none" rtlCol="0">
            <a:spAutoFit/>
          </a:bodyPr>
          <a:lstStyle/>
          <a:p>
            <a:r>
              <a:rPr lang="en-US" sz="2000" dirty="0">
                <a:latin typeface="Montserrat" panose="02000505000000020004" pitchFamily="2" charset="0"/>
              </a:rPr>
              <a:t>SSC = 12</a:t>
            </a:r>
          </a:p>
        </p:txBody>
      </p:sp>
    </p:spTree>
    <p:extLst>
      <p:ext uri="{BB962C8B-B14F-4D97-AF65-F5344CB8AC3E}">
        <p14:creationId xmlns:p14="http://schemas.microsoft.com/office/powerpoint/2010/main" val="39284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Nun berechnen wir wie bisher die Freiheitsgrade pro Spalte</a:t>
                </a:r>
              </a:p>
              <a:p>
                <a:endParaRPr lang="de-DE" noProof="0" dirty="0"/>
              </a:p>
              <a:p>
                <a:pPr indent="0">
                  <a:buNone/>
                </a:pPr>
                <a14:m>
                  <m:oMathPara xmlns:m="http://schemas.openxmlformats.org/officeDocument/2006/math">
                    <m:oMathParaPr>
                      <m:jc m:val="centerGroup"/>
                    </m:oMathParaPr>
                    <m:oMath xmlns:m="http://schemas.openxmlformats.org/officeDocument/2006/math">
                      <m:sSub>
                        <m:sSubPr>
                          <m:ctrlPr>
                            <a:rPr lang="de-DE" i="1" spc="-300" noProof="0">
                              <a:latin typeface="Cambria Math" panose="02040503050406030204" pitchFamily="18" charset="0"/>
                            </a:rPr>
                          </m:ctrlPr>
                        </m:sSubPr>
                        <m:e>
                          <m:r>
                            <a:rPr lang="de-DE" i="1" spc="-300" noProof="0">
                              <a:latin typeface="Cambria Math" panose="02040503050406030204" pitchFamily="18" charset="0"/>
                            </a:rPr>
                            <m:t>𝑑𝑓</m:t>
                          </m:r>
                        </m:e>
                        <m:sub>
                          <m:r>
                            <a:rPr lang="de-DE" i="1" spc="-300" noProof="0">
                              <a:latin typeface="Cambria Math" panose="02040503050406030204" pitchFamily="18" charset="0"/>
                            </a:rPr>
                            <m:t>𝑐𝑜𝑙𝑢𝑚𝑛𝑠</m:t>
                          </m:r>
                        </m:sub>
                      </m:sSub>
                      <m:r>
                        <a:rPr lang="de-DE" i="1" spc="-300" noProof="0">
                          <a:latin typeface="Cambria Math" panose="02040503050406030204" pitchFamily="18" charset="0"/>
                        </a:rPr>
                        <m:t>=</m:t>
                      </m:r>
                      <m:d>
                        <m:dPr>
                          <m:ctrlPr>
                            <a:rPr lang="de-DE" i="1" spc="-300" noProof="0">
                              <a:latin typeface="Cambria Math" panose="02040503050406030204" pitchFamily="18" charset="0"/>
                            </a:rPr>
                          </m:ctrlPr>
                        </m:dPr>
                        <m:e>
                          <m:r>
                            <a:rPr lang="de-DE" i="1" spc="-300" noProof="0">
                              <a:latin typeface="Cambria Math" panose="02040503050406030204" pitchFamily="18" charset="0"/>
                            </a:rPr>
                            <m:t>3−1</m:t>
                          </m:r>
                        </m:e>
                      </m:d>
                      <m:r>
                        <a:rPr lang="de-DE" i="1" spc="-300" noProof="0">
                          <a:latin typeface="Cambria Math" panose="02040503050406030204" pitchFamily="18" charset="0"/>
                        </a:rPr>
                        <m:t>=2</m:t>
                      </m:r>
                    </m:oMath>
                  </m:oMathPara>
                </a14:m>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967"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2647107625"/>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sp>
        <p:nvSpPr>
          <p:cNvPr id="12" name="TextBox 11">
            <a:extLst>
              <a:ext uri="{FF2B5EF4-FFF2-40B4-BE49-F238E27FC236}">
                <a16:creationId xmlns:a16="http://schemas.microsoft.com/office/drawing/2014/main" id="{BAEF2DC0-BE07-4443-BB80-E018C25D08F5}"/>
              </a:ext>
            </a:extLst>
          </p:cNvPr>
          <p:cNvSpPr txBox="1"/>
          <p:nvPr/>
        </p:nvSpPr>
        <p:spPr>
          <a:xfrm>
            <a:off x="7341447" y="4844469"/>
            <a:ext cx="1700359" cy="585168"/>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97696" y="4855614"/>
            <a:ext cx="1719603" cy="585168"/>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10237185" y="4838707"/>
            <a:ext cx="1954815" cy="585168"/>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sp>
        <p:nvSpPr>
          <p:cNvPr id="16" name="Footer Placeholder 15">
            <a:extLst>
              <a:ext uri="{FF2B5EF4-FFF2-40B4-BE49-F238E27FC236}">
                <a16:creationId xmlns:a16="http://schemas.microsoft.com/office/drawing/2014/main" id="{19CE0545-4FCD-4974-AF7A-BD4993C7C92A}"/>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5085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Wir haben eine neue Statistik:</a:t>
            </a:r>
            <a:br>
              <a:rPr lang="de-DE" noProof="0" dirty="0"/>
            </a:br>
            <a:r>
              <a:rPr lang="de-DE" b="1" noProof="0" dirty="0"/>
              <a:t>SS Interactions (Interaktionseffekt)</a:t>
            </a:r>
          </a:p>
          <a:p>
            <a:r>
              <a:rPr lang="de-DE" noProof="0" dirty="0"/>
              <a:t>Für jeden Stichprobenmittelwert subtrahieren wir die übereinstimmenden Block- und Spaltenmittel</a:t>
            </a:r>
            <a:br>
              <a:rPr lang="de-DE" noProof="0" dirty="0"/>
            </a:br>
            <a:r>
              <a:rPr lang="de-DE" noProof="0" dirty="0"/>
              <a:t>addieren den Gesamtmittelwert, und quadrieren das Ergebnis</a:t>
            </a:r>
            <a:br>
              <a:rPr lang="de-DE" noProof="0" dirty="0"/>
            </a:br>
            <a:endParaRPr lang="de-DE" noProof="0" dirty="0"/>
          </a:p>
        </p:txBody>
      </p:sp>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1617420130"/>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6" name="Footer Placeholder 15">
            <a:extLst>
              <a:ext uri="{FF2B5EF4-FFF2-40B4-BE49-F238E27FC236}">
                <a16:creationId xmlns:a16="http://schemas.microsoft.com/office/drawing/2014/main" id="{8FBDDBDF-04BB-4C63-ACF3-7F1975C04F78}"/>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148949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normAutofit fontScale="92500"/>
              </a:bodyPr>
              <a:lstStyle/>
              <a:p>
                <a:pPr indent="0">
                  <a:lnSpc>
                    <a:spcPct val="150000"/>
                  </a:lnSpc>
                  <a:buNone/>
                </a:pPr>
                <a14:m>
                  <m:oMathPara xmlns:m="http://schemas.openxmlformats.org/officeDocument/2006/math">
                    <m:oMathParaPr>
                      <m:jc m:val="left"/>
                    </m:oMathParaPr>
                    <m:oMath xmlns:m="http://schemas.openxmlformats.org/officeDocument/2006/math">
                      <m:sSup>
                        <m:sSupPr>
                          <m:ctrlPr>
                            <a:rPr lang="de-DE" i="1" spc="-300" noProof="0" smtClean="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13−</m:t>
                              </m:r>
                              <m:r>
                                <a:rPr lang="de-DE" i="1" spc="-300" noProof="0">
                                  <a:solidFill>
                                    <a:srgbClr val="FF000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15</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r>
                        <m:rPr>
                          <m:nor/>
                        </m:rPr>
                        <a:rPr lang="de-DE" spc="-300" noProof="0"/>
                        <m:t> </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19−</m:t>
                              </m:r>
                              <m:r>
                                <a:rPr lang="de-DE" i="1" spc="-300" noProof="0">
                                  <a:solidFill>
                                    <a:srgbClr val="FF000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16−</m:t>
                              </m:r>
                              <m:r>
                                <a:rPr lang="de-DE" i="1" spc="-300" noProof="0">
                                  <a:solidFill>
                                    <a:srgbClr val="FF000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spc="-300" noProof="0">
                          <a:latin typeface="Cambria Math" panose="02040503050406030204" pitchFamily="18" charset="0"/>
                        </a:rPr>
                        <m:t>+</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17−</m:t>
                              </m:r>
                              <m:r>
                                <a:rPr lang="de-DE" i="1" spc="-300" noProof="0">
                                  <a:solidFill>
                                    <a:srgbClr val="0070C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15</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r>
                        <m:rPr>
                          <m:nor/>
                        </m:rPr>
                        <a:rPr lang="de-DE" spc="-300" noProof="0"/>
                        <m:t> </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13−</m:t>
                              </m:r>
                              <m:r>
                                <a:rPr lang="de-DE" i="1" spc="-300" noProof="0">
                                  <a:solidFill>
                                    <a:srgbClr val="0070C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16</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i="1" spc="-300" noProof="0">
                          <a:latin typeface="Cambria Math" panose="02040503050406030204" pitchFamily="18" charset="0"/>
                        </a:rPr>
                        <m:t>+</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r>
                        <m:rPr>
                          <m:nor/>
                        </m:rPr>
                        <a:rPr lang="de-DE" spc="-300" noProof="0"/>
                        <m:t> </m:t>
                      </m:r>
                      <m:sSup>
                        <m:sSupPr>
                          <m:ctrlPr>
                            <a:rPr lang="de-DE" i="1" spc="-300" noProof="0">
                              <a:latin typeface="Cambria Math" panose="02040503050406030204" pitchFamily="18" charset="0"/>
                            </a:rPr>
                          </m:ctrlPr>
                        </m:sSupPr>
                        <m:e>
                          <m:d>
                            <m:dPr>
                              <m:ctrlPr>
                                <a:rPr lang="de-DE" i="1" spc="-300" noProof="0">
                                  <a:latin typeface="Cambria Math" panose="02040503050406030204" pitchFamily="18" charset="0"/>
                                </a:rPr>
                              </m:ctrlPr>
                            </m:dPr>
                            <m:e>
                              <m:r>
                                <a:rPr lang="de-DE" i="1" spc="-300" noProof="0">
                                  <a:latin typeface="Cambria Math" panose="02040503050406030204" pitchFamily="18" charset="0"/>
                                </a:rPr>
                                <m:t>12−</m:t>
                              </m:r>
                              <m:r>
                                <a:rPr lang="de-DE" i="1" spc="-300" noProof="0">
                                  <a:solidFill>
                                    <a:srgbClr val="0070C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7030A0"/>
                                  </a:solidFill>
                                  <a:latin typeface="Cambria Math" panose="02040503050406030204" pitchFamily="18" charset="0"/>
                                </a:rPr>
                                <m:t>14</m:t>
                              </m:r>
                              <m:r>
                                <a:rPr lang="de-DE" i="1" spc="-300" noProof="0">
                                  <a:latin typeface="Cambria Math" panose="02040503050406030204" pitchFamily="18" charset="0"/>
                                </a:rPr>
                                <m:t>+</m:t>
                              </m:r>
                              <m:r>
                                <a:rPr lang="de-DE" i="1" spc="-300" noProof="0">
                                  <a:solidFill>
                                    <a:srgbClr val="00B050"/>
                                  </a:solidFill>
                                  <a:latin typeface="Cambria Math" panose="02040503050406030204" pitchFamily="18" charset="0"/>
                                </a:rPr>
                                <m:t>15</m:t>
                              </m:r>
                            </m:e>
                          </m:d>
                        </m:e>
                        <m:sup>
                          <m:r>
                            <a:rPr lang="de-DE" i="1" spc="-300" noProof="0">
                              <a:latin typeface="Cambria Math" panose="02040503050406030204" pitchFamily="18" charset="0"/>
                            </a:rPr>
                            <m:t>2</m:t>
                          </m:r>
                        </m:sup>
                      </m:sSup>
                      <m:r>
                        <a:rPr lang="de-DE" spc="-300" noProof="0">
                          <a:latin typeface="Cambria Math" panose="02040503050406030204" pitchFamily="18" charset="0"/>
                        </a:rPr>
                        <m:t>=28</m:t>
                      </m:r>
                    </m:oMath>
                  </m:oMathPara>
                </a14:m>
                <a:endParaRPr lang="de-DE" spc="-300" noProof="0" dirty="0"/>
              </a:p>
              <a:p>
                <a:pPr indent="0">
                  <a:lnSpc>
                    <a:spcPct val="150000"/>
                  </a:lnSpc>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ea typeface="Cambria Math" panose="02040503050406030204" pitchFamily="18" charset="0"/>
                        </a:rPr>
                        <m:t>×3 </m:t>
                      </m:r>
                      <m:r>
                        <a:rPr lang="de-DE" b="0" i="1" noProof="0" smtClean="0">
                          <a:latin typeface="Cambria Math" panose="02040503050406030204" pitchFamily="18" charset="0"/>
                          <a:ea typeface="Cambria Math" panose="02040503050406030204" pitchFamily="18" charset="0"/>
                        </a:rPr>
                        <m:t>𝑊𝑒𝑟𝑡𝑒</m:t>
                      </m:r>
                      <m:r>
                        <a:rPr lang="de-DE" i="1" noProof="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𝑝𝑟𝑜</m:t>
                      </m:r>
                      <m:r>
                        <a:rPr lang="de-DE" b="0" i="1" noProof="0" smtClean="0">
                          <a:latin typeface="Cambria Math" panose="02040503050406030204" pitchFamily="18" charset="0"/>
                          <a:ea typeface="Cambria Math" panose="02040503050406030204" pitchFamily="18" charset="0"/>
                        </a:rPr>
                        <m:t> </m:t>
                      </m:r>
                      <m:r>
                        <a:rPr lang="de-DE" b="0" i="1" noProof="0" smtClean="0">
                          <a:latin typeface="Cambria Math" panose="02040503050406030204" pitchFamily="18" charset="0"/>
                          <a:ea typeface="Cambria Math" panose="02040503050406030204" pitchFamily="18" charset="0"/>
                        </a:rPr>
                        <m:t>𝑆𝑡𝑖𝑐h𝑝𝑟𝑜𝑏𝑒</m:t>
                      </m:r>
                      <m:r>
                        <a:rPr lang="de-DE" i="1" noProof="0">
                          <a:latin typeface="Cambria Math" panose="02040503050406030204" pitchFamily="18" charset="0"/>
                          <a:ea typeface="Cambria Math" panose="02040503050406030204" pitchFamily="18" charset="0"/>
                        </a:rPr>
                        <m:t>=</m:t>
                      </m:r>
                      <m:r>
                        <a:rPr lang="de-DE" b="1" i="1" noProof="0">
                          <a:latin typeface="Cambria Math" panose="02040503050406030204" pitchFamily="18" charset="0"/>
                          <a:ea typeface="Cambria Math" panose="02040503050406030204" pitchFamily="18" charset="0"/>
                        </a:rPr>
                        <m:t>𝟖𝟒</m:t>
                      </m:r>
                    </m:oMath>
                  </m:oMathPara>
                </a14:m>
                <a:endParaRPr lang="de-DE" noProof="0" dirty="0"/>
              </a:p>
            </p:txBody>
          </p:sp>
        </mc:Choice>
        <mc:Fallback>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1726751453"/>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6" name="TextBox 15">
            <a:extLst>
              <a:ext uri="{FF2B5EF4-FFF2-40B4-BE49-F238E27FC236}">
                <a16:creationId xmlns:a16="http://schemas.microsoft.com/office/drawing/2014/main" id="{70B28969-8575-4A21-8F60-5C0C9F8672C5}"/>
              </a:ext>
            </a:extLst>
          </p:cNvPr>
          <p:cNvSpPr txBox="1"/>
          <p:nvPr/>
        </p:nvSpPr>
        <p:spPr>
          <a:xfrm>
            <a:off x="7413700" y="5388921"/>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7" name="Footer Placeholder 16">
            <a:extLst>
              <a:ext uri="{FF2B5EF4-FFF2-40B4-BE49-F238E27FC236}">
                <a16:creationId xmlns:a16="http://schemas.microsoft.com/office/drawing/2014/main" id="{CF891CBF-8860-4FFB-B1D0-3ACD454E996D}"/>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127735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Kalkuliere nun die Gesamtquadratsumme</a:t>
            </a:r>
          </a:p>
          <a:p>
            <a:endParaRPr lang="de-DE" noProof="0" dirty="0"/>
          </a:p>
          <a:p>
            <a:pPr marL="0" indent="0">
              <a:buNone/>
            </a:pPr>
            <a:br>
              <a:rPr lang="de-DE" noProof="0" dirty="0"/>
            </a:br>
            <a:endParaRPr lang="de-DE" noProof="0" dirty="0"/>
          </a:p>
        </p:txBody>
      </p:sp>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2645574645"/>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graphicFrame>
        <p:nvGraphicFramePr>
          <p:cNvPr id="16" name="Table 15">
            <a:extLst>
              <a:ext uri="{FF2B5EF4-FFF2-40B4-BE49-F238E27FC236}">
                <a16:creationId xmlns:a16="http://schemas.microsoft.com/office/drawing/2014/main" id="{F340FF41-77BC-45D2-B6FB-FD87A013CA57}"/>
              </a:ext>
            </a:extLst>
          </p:cNvPr>
          <p:cNvGraphicFramePr>
            <a:graphicFrameLocks noGrp="1"/>
          </p:cNvGraphicFramePr>
          <p:nvPr>
            <p:extLst>
              <p:ext uri="{D42A27DB-BD31-4B8C-83A1-F6EECF244321}">
                <p14:modId xmlns:p14="http://schemas.microsoft.com/office/powerpoint/2010/main" val="3821500361"/>
              </p:ext>
            </p:extLst>
          </p:nvPr>
        </p:nvGraphicFramePr>
        <p:xfrm>
          <a:off x="1087997" y="2917764"/>
          <a:ext cx="164592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pPr algn="ctr" fontAlgn="b"/>
                      <a:r>
                        <a:rPr lang="en-US" sz="1600" b="0" i="0" u="none" strike="noStrike" dirty="0">
                          <a:solidFill>
                            <a:srgbClr val="000000"/>
                          </a:solidFill>
                          <a:effectLst/>
                          <a:latin typeface="+mn-lt"/>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pPr algn="ctr" fontAlgn="b"/>
                      <a:r>
                        <a:rPr lang="en-US" sz="1600" b="0" i="0" u="none" strike="noStrike" dirty="0">
                          <a:solidFill>
                            <a:srgbClr val="000000"/>
                          </a:solidFill>
                          <a:effectLst/>
                          <a:latin typeface="+mn-lt"/>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pPr algn="ctr" fontAlgn="b"/>
                      <a:r>
                        <a:rPr lang="en-US" sz="1600" b="0" i="0" u="none" strike="noStrike" dirty="0">
                          <a:solidFill>
                            <a:srgbClr val="000000"/>
                          </a:solidFill>
                          <a:effectLst/>
                          <a:latin typeface="+mn-lt"/>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pPr algn="ctr" fontAlgn="b"/>
                      <a:r>
                        <a:rPr lang="en-US" sz="1600" b="0" i="0" u="none" strike="noStrike" dirty="0">
                          <a:solidFill>
                            <a:srgbClr val="000000"/>
                          </a:solidFill>
                          <a:effectLst/>
                          <a:latin typeface="+mn-lt"/>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49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17" name="Table 16">
            <a:extLst>
              <a:ext uri="{FF2B5EF4-FFF2-40B4-BE49-F238E27FC236}">
                <a16:creationId xmlns:a16="http://schemas.microsoft.com/office/drawing/2014/main" id="{177C3A58-2193-4F44-8790-9FF8E5B4F5E2}"/>
              </a:ext>
            </a:extLst>
          </p:cNvPr>
          <p:cNvGraphicFramePr>
            <a:graphicFrameLocks noGrp="1"/>
          </p:cNvGraphicFramePr>
          <p:nvPr>
            <p:extLst>
              <p:ext uri="{D42A27DB-BD31-4B8C-83A1-F6EECF244321}">
                <p14:modId xmlns:p14="http://schemas.microsoft.com/office/powerpoint/2010/main" val="209558499"/>
              </p:ext>
            </p:extLst>
          </p:nvPr>
        </p:nvGraphicFramePr>
        <p:xfrm>
          <a:off x="2733917" y="477196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306682867"/>
                    </a:ext>
                  </a:extLst>
                </a:gridCol>
              </a:tblGrid>
              <a:tr h="370840">
                <a:tc>
                  <a:txBody>
                    <a:bodyPr/>
                    <a:lstStyle/>
                    <a:p>
                      <a:pPr algn="ctr"/>
                      <a:r>
                        <a:rPr lang="en-US" sz="1600" b="1" dirty="0"/>
                        <a:t>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85117033"/>
                  </a:ext>
                </a:extLst>
              </a:tr>
            </a:tbl>
          </a:graphicData>
        </a:graphic>
      </p:graphicFrame>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Footer Placeholder 19">
            <a:extLst>
              <a:ext uri="{FF2B5EF4-FFF2-40B4-BE49-F238E27FC236}">
                <a16:creationId xmlns:a16="http://schemas.microsoft.com/office/drawing/2014/main" id="{31690FE5-DDC9-4E5D-A466-D2C1DABB3948}"/>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138861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Kalkuliere nun die Quadratsumme der Abweichungen, indem du die anderen Werte von SST (Gesamtquadratsumme) abziehst:</a:t>
                </a:r>
              </a:p>
              <a:p>
                <a:endParaRPr lang="de-DE" noProof="0" dirty="0"/>
              </a:p>
              <a:p>
                <a:pPr marL="0" indent="0">
                  <a:buNone/>
                </a:pPr>
                <a14:m>
                  <m:oMathPara xmlns:m="http://schemas.openxmlformats.org/officeDocument/2006/math">
                    <m:oMathParaPr>
                      <m:jc m:val="centerGroup"/>
                    </m:oMathParaPr>
                    <m:oMath xmlns:m="http://schemas.openxmlformats.org/officeDocument/2006/math">
                      <m:r>
                        <a:rPr lang="de-DE" i="1" noProof="0">
                          <a:latin typeface="Cambria Math" panose="02040503050406030204" pitchFamily="18" charset="0"/>
                        </a:rPr>
                        <m:t>164−18−12−84=</m:t>
                      </m:r>
                      <m:r>
                        <a:rPr lang="de-DE" b="1" i="1" noProof="0">
                          <a:latin typeface="Cambria Math" panose="02040503050406030204" pitchFamily="18" charset="0"/>
                        </a:rPr>
                        <m:t>𝟓𝟎</m:t>
                      </m:r>
                    </m:oMath>
                  </m:oMathPara>
                </a14:m>
                <a:endParaRPr lang="de-DE" b="1" noProof="0" dirty="0"/>
              </a:p>
              <a:p>
                <a:pPr marL="0" indent="0">
                  <a:buNone/>
                </a:pPr>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967"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3366666552"/>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TextBox 19">
            <a:extLst>
              <a:ext uri="{FF2B5EF4-FFF2-40B4-BE49-F238E27FC236}">
                <a16:creationId xmlns:a16="http://schemas.microsoft.com/office/drawing/2014/main" id="{1390A53F-4573-4FCE-90E9-A4F57EC140EB}"/>
              </a:ext>
            </a:extLst>
          </p:cNvPr>
          <p:cNvSpPr txBox="1"/>
          <p:nvPr/>
        </p:nvSpPr>
        <p:spPr>
          <a:xfrm>
            <a:off x="8835792" y="5240727"/>
            <a:ext cx="1274708" cy="400110"/>
          </a:xfrm>
          <a:prstGeom prst="rect">
            <a:avLst/>
          </a:prstGeom>
          <a:noFill/>
        </p:spPr>
        <p:txBody>
          <a:bodyPr wrap="none" rtlCol="0">
            <a:spAutoFit/>
          </a:bodyPr>
          <a:lstStyle/>
          <a:p>
            <a:r>
              <a:rPr lang="en-US" sz="2000" dirty="0">
                <a:latin typeface="Montserrat" panose="02000505000000020004" pitchFamily="2" charset="0"/>
              </a:rPr>
              <a:t>SSE = 50</a:t>
            </a:r>
          </a:p>
        </p:txBody>
      </p:sp>
      <p:sp>
        <p:nvSpPr>
          <p:cNvPr id="16" name="Footer Placeholder 15">
            <a:extLst>
              <a:ext uri="{FF2B5EF4-FFF2-40B4-BE49-F238E27FC236}">
                <a16:creationId xmlns:a16="http://schemas.microsoft.com/office/drawing/2014/main" id="{EA20D188-6167-40D9-A7D5-8FC299787697}"/>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134261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Abweichungen der Freiheitsgrade</a:t>
                </a:r>
              </a:p>
              <a:p>
                <a:endParaRPr lang="de-DE" b="1" noProof="0" dirty="0"/>
              </a:p>
              <a:p>
                <a:pPr marL="0" indent="0">
                  <a:buNone/>
                </a:pPr>
                <a14:m>
                  <m:oMathPara xmlns:m="http://schemas.openxmlformats.org/officeDocument/2006/math">
                    <m:oMathParaPr>
                      <m:jc m:val="centerGroup"/>
                    </m:oMathParaPr>
                    <m:oMath xmlns:m="http://schemas.openxmlformats.org/officeDocument/2006/math">
                      <m:r>
                        <a:rPr lang="de-DE" b="0" i="1" spc="-250" noProof="0" smtClean="0">
                          <a:latin typeface="Cambria Math" panose="02040503050406030204" pitchFamily="18" charset="0"/>
                        </a:rPr>
                        <m:t>𝐵𝑙</m:t>
                      </m:r>
                      <m:r>
                        <a:rPr lang="de-DE" b="0" i="1" spc="-250" noProof="0" smtClean="0">
                          <a:latin typeface="Cambria Math" panose="02040503050406030204" pitchFamily="18" charset="0"/>
                        </a:rPr>
                        <m:t>ö</m:t>
                      </m:r>
                      <m:r>
                        <a:rPr lang="de-DE" b="0" i="1" spc="-250" noProof="0" smtClean="0">
                          <a:latin typeface="Cambria Math" panose="02040503050406030204" pitchFamily="18" charset="0"/>
                        </a:rPr>
                        <m:t>𝑐𝑘𝑒</m:t>
                      </m:r>
                      <m:r>
                        <a:rPr lang="de-DE" b="0" i="1" spc="-250" noProof="0" smtClean="0">
                          <a:latin typeface="Cambria Math" panose="02040503050406030204" pitchFamily="18" charset="0"/>
                        </a:rPr>
                        <m:t> × </m:t>
                      </m:r>
                      <m:r>
                        <a:rPr lang="de-DE" b="0" i="1" spc="-250" noProof="0" smtClean="0">
                          <a:latin typeface="Cambria Math" panose="02040503050406030204" pitchFamily="18" charset="0"/>
                          <a:ea typeface="Cambria Math" panose="02040503050406030204" pitchFamily="18" charset="0"/>
                        </a:rPr>
                        <m:t>𝑆𝑝𝑎𝑙𝑡𝑒𝑛</m:t>
                      </m:r>
                      <m:r>
                        <a:rPr lang="de-DE" b="0" i="1" spc="-250" noProof="0" smtClean="0">
                          <a:latin typeface="Cambria Math" panose="02040503050406030204" pitchFamily="18" charset="0"/>
                          <a:ea typeface="Cambria Math" panose="02040503050406030204" pitchFamily="18" charset="0"/>
                        </a:rPr>
                        <m:t> × </m:t>
                      </m:r>
                      <m:d>
                        <m:dPr>
                          <m:ctrlPr>
                            <a:rPr lang="de-DE" i="1" spc="-250" noProof="0">
                              <a:latin typeface="Cambria Math" panose="02040503050406030204" pitchFamily="18" charset="0"/>
                              <a:ea typeface="Cambria Math" panose="02040503050406030204" pitchFamily="18" charset="0"/>
                            </a:rPr>
                          </m:ctrlPr>
                        </m:dPr>
                        <m:e>
                          <m:r>
                            <a:rPr lang="de-DE" b="0" i="1" spc="-250" noProof="0" smtClean="0">
                              <a:latin typeface="Cambria Math" panose="02040503050406030204" pitchFamily="18" charset="0"/>
                              <a:ea typeface="Cambria Math" panose="02040503050406030204" pitchFamily="18" charset="0"/>
                            </a:rPr>
                            <m:t>𝑊𝑒𝑟𝑡𝑒</m:t>
                          </m:r>
                          <m:r>
                            <a:rPr lang="de-DE" i="1" spc="-250" noProof="0">
                              <a:latin typeface="Cambria Math" panose="02040503050406030204" pitchFamily="18" charset="0"/>
                              <a:ea typeface="Cambria Math" panose="02040503050406030204" pitchFamily="18" charset="0"/>
                            </a:rPr>
                            <m:t>−1</m:t>
                          </m:r>
                        </m:e>
                      </m:d>
                      <m:r>
                        <a:rPr lang="de-DE" i="1" noProof="0">
                          <a:latin typeface="Cambria Math" panose="02040503050406030204" pitchFamily="18" charset="0"/>
                          <a:ea typeface="Cambria Math" panose="02040503050406030204" pitchFamily="18" charset="0"/>
                        </a:rPr>
                        <m:t>=2</m:t>
                      </m:r>
                      <m:r>
                        <a:rPr lang="de-DE" b="0" i="1" noProof="0" smtClean="0">
                          <a:latin typeface="Cambria Math" panose="02040503050406030204" pitchFamily="18" charset="0"/>
                          <a:ea typeface="Cambria Math" panose="02040503050406030204" pitchFamily="18" charset="0"/>
                        </a:rPr>
                        <m:t> </m:t>
                      </m:r>
                      <m:r>
                        <a:rPr lang="de-DE" i="1" noProof="0">
                          <a:latin typeface="Cambria Math" panose="02040503050406030204" pitchFamily="18" charset="0"/>
                          <a:ea typeface="Cambria Math" panose="02040503050406030204" pitchFamily="18" charset="0"/>
                        </a:rPr>
                        <m:t>×</m:t>
                      </m:r>
                      <m:r>
                        <a:rPr lang="de-DE" b="0" i="1" noProof="0" smtClean="0">
                          <a:latin typeface="Cambria Math" panose="02040503050406030204" pitchFamily="18" charset="0"/>
                          <a:ea typeface="Cambria Math" panose="02040503050406030204" pitchFamily="18" charset="0"/>
                        </a:rPr>
                        <m:t> </m:t>
                      </m:r>
                      <m:r>
                        <a:rPr lang="de-DE" i="1" noProof="0">
                          <a:latin typeface="Cambria Math" panose="02040503050406030204" pitchFamily="18" charset="0"/>
                          <a:ea typeface="Cambria Math" panose="02040503050406030204" pitchFamily="18" charset="0"/>
                        </a:rPr>
                        <m:t>3</m:t>
                      </m:r>
                      <m:r>
                        <a:rPr lang="de-DE" b="0" i="1" noProof="0" smtClean="0">
                          <a:latin typeface="Cambria Math" panose="02040503050406030204" pitchFamily="18" charset="0"/>
                          <a:ea typeface="Cambria Math" panose="02040503050406030204" pitchFamily="18" charset="0"/>
                        </a:rPr>
                        <m:t> </m:t>
                      </m:r>
                      <m:r>
                        <a:rPr lang="de-DE" i="1" noProof="0">
                          <a:latin typeface="Cambria Math" panose="02040503050406030204" pitchFamily="18" charset="0"/>
                          <a:ea typeface="Cambria Math" panose="02040503050406030204" pitchFamily="18" charset="0"/>
                        </a:rPr>
                        <m:t>×</m:t>
                      </m:r>
                      <m:r>
                        <a:rPr lang="de-DE" b="0" i="1" noProof="0" smtClean="0">
                          <a:latin typeface="Cambria Math" panose="02040503050406030204" pitchFamily="18" charset="0"/>
                          <a:ea typeface="Cambria Math" panose="02040503050406030204" pitchFamily="18" charset="0"/>
                        </a:rPr>
                        <m:t> </m:t>
                      </m:r>
                      <m:d>
                        <m:dPr>
                          <m:ctrlPr>
                            <a:rPr lang="de-DE" i="1" noProof="0">
                              <a:latin typeface="Cambria Math" panose="02040503050406030204" pitchFamily="18" charset="0"/>
                              <a:ea typeface="Cambria Math" panose="02040503050406030204" pitchFamily="18" charset="0"/>
                            </a:rPr>
                          </m:ctrlPr>
                        </m:dPr>
                        <m:e>
                          <m:r>
                            <a:rPr lang="de-DE" i="1" noProof="0">
                              <a:latin typeface="Cambria Math" panose="02040503050406030204" pitchFamily="18" charset="0"/>
                              <a:ea typeface="Cambria Math" panose="02040503050406030204" pitchFamily="18" charset="0"/>
                            </a:rPr>
                            <m:t>3−1</m:t>
                          </m:r>
                        </m:e>
                      </m:d>
                      <m:r>
                        <a:rPr lang="de-DE" i="1" noProof="0">
                          <a:latin typeface="Cambria Math" panose="02040503050406030204" pitchFamily="18" charset="0"/>
                          <a:ea typeface="Cambria Math" panose="02040503050406030204" pitchFamily="18" charset="0"/>
                        </a:rPr>
                        <m:t>= </m:t>
                      </m:r>
                      <m:r>
                        <a:rPr lang="de-DE" b="1" i="1" noProof="0">
                          <a:latin typeface="Cambria Math" panose="02040503050406030204" pitchFamily="18" charset="0"/>
                        </a:rPr>
                        <m:t>𝟏𝟐</m:t>
                      </m:r>
                    </m:oMath>
                  </m:oMathPara>
                </a14:m>
                <a:endParaRPr lang="de-DE" b="1" noProof="0" dirty="0"/>
              </a:p>
              <a:p>
                <a:endParaRPr lang="de-DE" b="1" noProof="0" dirty="0"/>
              </a:p>
              <a:p>
                <a:pPr marL="0" indent="0">
                  <a:buNone/>
                </a:pPr>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818" t="-2632"/>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4116574468"/>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TextBox 19">
            <a:extLst>
              <a:ext uri="{FF2B5EF4-FFF2-40B4-BE49-F238E27FC236}">
                <a16:creationId xmlns:a16="http://schemas.microsoft.com/office/drawing/2014/main" id="{1390A53F-4573-4FCE-90E9-A4F57EC140EB}"/>
              </a:ext>
            </a:extLst>
          </p:cNvPr>
          <p:cNvSpPr txBox="1"/>
          <p:nvPr/>
        </p:nvSpPr>
        <p:spPr>
          <a:xfrm>
            <a:off x="8835792" y="5240727"/>
            <a:ext cx="1274708" cy="400110"/>
          </a:xfrm>
          <a:prstGeom prst="rect">
            <a:avLst/>
          </a:prstGeom>
          <a:noFill/>
        </p:spPr>
        <p:txBody>
          <a:bodyPr wrap="none" rtlCol="0">
            <a:spAutoFit/>
          </a:bodyPr>
          <a:lstStyle/>
          <a:p>
            <a:r>
              <a:rPr lang="en-US" sz="2000" dirty="0">
                <a:latin typeface="Montserrat" panose="02000505000000020004" pitchFamily="2" charset="0"/>
              </a:rPr>
              <a:t>SSE = 50</a:t>
            </a:r>
          </a:p>
        </p:txBody>
      </p:sp>
      <p:sp>
        <p:nvSpPr>
          <p:cNvPr id="21" name="TextBox 20">
            <a:extLst>
              <a:ext uri="{FF2B5EF4-FFF2-40B4-BE49-F238E27FC236}">
                <a16:creationId xmlns:a16="http://schemas.microsoft.com/office/drawing/2014/main" id="{EF521CB5-5244-4C21-9364-B8F9870EC5EA}"/>
              </a:ext>
            </a:extLst>
          </p:cNvPr>
          <p:cNvSpPr txBox="1"/>
          <p:nvPr/>
        </p:nvSpPr>
        <p:spPr>
          <a:xfrm>
            <a:off x="10461147" y="5340755"/>
            <a:ext cx="1335622"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error</a:t>
            </a:r>
            <a:r>
              <a:rPr lang="en-US" sz="2000" dirty="0">
                <a:latin typeface="Montserrat" panose="02000505000000020004" pitchFamily="2" charset="0"/>
              </a:rPr>
              <a:t> = 12</a:t>
            </a:r>
          </a:p>
        </p:txBody>
      </p:sp>
      <p:sp>
        <p:nvSpPr>
          <p:cNvPr id="16" name="Footer Placeholder 15">
            <a:extLst>
              <a:ext uri="{FF2B5EF4-FFF2-40B4-BE49-F238E27FC236}">
                <a16:creationId xmlns:a16="http://schemas.microsoft.com/office/drawing/2014/main" id="{F03D1722-400C-4E96-B30B-5752DB9BB9BE}"/>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39230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r>
                  <a:rPr lang="de-DE" noProof="0" dirty="0"/>
                  <a:t>Kalkuliere nun F</a:t>
                </a:r>
              </a:p>
              <a:p>
                <a:endParaRPr lang="de-DE" b="1" noProof="0" dirty="0"/>
              </a:p>
              <a:p>
                <a:pPr marL="114300" indent="0">
                  <a:buFont typeface="Arial"/>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rPr>
                        <m:t>𝐹</m:t>
                      </m:r>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latin typeface="Cambria Math" panose="02040503050406030204" pitchFamily="18" charset="0"/>
                                </a:rPr>
                                <m:t>𝑆𝑆𝐶</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𝑐𝑜𝑙𝑢𝑚𝑛𝑠</m:t>
                                  </m:r>
                                </m:sub>
                              </m:sSub>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a:latin typeface="Cambria Math" panose="02040503050406030204" pitchFamily="18" charset="0"/>
                                </a:rPr>
                                <m:t>𝑆𝑆𝐸</m:t>
                              </m:r>
                            </m:num>
                            <m:den>
                              <m:sSub>
                                <m:sSubPr>
                                  <m:ctrlPr>
                                    <a:rPr lang="de-DE" i="1" noProof="0">
                                      <a:latin typeface="Cambria Math" panose="02040503050406030204" pitchFamily="18" charset="0"/>
                                    </a:rPr>
                                  </m:ctrlPr>
                                </m:sSubPr>
                                <m:e>
                                  <m:r>
                                    <a:rPr lang="de-DE" i="1" noProof="0">
                                      <a:latin typeface="Cambria Math" panose="02040503050406030204" pitchFamily="18" charset="0"/>
                                    </a:rPr>
                                    <m:t>𝑑𝑓</m:t>
                                  </m:r>
                                </m:e>
                                <m:sub>
                                  <m:r>
                                    <a:rPr lang="de-DE" i="1" noProof="0">
                                      <a:latin typeface="Cambria Math" panose="02040503050406030204" pitchFamily="18" charset="0"/>
                                    </a:rPr>
                                    <m:t>𝑒𝑟𝑟𝑜𝑟</m:t>
                                  </m:r>
                                </m:sub>
                              </m:sSub>
                            </m:den>
                          </m:f>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  </m:t>
                          </m:r>
                          <m:f>
                            <m:fPr>
                              <m:ctrlPr>
                                <a:rPr lang="de-DE" i="1" noProof="0">
                                  <a:latin typeface="Cambria Math" panose="02040503050406030204" pitchFamily="18" charset="0"/>
                                </a:rPr>
                              </m:ctrlPr>
                            </m:fPr>
                            <m:num>
                              <m:r>
                                <a:rPr lang="de-DE" i="1" noProof="0">
                                  <a:latin typeface="Cambria Math" panose="02040503050406030204" pitchFamily="18" charset="0"/>
                                </a:rPr>
                                <m:t>12</m:t>
                              </m:r>
                            </m:num>
                            <m:den>
                              <m:r>
                                <a:rPr lang="de-DE" i="1" noProof="0">
                                  <a:latin typeface="Cambria Math" panose="02040503050406030204" pitchFamily="18" charset="0"/>
                                </a:rPr>
                                <m:t>2</m:t>
                              </m:r>
                            </m:den>
                          </m:f>
                          <m:r>
                            <a:rPr lang="de-DE" i="1" noProof="0">
                              <a:latin typeface="Cambria Math" panose="02040503050406030204" pitchFamily="18" charset="0"/>
                            </a:rPr>
                            <m:t>  </m:t>
                          </m:r>
                        </m:num>
                        <m:den>
                          <m:f>
                            <m:fPr>
                              <m:ctrlPr>
                                <a:rPr lang="de-DE" i="1" noProof="0">
                                  <a:latin typeface="Cambria Math" panose="02040503050406030204" pitchFamily="18" charset="0"/>
                                </a:rPr>
                              </m:ctrlPr>
                            </m:fPr>
                            <m:num>
                              <m:r>
                                <a:rPr lang="de-DE" i="1" noProof="0">
                                  <a:latin typeface="Cambria Math" panose="02040503050406030204" pitchFamily="18" charset="0"/>
                                </a:rPr>
                                <m:t>50</m:t>
                              </m:r>
                            </m:num>
                            <m:den>
                              <m:r>
                                <a:rPr lang="de-DE" i="1" noProof="0">
                                  <a:latin typeface="Cambria Math" panose="02040503050406030204" pitchFamily="18" charset="0"/>
                                </a:rPr>
                                <m:t>12</m:t>
                              </m:r>
                            </m:den>
                          </m:f>
                        </m:den>
                      </m:f>
                      <m:r>
                        <a:rPr lang="de-DE" i="1" noProof="0">
                          <a:latin typeface="Cambria Math" panose="02040503050406030204" pitchFamily="18" charset="0"/>
                        </a:rPr>
                        <m:t>=</m:t>
                      </m:r>
                      <m:r>
                        <a:rPr lang="de-DE" b="1" i="1" noProof="0">
                          <a:latin typeface="Cambria Math" panose="02040503050406030204" pitchFamily="18" charset="0"/>
                        </a:rPr>
                        <m:t>𝟏</m:t>
                      </m:r>
                      <m:r>
                        <a:rPr lang="de-DE" b="1" i="1" noProof="0">
                          <a:latin typeface="Cambria Math" panose="02040503050406030204" pitchFamily="18" charset="0"/>
                        </a:rPr>
                        <m:t>.</m:t>
                      </m:r>
                      <m:r>
                        <a:rPr lang="de-DE" b="1" i="1" noProof="0">
                          <a:latin typeface="Cambria Math" panose="02040503050406030204" pitchFamily="18" charset="0"/>
                        </a:rPr>
                        <m:t>𝟒𝟒</m:t>
                      </m:r>
                    </m:oMath>
                  </m:oMathPara>
                </a14:m>
                <a:endParaRPr lang="de-DE" b="1" noProof="0" dirty="0"/>
              </a:p>
              <a:p>
                <a:endParaRPr lang="de-DE" b="1" noProof="0" dirty="0"/>
              </a:p>
              <a:p>
                <a:pPr marL="0" indent="0">
                  <a:buNone/>
                </a:pPr>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967" t="-2241"/>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160644844"/>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TextBox 19">
            <a:extLst>
              <a:ext uri="{FF2B5EF4-FFF2-40B4-BE49-F238E27FC236}">
                <a16:creationId xmlns:a16="http://schemas.microsoft.com/office/drawing/2014/main" id="{1390A53F-4573-4FCE-90E9-A4F57EC140EB}"/>
              </a:ext>
            </a:extLst>
          </p:cNvPr>
          <p:cNvSpPr txBox="1"/>
          <p:nvPr/>
        </p:nvSpPr>
        <p:spPr>
          <a:xfrm>
            <a:off x="8835792" y="5240727"/>
            <a:ext cx="1274708" cy="400110"/>
          </a:xfrm>
          <a:prstGeom prst="rect">
            <a:avLst/>
          </a:prstGeom>
          <a:noFill/>
        </p:spPr>
        <p:txBody>
          <a:bodyPr wrap="none" rtlCol="0">
            <a:spAutoFit/>
          </a:bodyPr>
          <a:lstStyle/>
          <a:p>
            <a:r>
              <a:rPr lang="en-US" sz="2000" dirty="0">
                <a:latin typeface="Montserrat" panose="02000505000000020004" pitchFamily="2" charset="0"/>
              </a:rPr>
              <a:t>SSE = 50</a:t>
            </a:r>
          </a:p>
        </p:txBody>
      </p:sp>
      <p:sp>
        <p:nvSpPr>
          <p:cNvPr id="21" name="TextBox 20">
            <a:extLst>
              <a:ext uri="{FF2B5EF4-FFF2-40B4-BE49-F238E27FC236}">
                <a16:creationId xmlns:a16="http://schemas.microsoft.com/office/drawing/2014/main" id="{EF521CB5-5244-4C21-9364-B8F9870EC5EA}"/>
              </a:ext>
            </a:extLst>
          </p:cNvPr>
          <p:cNvSpPr txBox="1"/>
          <p:nvPr/>
        </p:nvSpPr>
        <p:spPr>
          <a:xfrm>
            <a:off x="10461147" y="5340755"/>
            <a:ext cx="1335622"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error</a:t>
            </a:r>
            <a:r>
              <a:rPr lang="en-US" sz="2000" dirty="0">
                <a:latin typeface="Montserrat" panose="02000505000000020004" pitchFamily="2" charset="0"/>
              </a:rPr>
              <a:t> = 12</a:t>
            </a:r>
          </a:p>
        </p:txBody>
      </p:sp>
      <p:sp>
        <p:nvSpPr>
          <p:cNvPr id="16" name="Footer Placeholder 15">
            <a:extLst>
              <a:ext uri="{FF2B5EF4-FFF2-40B4-BE49-F238E27FC236}">
                <a16:creationId xmlns:a16="http://schemas.microsoft.com/office/drawing/2014/main" id="{2D8F69E6-E39D-48C0-85EF-1D30010E8F6F}"/>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382875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endParaRPr lang="de-DE" b="1" noProof="0" dirty="0"/>
              </a:p>
              <a:p>
                <a:pPr marL="114300" indent="0">
                  <a:buFont typeface="Arial"/>
                  <a:buNone/>
                </a:pPr>
                <a14:m>
                  <m:oMathPara xmlns:m="http://schemas.openxmlformats.org/officeDocument/2006/math">
                    <m:oMathParaPr>
                      <m:jc m:val="center"/>
                    </m:oMathParaPr>
                    <m:oMath xmlns:m="http://schemas.openxmlformats.org/officeDocument/2006/math">
                      <m:r>
                        <a:rPr lang="de-DE" i="1" noProof="0">
                          <a:latin typeface="Cambria Math" panose="02040503050406030204" pitchFamily="18" charset="0"/>
                        </a:rPr>
                        <m:t>𝐹</m:t>
                      </m:r>
                      <m:r>
                        <a:rPr lang="de-DE" i="1" noProof="0">
                          <a:latin typeface="Cambria Math" panose="02040503050406030204" pitchFamily="18" charset="0"/>
                        </a:rPr>
                        <m:t>=</m:t>
                      </m:r>
                      <m:r>
                        <a:rPr lang="de-DE" b="1" i="1" noProof="0">
                          <a:latin typeface="Cambria Math" panose="02040503050406030204" pitchFamily="18" charset="0"/>
                        </a:rPr>
                        <m:t>𝟏</m:t>
                      </m:r>
                      <m:r>
                        <a:rPr lang="de-DE" b="1" i="1" noProof="0">
                          <a:latin typeface="Cambria Math" panose="02040503050406030204" pitchFamily="18" charset="0"/>
                        </a:rPr>
                        <m:t>.</m:t>
                      </m:r>
                      <m:r>
                        <a:rPr lang="de-DE" b="1" i="1" noProof="0">
                          <a:latin typeface="Cambria Math" panose="02040503050406030204" pitchFamily="18" charset="0"/>
                        </a:rPr>
                        <m:t>𝟒𝟒</m:t>
                      </m:r>
                    </m:oMath>
                  </m:oMathPara>
                </a14:m>
                <a:endParaRPr lang="de-DE" b="1" noProof="0" dirty="0"/>
              </a:p>
              <a:p>
                <a:endParaRPr lang="de-DE" b="1" noProof="0" dirty="0"/>
              </a:p>
              <a:p>
                <a:r>
                  <a:rPr lang="de-DE" noProof="0" dirty="0"/>
                  <a:t>Suche nun nach dem kritischen Wert F</a:t>
                </a:r>
                <a:r>
                  <a:rPr lang="de-DE" baseline="-25000" noProof="0" dirty="0"/>
                  <a:t>critical</a:t>
                </a:r>
              </a:p>
              <a:p>
                <a:endParaRPr lang="de-DE" noProof="0" dirty="0"/>
              </a:p>
              <a:p>
                <a:pPr marL="0" indent="0">
                  <a:buNone/>
                </a:pPr>
                <a14:m>
                  <m:oMathPara xmlns:m="http://schemas.openxmlformats.org/officeDocument/2006/math">
                    <m:oMathParaPr>
                      <m:jc m:val="centerGroup"/>
                    </m:oMathParaPr>
                    <m:oMath xmlns:m="http://schemas.openxmlformats.org/officeDocument/2006/math">
                      <m:sSub>
                        <m:sSubPr>
                          <m:ctrlPr>
                            <a:rPr lang="de-DE" i="1" noProof="0">
                              <a:latin typeface="Cambria Math" panose="02040503050406030204" pitchFamily="18" charset="0"/>
                            </a:rPr>
                          </m:ctrlPr>
                        </m:sSubPr>
                        <m:e>
                          <m:r>
                            <a:rPr lang="de-DE" i="1" noProof="0">
                              <a:latin typeface="Cambria Math" panose="02040503050406030204" pitchFamily="18" charset="0"/>
                            </a:rPr>
                            <m:t>𝐹</m:t>
                          </m:r>
                        </m:e>
                        <m:sub>
                          <m:r>
                            <a:rPr lang="de-DE" i="1" noProof="0">
                              <a:latin typeface="Cambria Math" panose="02040503050406030204" pitchFamily="18" charset="0"/>
                            </a:rPr>
                            <m:t>(0.05,   2,   12)</m:t>
                          </m:r>
                        </m:sub>
                      </m:sSub>
                      <m:r>
                        <a:rPr lang="de-DE" i="1" noProof="0">
                          <a:latin typeface="Cambria Math" panose="02040503050406030204" pitchFamily="18" charset="0"/>
                        </a:rPr>
                        <m:t>=</m:t>
                      </m:r>
                      <m:r>
                        <a:rPr lang="de-DE" b="1" i="1" noProof="0">
                          <a:latin typeface="Cambria Math" panose="02040503050406030204" pitchFamily="18" charset="0"/>
                        </a:rPr>
                        <m:t>𝟑</m:t>
                      </m:r>
                      <m:r>
                        <a:rPr lang="de-DE" b="1" i="1" noProof="0">
                          <a:latin typeface="Cambria Math" panose="02040503050406030204" pitchFamily="18" charset="0"/>
                        </a:rPr>
                        <m:t>.</m:t>
                      </m:r>
                      <m:r>
                        <a:rPr lang="de-DE" b="1" i="1" noProof="0">
                          <a:latin typeface="Cambria Math" panose="02040503050406030204" pitchFamily="18" charset="0"/>
                        </a:rPr>
                        <m:t>𝟖𝟖𝟓</m:t>
                      </m:r>
                    </m:oMath>
                  </m:oMathPara>
                </a14:m>
                <a:br>
                  <a:rPr lang="de-DE" noProof="0" dirty="0"/>
                </a:br>
                <a:endParaRPr lang="de-DE" noProof="0" dirty="0"/>
              </a:p>
            </p:txBody>
          </p:sp>
        </mc:Choice>
        <mc:Fallback xmlns="">
          <p:sp>
            <p:nvSpPr>
              <p:cNvPr id="3" name="Content Placeholder 2">
                <a:extLst>
                  <a:ext uri="{FF2B5EF4-FFF2-40B4-BE49-F238E27FC236}">
                    <a16:creationId xmlns:a16="http://schemas.microsoft.com/office/drawing/2014/main" id="{3C7CDFBA-430A-430C-BD59-CBD10931D7F0}"/>
                  </a:ext>
                </a:extLst>
              </p:cNvPr>
              <p:cNvSpPr>
                <a:spLocks noGrp="1" noRot="1" noChangeAspect="1" noMove="1" noResize="1" noEditPoints="1" noAdjustHandles="1" noChangeArrowheads="1" noChangeShapeType="1" noTextEdit="1"/>
              </p:cNvSpPr>
              <p:nvPr>
                <p:ph idx="1"/>
              </p:nvPr>
            </p:nvSpPr>
            <p:spPr>
              <a:xfrm>
                <a:off x="838200" y="1825625"/>
                <a:ext cx="5579853" cy="4351338"/>
              </a:xfrm>
              <a:blipFill>
                <a:blip r:embed="rId3"/>
                <a:stretch>
                  <a:fillRect l="-1967"/>
                </a:stretch>
              </a:blipFill>
            </p:spPr>
            <p:txBody>
              <a:bodyPr/>
              <a:lstStyle/>
              <a:p>
                <a:r>
                  <a:rPr lang="de-DE">
                    <a:noFill/>
                  </a:rPr>
                  <a:t> </a:t>
                </a:r>
              </a:p>
            </p:txBody>
          </p:sp>
        </mc:Fallback>
      </mc:AlternateContent>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3465031474"/>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TextBox 19">
            <a:extLst>
              <a:ext uri="{FF2B5EF4-FFF2-40B4-BE49-F238E27FC236}">
                <a16:creationId xmlns:a16="http://schemas.microsoft.com/office/drawing/2014/main" id="{1390A53F-4573-4FCE-90E9-A4F57EC140EB}"/>
              </a:ext>
            </a:extLst>
          </p:cNvPr>
          <p:cNvSpPr txBox="1"/>
          <p:nvPr/>
        </p:nvSpPr>
        <p:spPr>
          <a:xfrm>
            <a:off x="8835792" y="5240727"/>
            <a:ext cx="1274708" cy="400110"/>
          </a:xfrm>
          <a:prstGeom prst="rect">
            <a:avLst/>
          </a:prstGeom>
          <a:noFill/>
        </p:spPr>
        <p:txBody>
          <a:bodyPr wrap="none" rtlCol="0">
            <a:spAutoFit/>
          </a:bodyPr>
          <a:lstStyle/>
          <a:p>
            <a:r>
              <a:rPr lang="en-US" sz="2000" dirty="0">
                <a:latin typeface="Montserrat" panose="02000505000000020004" pitchFamily="2" charset="0"/>
              </a:rPr>
              <a:t>SSE = 50</a:t>
            </a:r>
          </a:p>
        </p:txBody>
      </p:sp>
      <p:sp>
        <p:nvSpPr>
          <p:cNvPr id="21" name="TextBox 20">
            <a:extLst>
              <a:ext uri="{FF2B5EF4-FFF2-40B4-BE49-F238E27FC236}">
                <a16:creationId xmlns:a16="http://schemas.microsoft.com/office/drawing/2014/main" id="{EF521CB5-5244-4C21-9364-B8F9870EC5EA}"/>
              </a:ext>
            </a:extLst>
          </p:cNvPr>
          <p:cNvSpPr txBox="1"/>
          <p:nvPr/>
        </p:nvSpPr>
        <p:spPr>
          <a:xfrm>
            <a:off x="10461147" y="5340755"/>
            <a:ext cx="1335622"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error</a:t>
            </a:r>
            <a:r>
              <a:rPr lang="en-US" sz="2000" dirty="0">
                <a:latin typeface="Montserrat" panose="02000505000000020004" pitchFamily="2" charset="0"/>
              </a:rPr>
              <a:t> = 12</a:t>
            </a:r>
          </a:p>
        </p:txBody>
      </p:sp>
      <p:sp>
        <p:nvSpPr>
          <p:cNvPr id="16" name="Footer Placeholder 15">
            <a:extLst>
              <a:ext uri="{FF2B5EF4-FFF2-40B4-BE49-F238E27FC236}">
                <a16:creationId xmlns:a16="http://schemas.microsoft.com/office/drawing/2014/main" id="{DAC75DCF-CC21-4B7F-9D0A-CA9C19E12EC9}"/>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3772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Das Problem ist, dass unser Konfidenzintervall zurückgeht:</a:t>
                </a:r>
              </a:p>
              <a:p>
                <a:endParaRPr lang="de-DE" noProof="0" dirty="0"/>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rgbClr val="0070C0"/>
                  </a:solidFill>
                  <a:ea typeface="Cambria Math" panose="02040503050406030204" pitchFamily="18" charset="0"/>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𝐴</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chemeClr val="bg2"/>
                  </a:solidFill>
                </a:endParaRPr>
              </a:p>
              <a:p>
                <a:pPr marL="914400" indent="0">
                  <a:buNone/>
                </a:pPr>
                <a14:m>
                  <m:oMathPara xmlns:m="http://schemas.openxmlformats.org/officeDocument/2006/math">
                    <m:oMathParaPr>
                      <m:jc m:val="left"/>
                    </m:oMathParaPr>
                    <m:oMath xmlns:m="http://schemas.openxmlformats.org/officeDocument/2006/math">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rPr>
                            <m:t>𝐻</m:t>
                          </m:r>
                        </m:e>
                        <m:sub>
                          <m:r>
                            <a:rPr lang="de-DE" i="1" noProof="0">
                              <a:solidFill>
                                <a:srgbClr val="0070C0"/>
                              </a:solidFill>
                              <a:latin typeface="Cambria Math" panose="02040503050406030204" pitchFamily="18" charset="0"/>
                            </a:rPr>
                            <m:t>0</m:t>
                          </m:r>
                        </m:sub>
                      </m:sSub>
                      <m:r>
                        <a:rPr lang="de-DE" i="1" noProof="0">
                          <a:solidFill>
                            <a:srgbClr val="0070C0"/>
                          </a:solidFill>
                          <a:latin typeface="Cambria Math" panose="02040503050406030204" pitchFamily="18" charset="0"/>
                        </a:rPr>
                        <m:t>: </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𝐵</m:t>
                          </m:r>
                        </m:sub>
                      </m:sSub>
                      <m:r>
                        <a:rPr lang="de-DE" i="1" noProof="0">
                          <a:solidFill>
                            <a:srgbClr val="0070C0"/>
                          </a:solidFill>
                          <a:latin typeface="Cambria Math" panose="02040503050406030204" pitchFamily="18" charset="0"/>
                        </a:rPr>
                        <m:t>=</m:t>
                      </m:r>
                      <m:sSub>
                        <m:sSubPr>
                          <m:ctrlPr>
                            <a:rPr lang="de-DE" i="1" noProof="0">
                              <a:solidFill>
                                <a:srgbClr val="0070C0"/>
                              </a:solidFill>
                              <a:latin typeface="Cambria Math" panose="02040503050406030204" pitchFamily="18" charset="0"/>
                            </a:rPr>
                          </m:ctrlPr>
                        </m:sSubPr>
                        <m:e>
                          <m:r>
                            <a:rPr lang="de-DE" i="1" noProof="0">
                              <a:solidFill>
                                <a:srgbClr val="0070C0"/>
                              </a:solidFill>
                              <a:latin typeface="Cambria Math" panose="02040503050406030204" pitchFamily="18" charset="0"/>
                              <a:ea typeface="Cambria Math" panose="02040503050406030204" pitchFamily="18" charset="0"/>
                            </a:rPr>
                            <m:t>𝜇</m:t>
                          </m:r>
                        </m:e>
                        <m:sub>
                          <m:r>
                            <a:rPr lang="de-DE" i="1" noProof="0">
                              <a:solidFill>
                                <a:srgbClr val="0070C0"/>
                              </a:solidFill>
                              <a:latin typeface="Cambria Math" panose="02040503050406030204" pitchFamily="18" charset="0"/>
                            </a:rPr>
                            <m:t>𝐶</m:t>
                          </m:r>
                        </m:sub>
                      </m:sSub>
                      <m:r>
                        <a:rPr lang="de-DE" i="1" noProof="0">
                          <a:solidFill>
                            <a:srgbClr val="0070C0"/>
                          </a:solidFill>
                          <a:latin typeface="Cambria Math" panose="02040503050406030204" pitchFamily="18" charset="0"/>
                        </a:rPr>
                        <m:t>  </m:t>
                      </m:r>
                      <m:r>
                        <a:rPr lang="de-DE" i="1" noProof="0">
                          <a:solidFill>
                            <a:srgbClr val="0070C0"/>
                          </a:solidFill>
                          <a:latin typeface="Cambria Math" panose="02040503050406030204" pitchFamily="18" charset="0"/>
                          <a:ea typeface="Cambria Math" panose="02040503050406030204" pitchFamily="18" charset="0"/>
                        </a:rPr>
                        <m:t>𝛼</m:t>
                      </m:r>
                      <m:r>
                        <a:rPr lang="de-DE" i="1" noProof="0">
                          <a:solidFill>
                            <a:srgbClr val="0070C0"/>
                          </a:solidFill>
                          <a:latin typeface="Cambria Math" panose="02040503050406030204" pitchFamily="18" charset="0"/>
                          <a:ea typeface="Cambria Math" panose="02040503050406030204" pitchFamily="18" charset="0"/>
                        </a:rPr>
                        <m:t>=0.05</m:t>
                      </m:r>
                    </m:oMath>
                  </m:oMathPara>
                </a14:m>
                <a:endParaRPr lang="de-DE" noProof="0" dirty="0">
                  <a:solidFill>
                    <a:schemeClr val="bg2"/>
                  </a:solidFill>
                </a:endParaRPr>
              </a:p>
            </p:txBody>
          </p:sp>
        </mc:Choice>
        <mc:Fallback xmlns="">
          <p:sp>
            <p:nvSpPr>
              <p:cNvPr id="3" name="Content Placeholder 2">
                <a:extLst>
                  <a:ext uri="{FF2B5EF4-FFF2-40B4-BE49-F238E27FC236}">
                    <a16:creationId xmlns:a16="http://schemas.microsoft.com/office/drawing/2014/main" id="{BE265609-4E20-4EB5-909A-F7B525B6BB20}"/>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grpSp>
        <p:nvGrpSpPr>
          <p:cNvPr id="4" name="Group 3">
            <a:extLst>
              <a:ext uri="{FF2B5EF4-FFF2-40B4-BE49-F238E27FC236}">
                <a16:creationId xmlns:a16="http://schemas.microsoft.com/office/drawing/2014/main" id="{9C132B32-3509-40EC-AE3A-2F1DEAFCBE94}"/>
              </a:ext>
            </a:extLst>
          </p:cNvPr>
          <p:cNvGrpSpPr/>
          <p:nvPr/>
        </p:nvGrpSpPr>
        <p:grpSpPr>
          <a:xfrm>
            <a:off x="5486400" y="5024488"/>
            <a:ext cx="6374365" cy="1152475"/>
            <a:chOff x="3710469" y="3991024"/>
            <a:chExt cx="5433531" cy="1152475"/>
          </a:xfrm>
        </p:grpSpPr>
        <p:pic>
          <p:nvPicPr>
            <p:cNvPr id="5" name="Picture 4">
              <a:extLst>
                <a:ext uri="{FF2B5EF4-FFF2-40B4-BE49-F238E27FC236}">
                  <a16:creationId xmlns:a16="http://schemas.microsoft.com/office/drawing/2014/main" id="{2BA6FDE5-7793-4D21-A8F6-F632C82C1576}"/>
                </a:ext>
              </a:extLst>
            </p:cNvPr>
            <p:cNvPicPr>
              <a:picLocks noChangeAspect="1"/>
            </p:cNvPicPr>
            <p:nvPr/>
          </p:nvPicPr>
          <p:blipFill rotWithShape="1">
            <a:blip r:embed="rId4"/>
            <a:srcRect t="71466"/>
            <a:stretch/>
          </p:blipFill>
          <p:spPr>
            <a:xfrm>
              <a:off x="3710469" y="3991024"/>
              <a:ext cx="5433531" cy="1152475"/>
            </a:xfrm>
            <a:prstGeom prst="rect">
              <a:avLst/>
            </a:prstGeom>
          </p:spPr>
        </p:pic>
        <p:sp>
          <p:nvSpPr>
            <p:cNvPr id="6" name="TextBox 5">
              <a:extLst>
                <a:ext uri="{FF2B5EF4-FFF2-40B4-BE49-F238E27FC236}">
                  <a16:creationId xmlns:a16="http://schemas.microsoft.com/office/drawing/2014/main" id="{79E9E1D3-0184-450B-ADCF-127199F09366}"/>
                </a:ext>
              </a:extLst>
            </p:cNvPr>
            <p:cNvSpPr txBox="1"/>
            <p:nvPr/>
          </p:nvSpPr>
          <p:spPr>
            <a:xfrm>
              <a:off x="4937362" y="4447602"/>
              <a:ext cx="361005" cy="523220"/>
            </a:xfrm>
            <a:prstGeom prst="rect">
              <a:avLst/>
            </a:prstGeom>
            <a:noFill/>
          </p:spPr>
          <p:txBody>
            <a:bodyPr wrap="none" rtlCol="0">
              <a:spAutoFit/>
            </a:bodyPr>
            <a:lstStyle/>
            <a:p>
              <a:r>
                <a:rPr lang="en-US" sz="2800" dirty="0">
                  <a:latin typeface="Montserrat" panose="02000505000000020004" pitchFamily="2" charset="0"/>
                </a:rPr>
                <a:t>A</a:t>
              </a:r>
            </a:p>
          </p:txBody>
        </p:sp>
        <p:sp>
          <p:nvSpPr>
            <p:cNvPr id="7" name="TextBox 6">
              <a:extLst>
                <a:ext uri="{FF2B5EF4-FFF2-40B4-BE49-F238E27FC236}">
                  <a16:creationId xmlns:a16="http://schemas.microsoft.com/office/drawing/2014/main" id="{21707DED-67A2-48AC-8E59-9A1BA55ACE6D}"/>
                </a:ext>
              </a:extLst>
            </p:cNvPr>
            <p:cNvSpPr txBox="1"/>
            <p:nvPr/>
          </p:nvSpPr>
          <p:spPr>
            <a:xfrm>
              <a:off x="6629666" y="4447602"/>
              <a:ext cx="361005" cy="523220"/>
            </a:xfrm>
            <a:prstGeom prst="rect">
              <a:avLst/>
            </a:prstGeom>
            <a:noFill/>
          </p:spPr>
          <p:txBody>
            <a:bodyPr wrap="none" rtlCol="0">
              <a:spAutoFit/>
            </a:bodyPr>
            <a:lstStyle/>
            <a:p>
              <a:r>
                <a:rPr lang="en-US" sz="2800" dirty="0">
                  <a:latin typeface="Montserrat" panose="02000505000000020004" pitchFamily="2" charset="0"/>
                </a:rPr>
                <a:t>B</a:t>
              </a:r>
            </a:p>
          </p:txBody>
        </p:sp>
        <p:sp>
          <p:nvSpPr>
            <p:cNvPr id="8" name="TextBox 7">
              <a:extLst>
                <a:ext uri="{FF2B5EF4-FFF2-40B4-BE49-F238E27FC236}">
                  <a16:creationId xmlns:a16="http://schemas.microsoft.com/office/drawing/2014/main" id="{1988BF45-20E1-46D9-A8FF-C121AEF30CD5}"/>
                </a:ext>
              </a:extLst>
            </p:cNvPr>
            <p:cNvSpPr txBox="1"/>
            <p:nvPr/>
          </p:nvSpPr>
          <p:spPr>
            <a:xfrm>
              <a:off x="7511409" y="4447602"/>
              <a:ext cx="378767" cy="523220"/>
            </a:xfrm>
            <a:prstGeom prst="rect">
              <a:avLst/>
            </a:prstGeom>
            <a:noFill/>
          </p:spPr>
          <p:txBody>
            <a:bodyPr wrap="none" rtlCol="0">
              <a:spAutoFit/>
            </a:bodyPr>
            <a:lstStyle/>
            <a:p>
              <a:r>
                <a:rPr lang="en-US" sz="2800" dirty="0">
                  <a:latin typeface="Montserrat" panose="02000505000000020004" pitchFamily="2" charset="0"/>
                </a:rPr>
                <a:t>C</a:t>
              </a:r>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DEF2FD-5321-4195-BD9A-E4E43A2ECB83}"/>
                  </a:ext>
                </a:extLst>
              </p:cNvPr>
              <p:cNvSpPr txBox="1"/>
              <p:nvPr/>
            </p:nvSpPr>
            <p:spPr>
              <a:xfrm>
                <a:off x="6633183" y="2616299"/>
                <a:ext cx="4080797" cy="1384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.95</m:t>
                      </m:r>
                      <m:r>
                        <a:rPr lang="en-US" sz="2800" b="0" i="1" smtClean="0">
                          <a:latin typeface="Cambria Math" panose="02040503050406030204" pitchFamily="18" charset="0"/>
                          <a:ea typeface="Cambria Math" panose="02040503050406030204" pitchFamily="18" charset="0"/>
                        </a:rPr>
                        <m:t>×.95×.95=</m:t>
                      </m:r>
                      <m:r>
                        <a:rPr lang="de-DE"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.857</m:t>
                      </m:r>
                    </m:oMath>
                  </m:oMathPara>
                </a14:m>
                <a:endParaRPr lang="en-GB" sz="2800" b="0" dirty="0">
                  <a:ea typeface="Cambria Math" panose="02040503050406030204" pitchFamily="18" charset="0"/>
                </a:endParaRPr>
              </a:p>
              <a:p>
                <a:endParaRPr lang="en-GB" sz="2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85.7% </m:t>
                      </m:r>
                      <m:r>
                        <a:rPr lang="en-US" sz="2800" i="1">
                          <a:latin typeface="Cambria Math" panose="02040503050406030204" pitchFamily="18" charset="0"/>
                          <a:ea typeface="Cambria Math" panose="02040503050406030204" pitchFamily="18" charset="0"/>
                        </a:rPr>
                        <m:t>𝑐𝑜𝑛𝑓𝑖𝑑𝑒𝑛𝑐𝑒</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𝑙𝑒𝑣𝑒𝑙</m:t>
                      </m:r>
                    </m:oMath>
                  </m:oMathPara>
                </a14:m>
                <a:endParaRPr lang="en-US" sz="2800" dirty="0"/>
              </a:p>
            </p:txBody>
          </p:sp>
        </mc:Choice>
        <mc:Fallback xmlns="">
          <p:sp>
            <p:nvSpPr>
              <p:cNvPr id="9" name="TextBox 8">
                <a:extLst>
                  <a:ext uri="{FF2B5EF4-FFF2-40B4-BE49-F238E27FC236}">
                    <a16:creationId xmlns:a16="http://schemas.microsoft.com/office/drawing/2014/main" id="{A0DEF2FD-5321-4195-BD9A-E4E43A2ECB83}"/>
                  </a:ext>
                </a:extLst>
              </p:cNvPr>
              <p:cNvSpPr txBox="1">
                <a:spLocks noRot="1" noChangeAspect="1" noMove="1" noResize="1" noEditPoints="1" noAdjustHandles="1" noChangeArrowheads="1" noChangeShapeType="1" noTextEdit="1"/>
              </p:cNvSpPr>
              <p:nvPr/>
            </p:nvSpPr>
            <p:spPr>
              <a:xfrm>
                <a:off x="6633183" y="2616299"/>
                <a:ext cx="4080797" cy="1384995"/>
              </a:xfrm>
              <a:prstGeom prst="rect">
                <a:avLst/>
              </a:prstGeom>
              <a:blipFill>
                <a:blip r:embed="rId5"/>
                <a:stretch>
                  <a:fillRect b="-7273"/>
                </a:stretch>
              </a:blipFill>
            </p:spPr>
            <p:txBody>
              <a:bodyPr/>
              <a:lstStyle/>
              <a:p>
                <a:r>
                  <a:rPr lang="de-DE">
                    <a:noFill/>
                  </a:rPr>
                  <a:t> </a:t>
                </a:r>
              </a:p>
            </p:txBody>
          </p:sp>
        </mc:Fallback>
      </mc:AlternateContent>
      <p:sp>
        <p:nvSpPr>
          <p:cNvPr id="10" name="Footer Placeholder 9">
            <a:extLst>
              <a:ext uri="{FF2B5EF4-FFF2-40B4-BE49-F238E27FC236}">
                <a16:creationId xmlns:a16="http://schemas.microsoft.com/office/drawing/2014/main" id="{313B4D93-2673-4D43-9E83-455EF31BE150}"/>
              </a:ext>
            </a:extLst>
          </p:cNvPr>
          <p:cNvSpPr>
            <a:spLocks noGrp="1"/>
          </p:cNvSpPr>
          <p:nvPr>
            <p:ph type="ftr" sz="quarter" idx="11"/>
          </p:nvPr>
        </p:nvSpPr>
        <p:spPr/>
        <p:txBody>
          <a:bodyPr/>
          <a:lstStyle/>
          <a:p>
            <a:r>
              <a:rPr lang="en-US" dirty="0"/>
              <a:t>ANOVA Varianzanalyse</a:t>
            </a:r>
          </a:p>
        </p:txBody>
      </p:sp>
    </p:spTree>
    <p:extLst>
      <p:ext uri="{BB962C8B-B14F-4D97-AF65-F5344CB8AC3E}">
        <p14:creationId xmlns:p14="http://schemas.microsoft.com/office/powerpoint/2010/main" val="68422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Zwei-Wege-ANOVA</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a:xfrm>
            <a:off x="838200" y="1825625"/>
            <a:ext cx="5579853" cy="4351338"/>
          </a:xfrm>
        </p:spPr>
        <p:txBody>
          <a:bodyPr/>
          <a:lstStyle/>
          <a:p>
            <a:pPr marL="571500" indent="-457200"/>
            <a:r>
              <a:rPr lang="de-DE" noProof="0" dirty="0"/>
              <a:t>2-Wege-ANOVA mit Wiederholen - Interaktion:</a:t>
            </a:r>
            <a:br>
              <a:rPr lang="de-DE" noProof="0" dirty="0"/>
            </a:br>
            <a:endParaRPr lang="de-DE" noProof="0" dirty="0"/>
          </a:p>
        </p:txBody>
      </p:sp>
      <p:graphicFrame>
        <p:nvGraphicFramePr>
          <p:cNvPr id="4" name="Table 3">
            <a:extLst>
              <a:ext uri="{FF2B5EF4-FFF2-40B4-BE49-F238E27FC236}">
                <a16:creationId xmlns:a16="http://schemas.microsoft.com/office/drawing/2014/main" id="{27119A6B-1B63-4B45-8BC5-2253E83B0B0F}"/>
              </a:ext>
            </a:extLst>
          </p:cNvPr>
          <p:cNvGraphicFramePr>
            <a:graphicFrameLocks noGrp="1"/>
          </p:cNvGraphicFramePr>
          <p:nvPr>
            <p:extLst>
              <p:ext uri="{D42A27DB-BD31-4B8C-83A1-F6EECF244321}">
                <p14:modId xmlns:p14="http://schemas.microsoft.com/office/powerpoint/2010/main" val="4209869207"/>
              </p:ext>
            </p:extLst>
          </p:nvPr>
        </p:nvGraphicFramePr>
        <p:xfrm>
          <a:off x="7648020" y="529400"/>
          <a:ext cx="2803525" cy="2595880"/>
        </p:xfrm>
        <a:graphic>
          <a:graphicData uri="http://schemas.openxmlformats.org/drawingml/2006/table">
            <a:tbl>
              <a:tblPr firstRow="1" firstCol="1" bandRow="1">
                <a:tableStyleId>{5C22544A-7EE6-4342-B048-85BDC9FD1C3A}</a:tableStyleId>
              </a:tblPr>
              <a:tblGrid>
                <a:gridCol w="1157605">
                  <a:extLst>
                    <a:ext uri="{9D8B030D-6E8A-4147-A177-3AD203B41FA5}">
                      <a16:colId xmlns:a16="http://schemas.microsoft.com/office/drawing/2014/main" val="2615171207"/>
                    </a:ext>
                  </a:extLst>
                </a:gridCol>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r>
                        <a:rPr lang="de-DE" sz="1600" noProof="0" dirty="0">
                          <a:latin typeface="+mn-lt"/>
                        </a:rPr>
                        <a:t>Dünger</a:t>
                      </a:r>
                      <a:r>
                        <a:rPr lang="en-US" sz="1600" dirty="0">
                          <a:latin typeface="+mn-lt"/>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solidFill>
                      <a:srgbClr val="00B050"/>
                    </a:solidFill>
                  </a:tcPr>
                </a:tc>
                <a:tc>
                  <a:txBody>
                    <a:bodyPr/>
                    <a:lstStyle/>
                    <a:p>
                      <a:pPr algn="ctr"/>
                      <a:r>
                        <a:rPr lang="en-US" sz="1600" dirty="0">
                          <a:latin typeface="+mn-lt"/>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600" dirty="0">
                          <a:latin typeface="+mn-lt"/>
                        </a:rPr>
                        <a:t>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63679259"/>
                  </a:ext>
                </a:extLst>
              </a:tr>
              <a:tr h="370840">
                <a:tc>
                  <a:txBody>
                    <a:bodyPr/>
                    <a:lstStyle/>
                    <a:p>
                      <a:r>
                        <a:rPr lang="en-US" sz="1600" dirty="0">
                          <a:latin typeface="+mn-lt"/>
                        </a:rPr>
                        <a:t>Warm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B9B9"/>
                    </a:solidFill>
                  </a:tcPr>
                </a:tc>
                <a:extLst>
                  <a:ext uri="{0D108BD9-81ED-4DB2-BD59-A6C34878D82A}">
                    <a16:rowId xmlns:a16="http://schemas.microsoft.com/office/drawing/2014/main" val="3873980165"/>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5050"/>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812553862"/>
                  </a:ext>
                </a:extLst>
              </a:tr>
              <a:tr h="370840">
                <a:tc>
                  <a:txBody>
                    <a:bodyPr/>
                    <a:lstStyle/>
                    <a:p>
                      <a:r>
                        <a:rPr lang="de-DE" sz="1600" noProof="0" dirty="0">
                          <a:latin typeface="+mn-lt"/>
                        </a:rPr>
                        <a:t>Kalt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CCFF"/>
                    </a:solidFill>
                  </a:tcPr>
                </a:tc>
                <a:extLst>
                  <a:ext uri="{0D108BD9-81ED-4DB2-BD59-A6C34878D82A}">
                    <a16:rowId xmlns:a16="http://schemas.microsoft.com/office/drawing/2014/main" val="482656856"/>
                  </a:ext>
                </a:extLst>
              </a:tr>
              <a:tr h="370840">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3886976680"/>
                  </a:ext>
                </a:extLst>
              </a:tr>
            </a:tbl>
          </a:graphicData>
        </a:graphic>
      </p:graphicFrame>
      <p:graphicFrame>
        <p:nvGraphicFramePr>
          <p:cNvPr id="5" name="Table 4">
            <a:extLst>
              <a:ext uri="{FF2B5EF4-FFF2-40B4-BE49-F238E27FC236}">
                <a16:creationId xmlns:a16="http://schemas.microsoft.com/office/drawing/2014/main" id="{60514EA1-933E-4D5F-A71D-501D7B8EBB32}"/>
              </a:ext>
            </a:extLst>
          </p:cNvPr>
          <p:cNvGraphicFramePr>
            <a:graphicFrameLocks noGrp="1"/>
          </p:cNvGraphicFramePr>
          <p:nvPr>
            <p:extLst/>
          </p:nvPr>
        </p:nvGraphicFramePr>
        <p:xfrm>
          <a:off x="10451545" y="901047"/>
          <a:ext cx="548640" cy="22250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1321698334"/>
                    </a:ext>
                  </a:extLst>
                </a:gridCol>
              </a:tblGrid>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2654021458"/>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5050"/>
                    </a:solidFill>
                  </a:tcPr>
                </a:tc>
                <a:extLst>
                  <a:ext uri="{0D108BD9-81ED-4DB2-BD59-A6C34878D82A}">
                    <a16:rowId xmlns:a16="http://schemas.microsoft.com/office/drawing/2014/main" val="3873980165"/>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050"/>
                    </a:solidFill>
                  </a:tcPr>
                </a:tc>
                <a:extLst>
                  <a:ext uri="{0D108BD9-81ED-4DB2-BD59-A6C34878D82A}">
                    <a16:rowId xmlns:a16="http://schemas.microsoft.com/office/drawing/2014/main" val="812553862"/>
                  </a:ext>
                </a:extLst>
              </a:tr>
              <a:tr h="370840">
                <a:tc>
                  <a:txBody>
                    <a:bodyPr/>
                    <a:lstStyle/>
                    <a:p>
                      <a:pPr algn="ctr" fontAlgn="b"/>
                      <a:endParaRPr lang="en-US" sz="1600" b="1"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1783322202"/>
                  </a:ext>
                </a:extLst>
              </a:tr>
              <a:tr h="370840">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82656856"/>
                  </a:ext>
                </a:extLst>
              </a:tr>
              <a:tr h="370840">
                <a:tc>
                  <a:txBody>
                    <a:bodyPr/>
                    <a:lstStyle/>
                    <a:p>
                      <a:pPr algn="ctr" fontAlgn="b"/>
                      <a:endParaRPr lang="en-US" sz="16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86976680"/>
                  </a:ext>
                </a:extLst>
              </a:tr>
            </a:tbl>
          </a:graphicData>
        </a:graphic>
      </p:graphicFrame>
      <p:graphicFrame>
        <p:nvGraphicFramePr>
          <p:cNvPr id="6" name="Table 5">
            <a:extLst>
              <a:ext uri="{FF2B5EF4-FFF2-40B4-BE49-F238E27FC236}">
                <a16:creationId xmlns:a16="http://schemas.microsoft.com/office/drawing/2014/main" id="{235FE623-F571-41A3-BF34-B06EFC52DC08}"/>
              </a:ext>
            </a:extLst>
          </p:cNvPr>
          <p:cNvGraphicFramePr>
            <a:graphicFrameLocks noGrp="1"/>
          </p:cNvGraphicFramePr>
          <p:nvPr>
            <p:extLst/>
          </p:nvPr>
        </p:nvGraphicFramePr>
        <p:xfrm>
          <a:off x="8815227" y="3203732"/>
          <a:ext cx="1645920" cy="74168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pPr algn="ctr" fontAlgn="b"/>
                      <a:r>
                        <a:rPr lang="en-US" sz="1600" b="0"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2654021458"/>
                  </a:ext>
                </a:extLst>
              </a:tr>
              <a:tr h="370840">
                <a:tc>
                  <a:txBody>
                    <a:bodyPr/>
                    <a:lstStyle/>
                    <a:p>
                      <a:pPr algn="ctr" fontAlgn="b"/>
                      <a:r>
                        <a:rPr lang="en-US" sz="1600" b="0" i="0" u="none" strike="noStrike" dirty="0">
                          <a:solidFill>
                            <a:srgbClr val="000000"/>
                          </a:solidFill>
                          <a:effectLst/>
                          <a:latin typeface="+mn-lt"/>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pPr algn="ctr" fontAlgn="b"/>
                      <a:r>
                        <a:rPr lang="en-US" sz="1600" b="0" i="0" u="none" strike="noStrike" dirty="0">
                          <a:solidFill>
                            <a:srgbClr val="000000"/>
                          </a:solidFill>
                          <a:effectLst/>
                          <a:latin typeface="+mn-lt"/>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1783322202"/>
                  </a:ext>
                </a:extLst>
              </a:tr>
            </a:tbl>
          </a:graphicData>
        </a:graphic>
      </p:graphicFrame>
      <p:sp>
        <p:nvSpPr>
          <p:cNvPr id="7" name="TextBox 6">
            <a:extLst>
              <a:ext uri="{FF2B5EF4-FFF2-40B4-BE49-F238E27FC236}">
                <a16:creationId xmlns:a16="http://schemas.microsoft.com/office/drawing/2014/main" id="{82A19520-DBE0-4219-9788-EB23E91636E8}"/>
              </a:ext>
            </a:extLst>
          </p:cNvPr>
          <p:cNvSpPr txBox="1"/>
          <p:nvPr/>
        </p:nvSpPr>
        <p:spPr>
          <a:xfrm>
            <a:off x="6649248" y="3281781"/>
            <a:ext cx="2165979" cy="400110"/>
          </a:xfrm>
          <a:prstGeom prst="rect">
            <a:avLst/>
          </a:prstGeom>
          <a:noFill/>
        </p:spPr>
        <p:txBody>
          <a:bodyPr wrap="none" rtlCol="0">
            <a:spAutoFit/>
          </a:bodyPr>
          <a:lstStyle/>
          <a:p>
            <a:pPr algn="r"/>
            <a:r>
              <a:rPr lang="en-US" sz="2000" dirty="0">
                <a:latin typeface="Montserrat" panose="02000505000000020004" pitchFamily="2" charset="0"/>
              </a:rPr>
              <a:t>Stichprobenmittel</a:t>
            </a:r>
          </a:p>
        </p:txBody>
      </p:sp>
      <p:sp>
        <p:nvSpPr>
          <p:cNvPr id="8" name="TextBox 7">
            <a:extLst>
              <a:ext uri="{FF2B5EF4-FFF2-40B4-BE49-F238E27FC236}">
                <a16:creationId xmlns:a16="http://schemas.microsoft.com/office/drawing/2014/main" id="{2DA40A41-129A-4303-885C-6D4A87113F66}"/>
              </a:ext>
            </a:extLst>
          </p:cNvPr>
          <p:cNvSpPr txBox="1"/>
          <p:nvPr/>
        </p:nvSpPr>
        <p:spPr>
          <a:xfrm>
            <a:off x="7077251" y="3993787"/>
            <a:ext cx="1737976" cy="400110"/>
          </a:xfrm>
          <a:prstGeom prst="rect">
            <a:avLst/>
          </a:prstGeom>
          <a:noFill/>
        </p:spPr>
        <p:txBody>
          <a:bodyPr wrap="none" rtlCol="0">
            <a:spAutoFit/>
          </a:bodyPr>
          <a:lstStyle/>
          <a:p>
            <a:pPr algn="r"/>
            <a:r>
              <a:rPr lang="en-US" sz="2000" dirty="0">
                <a:latin typeface="Montserrat" panose="02000505000000020004" pitchFamily="2" charset="0"/>
              </a:rPr>
              <a:t>Spaltenmittel </a:t>
            </a:r>
          </a:p>
        </p:txBody>
      </p:sp>
      <p:graphicFrame>
        <p:nvGraphicFramePr>
          <p:cNvPr id="9" name="Table 8">
            <a:extLst>
              <a:ext uri="{FF2B5EF4-FFF2-40B4-BE49-F238E27FC236}">
                <a16:creationId xmlns:a16="http://schemas.microsoft.com/office/drawing/2014/main" id="{AE4A56C7-65A1-469B-B6C4-DA6AA8A3B9F4}"/>
              </a:ext>
            </a:extLst>
          </p:cNvPr>
          <p:cNvGraphicFramePr>
            <a:graphicFrameLocks noGrp="1"/>
          </p:cNvGraphicFramePr>
          <p:nvPr>
            <p:extLst/>
          </p:nvPr>
        </p:nvGraphicFramePr>
        <p:xfrm>
          <a:off x="8815227" y="4023057"/>
          <a:ext cx="1645920" cy="370840"/>
        </p:xfrm>
        <a:graphic>
          <a:graphicData uri="http://schemas.openxmlformats.org/drawingml/2006/table">
            <a:tbl>
              <a:tblPr firstRow="1" firstCol="1" bandRow="1">
                <a:tableStyleId>{5C22544A-7EE6-4342-B048-85BDC9FD1C3A}</a:tableStyleId>
              </a:tblPr>
              <a:tblGrid>
                <a:gridCol w="548640">
                  <a:extLst>
                    <a:ext uri="{9D8B030D-6E8A-4147-A177-3AD203B41FA5}">
                      <a16:colId xmlns:a16="http://schemas.microsoft.com/office/drawing/2014/main" val="44114478"/>
                    </a:ext>
                  </a:extLst>
                </a:gridCol>
                <a:gridCol w="548640">
                  <a:extLst>
                    <a:ext uri="{9D8B030D-6E8A-4147-A177-3AD203B41FA5}">
                      <a16:colId xmlns:a16="http://schemas.microsoft.com/office/drawing/2014/main" val="3146223758"/>
                    </a:ext>
                  </a:extLst>
                </a:gridCol>
                <a:gridCol w="548640">
                  <a:extLst>
                    <a:ext uri="{9D8B030D-6E8A-4147-A177-3AD203B41FA5}">
                      <a16:colId xmlns:a16="http://schemas.microsoft.com/office/drawing/2014/main" val="1321698334"/>
                    </a:ext>
                  </a:extLst>
                </a:gridCol>
              </a:tblGrid>
              <a:tr h="370840">
                <a:tc>
                  <a:txBody>
                    <a:bodyPr/>
                    <a:lstStyle/>
                    <a:p>
                      <a:pPr algn="ctr" fontAlgn="b"/>
                      <a:r>
                        <a:rPr lang="en-US" sz="1600" b="1" i="0" u="none" strike="noStrike" dirty="0">
                          <a:solidFill>
                            <a:srgbClr val="000000"/>
                          </a:solidFill>
                          <a:effectLst/>
                          <a:latin typeface="+mn-lt"/>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fontAlgn="b"/>
                      <a:r>
                        <a:rPr lang="en-US" sz="1600" b="1" i="0" u="none" strike="noStrike" dirty="0">
                          <a:solidFill>
                            <a:srgbClr val="000000"/>
                          </a:solidFill>
                          <a:effectLst/>
                          <a:latin typeface="+mn-lt"/>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654021458"/>
                  </a:ext>
                </a:extLst>
              </a:tr>
            </a:tbl>
          </a:graphicData>
        </a:graphic>
      </p:graphicFrame>
      <p:sp>
        <p:nvSpPr>
          <p:cNvPr id="10" name="TextBox 9">
            <a:extLst>
              <a:ext uri="{FF2B5EF4-FFF2-40B4-BE49-F238E27FC236}">
                <a16:creationId xmlns:a16="http://schemas.microsoft.com/office/drawing/2014/main" id="{FFC0837C-A3C8-4B17-8811-66617380CA80}"/>
              </a:ext>
            </a:extLst>
          </p:cNvPr>
          <p:cNvSpPr txBox="1"/>
          <p:nvPr/>
        </p:nvSpPr>
        <p:spPr>
          <a:xfrm>
            <a:off x="10958218" y="641828"/>
            <a:ext cx="518860" cy="2639953"/>
          </a:xfrm>
          <a:prstGeom prst="rect">
            <a:avLst/>
          </a:prstGeom>
          <a:noFill/>
        </p:spPr>
        <p:txBody>
          <a:bodyPr vert="wordArtVert" wrap="none" rtlCol="0">
            <a:spAutoFit/>
          </a:bodyPr>
          <a:lstStyle/>
          <a:p>
            <a:r>
              <a:rPr lang="en-US" sz="2000" spc="-800" dirty="0">
                <a:latin typeface="Montserrat" panose="02000505000000020004" pitchFamily="2" charset="0"/>
              </a:rPr>
              <a:t>Blockmittel</a:t>
            </a:r>
          </a:p>
        </p:txBody>
      </p:sp>
      <p:graphicFrame>
        <p:nvGraphicFramePr>
          <p:cNvPr id="11" name="Table 10">
            <a:extLst>
              <a:ext uri="{FF2B5EF4-FFF2-40B4-BE49-F238E27FC236}">
                <a16:creationId xmlns:a16="http://schemas.microsoft.com/office/drawing/2014/main" id="{4FB11B1B-E33D-4CEF-818E-555D14968A83}"/>
              </a:ext>
            </a:extLst>
          </p:cNvPr>
          <p:cNvGraphicFramePr>
            <a:graphicFrameLocks noGrp="1"/>
          </p:cNvGraphicFramePr>
          <p:nvPr>
            <p:extLst/>
          </p:nvPr>
        </p:nvGraphicFramePr>
        <p:xfrm>
          <a:off x="10555363" y="4030284"/>
          <a:ext cx="548640" cy="37084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997806835"/>
                    </a:ext>
                  </a:extLst>
                </a:gridCol>
              </a:tblGrid>
              <a:tr h="370840">
                <a:tc>
                  <a:txBody>
                    <a:bodyPr/>
                    <a:lstStyle/>
                    <a:p>
                      <a:pPr algn="ctr"/>
                      <a:r>
                        <a:rPr lang="en-US" sz="1600" b="1" dirty="0"/>
                        <a:t>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03866277"/>
                  </a:ext>
                </a:extLst>
              </a:tr>
            </a:tbl>
          </a:graphicData>
        </a:graphic>
      </p:graphicFrame>
      <p:grpSp>
        <p:nvGrpSpPr>
          <p:cNvPr id="15" name="Group 14">
            <a:extLst>
              <a:ext uri="{FF2B5EF4-FFF2-40B4-BE49-F238E27FC236}">
                <a16:creationId xmlns:a16="http://schemas.microsoft.com/office/drawing/2014/main" id="{98C27963-C1D9-4EDA-A9E9-0FAD530FBB9F}"/>
              </a:ext>
            </a:extLst>
          </p:cNvPr>
          <p:cNvGrpSpPr/>
          <p:nvPr/>
        </p:nvGrpSpPr>
        <p:grpSpPr>
          <a:xfrm>
            <a:off x="7341447" y="4838707"/>
            <a:ext cx="4850553" cy="602075"/>
            <a:chOff x="7632292" y="4934430"/>
            <a:chExt cx="3636314" cy="411670"/>
          </a:xfrm>
        </p:grpSpPr>
        <p:sp>
          <p:nvSpPr>
            <p:cNvPr id="12" name="TextBox 11">
              <a:extLst>
                <a:ext uri="{FF2B5EF4-FFF2-40B4-BE49-F238E27FC236}">
                  <a16:creationId xmlns:a16="http://schemas.microsoft.com/office/drawing/2014/main" id="{BAEF2DC0-BE07-4443-BB80-E018C25D08F5}"/>
                </a:ext>
              </a:extLst>
            </p:cNvPr>
            <p:cNvSpPr txBox="1"/>
            <p:nvPr/>
          </p:nvSpPr>
          <p:spPr>
            <a:xfrm>
              <a:off x="7632292" y="4938370"/>
              <a:ext cx="1274708" cy="400110"/>
            </a:xfrm>
            <a:prstGeom prst="rect">
              <a:avLst/>
            </a:prstGeom>
            <a:noFill/>
          </p:spPr>
          <p:txBody>
            <a:bodyPr wrap="none" rtlCol="0">
              <a:spAutoFit/>
            </a:bodyPr>
            <a:lstStyle/>
            <a:p>
              <a:r>
                <a:rPr lang="en-US" sz="2000" dirty="0">
                  <a:latin typeface="Montserrat" panose="02000505000000020004" pitchFamily="2" charset="0"/>
                </a:rPr>
                <a:t>SSB = 18</a:t>
              </a:r>
            </a:p>
          </p:txBody>
        </p:sp>
        <p:sp>
          <p:nvSpPr>
            <p:cNvPr id="13" name="TextBox 12">
              <a:extLst>
                <a:ext uri="{FF2B5EF4-FFF2-40B4-BE49-F238E27FC236}">
                  <a16:creationId xmlns:a16="http://schemas.microsoft.com/office/drawing/2014/main" id="{B399C4A9-3858-47E1-92F2-230E08F898C7}"/>
                </a:ext>
              </a:extLst>
            </p:cNvPr>
            <p:cNvSpPr txBox="1"/>
            <p:nvPr/>
          </p:nvSpPr>
          <p:spPr>
            <a:xfrm>
              <a:off x="8723998" y="4945990"/>
              <a:ext cx="1289135" cy="400110"/>
            </a:xfrm>
            <a:prstGeom prst="rect">
              <a:avLst/>
            </a:prstGeom>
            <a:noFill/>
          </p:spPr>
          <p:txBody>
            <a:bodyPr wrap="none" rtlCol="0">
              <a:spAutoFit/>
            </a:bodyPr>
            <a:lstStyle/>
            <a:p>
              <a:r>
                <a:rPr lang="en-US" sz="2000" dirty="0">
                  <a:latin typeface="Montserrat" panose="02000505000000020004" pitchFamily="2" charset="0"/>
                </a:rPr>
                <a:t>SSC = 12</a:t>
              </a:r>
            </a:p>
          </p:txBody>
        </p:sp>
        <p:sp>
          <p:nvSpPr>
            <p:cNvPr id="14" name="TextBox 13">
              <a:extLst>
                <a:ext uri="{FF2B5EF4-FFF2-40B4-BE49-F238E27FC236}">
                  <a16:creationId xmlns:a16="http://schemas.microsoft.com/office/drawing/2014/main" id="{7C9F4DB1-2AD9-4434-83D0-6132F6F7CD7F}"/>
                </a:ext>
              </a:extLst>
            </p:cNvPr>
            <p:cNvSpPr txBox="1"/>
            <p:nvPr/>
          </p:nvSpPr>
          <p:spPr>
            <a:xfrm>
              <a:off x="9803140" y="4934430"/>
              <a:ext cx="1465466"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columns</a:t>
              </a:r>
              <a:r>
                <a:rPr lang="en-US" sz="2000" dirty="0">
                  <a:latin typeface="Montserrat" panose="02000505000000020004" pitchFamily="2" charset="0"/>
                </a:rPr>
                <a:t> = 2</a:t>
              </a:r>
            </a:p>
          </p:txBody>
        </p:sp>
      </p:grpSp>
      <p:sp>
        <p:nvSpPr>
          <p:cNvPr id="18" name="TextBox 17">
            <a:extLst>
              <a:ext uri="{FF2B5EF4-FFF2-40B4-BE49-F238E27FC236}">
                <a16:creationId xmlns:a16="http://schemas.microsoft.com/office/drawing/2014/main" id="{76F47AA6-9F9B-47CA-AABB-F47BEFD8ABA8}"/>
              </a:ext>
            </a:extLst>
          </p:cNvPr>
          <p:cNvSpPr txBox="1"/>
          <p:nvPr/>
        </p:nvSpPr>
        <p:spPr>
          <a:xfrm>
            <a:off x="7423282" y="5262495"/>
            <a:ext cx="1173719" cy="400110"/>
          </a:xfrm>
          <a:prstGeom prst="rect">
            <a:avLst/>
          </a:prstGeom>
          <a:noFill/>
        </p:spPr>
        <p:txBody>
          <a:bodyPr wrap="none" rtlCol="0">
            <a:spAutoFit/>
          </a:bodyPr>
          <a:lstStyle/>
          <a:p>
            <a:r>
              <a:rPr lang="en-US" sz="2000" dirty="0">
                <a:latin typeface="Montserrat" panose="02000505000000020004" pitchFamily="2" charset="0"/>
              </a:rPr>
              <a:t>SSI = 84</a:t>
            </a:r>
          </a:p>
        </p:txBody>
      </p:sp>
      <p:sp>
        <p:nvSpPr>
          <p:cNvPr id="19" name="TextBox 18">
            <a:extLst>
              <a:ext uri="{FF2B5EF4-FFF2-40B4-BE49-F238E27FC236}">
                <a16:creationId xmlns:a16="http://schemas.microsoft.com/office/drawing/2014/main" id="{A724A471-EF24-4833-8F73-B6E4B7EA90EB}"/>
              </a:ext>
            </a:extLst>
          </p:cNvPr>
          <p:cNvSpPr txBox="1"/>
          <p:nvPr/>
        </p:nvSpPr>
        <p:spPr>
          <a:xfrm>
            <a:off x="7370406" y="5662605"/>
            <a:ext cx="1398332" cy="400110"/>
          </a:xfrm>
          <a:prstGeom prst="rect">
            <a:avLst/>
          </a:prstGeom>
          <a:noFill/>
        </p:spPr>
        <p:txBody>
          <a:bodyPr wrap="none" rtlCol="0">
            <a:spAutoFit/>
          </a:bodyPr>
          <a:lstStyle/>
          <a:p>
            <a:r>
              <a:rPr lang="en-US" sz="2000" dirty="0">
                <a:latin typeface="Montserrat" panose="02000505000000020004" pitchFamily="2" charset="0"/>
              </a:rPr>
              <a:t>SST = 164</a:t>
            </a:r>
          </a:p>
        </p:txBody>
      </p:sp>
      <p:sp>
        <p:nvSpPr>
          <p:cNvPr id="20" name="TextBox 19">
            <a:extLst>
              <a:ext uri="{FF2B5EF4-FFF2-40B4-BE49-F238E27FC236}">
                <a16:creationId xmlns:a16="http://schemas.microsoft.com/office/drawing/2014/main" id="{1390A53F-4573-4FCE-90E9-A4F57EC140EB}"/>
              </a:ext>
            </a:extLst>
          </p:cNvPr>
          <p:cNvSpPr txBox="1"/>
          <p:nvPr/>
        </p:nvSpPr>
        <p:spPr>
          <a:xfrm>
            <a:off x="8835792" y="5240727"/>
            <a:ext cx="1274708" cy="400110"/>
          </a:xfrm>
          <a:prstGeom prst="rect">
            <a:avLst/>
          </a:prstGeom>
          <a:noFill/>
        </p:spPr>
        <p:txBody>
          <a:bodyPr wrap="none" rtlCol="0">
            <a:spAutoFit/>
          </a:bodyPr>
          <a:lstStyle/>
          <a:p>
            <a:r>
              <a:rPr lang="en-US" sz="2000" dirty="0">
                <a:latin typeface="Montserrat" panose="02000505000000020004" pitchFamily="2" charset="0"/>
              </a:rPr>
              <a:t>SSE = 50</a:t>
            </a:r>
          </a:p>
        </p:txBody>
      </p:sp>
      <p:sp>
        <p:nvSpPr>
          <p:cNvPr id="21" name="TextBox 20">
            <a:extLst>
              <a:ext uri="{FF2B5EF4-FFF2-40B4-BE49-F238E27FC236}">
                <a16:creationId xmlns:a16="http://schemas.microsoft.com/office/drawing/2014/main" id="{EF521CB5-5244-4C21-9364-B8F9870EC5EA}"/>
              </a:ext>
            </a:extLst>
          </p:cNvPr>
          <p:cNvSpPr txBox="1"/>
          <p:nvPr/>
        </p:nvSpPr>
        <p:spPr>
          <a:xfrm>
            <a:off x="10461147" y="5340755"/>
            <a:ext cx="1335622" cy="400110"/>
          </a:xfrm>
          <a:prstGeom prst="rect">
            <a:avLst/>
          </a:prstGeom>
          <a:noFill/>
        </p:spPr>
        <p:txBody>
          <a:bodyPr wrap="none" rtlCol="0">
            <a:spAutoFit/>
          </a:bodyPr>
          <a:lstStyle/>
          <a:p>
            <a:r>
              <a:rPr lang="en-US" sz="2000" dirty="0">
                <a:latin typeface="Montserrat" panose="02000505000000020004" pitchFamily="2" charset="0"/>
              </a:rPr>
              <a:t>df</a:t>
            </a:r>
            <a:r>
              <a:rPr lang="en-US" sz="2000" baseline="-25000" dirty="0">
                <a:latin typeface="Montserrat" panose="02000505000000020004" pitchFamily="2" charset="0"/>
              </a:rPr>
              <a:t>error</a:t>
            </a:r>
            <a:r>
              <a:rPr lang="en-US" sz="2000" dirty="0">
                <a:latin typeface="Montserrat" panose="02000505000000020004" pitchFamily="2" charset="0"/>
              </a:rPr>
              <a:t> = 12</a:t>
            </a:r>
          </a:p>
        </p:txBody>
      </p:sp>
      <p:pic>
        <p:nvPicPr>
          <p:cNvPr id="22" name="Picture 21">
            <a:extLst>
              <a:ext uri="{FF2B5EF4-FFF2-40B4-BE49-F238E27FC236}">
                <a16:creationId xmlns:a16="http://schemas.microsoft.com/office/drawing/2014/main" id="{530EE22C-B73F-4071-8FF1-D652875B22BA}"/>
              </a:ext>
            </a:extLst>
          </p:cNvPr>
          <p:cNvPicPr>
            <a:picLocks noChangeAspect="1"/>
          </p:cNvPicPr>
          <p:nvPr/>
        </p:nvPicPr>
        <p:blipFill rotWithShape="1">
          <a:blip r:embed="rId3"/>
          <a:srcRect t="17095"/>
          <a:stretch/>
        </p:blipFill>
        <p:spPr>
          <a:xfrm>
            <a:off x="484585" y="3125280"/>
            <a:ext cx="6009400" cy="2615584"/>
          </a:xfrm>
          <a:prstGeom prst="rect">
            <a:avLst/>
          </a:prstGeom>
          <a:ln w="12700">
            <a:solidFill>
              <a:schemeClr val="tx1"/>
            </a:solidFill>
          </a:ln>
        </p:spPr>
      </p:pic>
      <p:sp>
        <p:nvSpPr>
          <p:cNvPr id="16" name="Footer Placeholder 15">
            <a:extLst>
              <a:ext uri="{FF2B5EF4-FFF2-40B4-BE49-F238E27FC236}">
                <a16:creationId xmlns:a16="http://schemas.microsoft.com/office/drawing/2014/main" id="{131F5738-4447-4BFC-8401-92B18E40D960}"/>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4729185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E00F-9273-4D50-82E0-EDEB2D056870}"/>
              </a:ext>
            </a:extLst>
          </p:cNvPr>
          <p:cNvSpPr>
            <a:spLocks noGrp="1"/>
          </p:cNvSpPr>
          <p:nvPr>
            <p:ph type="title"/>
          </p:nvPr>
        </p:nvSpPr>
        <p:spPr/>
        <p:txBody>
          <a:bodyPr/>
          <a:lstStyle/>
          <a:p>
            <a:r>
              <a:rPr lang="de-DE" noProof="0" dirty="0"/>
              <a:t>Zwei-Wege-ANOVA in Excel</a:t>
            </a:r>
          </a:p>
        </p:txBody>
      </p:sp>
      <p:sp>
        <p:nvSpPr>
          <p:cNvPr id="3" name="Content Placeholder 2">
            <a:extLst>
              <a:ext uri="{FF2B5EF4-FFF2-40B4-BE49-F238E27FC236}">
                <a16:creationId xmlns:a16="http://schemas.microsoft.com/office/drawing/2014/main" id="{122816A5-0F78-45E6-95BD-D23E7C407A21}"/>
              </a:ext>
            </a:extLst>
          </p:cNvPr>
          <p:cNvSpPr>
            <a:spLocks noGrp="1"/>
          </p:cNvSpPr>
          <p:nvPr>
            <p:ph idx="1"/>
          </p:nvPr>
        </p:nvSpPr>
        <p:spPr/>
        <p:txBody>
          <a:bodyPr/>
          <a:lstStyle/>
          <a:p>
            <a:endParaRPr lang="de-DE" dirty="0"/>
          </a:p>
        </p:txBody>
      </p:sp>
      <p:grpSp>
        <p:nvGrpSpPr>
          <p:cNvPr id="4" name="Group 3">
            <a:extLst>
              <a:ext uri="{FF2B5EF4-FFF2-40B4-BE49-F238E27FC236}">
                <a16:creationId xmlns:a16="http://schemas.microsoft.com/office/drawing/2014/main" id="{3074A26A-CA8A-44BB-896D-A5C9C62BE32E}"/>
              </a:ext>
            </a:extLst>
          </p:cNvPr>
          <p:cNvGrpSpPr/>
          <p:nvPr/>
        </p:nvGrpSpPr>
        <p:grpSpPr>
          <a:xfrm>
            <a:off x="838199" y="1629762"/>
            <a:ext cx="10652185" cy="4547201"/>
            <a:chOff x="1042425" y="1101150"/>
            <a:chExt cx="7582740" cy="3598475"/>
          </a:xfrm>
        </p:grpSpPr>
        <p:pic>
          <p:nvPicPr>
            <p:cNvPr id="5" name="Picture 4">
              <a:extLst>
                <a:ext uri="{FF2B5EF4-FFF2-40B4-BE49-F238E27FC236}">
                  <a16:creationId xmlns:a16="http://schemas.microsoft.com/office/drawing/2014/main" id="{8FD97B7C-5F0C-4DD2-BBAF-FBB18F976AA9}"/>
                </a:ext>
              </a:extLst>
            </p:cNvPr>
            <p:cNvPicPr>
              <a:picLocks noChangeAspect="1"/>
            </p:cNvPicPr>
            <p:nvPr/>
          </p:nvPicPr>
          <p:blipFill>
            <a:blip r:embed="rId3"/>
            <a:stretch>
              <a:fillRect/>
            </a:stretch>
          </p:blipFill>
          <p:spPr>
            <a:xfrm>
              <a:off x="1042425" y="1101150"/>
              <a:ext cx="7582740" cy="359847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D69DC68-96E2-4558-9436-3B737F0BC781}"/>
                    </a:ext>
                  </a:extLst>
                </p14:cNvPr>
                <p14:cNvContentPartPr/>
                <p14:nvPr/>
              </p14:nvContentPartPr>
              <p14:xfrm>
                <a:off x="1249560" y="1325640"/>
                <a:ext cx="1798920" cy="61920"/>
              </p14:xfrm>
            </p:contentPart>
          </mc:Choice>
          <mc:Fallback xmlns="">
            <p:pic>
              <p:nvPicPr>
                <p:cNvPr id="6" name="Ink 5">
                  <a:extLst>
                    <a:ext uri="{FF2B5EF4-FFF2-40B4-BE49-F238E27FC236}">
                      <a16:creationId xmlns:a16="http://schemas.microsoft.com/office/drawing/2014/main" id="{3D69DC68-96E2-4558-9436-3B737F0BC781}"/>
                    </a:ext>
                  </a:extLst>
                </p:cNvPr>
                <p:cNvPicPr/>
                <p:nvPr/>
              </p:nvPicPr>
              <p:blipFill>
                <a:blip r:embed="rId5"/>
                <a:stretch>
                  <a:fillRect/>
                </a:stretch>
              </p:blipFill>
              <p:spPr>
                <a:xfrm>
                  <a:off x="1223931" y="1268571"/>
                  <a:ext cx="1849922" cy="1757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5AFCA2F-A8EF-46C1-A1DE-BE54EB334CEF}"/>
                    </a:ext>
                  </a:extLst>
                </p14:cNvPr>
                <p14:cNvContentPartPr/>
                <p14:nvPr/>
              </p14:nvContentPartPr>
              <p14:xfrm>
                <a:off x="6560940" y="4225499"/>
                <a:ext cx="449640" cy="45719"/>
              </p14:xfrm>
            </p:contentPart>
          </mc:Choice>
          <mc:Fallback xmlns="">
            <p:pic>
              <p:nvPicPr>
                <p:cNvPr id="7" name="Ink 6">
                  <a:extLst>
                    <a:ext uri="{FF2B5EF4-FFF2-40B4-BE49-F238E27FC236}">
                      <a16:creationId xmlns:a16="http://schemas.microsoft.com/office/drawing/2014/main" id="{F5AFCA2F-A8EF-46C1-A1DE-BE54EB334CEF}"/>
                    </a:ext>
                  </a:extLst>
                </p:cNvPr>
                <p:cNvPicPr/>
                <p:nvPr/>
              </p:nvPicPr>
              <p:blipFill>
                <a:blip r:embed="rId7"/>
                <a:stretch>
                  <a:fillRect/>
                </a:stretch>
              </p:blipFill>
              <p:spPr>
                <a:xfrm>
                  <a:off x="6535305" y="4149301"/>
                  <a:ext cx="500654" cy="1977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2E59EF2-82BC-4DD4-9728-99AE13C9C27A}"/>
                    </a:ext>
                  </a:extLst>
                </p14:cNvPr>
                <p14:cNvContentPartPr/>
                <p14:nvPr/>
              </p14:nvContentPartPr>
              <p14:xfrm>
                <a:off x="7816030" y="4210379"/>
                <a:ext cx="649790" cy="45719"/>
              </p14:xfrm>
            </p:contentPart>
          </mc:Choice>
          <mc:Fallback xmlns="">
            <p:pic>
              <p:nvPicPr>
                <p:cNvPr id="8" name="Ink 7">
                  <a:extLst>
                    <a:ext uri="{FF2B5EF4-FFF2-40B4-BE49-F238E27FC236}">
                      <a16:creationId xmlns:a16="http://schemas.microsoft.com/office/drawing/2014/main" id="{F2E59EF2-82BC-4DD4-9728-99AE13C9C27A}"/>
                    </a:ext>
                  </a:extLst>
                </p:cNvPr>
                <p:cNvPicPr/>
                <p:nvPr/>
              </p:nvPicPr>
              <p:blipFill>
                <a:blip r:embed="rId9"/>
                <a:stretch>
                  <a:fillRect/>
                </a:stretch>
              </p:blipFill>
              <p:spPr>
                <a:xfrm>
                  <a:off x="7790397" y="4143636"/>
                  <a:ext cx="700799" cy="17887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CD18EB7-7D2C-4E21-B008-B32D0F7E0EA3}"/>
                    </a:ext>
                  </a:extLst>
                </p14:cNvPr>
                <p14:cNvContentPartPr/>
                <p14:nvPr/>
              </p14:nvContentPartPr>
              <p14:xfrm>
                <a:off x="4213740" y="4202277"/>
                <a:ext cx="459290" cy="45719"/>
              </p14:xfrm>
            </p:contentPart>
          </mc:Choice>
          <mc:Fallback xmlns="">
            <p:pic>
              <p:nvPicPr>
                <p:cNvPr id="9" name="Ink 8">
                  <a:extLst>
                    <a:ext uri="{FF2B5EF4-FFF2-40B4-BE49-F238E27FC236}">
                      <a16:creationId xmlns:a16="http://schemas.microsoft.com/office/drawing/2014/main" id="{ACD18EB7-7D2C-4E21-B008-B32D0F7E0EA3}"/>
                    </a:ext>
                  </a:extLst>
                </p:cNvPr>
                <p:cNvPicPr/>
                <p:nvPr/>
              </p:nvPicPr>
              <p:blipFill>
                <a:blip r:embed="rId11"/>
                <a:stretch>
                  <a:fillRect/>
                </a:stretch>
              </p:blipFill>
              <p:spPr>
                <a:xfrm>
                  <a:off x="4188110" y="4145128"/>
                  <a:ext cx="510294" cy="159731"/>
                </a:xfrm>
                <a:prstGeom prst="rect">
                  <a:avLst/>
                </a:prstGeom>
              </p:spPr>
            </p:pic>
          </mc:Fallback>
        </mc:AlternateContent>
      </p:grpSp>
      <p:sp>
        <p:nvSpPr>
          <p:cNvPr id="10" name="Footer Placeholder 9">
            <a:extLst>
              <a:ext uri="{FF2B5EF4-FFF2-40B4-BE49-F238E27FC236}">
                <a16:creationId xmlns:a16="http://schemas.microsoft.com/office/drawing/2014/main" id="{21782AE7-B3E5-4E30-9A0E-788DF3AA1B91}"/>
              </a:ext>
            </a:extLst>
          </p:cNvPr>
          <p:cNvSpPr>
            <a:spLocks noGrp="1"/>
          </p:cNvSpPr>
          <p:nvPr>
            <p:ph type="ftr" sz="quarter" idx="11"/>
          </p:nvPr>
        </p:nvSpPr>
        <p:spPr/>
        <p:txBody>
          <a:bodyPr/>
          <a:lstStyle/>
          <a:p>
            <a:r>
              <a:rPr lang="en-US" dirty="0"/>
              <a:t>Zweifaktorielle ANOVA mit Messwiederholung</a:t>
            </a:r>
          </a:p>
        </p:txBody>
      </p:sp>
    </p:spTree>
    <p:extLst>
      <p:ext uri="{BB962C8B-B14F-4D97-AF65-F5344CB8AC3E}">
        <p14:creationId xmlns:p14="http://schemas.microsoft.com/office/powerpoint/2010/main" val="2163397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D425-DEA3-40A1-9500-C170CCBF5B3E}"/>
              </a:ext>
            </a:extLst>
          </p:cNvPr>
          <p:cNvSpPr>
            <a:spLocks noGrp="1"/>
          </p:cNvSpPr>
          <p:nvPr>
            <p:ph type="ctrTitle"/>
          </p:nvPr>
        </p:nvSpPr>
        <p:spPr/>
        <p:txBody>
          <a:bodyPr/>
          <a:lstStyle/>
          <a:p>
            <a:r>
              <a:rPr lang="de-DE" noProof="0" dirty="0"/>
              <a:t>Als nächstes: Regressionen</a:t>
            </a:r>
          </a:p>
        </p:txBody>
      </p:sp>
      <p:sp>
        <p:nvSpPr>
          <p:cNvPr id="3" name="Subtitle 2">
            <a:extLst>
              <a:ext uri="{FF2B5EF4-FFF2-40B4-BE49-F238E27FC236}">
                <a16:creationId xmlns:a16="http://schemas.microsoft.com/office/drawing/2014/main" id="{F4AE22CD-D5F7-4D4E-87F8-CE2B6BDFC9C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14489204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6993</Words>
  <Application>Microsoft Office PowerPoint</Application>
  <PresentationFormat>Breitbild</PresentationFormat>
  <Paragraphs>2837</Paragraphs>
  <Slides>92</Slides>
  <Notes>92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92</vt:i4>
      </vt:variant>
    </vt:vector>
  </HeadingPairs>
  <TitlesOfParts>
    <vt:vector size="101" baseType="lpstr">
      <vt:lpstr>Arial</vt:lpstr>
      <vt:lpstr>Calibri</vt:lpstr>
      <vt:lpstr>Calibri Light</vt:lpstr>
      <vt:lpstr>Cambria</vt:lpstr>
      <vt:lpstr>Cambria Math</vt:lpstr>
      <vt:lpstr>Lucida Console</vt:lpstr>
      <vt:lpstr>Montserrat</vt:lpstr>
      <vt:lpstr>Symbol</vt:lpstr>
      <vt:lpstr>Office</vt:lpstr>
      <vt:lpstr>Teil 5: ANOVA</vt:lpstr>
      <vt:lpstr>Varianzanalyse</vt:lpstr>
      <vt:lpstr>Varianzanalyse</vt:lpstr>
      <vt:lpstr>Varianzanalyse</vt:lpstr>
      <vt:lpstr>ANOVA Varianzanalyse</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 mit Excel Data Analysis</vt:lpstr>
      <vt:lpstr>F-Verteilung</vt:lpstr>
      <vt:lpstr>F-Verteilung</vt:lpstr>
      <vt:lpstr>F-Verteilung</vt:lpstr>
      <vt:lpstr>F-Werte in Excel</vt:lpstr>
      <vt:lpstr>F-Werte in Python</vt:lpstr>
      <vt:lpstr>ANOVA</vt:lpstr>
      <vt:lpstr>ANOVA Übung #1</vt:lpstr>
      <vt:lpstr>ANOVA Übung #1</vt:lpstr>
      <vt:lpstr>ANOVA Übung #1</vt:lpstr>
      <vt:lpstr>ANOVA Übung #1</vt:lpstr>
      <vt:lpstr>ANOVA Übung #1</vt:lpstr>
      <vt:lpstr>ANOVA Übung #1</vt:lpstr>
      <vt:lpstr>ANOVA Übung #1</vt:lpstr>
      <vt:lpstr>ANOVA Übung #1</vt:lpstr>
      <vt:lpstr>ANOVA</vt:lpstr>
      <vt:lpstr>ANOVA</vt:lpstr>
      <vt:lpstr>Zwei-Wege-ANOVA</vt:lpstr>
      <vt:lpstr>Ein-Wege-ANOVA vs. Zwei-Wege-ANOVA</vt:lpstr>
      <vt:lpstr>Ein-Wege-ANOVA vs. Zwei-Wege-ANOVA</vt:lpstr>
      <vt:lpstr>Ein-Wege-ANOVA vs. Zwei-Wege-ANOVA</vt:lpstr>
      <vt:lpstr>Ein-Wege-ANOVA vs. 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 Beispielübung</vt:lpstr>
      <vt:lpstr>ANOVA Übung #2</vt:lpstr>
      <vt:lpstr>ANOVA Übung #2</vt:lpstr>
      <vt:lpstr>ANOVA Übung #2</vt:lpstr>
      <vt:lpstr>ANOVA Übung #2</vt:lpstr>
      <vt:lpstr>ANOVA Übung #2</vt:lpstr>
      <vt:lpstr>ANOVA Übung #2</vt:lpstr>
      <vt:lpstr>ANOVA Übung #2</vt:lpstr>
      <vt:lpstr>ANOVA Übung #2</vt:lpstr>
      <vt:lpstr>ANOVA Übung #2</vt:lpstr>
      <vt:lpstr>ANOVA Übung #2</vt:lpstr>
      <vt:lpstr>ANOVA Übung #2</vt:lpstr>
      <vt:lpstr>ANOVA Übung #2</vt:lpstr>
      <vt:lpstr>ANOVA Übung #2</vt:lpstr>
      <vt:lpstr>Die Zwei-Wege-ANOVA in Excel</vt:lpstr>
      <vt:lpstr>Zweifaktorielle ANOVA mit Messwiederholung</vt:lpstr>
      <vt:lpstr>Ohne und mit Wiederholung</vt:lpstr>
      <vt:lpstr>Zweifaktorielle ANOVA mit Messwiederholung</vt:lpstr>
      <vt:lpstr>Zweifaktorielle ANOVA mit Messwiederholung</vt:lpstr>
      <vt:lpstr>Zweifaktorielle ANOVA mit Messwiederholung</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vt:lpstr>
      <vt:lpstr>Zwei-Wege-ANOVA in Excel</vt:lpstr>
      <vt:lpstr>Als nächstes: Regressionen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Eggert, Carl</dc:creator>
  <cp:lastModifiedBy>Pauline H</cp:lastModifiedBy>
  <cp:revision>78</cp:revision>
  <dcterms:created xsi:type="dcterms:W3CDTF">2018-06-22T09:05:25Z</dcterms:created>
  <dcterms:modified xsi:type="dcterms:W3CDTF">2018-11-25T17:24:22Z</dcterms:modified>
</cp:coreProperties>
</file>