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5.xml" ContentType="application/inkml+xml"/>
  <Override PartName="/ppt/notesSlides/notesSlide4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47" r:id="rId2"/>
    <p:sldId id="348" r:id="rId3"/>
    <p:sldId id="346" r:id="rId4"/>
    <p:sldId id="257" r:id="rId5"/>
    <p:sldId id="258" r:id="rId6"/>
    <p:sldId id="349" r:id="rId7"/>
    <p:sldId id="350" r:id="rId8"/>
    <p:sldId id="351" r:id="rId9"/>
    <p:sldId id="352" r:id="rId10"/>
    <p:sldId id="353" r:id="rId11"/>
    <p:sldId id="355" r:id="rId12"/>
    <p:sldId id="354" r:id="rId13"/>
    <p:sldId id="259" r:id="rId14"/>
    <p:sldId id="260" r:id="rId15"/>
    <p:sldId id="261" r:id="rId16"/>
    <p:sldId id="356" r:id="rId17"/>
    <p:sldId id="262" r:id="rId18"/>
    <p:sldId id="377" r:id="rId19"/>
    <p:sldId id="263" r:id="rId20"/>
    <p:sldId id="358" r:id="rId21"/>
    <p:sldId id="357" r:id="rId22"/>
    <p:sldId id="359" r:id="rId23"/>
    <p:sldId id="360" r:id="rId24"/>
    <p:sldId id="362" r:id="rId25"/>
    <p:sldId id="361" r:id="rId26"/>
    <p:sldId id="264" r:id="rId27"/>
    <p:sldId id="265" r:id="rId28"/>
    <p:sldId id="363" r:id="rId29"/>
    <p:sldId id="266" r:id="rId30"/>
    <p:sldId id="364" r:id="rId31"/>
    <p:sldId id="365" r:id="rId32"/>
    <p:sldId id="366" r:id="rId33"/>
    <p:sldId id="379" r:id="rId34"/>
    <p:sldId id="267" r:id="rId35"/>
    <p:sldId id="367" r:id="rId36"/>
    <p:sldId id="368" r:id="rId37"/>
    <p:sldId id="380" r:id="rId38"/>
    <p:sldId id="274" r:id="rId39"/>
    <p:sldId id="369" r:id="rId40"/>
    <p:sldId id="370" r:id="rId41"/>
    <p:sldId id="371" r:id="rId42"/>
    <p:sldId id="268" r:id="rId43"/>
    <p:sldId id="373" r:id="rId44"/>
    <p:sldId id="374" r:id="rId45"/>
    <p:sldId id="375" r:id="rId46"/>
    <p:sldId id="269" r:id="rId47"/>
    <p:sldId id="270" r:id="rId48"/>
    <p:sldId id="271" r:id="rId49"/>
    <p:sldId id="376" r:id="rId5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rel" id="{8818D9C5-2434-430A-A284-35A3A59B2C81}">
          <p14:sldIdLst>
            <p14:sldId id="347"/>
          </p14:sldIdLst>
        </p14:section>
        <p14:section name="Lineare Regression" id="{74890F11-59CB-443A-8AB9-13BC4D0F76A7}">
          <p14:sldIdLst>
            <p14:sldId id="348"/>
            <p14:sldId id="346"/>
            <p14:sldId id="257"/>
            <p14:sldId id="258"/>
            <p14:sldId id="349"/>
            <p14:sldId id="350"/>
            <p14:sldId id="351"/>
            <p14:sldId id="352"/>
            <p14:sldId id="353"/>
            <p14:sldId id="355"/>
            <p14:sldId id="354"/>
            <p14:sldId id="259"/>
            <p14:sldId id="260"/>
            <p14:sldId id="261"/>
            <p14:sldId id="356"/>
            <p14:sldId id="262"/>
            <p14:sldId id="377"/>
            <p14:sldId id="263"/>
            <p14:sldId id="358"/>
            <p14:sldId id="357"/>
            <p14:sldId id="359"/>
            <p14:sldId id="360"/>
            <p14:sldId id="362"/>
            <p14:sldId id="361"/>
            <p14:sldId id="264"/>
            <p14:sldId id="265"/>
          </p14:sldIdLst>
        </p14:section>
        <p14:section name="Multiple Regressionsanalyse" id="{7A5820B6-F2EC-48FA-B8BD-94256C0ED188}">
          <p14:sldIdLst>
            <p14:sldId id="363"/>
            <p14:sldId id="266"/>
            <p14:sldId id="364"/>
            <p14:sldId id="365"/>
            <p14:sldId id="366"/>
            <p14:sldId id="379"/>
            <p14:sldId id="267"/>
            <p14:sldId id="367"/>
            <p14:sldId id="368"/>
            <p14:sldId id="380"/>
            <p14:sldId id="274"/>
            <p14:sldId id="369"/>
            <p14:sldId id="370"/>
            <p14:sldId id="371"/>
            <p14:sldId id="268"/>
            <p14:sldId id="373"/>
            <p14:sldId id="374"/>
            <p14:sldId id="375"/>
            <p14:sldId id="269"/>
            <p14:sldId id="270"/>
            <p14:sldId id="271"/>
          </p14:sldIdLst>
        </p14:section>
        <p14:section name="Next" id="{C6E149E0-B75A-4C1C-A314-F8178730D8E2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3" autoAdjust="0"/>
    <p:restoredTop sz="80995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424" y="176"/>
      </p:cViewPr>
      <p:guideLst>
        <p:guide orient="horz" pos="1253"/>
        <p:guide pos="2842"/>
      </p:guideLst>
    </p:cSldViewPr>
  </p:slideViewPr>
  <p:outlineViewPr>
    <p:cViewPr>
      <p:scale>
        <a:sx n="33" d="100"/>
        <a:sy n="33" d="100"/>
      </p:scale>
      <p:origin x="0" y="-19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2:10:36.1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0,'28'34'218,"-2"-34"-218,2 0 32,26 0-17,-27 0 1,27 0-16,-26 0 15,26 0 64,-26 0-64,-1 0 1,0 0-1,0 0-15,26 0 16,-25 0 0,26 0-16,-54 36 47,28-36-16,26 0 0,-27 0-31,1 0 16,26 0-16,28 0 15,27 0 1,-55 0-16,0 0 16,1 0-16,-2 0 15,2 0-15,-28 0 125,82 0-125,-55 0 16,-26 0-16,-1 0 15,0 0-15,-27 34 94,55-34-78,-28 0-16,54 0 15,-25 0-15,52 0 16,-81 0-16,26 0 16,-25 0-16,26 0 15,1 0 142,81 0-157,-109 0 15,137 0-15,-83 0 16,28 0-16,-82 0 15,0 0 157,54 0-172,1 0 16,-28 0-16,28 0 16,-28 0-16,-27 0 15,27 0-15,2 0 94,-30 0-78,2 0-1,53 35-15,-53-35 16,26 0 62,-28 0-62,2 0-1,-1 0 1,0 0 46,27 0-46,-26 0-16,81 0 16,-82 0-16,0 0 15,27 0-15,-26 0 16,54 0 62,-55 0-78,0 0 31,0 0-31,1 0 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0,'31'0'281,"1"0"-265,0 0-16,-1 0 31,1 0 0,-32-29 0,32 29-15,0 0 31,0 0 187,0 0-202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0,'63'0'125,"-31"0"-78,-1 0-31,1 0-1,0 0 1,32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 0,'32'0'141,"0"0"-79,0 0-46,0 0-16,0 0 47,0 0-47,-32 28 16,64-56-16,-33 28 31,32 0 16,-31 0 156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2:10:36.1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 0,'30'0'94,"30"0"-63,-29 0-31,29 0 16,-30 0-16,61 0 15,90 0-15,-62 0 16,122 0-16,-90 0 16,0 0-16,-30 0 15,-91 30-15,-1-30 313,1 0-313,60 0 15,31 0 1,-61 0-16,31 0 16,-31 0-16,0-30 15,61 30-15,-31 0 16,0 0-16,0 0 16,31 0-16,-1 0 15,-89 0-15,29 0 16,0 0 124,-30 0-124,31 0-16,29 0 16,-60 0-16,120 0 15,-60 0-15,31 0 16,-61 0-16,-29 0 16,-1 0-16,0 0 78,0 0-63,30 0-15,-29 0 78,-1 0-78,-30-29 16,30 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2:10:36.19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62 65 0,'30'0'3219,"0"0"-3156,0 0 93,0 0-141,-30 30-15,32-30 47,-2 0-31,0 0 0,0 0-1,0 0 63,32 0-62,-32 0 15,0 0 16,0 0-31,2 0-16,28 0 15,31 0-15,-60 0 16,29 0-16,-60-30 31,30 30 500,62 0-531,30 30 16,-92-30-16,31 0 16,0 0-16,-61 30 15,61-30 126,-31 0-125,0 0-16,62 0 15,-62 0 1,0 0 296,92 29-296,0-58-16,-92 29 16,30 0-16,-28 0 15,-2 0-15,60 29 188,-60 0-173,92-29-15,0 0 16,-92 0-16,62 30 16,-62-30-16,-30-30 62,30 30 79,62 30-126,-32-30 1,62 0-16,-91 0 16,90 0-16,-60 0 15,-31 0 1,1 0 109,0 0-125,29 0 15,1 0 1,30 0 0,1 0-16,-62 0 15,0 0-15,0 0 16,0 30 187,92-30-187,-30 0-16,-2 0 15,-58 0-15,88 0 16,-89 0-16,0 0 31,-1 0 79,92 0-95,-62 0-15,32 0 16,29 0-1,-29 0-15,-2 0 16,32 0-16,-30 0 16,-32 0-16,-30 0 78,32 0-63,-124 29 1,124-29 0,-2 0-16,2 0 15,-2 0 1,-30 0-16,30 0 16,2 0-16,-32 0 15,0 0-15,1 0 31,30 0 79,30 0-110,-60 0 15,-1 0-15,31 0 16,0 0-16,30 0 16,-61 0-1,0 0-15,1 0 16,-31 30 46,61-30-62,-31 0 16,0 0 0,1-30-16,0 30 15,59 0-15,-28 0 16,-2 0-16,-30 0 16,2-29-16,28 29 15,-30 0 1,0 0 109,0 0-110,2 0-15,58 0 16,-60 0-16,2 0 16,-2 0-16,0 0 15,0 0 95,0 0-95,2 0 17,-2 0 30,0 0-62,0 0 63,0 0 343,-30-30-391,0 0 1,32 30 0,-32-29-1,30 0 438,-30-1-421,0 0 327,0 0-296,-62 30 171,32 0-218,0 0 15,0 0-16,0 0 1,-2-29 0,2 29 31,0 29-32,0-29 1,0 0 109,-2 0-94,2 0-15,0 0 46,0 0-46,0 0 15,-2 0-15,2 0 46,0 0-15,0 0-31,-30 0-16,-2-29 15,32 29-15,-62 0 16,62 0 0,0 29-16,0-29 93,-1 0-77,0 0-16,1 0 16,0 0-1,-1 0 48,1 0-48,-1 0 1,1 0 0,0 0-16,-1 0 15,1 0-15,0 0 16,-1 0 140,1 0-156,-1 0 16,-29 0-1,60 30-15,-31-30 16,0 0 15,1 0 0,0 0 16,0 0-47,-1 0 63,0 0-1,1 0-46,0 0 0,-32 0-1,32 30-15,30-60 16,-60 30-16,30 0 94,-32-30 15,32-28-109,-60 87 16,58-29-16,-28 0 15,30 29 235,0-29-234,-2 0-1,-28 30-15,30-30 688,-62 0-688,62 0 16,0 0-16,-62 0 15,62 0-15,0 0 16,-1 0-1,-30 0 157,31 0-140,-1 0 14,1 0-30,0 0 0,-1 0 124,31 30-140,-30-30 32,-31 0-32,31 0 15,-32 0-15,32 0 16,0 0-16,0 0 250,-92-30-250,30 30 15,32 0-15,-32-30 16,62 30-16,0 0 16,-30 0 202,-62 0-218,0 0 16,92 0-16,-31 0 16,-30 0 171,60 0-187,-30 0 16,31 0-1,0 0 48,-1 0-47,1 0-1,-1 0-15,31 30 31,-30-30-15,-1 0 15,1 0-31,-30-30 16,29 30-16,0 0 16,1 0 30,30 30 126,-212-30-156,90 0-16,92 0 16,-2 0-16,2 0 15,0 0 563,-60 30-562,-2 29-16,0-59 16,32 0-16,-1 29 15,0 1-15,61 0 16,-30-30-16,0 0 15,-1 0 79,-30 0-94,1 0 94,-1 59-78,0-1-16,30 2 15,-29-31-15,29-29 156,1 0-156,30 30 16,-31-30 0,31 29-1,-60-29-15,29 31 16,0-31 15,1 0-15,0 0-1,0 0-15,-32 0 16,32 0 0,0 0-16,0 0 15,0 0 79,-2 0-78,2 0-1,0 0 17,-62 0-17,32 0-15,-62 0 16,92 0-16,0 29 15,30 0 345,0 1-298,-30-30-62,30 29 157,30-29 311,0 0-311,0 0-126,0 0 16,2 0 31,-2 0 0,0 0-62,0 0 46,32 0-46,-32 0-1,0 0 17,0 0 46,0 0-63,32 0 79,59 0-94,-90 0 16,29 0 171,-30 29-171,32 2-16,-32-31 15,0 0 17,-30-31 77,0 62-93,122-2-16,-92-58 31,1 87 0,-31-28-15,30-30-16,-30-30 297,31 30-282,30 0 1,-31-89-16,61 89 16,-60 0-1,29-58-15,-30 58 63,-30 29 109,0-88-157,0 30 16,31 58-15,30-29-16,-31 0 16,0 0 46,2 0-31,-2 0-31,30 0 47,2 0-31,-32 0 0,0 0 93,30 0-109,-30 0 16,2 0-1,28 0 16,0 0-31,-28 0 16,-2 0 109,0 0-109,0 0 15,-30 30-15,31-30-1,30 0 16,-31 0 63,0 0-78,1 0-16,60 29 15,-61-29-15,1 0 16,-1 29-16,1-29 47,-1 0 125,61 0-172,-30 0 15,-30 0 1,-1 0 0,0 0-16,1 0 140,0 0-124,-1 0-16,0 0 16,31 0-16,-30 0 15,29 0-15,-30 0 16,0 0 390,-30 31-328,-30-31-78,0 0 16,0 0 15,0 0 47,-1 0-78,0 0 16,1 0-1,30 29 32,-30-29-15,0 0-17,-1 0 1,0 0-16,-29 0 62,29 0-62,1 0 16,-1 0-16,1 0 16,-31 29 46,31-29 16,-1 0-62,31-29 15,-30 29 16,-1 0 0,1 0 78,0 0-125,0 0 31,-1 0 0,0 0 204,1-29-204,-30 29-31,29 0 16,0 0-1,1 0 48,0 0 109,0 0-172,-2 0 78,-28 0-78,30 0 15,0-31 1,-2 62 0,32-62-16,0 2 156,-60 29-125,30 0-31,0 0 16,0 0-16,-32 0 328,32 0-328,0 29 15,-62-29 48,62 0-47,0 31 77,-1-31-15,0 0-62,-90 0-16,90 0 31,1 0 266,0 0-266,0 0-15,-1 0 15,-30 0-15,61-31-16,-30 31 16,-1 0-1,-60 0 63,61 0-78,-1 0 32,1 0 249,0 0-250,-1 0-15,0 0-1,1 0 1,0 0 0,0 0-1,-1 0 157,0 0-156,1 0-1,0 31-15,0-31 63,-32 0 93,2 29-156,30-29 16,0 0-1,-2 0 298,2 0-282,-30 0-31,30 0 16,30-29-16,-62 29 406,32 0-390,-62-31-16,62 31 15,60-29 454,32 29-469,-2 0 16,-30 0-16,2 0 15,58 0 1,-28 0 31,-2-29-32,0 29-15,2 0 16,-32 0-16,0 0 16,0 0 62,1 0-78,0 0 15,-1 0 1,0 0-16,0 0 16,1 0-1,0 0-15,60 0 16,-61 0-16,1 0 31,29 0 47,1 0-62,31 0-16,-32 29 15,32-29-15,-32 0 16,1 0-16,-30 0 16,-1 0-1,0 0 32,32 0-16,-32 0-31,0 0 16,30 0 0,32 0-1,-32 0-15,62 0 16,-62 0 0,-28 0-16,-2 0 109,0 0-109,31 0 16,0 0-16,-1 0 15,2 0-15,-32 0 16,0 0-16,0 0 78,1 0-16,-1 0-46,31 0 0,-30 0 46,-1 0-46,0 0-1,1 0 1,-1 0 0,1 0 46,-1 0-46,0 0-1,1 0 1,0 0-16,29 0 16,1 0-1,-30 0 48,-1 0-1,60 0-15,-58 0-47,28 0 16,0 29-16,2-29 140,-2 0-124,-30 0 0,2 0-1,-2 0 1,0 0 15,-60 0-15,60 0 109,0 0-63,0 0-30,2 0 30,28 0-46,0 0-1,2-29 1,-32 29 0,0 0 109,1 0-125,30 0 15,-31 0-15,0 0 16,1 0-16,30 0 15,0 0 1,-31 0 0,31 0 124,0 0-124,60 0-16,-30 0 16,1 0-16,-32 0 15,-30 0 1,32 0 406,-32 0-391,30 0-15,2 0-16,-62 60 15,30-60-15,-30 29 16,60-29 46,-30 0-62,2-29 16,-2 29-16,-30 29 16,30-29 62,0 0-78,1 0 15,-31 29 1,61 1 0,61-60-16,-1 30 15,-90 0-15,90 0 16,-30 0-16,-60 0 15,-1 0 1,0 0 250,1-29-235,0 29 16,-1 0 47,-30-29-79,30-2 1,0 31 140,1 0-156,0 0 16,29 0 15,-30 0 0,-30 31 32,32-31-48,-32 29 188,30-29-187,0 0-16,0 0 31,30 0-15,-28 0 78,28 0-63,-60 29-15,30-29-16,0 0 31,2 0 31,-2 0 204,0-58-235,0 58 16,0 0-16,-30-31 32,32 31-1,-2 0 220,0 0-95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2:10:36.1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68 0,'30'0'250,"0"0"-234,0 0-16,-30-29 15,31 29-15,0 0 63,-1 0-32,0 0-15,1 0 15,-1 0 0,31 0 1,-31 0-32,1 0 78,30 0 62,-31 0-124,1 0-16,-1 0 16,0 0-16,1 0 218,-1 0-140,1 0-62,-1 0-16,0 0 16,0 0-1,1 0 126,30 0-125,-1 0 15,2 0-31,-32 0 15,0 0 157,0 29-125,2-29-47,28 0 16,-30 0-16,0 0 94,92 0-94,-62 0 15,32 0 1,-31 0-16,0 0 31,-31 29 407,0-29-438,1 31 15,0-31 204,-62 0 172,0 0-329,1 0-31,0 0 32,0 0-16,-1 0-32,0 0 126,1-31-110,0 31-15,0 0 62,-2 0-31,2 0 47,0 0-94,0 0 15,0 0 141,0 0-109,-2 0-31,-28 0-16,30 0 16,0 0 171,-2 0-171,2 0 171,0 0-156,0 0 16,0 0 141,-32 0-126,62 31-46,-60-31-16,29 0 16,-60 0 359,61 0-297,-1 0-47,31 29-15,-30-29-16,-1 0 156,1 0-109,0 30-16,-31-30-31,30 29 16,-30-29 15,31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18.0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0,'39'0'250,"0"0"-250,-1 0 16,1 0 31,0 0-47,39 0 31,-41 0-15,2 0 46,-1 0-30,1 0 30,0 0-62,39 0 16,-40 0-1,1 0 1,0 0 15,-2 0 16,41 0-16,-39 0-31,0 0 110,-1 0-95,1 0-15,39 0 16,-39 0 0,-2 0-1,2 0 63,-1 0-46,1 0-32,0 0 15,0 0-15,38 0 16,1 0-16,-41 0 15,41 0-15,-39 0 282,-1 0-282,1 0 15,0 0-15,0 0 16,0 0-16,-1 0 16,0 0-16,0 0 15,40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0,'64'27'250,"0"-27"-234,-32 0-16,0 0 15,32 29-15,-2-29 16,-30 0-16,0 0 16,32 0-16,-32 0 15,0 0-15,32 0 63,-34 0-63,2 0 15,32 0 64,-32 0-64,32 0 1,32 0-16,-66 0 15,34 0-15,0 0 16,32 0-16,-32 0 16,30 0-16,-62 0 15,0 29 1,0-29 31,0 0-32,-32 28-15,64-28 16,-32 0-16,31 0 16,1-28-16,-32 28 31,-1 0 78,1 0-93,0 0-16,0 0 16,0 0-1,31 0-15,-31 0 16,0 0-1,64 0-15,-33 0 16,-31 0-16,31 0 16,-31 0 62,0 0-63,32 0 1,-32 0-16,64 0 16,-34 0-16,2-58 15,-64 87-15,32-29 16,0-29-16,0 29 31,0 0 0,0 0 1,0 29-1,30-58-15,-30 58-16,32-29 15,32 0-15,-64 0 16,32 0-16,-32 0 62,-2 29 16,2-29-62,0 0-16,0 0 16,0 0 15,0 0 0,0 0 16,0 0-16,0 0-15,0 28 0,-2-28-1,2 0 1,0 0-1,0 0 1,0 0 0,0 0-16,-32 29 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3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94 0,'31'0'187,"1"0"-171,0 0 15,-1 0-31,33-29 16,0 1-1,-32 28 16,0 0 32,-1 28-47,1-28-1,0 0-15,0 0 16,0 0 15,63 0 0,32 0-15,-127-28 0,32 28-16,0-29 125,0 29-110,0 0-15,63 0 16,-63 0-16,63 0 15,-31 0-15,0 0 16,0 29-16,-32-29 16,-2 0 15,2 0 31,0 0-46,0 0-16,0 0 31,0 0-15,-32-29 15,64 29-31,-32 0 31,0 0 94,0 0-15,-2 0-95,2 0-15,0 0 47,0 29-31,0-29-16,0 0 31,0 0-31,0 0 16,32 0-1,-34 0 1,2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0 127 0,'0'-29'94,"32"1"-94,32 28 16,-32 0-1,0 0 1,0 0 0,0 0-16,0 0 15,-2 0-15,2 0 16,0 0 0,0 0-1,0 0-15,32 0 16,62-29-16,-94 29 15,32 0-15,0 0 16,-32 0-16,94 0 16,-62 0-1,-32 0-15,64 0 16,-64 0-16,32 0 16,-33 0-16,1 0 15,-1 0-15,33-28 16,-64-1-16,0 58 15,64-29-15,-32 0 47,-32 28-47,32-28 63,0 0-16,0 0-32,-1 0 1,1 0 0,32 0-1,-1 0-15,1 0 16,0 0-16,-1 0 15,-31 0-15,32 0 16,-64 29 0,63-29-16,-31 0 31,0 0 110,0 0-141,-1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7874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18-09-03T14:11:52.54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94 0,'32'0'62,"0"28"-46,32-28-1,-32 0-15,32 0 16,-32 0 0,-1 0-1,0 0-15,1-28 32,0 28-32,0 0 31,32 0-31,32 0 15,-34 0 1,34 0-16,0 0 16,0 0-16,-2 0 15,-30 0-15,-32 0 32,32 0 14,-64-29-30,32 29-16,31 0 16,-63-28-16,0-1 47,31 29-47,33 0 15,0 0-15,32 0 16,-64 0-16,31 0 15,-31 0 79,0 0-94,-1 0 16,65 0-1,-64 0 1,0 0-16,31 0 16,-31 0-16,32 0 15,31 0-15,-31 0 16,-32 0 0,-1 0 124,1 0-140,0 0 94,0 0-63,0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F9F01-375A-4068-AD35-AAC337B342CA}" type="datetimeFigureOut">
              <a:rPr lang="de-DE" smtClean="0"/>
              <a:t>13.10.18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1699C-2A0C-47BD-B51D-D3FE27501F3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65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89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What if we move the line?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Let’s set it to</a:t>
                </a:r>
                <a:b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</a:b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latin typeface="Montserrat" panose="02000505000000020004" pitchFamily="2" charset="0"/>
                  </a:rPr>
                  <a:t> </a:t>
                </a:r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instead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How does it affect the SSE?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What if we move the line?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Let’s set it to</a:t>
                </a:r>
                <a:b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</a:br>
                <a:r>
                  <a:rPr lang="en-US" sz="1200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𝑦=31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  <a:latin typeface="Montserrat" panose="02000505000000020004" pitchFamily="2" charset="0"/>
                  </a:rPr>
                  <a:t> </a:t>
                </a:r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instead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1200" dirty="0">
                    <a:solidFill>
                      <a:schemeClr val="bg2"/>
                    </a:solidFill>
                    <a:latin typeface="Montserrat" panose="02000505000000020004" pitchFamily="2" charset="0"/>
                  </a:rPr>
                  <a:t>How does it affect the SSE?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036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b="1" dirty="0"/>
              <a:t>y=30 </a:t>
            </a:r>
            <a:r>
              <a:rPr lang="en-US" dirty="0"/>
              <a:t>best describes the timecard data gathered by our plant manager. Employees average arrival time is 8:30am.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59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it! The goal of regression is to find the line that best describes our data.</a:t>
            </a:r>
          </a:p>
          <a:p>
            <a:r>
              <a:rPr lang="en-US" dirty="0"/>
              <a:t>Fortunately, we don’t have to rely on </a:t>
            </a:r>
            <a:br>
              <a:rPr lang="en-US" dirty="0"/>
            </a:br>
            <a:r>
              <a:rPr lang="en-US" dirty="0"/>
              <a:t>trial-and-error.</a:t>
            </a:r>
          </a:p>
          <a:p>
            <a:r>
              <a:rPr lang="en-US" dirty="0"/>
              <a:t>We have algebra!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3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dirty="0"/>
                  <a:t>Ordinatenabschnitt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 vertical line is undefined (not a function)</a:t>
                </a:r>
              </a:p>
              <a:p>
                <a:r>
                  <a:rPr lang="en-US" dirty="0"/>
                  <a:t>############</a:t>
                </a:r>
              </a:p>
              <a:p>
                <a:r>
                  <a:rPr lang="en-US" dirty="0"/>
                  <a:t>Recall that the equation of a line follows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where</a:t>
                </a:r>
              </a:p>
              <a:p>
                <a:pPr marL="9144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slope</a:t>
                </a:r>
                <a:r>
                  <a:rPr lang="en-US" dirty="0"/>
                  <a:t> of the line, and </a:t>
                </a:r>
              </a:p>
              <a:p>
                <a:pPr marL="1314450" indent="-40005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is where the line crosses the y-axis when x=0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y-intercept</a:t>
                </a:r>
                <a:r>
                  <a:rPr lang="en-US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 vertical line is undefined (not a function)</a:t>
                </a:r>
              </a:p>
              <a:p>
                <a:r>
                  <a:rPr lang="en-US" dirty="0"/>
                  <a:t>############</a:t>
                </a:r>
              </a:p>
              <a:p>
                <a:r>
                  <a:rPr lang="en-US" dirty="0"/>
                  <a:t>Recall that the equation of a line follows the form 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𝑦=𝑚𝑥+𝑏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where</a:t>
                </a:r>
              </a:p>
              <a:p>
                <a:pPr marL="9144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is the </a:t>
                </a:r>
                <a:r>
                  <a:rPr lang="en-US" b="1" dirty="0"/>
                  <a:t>slope</a:t>
                </a:r>
                <a:r>
                  <a:rPr lang="en-US" dirty="0"/>
                  <a:t> of the line, and </a:t>
                </a:r>
              </a:p>
              <a:p>
                <a:pPr marL="1314450" indent="-40005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	is where the line crosses the y-axis when x=0     (</a:t>
                </a:r>
                <a:r>
                  <a:rPr lang="en-US" i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is the </a:t>
                </a:r>
                <a:r>
                  <a:rPr lang="en-US" b="1" dirty="0"/>
                  <a:t>y-intercept</a:t>
                </a:r>
                <a:r>
                  <a:rPr lang="en-US" dirty="0"/>
                  <a:t>)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06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sometimes</a:t>
                </a:r>
                <a:r>
                  <a:rPr lang="en-US" baseline="0" dirty="0"/>
                  <a:t> given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</a:t>
                </a:r>
                <a:r>
                  <a:rPr lang="en-US" baseline="0" dirty="0"/>
                  <a:t> represents the expected value of y for a given x.</a:t>
                </a:r>
              </a:p>
              <a:p>
                <a:r>
                  <a:rPr lang="en-GB" dirty="0"/>
                  <a:t>##########</a:t>
                </a:r>
              </a:p>
              <a:p>
                <a:r>
                  <a:rPr lang="en-US" dirty="0"/>
                  <a:t>In a linear regression, where we try to formulate the relationship between variables,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becomes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Our goal is to predict the value of a </a:t>
                </a:r>
                <a:r>
                  <a:rPr lang="en-US" b="1" dirty="0">
                    <a:solidFill>
                      <a:srgbClr val="0070C0"/>
                    </a:solidFill>
                  </a:rPr>
                  <a:t>dependent variable </a:t>
                </a:r>
                <a:r>
                  <a:rPr lang="en-US" dirty="0"/>
                  <a:t>(y) based on that </a:t>
                </a:r>
                <a:br>
                  <a:rPr lang="en-US" dirty="0"/>
                </a:br>
                <a:r>
                  <a:rPr lang="en-US" dirty="0"/>
                  <a:t>of an </a:t>
                </a:r>
                <a:r>
                  <a:rPr lang="en-US" b="1" dirty="0">
                    <a:solidFill>
                      <a:srgbClr val="0070C0"/>
                    </a:solidFill>
                  </a:rPr>
                  <a:t>independent variable </a:t>
                </a:r>
                <a:r>
                  <a:rPr lang="en-US" dirty="0"/>
                  <a:t>(x).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𝑦 ̂</a:t>
                </a:r>
                <a:r>
                  <a:rPr lang="en-US" dirty="0"/>
                  <a:t> is sometimes</a:t>
                </a:r>
                <a:r>
                  <a:rPr lang="en-US" baseline="0" dirty="0"/>
                  <a:t> given as </a:t>
                </a:r>
                <a:r>
                  <a:rPr lang="en-US" b="0" i="0">
                    <a:latin typeface="Cambria Math" panose="02040503050406030204" pitchFamily="18" charset="0"/>
                  </a:rPr>
                  <a:t>𝑦′</a:t>
                </a:r>
                <a:r>
                  <a:rPr lang="en-US" dirty="0"/>
                  <a:t> and</a:t>
                </a:r>
                <a:r>
                  <a:rPr lang="en-US" baseline="0" dirty="0"/>
                  <a:t> represents the expected value of y for a given x.</a:t>
                </a:r>
              </a:p>
              <a:p>
                <a:r>
                  <a:rPr lang="en-GB" dirty="0"/>
                  <a:t>##########</a:t>
                </a:r>
              </a:p>
              <a:p>
                <a:r>
                  <a:rPr lang="en-US" dirty="0"/>
                  <a:t>In a linear regression, where we try to formulate the relationship between variables, </a:t>
                </a:r>
                <a:r>
                  <a:rPr lang="en-US" b="0" i="0">
                    <a:latin typeface="Cambria Math" panose="02040503050406030204" pitchFamily="18" charset="0"/>
                  </a:rPr>
                  <a:t>𝑦=𝑚𝑥+𝑏</a:t>
                </a:r>
                <a:r>
                  <a:rPr lang="en-US" dirty="0"/>
                  <a:t> becomes</a:t>
                </a:r>
              </a:p>
              <a:p>
                <a:pPr marL="114300" indent="0">
                  <a:buNone/>
                </a:pP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 ̂=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𝑏_0+𝑏_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b="0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𝑥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Our goal is to predict the value of a </a:t>
                </a:r>
                <a:r>
                  <a:rPr lang="en-US" b="1" dirty="0">
                    <a:solidFill>
                      <a:srgbClr val="0070C0"/>
                    </a:solidFill>
                  </a:rPr>
                  <a:t>dependent variable </a:t>
                </a:r>
                <a:r>
                  <a:rPr lang="en-US" dirty="0"/>
                  <a:t>(y) based on that </a:t>
                </a:r>
                <a:br>
                  <a:rPr lang="en-US" dirty="0"/>
                </a:br>
                <a:r>
                  <a:rPr lang="en-US" dirty="0"/>
                  <a:t>of an </a:t>
                </a:r>
                <a:r>
                  <a:rPr lang="en-US" b="1" dirty="0">
                    <a:solidFill>
                      <a:srgbClr val="0070C0"/>
                    </a:solidFill>
                  </a:rPr>
                  <a:t>independent variable </a:t>
                </a:r>
                <a:r>
                  <a:rPr lang="en-US" dirty="0"/>
                  <a:t>(x).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986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last saw the Pearson Correlation Coefficient in Section 2 - Data</a:t>
                </a:r>
              </a:p>
              <a:p>
                <a:r>
                  <a:rPr lang="en-GB" dirty="0"/>
                  <a:t>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How 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last saw the Pearson Correlation Coefficient in Section 2 - Data</a:t>
                </a:r>
              </a:p>
              <a:p>
                <a:r>
                  <a:rPr lang="en-GB" dirty="0"/>
                  <a:t>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How to derive </a:t>
                </a:r>
                <a:r>
                  <a:rPr lang="en-US" i="0">
                    <a:latin typeface="Cambria Math" panose="02040503050406030204" pitchFamily="18" charset="0"/>
                  </a:rPr>
                  <a:t>𝑏_1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𝑏_0</a:t>
                </a:r>
                <a:r>
                  <a:rPr lang="en-US" dirty="0"/>
                  <a:t>: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53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59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Visuelle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Dazu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sollte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man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überprüfen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die errors residual normal distributed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sind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US" sz="12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2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2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They were constructed in 1973 by </a:t>
            </a:r>
            <a:r>
              <a:rPr lang="en-US" sz="1200" b="0" i="0" u="none" strike="noStrike" cap="none" dirty="0">
                <a:solidFill>
                  <a:schemeClr val="bg2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statistician Francis Anscombe to demonstrate both the importance of graphing data before analyzing it and the effect of outliers on </a:t>
            </a:r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statistical properties.</a:t>
            </a:r>
          </a:p>
          <a:p>
            <a:r>
              <a:rPr lang="en-US" sz="12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Source: https://en.wikipedia.org/wiki/Anscombe%27s_quartet </a:t>
            </a:r>
            <a:endParaRPr lang="en-US" dirty="0"/>
          </a:p>
          <a:p>
            <a:r>
              <a:rPr lang="en-GB" dirty="0"/>
              <a:t>############</a:t>
            </a:r>
          </a:p>
          <a:p>
            <a:pPr marL="114300" indent="0">
              <a:buNone/>
            </a:pPr>
            <a:r>
              <a:rPr lang="en-US" dirty="0"/>
              <a:t>Anscombe’s Quartet </a:t>
            </a:r>
            <a:br>
              <a:rPr lang="en-US" dirty="0"/>
            </a:br>
            <a:r>
              <a:rPr lang="en-US" dirty="0"/>
              <a:t>illustrates the pitfalls </a:t>
            </a:r>
            <a:br>
              <a:rPr lang="en-US" dirty="0"/>
            </a:br>
            <a:r>
              <a:rPr lang="en-US" dirty="0"/>
              <a:t>of relying on pure </a:t>
            </a:r>
            <a:br>
              <a:rPr lang="en-US" dirty="0"/>
            </a:br>
            <a:r>
              <a:rPr lang="en-US" dirty="0"/>
              <a:t>calculation.</a:t>
            </a:r>
          </a:p>
          <a:p>
            <a:pPr marL="114300" indent="0">
              <a:buNone/>
            </a:pPr>
            <a:r>
              <a:rPr lang="en-US" dirty="0"/>
              <a:t>Each graph results in</a:t>
            </a:r>
            <a:br>
              <a:rPr lang="en-US" dirty="0"/>
            </a:br>
            <a:r>
              <a:rPr lang="en-US" dirty="0"/>
              <a:t>the same calculated</a:t>
            </a:r>
            <a:br>
              <a:rPr lang="en-US" dirty="0"/>
            </a:br>
            <a:r>
              <a:rPr lang="en-US" dirty="0"/>
              <a:t>regression line.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047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652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manager wants to find the relationship between the number of hours that a plant is operational in a week </a:t>
            </a:r>
            <a:br>
              <a:rPr lang="en-US" dirty="0"/>
            </a:br>
            <a:r>
              <a:rPr lang="en-US" dirty="0"/>
              <a:t>and weekly production.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0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34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Here the </a:t>
                </a:r>
                <a:r>
                  <a:rPr lang="en-US" b="1" dirty="0"/>
                  <a:t>independent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hours of operation, and the </a:t>
                </a:r>
                <a:r>
                  <a:rPr lang="en-US" b="1" dirty="0"/>
                  <a:t>dependent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production volume.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Here the </a:t>
                </a:r>
                <a:r>
                  <a:rPr lang="en-US" b="1" dirty="0"/>
                  <a:t>independent variable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𝑥</a:t>
                </a:r>
                <a:r>
                  <a:rPr lang="en-US" dirty="0"/>
                  <a:t> is hours of operation, and the </a:t>
                </a:r>
                <a:r>
                  <a:rPr lang="en-US" b="1" dirty="0"/>
                  <a:t>dependent variable</a:t>
                </a:r>
                <a:r>
                  <a:rPr lang="en-US" dirty="0"/>
                  <a:t> 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production volume.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6151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manager develops the following table: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581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plotting, we want to see if there’s likely to be a straight-line relationship between variables, and check for outliers or other weird behavior (recall Anscombe’s Quartet)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plot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667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4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negative y-intercept actually makes sense here, if you figure it takes a minimum number of hours to produce the first item.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4139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Never try to make predictions beyond the observed values of x!</a:t>
                </a:r>
              </a:p>
              <a:p>
                <a:r>
                  <a:rPr lang="en-US" dirty="0"/>
                  <a:t>Based on the data, it is reasonable to think that 38 production hours will result in roughly 125 units – but we could </a:t>
                </a:r>
                <a:r>
                  <a:rPr lang="en-US" b="1" dirty="0"/>
                  <a:t>not </a:t>
                </a:r>
                <a:r>
                  <a:rPr lang="en-US" dirty="0"/>
                  <a:t>reasonably predict how many units would result from 20 production hours.</a:t>
                </a:r>
              </a:p>
              <a:p>
                <a:r>
                  <a:rPr lang="en-GB" dirty="0"/>
                  <a:t>##############</a:t>
                </a:r>
              </a:p>
              <a:p>
                <a:pPr marL="3200400" indent="-3087688">
                  <a:buNone/>
                </a:pPr>
                <a:r>
                  <a:rPr lang="en-US" dirty="0"/>
                  <a:t>Based on the formula, if the manager wants to produce 125 units per week, the plant should run for:</a:t>
                </a:r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𝑤𝑒𝑒𝑘</m:t>
                      </m:r>
                    </m:oMath>
                  </m:oMathPara>
                </a14:m>
                <a:endParaRPr lang="en-US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Never try to make predictions beyond the observed values of x!</a:t>
                </a:r>
              </a:p>
              <a:p>
                <a:r>
                  <a:rPr lang="en-US" dirty="0"/>
                  <a:t>Based on the data, it is reasonable to think that 38 production hours will result in roughly 125 units – but we could </a:t>
                </a:r>
                <a:r>
                  <a:rPr lang="en-US" b="1" dirty="0"/>
                  <a:t>not </a:t>
                </a:r>
                <a:r>
                  <a:rPr lang="en-US" dirty="0"/>
                  <a:t>reasonably predict how many units would result from 20 production hours.</a:t>
                </a:r>
              </a:p>
              <a:p>
                <a:r>
                  <a:rPr lang="en-GB" dirty="0"/>
                  <a:t>##############</a:t>
                </a:r>
              </a:p>
              <a:p>
                <a:pPr marL="3200400" indent="-3087688">
                  <a:buNone/>
                </a:pPr>
                <a:r>
                  <a:rPr lang="en-US" dirty="0"/>
                  <a:t>Based on the formula, if the manager wants to produce 125 units per week, the plant should run for:</a:t>
                </a:r>
              </a:p>
              <a:p>
                <a:pPr marL="3657600" indent="0">
                  <a:buNone/>
                </a:pP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 ̂=𝑏_0+𝑏_1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𝑥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3657600" indent="0">
                  <a:buNone/>
                </a:pP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125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−46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4.5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3657600" indent="0">
                  <a:buNone/>
                </a:pP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=171/4.5=</a:t>
                </a:r>
                <a:r>
                  <a:rPr lang="en-US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𝟑𝟖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ℎ𝑜𝑢𝑟𝑠 𝑝𝑒𝑟 𝑤𝑒𝑒𝑘</a:t>
                </a:r>
                <a:endParaRPr lang="en-US" dirty="0"/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29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55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summary statistics include </a:t>
            </a:r>
            <a:r>
              <a:rPr lang="en-US" b="1" dirty="0"/>
              <a:t>r_value</a:t>
            </a:r>
            <a:r>
              <a:rPr lang="en-US" dirty="0"/>
              <a:t>, </a:t>
            </a:r>
            <a:r>
              <a:rPr lang="en-US" b="1" dirty="0"/>
              <a:t>p_value</a:t>
            </a:r>
            <a:r>
              <a:rPr lang="en-US" b="0" dirty="0"/>
              <a:t>, and </a:t>
            </a:r>
            <a:r>
              <a:rPr lang="en-US" b="1" dirty="0"/>
              <a:t>std_err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A shortcut for assigning all the variables at once: </a:t>
            </a:r>
            <a:r>
              <a:rPr lang="pl-PL" sz="1200" b="1" dirty="0">
                <a:latin typeface="Lucida Console" panose="020B0609040504020204" pitchFamily="49" charset="0"/>
              </a:rPr>
              <a:t>slope,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pl-PL" sz="1200" b="1" dirty="0">
                <a:latin typeface="Lucida Console" panose="020B0609040504020204" pitchFamily="49" charset="0"/>
              </a:rPr>
              <a:t>intercept,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pl-PL" sz="1200" b="1" dirty="0">
                <a:latin typeface="Lucida Console" panose="020B0609040504020204" pitchFamily="49" charset="0"/>
              </a:rPr>
              <a:t>r_value,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pl-PL" sz="1200" b="1" dirty="0">
                <a:latin typeface="Lucida Console" panose="020B0609040504020204" pitchFamily="49" charset="0"/>
              </a:rPr>
              <a:t>p_value,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pl-PL" sz="1200" b="1" dirty="0">
                <a:latin typeface="Lucida Console" panose="020B0609040504020204" pitchFamily="49" charset="0"/>
              </a:rPr>
              <a:t>std_err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pl-PL" sz="1200" b="1" dirty="0">
                <a:latin typeface="Lucida Console" panose="020B0609040504020204" pitchFamily="49" charset="0"/>
              </a:rPr>
              <a:t>=</a:t>
            </a:r>
            <a:r>
              <a:rPr lang="en-US" sz="1200" b="1" dirty="0">
                <a:latin typeface="Lucida Console" panose="020B0609040504020204" pitchFamily="49" charset="0"/>
              </a:rPr>
              <a:t> </a:t>
            </a:r>
            <a:r>
              <a:rPr lang="pl-PL" sz="1200" b="1" dirty="0">
                <a:latin typeface="Lucida Console" panose="020B0609040504020204" pitchFamily="49" charset="0"/>
              </a:rPr>
              <a:t>linregress(x,y)</a:t>
            </a:r>
            <a:endParaRPr lang="en-US" sz="1200" b="1" dirty="0">
              <a:latin typeface="Lucida Console" panose="020B0609040504020204" pitchFamily="49" charset="0"/>
            </a:endParaRPr>
          </a:p>
          <a:p>
            <a:r>
              <a:rPr lang="en-US" dirty="0"/>
              <a:t>Plotting linear regressions is available with libraries like Seaborn, Sklearn and Plotly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481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064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linear regression we have one independent variable that may relate </a:t>
            </a:r>
            <a:br>
              <a:rPr lang="en-US" dirty="0"/>
            </a:br>
            <a:r>
              <a:rPr lang="en-US" dirty="0"/>
              <a:t>to a dependent variable with the formula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17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quick example, none of the data points fall on our regression line. Still, the line y=2x may best describe the behavior of the data, and give us the best tool for predicting y-values not seen on the graph.</a:t>
            </a:r>
          </a:p>
          <a:p>
            <a:r>
              <a:rPr lang="en-GB" dirty="0"/>
              <a:t>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goal of </a:t>
            </a:r>
            <a:r>
              <a:rPr lang="en-US" b="1" dirty="0">
                <a:solidFill>
                  <a:srgbClr val="0070C0"/>
                </a:solidFill>
              </a:rPr>
              <a:t>regression</a:t>
            </a:r>
            <a:r>
              <a:rPr lang="en-US" dirty="0"/>
              <a:t> is to develop an equation or formula that </a:t>
            </a:r>
            <a:r>
              <a:rPr lang="en-US" b="1" dirty="0"/>
              <a:t>best describes </a:t>
            </a:r>
            <a:br>
              <a:rPr lang="en-US" dirty="0"/>
            </a:br>
            <a:r>
              <a:rPr lang="en-US" dirty="0"/>
              <a:t>the relationship between variables.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23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texts refer to independent variables as “predictor variables” and the dependent variable as a “response variable”</a:t>
            </a:r>
          </a:p>
          <a:p>
            <a:r>
              <a:rPr lang="en-GB" dirty="0"/>
              <a:t>##########</a:t>
            </a:r>
          </a:p>
          <a:p>
            <a:r>
              <a:rPr lang="en-US" dirty="0"/>
              <a:t>Multiple regression lets us compare several independent variables to one dependent variable at the same time.</a:t>
            </a:r>
          </a:p>
          <a:p>
            <a:r>
              <a:rPr lang="en-US" dirty="0"/>
              <a:t>Each independent variable is assigned a subscript: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 etc.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953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y-hat is the expected value of y for a given set of x-sub values</a:t>
                </a:r>
              </a:p>
              <a:p>
                <a:r>
                  <a:rPr lang="en-GB" dirty="0"/>
                  <a:t>#########</a:t>
                </a:r>
              </a:p>
              <a:p>
                <a:r>
                  <a:rPr lang="en-US" dirty="0"/>
                  <a:t>The general formula is expanded: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coefficient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reflects the change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for a given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all else remaining constant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y-hat is the expected value of y for a given set of x-sub values</a:t>
                </a:r>
              </a:p>
              <a:p>
                <a:r>
                  <a:rPr lang="en-GB" dirty="0"/>
                  <a:t>#########</a:t>
                </a:r>
              </a:p>
              <a:p>
                <a:r>
                  <a:rPr lang="en-US" dirty="0"/>
                  <a:t>The general formula is expanded: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𝑏_1</a:t>
                </a:r>
                <a:r>
                  <a:rPr lang="en-US" dirty="0"/>
                  <a:t>is the coefficient on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𝑥_1</a:t>
                </a:r>
                <a:endParaRPr lang="en-US" dirty="0"/>
              </a:p>
              <a:p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𝑏_1  </a:t>
                </a:r>
                <a:r>
                  <a:rPr lang="en-US" dirty="0"/>
                  <a:t>reflects the change in 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dirty="0"/>
                  <a:t> for a given change in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𝑥_1</a:t>
                </a:r>
                <a:r>
                  <a:rPr lang="en-US" dirty="0"/>
                  <a:t>, all else remaining constant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427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The math gets a lot more complicated with 3+ independent variables, requiring matrix algebra that’s beyond the scope of this course.</a:t>
                </a:r>
              </a:p>
              <a:p>
                <a:r>
                  <a:rPr lang="en-US" dirty="0"/>
                  <a:t>###########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formulas for coefficients also expand: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coefficient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reflects the change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for a given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all else remaining constant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The math gets a lot more complicated with 3+ independent variables, requiring matrix algebra that’s beyond the scope of this course.</a:t>
                </a:r>
              </a:p>
              <a:p>
                <a:r>
                  <a:rPr lang="en-US" dirty="0"/>
                  <a:t>###########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formulas for coefficients also expand: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𝑏_1</a:t>
                </a:r>
                <a:r>
                  <a:rPr lang="en-US" dirty="0"/>
                  <a:t>is the coefficient on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𝑥_1</a:t>
                </a:r>
                <a:endParaRPr lang="en-US" dirty="0"/>
              </a:p>
              <a:p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𝑏_1  </a:t>
                </a:r>
                <a:r>
                  <a:rPr lang="en-US" dirty="0"/>
                  <a:t>reflects the change in 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dirty="0"/>
                  <a:t> for a given change in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𝑥_1</a:t>
                </a:r>
                <a:r>
                  <a:rPr lang="en-US" dirty="0"/>
                  <a:t>, all else remaining constant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288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The math gets a lot more complicated with 3+ independent variables, requiring matrix algebra that’s beyond the scope of this course.</a:t>
                </a:r>
              </a:p>
              <a:p>
                <a:r>
                  <a:rPr lang="en-US" dirty="0"/>
                  <a:t>###########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formulas for coefficients also expand: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coefficient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reflects the change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for a given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all else remaining constant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317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Char char="●"/>
                  <a:tabLst/>
                  <a:defRPr/>
                </a:pPr>
                <a:r>
                  <a:rPr lang="en-US" dirty="0"/>
                  <a:t>The math gets a lot more complicated with 3+ independent variables, requiring matrix algebra that’s beyond the scope of this course.</a:t>
                </a:r>
              </a:p>
              <a:p>
                <a:r>
                  <a:rPr lang="en-US" dirty="0"/>
                  <a:t>###########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formulas for coefficients also expand: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𝑏_1</a:t>
                </a:r>
                <a:r>
                  <a:rPr lang="en-US" dirty="0"/>
                  <a:t>is the coefficient on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𝑥_1</a:t>
                </a:r>
                <a:endParaRPr lang="en-US" dirty="0"/>
              </a:p>
              <a:p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𝑏_1  </a:t>
                </a:r>
                <a:r>
                  <a:rPr lang="en-US" dirty="0"/>
                  <a:t>reflects the change in 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 ̂</a:t>
                </a:r>
                <a:r>
                  <a:rPr lang="en-US" dirty="0"/>
                  <a:t> for a given change in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𝑥_1</a:t>
                </a:r>
                <a:r>
                  <a:rPr lang="en-US" dirty="0"/>
                  <a:t>, all else remaining constant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661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a used car lot may want to know what variables affect net profits</a:t>
            </a:r>
          </a:p>
          <a:p>
            <a:r>
              <a:rPr lang="en-US" dirty="0"/>
              <a:t>They would create a list of</a:t>
            </a:r>
            <a:br>
              <a:rPr lang="en-US" dirty="0"/>
            </a:br>
            <a:r>
              <a:rPr lang="en-US" dirty="0"/>
              <a:t>predictors that might</a:t>
            </a:r>
            <a:br>
              <a:rPr lang="en-US" dirty="0"/>
            </a:br>
            <a:r>
              <a:rPr lang="en-US" dirty="0"/>
              <a:t>correlate with profit: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722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want to measure the correlation of each variable to net profit</a:t>
            </a:r>
          </a:p>
          <a:p>
            <a:r>
              <a:rPr lang="en-US" dirty="0"/>
              <a:t>However, some predictors</a:t>
            </a:r>
            <a:br>
              <a:rPr lang="en-US" dirty="0"/>
            </a:br>
            <a:r>
              <a:rPr lang="en-US" dirty="0"/>
              <a:t>might correlate with</a:t>
            </a:r>
            <a:br>
              <a:rPr lang="en-US" dirty="0"/>
            </a:br>
            <a:r>
              <a:rPr lang="en-US" b="1" dirty="0"/>
              <a:t>each other</a:t>
            </a:r>
            <a:r>
              <a:rPr lang="en-US" dirty="0"/>
              <a:t>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048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age of a car would have a direct impact on its sales price</a:t>
            </a:r>
          </a:p>
          <a:p>
            <a:r>
              <a:rPr lang="en-US" dirty="0"/>
              <a:t>You can’t adjust one without </a:t>
            </a:r>
            <a:br>
              <a:rPr lang="en-US" dirty="0"/>
            </a:br>
            <a:r>
              <a:rPr lang="en-US" dirty="0"/>
              <a:t>affecting the other</a:t>
            </a:r>
          </a:p>
          <a:p>
            <a:r>
              <a:rPr lang="en-US" dirty="0"/>
              <a:t>This is called </a:t>
            </a:r>
            <a:r>
              <a:rPr lang="en-US" b="1" dirty="0">
                <a:solidFill>
                  <a:srgbClr val="0070C0"/>
                </a:solidFill>
              </a:rPr>
              <a:t>multicollinearity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46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1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pharmacy delivers medications </a:t>
            </a:r>
            <a:br>
              <a:rPr lang="en-US" dirty="0"/>
            </a:br>
            <a:r>
              <a:rPr lang="en-US" dirty="0"/>
              <a:t>to the surrounding community.</a:t>
            </a:r>
          </a:p>
          <a:p>
            <a:r>
              <a:rPr lang="en-US" dirty="0"/>
              <a:t>Drivers can make several stops per delivery.</a:t>
            </a:r>
          </a:p>
          <a:p>
            <a:r>
              <a:rPr lang="en-US" dirty="0"/>
              <a:t>The owner would like to predict the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length of time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 delivery will take </a:t>
            </a:r>
            <a:br>
              <a:rPr lang="en-US" dirty="0"/>
            </a:br>
            <a:r>
              <a:rPr lang="en-US" dirty="0"/>
              <a:t>based on one or two related variables.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995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consider what variables may </a:t>
            </a:r>
            <a:br>
              <a:rPr lang="en-US" dirty="0"/>
            </a:br>
            <a:r>
              <a:rPr lang="en-US" dirty="0"/>
              <a:t>have an effect on delivery time: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latin typeface="Montserrat" panose="02000505000000020004" pitchFamily="2" charset="0"/>
              </a:rPr>
              <a:t>number of stops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latin typeface="Montserrat" panose="02000505000000020004" pitchFamily="2" charset="0"/>
              </a:rPr>
              <a:t>driving distance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latin typeface="Montserrat" panose="02000505000000020004" pitchFamily="2" charset="0"/>
              </a:rPr>
              <a:t>outside temperature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latin typeface="Montserrat" panose="02000505000000020004" pitchFamily="2" charset="0"/>
              </a:rPr>
              <a:t>gasoline prices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find a best-fit line?</a:t>
            </a:r>
          </a:p>
          <a:p>
            <a:r>
              <a:rPr lang="en-US" dirty="0"/>
              <a:t>Consider a dataset with only one variable</a:t>
            </a:r>
          </a:p>
          <a:p>
            <a:r>
              <a:rPr lang="en-US" dirty="0"/>
              <a:t>The best-fit line is </a:t>
            </a:r>
            <a:br>
              <a:rPr lang="en-US" dirty="0"/>
            </a:br>
            <a:r>
              <a:rPr lang="en-US" dirty="0"/>
              <a:t>just the mean value </a:t>
            </a:r>
            <a:br>
              <a:rPr lang="en-US" dirty="0"/>
            </a:br>
            <a:r>
              <a:rPr lang="en-US" dirty="0"/>
              <a:t>of the data points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2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possible, always plot the data! Don’t rely on computed values, as they can obscure outliers and other noise.</a:t>
            </a:r>
          </a:p>
          <a:p>
            <a:r>
              <a:rPr lang="en-US" dirty="0"/>
              <a:t>Based on these plots, Distance and Stops are worth investigating, Temperature and Gas Prices are not. This process is called </a:t>
            </a:r>
            <a:r>
              <a:rPr lang="en-US" b="1" dirty="0"/>
              <a:t>variable selection</a:t>
            </a:r>
            <a:r>
              <a:rPr lang="en-US" dirty="0"/>
              <a:t>.</a:t>
            </a:r>
          </a:p>
          <a:p>
            <a:r>
              <a:rPr lang="en-US" dirty="0"/>
              <a:t>BTW, these plots are just for show – they’re not drawn from the upcoming dataset.</a:t>
            </a:r>
          </a:p>
          <a:p>
            <a:r>
              <a:rPr lang="en-GB" dirty="0"/>
              <a:t>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plot each variable against delivery time to see if there may be a relationship</a:t>
            </a:r>
            <a:endParaRPr lang="en-US" sz="1200" dirty="0">
              <a:latin typeface="Montserrat" panose="02000505000000020004" pitchFamily="2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99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our example, we can say that distance and number of stops are </a:t>
            </a:r>
            <a:r>
              <a:rPr lang="en-US" i="1" dirty="0"/>
              <a:t>not</a:t>
            </a:r>
            <a:r>
              <a:rPr lang="en-US" dirty="0"/>
              <a:t> closely related</a:t>
            </a:r>
          </a:p>
          <a:p>
            <a:r>
              <a:rPr lang="en-US" dirty="0"/>
              <a:t>#############</a:t>
            </a:r>
          </a:p>
          <a:p>
            <a:r>
              <a:rPr lang="en-US" dirty="0"/>
              <a:t>Once we’ve chosen our variables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, we’ll usually test for </a:t>
            </a:r>
            <a:r>
              <a:rPr lang="en-US" b="1" dirty="0"/>
              <a:t>multicollinearity</a:t>
            </a:r>
          </a:p>
          <a:p>
            <a:r>
              <a:rPr lang="en-US" sz="1200" dirty="0">
                <a:latin typeface="Montserrat" panose="02000505000000020004" pitchFamily="2" charset="0"/>
              </a:rPr>
              <a:t>We want to know if our two independent variables are closely related to each other</a:t>
            </a:r>
          </a:p>
          <a:p>
            <a:r>
              <a:rPr lang="en-US" dirty="0"/>
              <a:t>If they are, it makes sense to discard one!</a:t>
            </a:r>
            <a:endParaRPr lang="en-US" sz="1200" dirty="0">
              <a:latin typeface="Montserrat" panose="02000505000000020004" pitchFamily="2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28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972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516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2705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Based on our analysis, pharmacy deliveries have a fixed time of 8 minutes,</a:t>
            </a:r>
          </a:p>
          <a:p>
            <a:pPr marL="115888" indent="0">
              <a:buNone/>
            </a:pPr>
            <a:r>
              <a:rPr lang="en-US" sz="1200" dirty="0">
                <a:latin typeface="Montserrat" panose="02000505000000020004" pitchFamily="2" charset="0"/>
              </a:rPr>
              <a:t>plus 5 minutes for each stop,</a:t>
            </a:r>
          </a:p>
          <a:p>
            <a:pPr marL="115888" indent="0">
              <a:buNone/>
            </a:pPr>
            <a:r>
              <a:rPr lang="en-US" dirty="0"/>
              <a:t>and 2 minutes for each mile traveled</a:t>
            </a:r>
            <a:endParaRPr lang="en-US" sz="1200" dirty="0">
              <a:latin typeface="Montserrat" panose="02000505000000020004" pitchFamily="2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3986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both columns B and C</a:t>
            </a:r>
          </a:p>
          <a:p>
            <a:r>
              <a:rPr lang="en-GB" dirty="0"/>
              <a:t>#########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5661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standard error is crazy low because we cherry-picked our data points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2421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 is a “linear regression object”</a:t>
            </a:r>
          </a:p>
          <a:p>
            <a:r>
              <a:rPr lang="en-US" dirty="0"/>
              <a:t>The reg.fit() line will usually output </a:t>
            </a:r>
            <a:r>
              <a:rPr lang="en-US" i="1" dirty="0">
                <a:solidFill>
                  <a:srgbClr val="0070C0"/>
                </a:solidFill>
              </a:rPr>
              <a:t>LinearRegression(copy_X=True, fit_intercept=True, n_jobs=1, normalize=False)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2942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20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plant manager wants to know when employees arrive at work</a:t>
            </a:r>
          </a:p>
          <a:p>
            <a:r>
              <a:rPr lang="en-US" dirty="0"/>
              <a:t>The shift starts a 8:30am</a:t>
            </a:r>
          </a:p>
          <a:p>
            <a:r>
              <a:rPr lang="en-US" dirty="0"/>
              <a:t>She takes five random </a:t>
            </a:r>
            <a:br>
              <a:rPr lang="en-US" dirty="0"/>
            </a:br>
            <a:r>
              <a:rPr lang="en-US" dirty="0"/>
              <a:t>timecards and plots the </a:t>
            </a:r>
            <a:br>
              <a:rPr lang="en-US" dirty="0"/>
            </a:br>
            <a:r>
              <a:rPr lang="en-US" dirty="0"/>
              <a:t>minutes of arrival on a chart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04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only one variable (time of arrival), so the x-axis values don’t matter – in fact, the order of data points doesn’t matter. The only descriptive statistic we have to work with is the sample mean.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79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distance from each point to the regression line is called the RESIDUAL or ERROR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48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See that the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sum of the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distances</a:t>
            </a:r>
            <a:b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</a:br>
            <a:r>
              <a:rPr lang="en-US" sz="1200" dirty="0">
                <a:solidFill>
                  <a:schemeClr val="bg2"/>
                </a:solidFill>
                <a:latin typeface="Montserrat" panose="02000505000000020004" pitchFamily="2" charset="0"/>
              </a:rPr>
              <a:t>above the line balances the sum of those below the line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39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regression is to MINIMIZE the SSE. Note how points the lie far from the line contribute more toward the SSE than those that are close.</a:t>
            </a:r>
          </a:p>
          <a:p>
            <a:r>
              <a:rPr lang="en-US" dirty="0"/>
              <a:t>Here we’re using SE to represent Square Error, not Standard Error as seen previously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1699C-2A0C-47BD-B51D-D3FE27501F3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42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3E9B907-F5DB-AF45-9069-D3E61FF0D9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pPr fontAlgn="ctr"/>
            <a:r>
              <a:rPr lang="de-DE" dirty="0"/>
              <a:t>Überschrift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C82167F-0766-6344-A20C-394CAEF7E4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de-DE" dirty="0"/>
              <a:t>Unterschrift (Englische/Deutsche Beschreibung)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8785BF-D9A1-7C4C-947F-E40078D683F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A7584-4DC1-494D-AF7D-22F1E5AE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720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17F0D-D392-4A02-B599-C8A01569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18FD-DF99-1D42-8F99-8E6234B6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9051F-EB40-6549-AFC4-6D7C4BED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62EB3-E02A-C546-B157-F123070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72F88-4A5A-5547-AA12-EA11404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A477A-6554-DA43-BD23-D6013A3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5FC309-2331-D940-B39F-E0368CEE5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600DB-3A31-A74C-8BB4-906B532BF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1F25A-378A-924E-92FD-B762E426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92DF7-CF13-E840-B36C-6D3D270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28DDC-F486-E640-AC88-C027E27F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BE4E9D8-7F20-A249-B73D-BBAD601E7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EF56DEE-3509-7E4B-9FCB-892861F4DC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/>
              <a:t>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F8CD22-82BE-A64C-B560-07541193ED8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FCF3D2-D6BD-2A40-8003-7B369C9D144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C2429E-ECD3-7E4F-974D-D2E76807731A}"/>
              </a:ext>
            </a:extLst>
          </p:cNvPr>
          <p:cNvSpPr txBox="1"/>
          <p:nvPr userDrawn="1"/>
        </p:nvSpPr>
        <p:spPr>
          <a:xfrm>
            <a:off x="-356839" y="5531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1F57BAC-A1DF-4CAD-A7AB-3F8B18CF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000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04E3-4C88-3745-8067-0E7E02F1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89CCD-67B9-E240-8577-54492A2C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A44D5-E3EC-0C41-B207-030B5D93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7077B-B08A-C240-B6C7-2F5BA3D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ED847-CDB3-1042-ADCF-381CB8C5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F1AE9-F147-6043-9874-2C3FE86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34043-09B5-914C-9BED-0839EDEDE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56E8A6-666E-4340-8D52-D663D942D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57C500-2CBA-4740-A4D5-58B259A4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00CA0-D100-DE4D-B472-5303C049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4A1DD2-7E93-4644-AB0E-E43DF8E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FB022-D22B-8B40-9C08-4FC77FF3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2C8F1-E55E-C74C-8807-10C88DCC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D6FBC-48AF-2E43-AEFC-6FB99A41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01982B-34B3-CB42-B421-EE68EB4D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7900C-AAAF-5548-9535-3AA994252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61F464-FF15-3C4E-A611-E513D248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7FEE44-7864-C841-8339-691CDCA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14D764-0B06-8143-892D-3C2C79B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E9B34-15D4-7C46-8820-18786001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D5793-4CF7-F840-8B7E-25542F41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BE62D-FE8C-CB46-9224-A2CE802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0AABE9-6F3D-9B48-8062-EBE81C7B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5C19C3-77E2-684F-97A5-A6DC8BB8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0654E-2345-6044-B74A-65A01A6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35D9-9E87-FC47-B06A-AAC4090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6FB87-A6FA-D14A-B250-39E41077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44A2B-3584-1E4F-96FC-6BC2B5C9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044122-9724-8F41-A4DC-1041440E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54AFC1-8655-8E49-B770-2E8BC67D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094CAB-1347-0949-A4EA-510EE1EF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8185D-F314-5E4A-9B26-DD0902F7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90E2C-79A7-784A-A9AC-DA7F5E00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52AD98-838B-9446-94EC-C2437037B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C546BF-21A3-6343-AC5C-3521038C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A281CD-56F6-674F-90DC-9E0671E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BF77E3-184B-834D-BB91-4165A6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5DB72-8BDD-1C48-A4E9-ABCE22E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83B9D-303D-984C-AA3A-A6B0A7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860C-6E7F-D94A-AEDE-1D731FBE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6829-B16F-C342-834E-33FBE33D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75D-D67A-A143-9EF2-366721AD88B3}" type="datetimeFigureOut">
              <a:rPr lang="en-US" smtClean="0"/>
              <a:t>10/13/18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52B54-255B-4641-B7A0-ABE0A8C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4653-2224-394E-A0A0-134D5E65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B11-DEE2-5842-92B0-4005DC6C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0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9.png"/><Relationship Id="rId3" Type="http://schemas.openxmlformats.org/officeDocument/2006/relationships/image" Target="../media/image36.png"/><Relationship Id="rId7" Type="http://schemas.openxmlformats.org/officeDocument/2006/relationships/image" Target="../media/image52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50.png"/><Relationship Id="rId10" Type="http://schemas.openxmlformats.org/officeDocument/2006/relationships/image" Target="../media/image56.png"/><Relationship Id="rId4" Type="http://schemas.openxmlformats.org/officeDocument/2006/relationships/image" Target="../media/image45.png"/><Relationship Id="rId9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customXml" Target="../ink/ink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67.emf"/><Relationship Id="rId3" Type="http://schemas.openxmlformats.org/officeDocument/2006/relationships/image" Target="../media/image43.png"/><Relationship Id="rId7" Type="http://schemas.openxmlformats.org/officeDocument/2006/relationships/image" Target="../media/image64.emf"/><Relationship Id="rId12" Type="http://schemas.openxmlformats.org/officeDocument/2006/relationships/customXml" Target="../ink/ink10.xml"/><Relationship Id="rId17" Type="http://schemas.openxmlformats.org/officeDocument/2006/relationships/image" Target="../media/image69.emf"/><Relationship Id="rId2" Type="http://schemas.openxmlformats.org/officeDocument/2006/relationships/notesSlide" Target="../notesSlides/notesSlide47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66.emf"/><Relationship Id="rId5" Type="http://schemas.openxmlformats.org/officeDocument/2006/relationships/image" Target="../media/image63.emf"/><Relationship Id="rId15" Type="http://schemas.openxmlformats.org/officeDocument/2006/relationships/image" Target="../media/image68.emf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65.emf"/><Relationship Id="rId14" Type="http://schemas.openxmlformats.org/officeDocument/2006/relationships/customXml" Target="../ink/ink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2903-CD70-F84B-A2D2-4EE6A775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noProof="0" dirty="0"/>
              <a:t>Teil 6: Regressionen</a:t>
            </a:r>
          </a:p>
        </p:txBody>
      </p:sp>
    </p:spTree>
    <p:extLst>
      <p:ext uri="{BB962C8B-B14F-4D97-AF65-F5344CB8AC3E}">
        <p14:creationId xmlns:p14="http://schemas.microsoft.com/office/powerpoint/2010/main" val="19600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31BA2-EEC0-4D65-B397-76E3692F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5" y="1822450"/>
            <a:ext cx="7893399" cy="4440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5C7410-8A14-4920-BA2A-6E6D73A61AAC}"/>
                  </a:ext>
                </a:extLst>
              </p:cNvPr>
              <p:cNvSpPr/>
              <p:nvPr/>
            </p:nvSpPr>
            <p:spPr>
              <a:xfrm>
                <a:off x="838200" y="1967819"/>
                <a:ext cx="325072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800" dirty="0">
                    <a:latin typeface="Montserrat" panose="02000505000000020004" pitchFamily="2" charset="0"/>
                  </a:rPr>
                  <a:t>Was ist, wenn wir die Linie verschieben?</a:t>
                </a:r>
              </a:p>
              <a:p>
                <a:r>
                  <a:rPr lang="de-DE" sz="2800" dirty="0">
                    <a:latin typeface="Montserrat" panose="02000505000000020004" pitchFamily="2" charset="0"/>
                  </a:rPr>
                  <a:t>Setzen wir sie stattdessen auf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Montserrat" panose="02000505000000020004" pitchFamily="2" charset="0"/>
                  </a:rPr>
                  <a:t> </a:t>
                </a:r>
              </a:p>
              <a:p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Montserrat" panose="02000505000000020004" pitchFamily="2" charset="0"/>
                </a:endParaRPr>
              </a:p>
              <a:p>
                <a:r>
                  <a:rPr lang="de-DE" sz="2800" dirty="0">
                    <a:latin typeface="Montserrat" panose="02000505000000020004" pitchFamily="2" charset="0"/>
                  </a:rPr>
                  <a:t>Wie wirkt sich das auf SSE aus?</a:t>
                </a:r>
                <a:endParaRPr lang="en-US" sz="2800" dirty="0">
                  <a:solidFill>
                    <a:schemeClr val="tx1"/>
                  </a:solidFill>
                  <a:latin typeface="Montserrat" panose="02000505000000020004" pitchFamily="2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5C7410-8A14-4920-BA2A-6E6D73A6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7819"/>
                <a:ext cx="3250721" cy="3970318"/>
              </a:xfrm>
              <a:prstGeom prst="rect">
                <a:avLst/>
              </a:prstGeom>
              <a:blipFill>
                <a:blip r:embed="rId4"/>
                <a:stretch>
                  <a:fillRect l="-3940" t="-1536" b="-35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D9CA69-7713-4422-88E8-5B552CF10CAF}"/>
              </a:ext>
            </a:extLst>
          </p:cNvPr>
          <p:cNvGrpSpPr/>
          <p:nvPr/>
        </p:nvGrpSpPr>
        <p:grpSpPr>
          <a:xfrm>
            <a:off x="5275472" y="2542015"/>
            <a:ext cx="6318430" cy="2668339"/>
            <a:chOff x="3804248" y="1751162"/>
            <a:chExt cx="4926748" cy="200696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02F821-E9DD-49AB-915E-8D0A4B8D1C97}"/>
                </a:ext>
              </a:extLst>
            </p:cNvPr>
            <p:cNvCxnSpPr/>
            <p:nvPr/>
          </p:nvCxnSpPr>
          <p:spPr>
            <a:xfrm>
              <a:off x="3804249" y="1751162"/>
              <a:ext cx="0" cy="948906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AE2F3C-132E-46B4-80A0-DDBF11011C46}"/>
                </a:ext>
              </a:extLst>
            </p:cNvPr>
            <p:cNvCxnSpPr>
              <a:cxnSpLocks/>
            </p:cNvCxnSpPr>
            <p:nvPr/>
          </p:nvCxnSpPr>
          <p:spPr>
            <a:xfrm>
              <a:off x="4922807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D97C04-94CC-4002-A683-1A1BFAAB4332}"/>
                </a:ext>
              </a:extLst>
            </p:cNvPr>
            <p:cNvCxnSpPr>
              <a:cxnSpLocks/>
            </p:cNvCxnSpPr>
            <p:nvPr/>
          </p:nvCxnSpPr>
          <p:spPr>
            <a:xfrm>
              <a:off x="6041366" y="2700068"/>
              <a:ext cx="0" cy="405441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C72E33-8A0D-43E2-8B8A-DD29665E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925" y="1886309"/>
              <a:ext cx="0" cy="813759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3AEEBE-12F5-41B1-A6B9-8991370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1231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87EB7A-87F5-4B96-8319-F13B275232AC}"/>
                </a:ext>
              </a:extLst>
            </p:cNvPr>
            <p:cNvSpPr txBox="1"/>
            <p:nvPr/>
          </p:nvSpPr>
          <p:spPr>
            <a:xfrm>
              <a:off x="3804248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17308E-B4EC-4689-91D0-13756D4D0604}"/>
                </a:ext>
              </a:extLst>
            </p:cNvPr>
            <p:cNvSpPr txBox="1"/>
            <p:nvPr/>
          </p:nvSpPr>
          <p:spPr>
            <a:xfrm>
              <a:off x="4955646" y="2927127"/>
              <a:ext cx="34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D54403-CB1C-46CB-9A9D-F5857D55BFDA}"/>
                </a:ext>
              </a:extLst>
            </p:cNvPr>
            <p:cNvSpPr txBox="1"/>
            <p:nvPr/>
          </p:nvSpPr>
          <p:spPr>
            <a:xfrm>
              <a:off x="6063203" y="277323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6C5F33-B61D-4EF4-B63B-10C01E98F905}"/>
                </a:ext>
              </a:extLst>
            </p:cNvPr>
            <p:cNvSpPr txBox="1"/>
            <p:nvPr/>
          </p:nvSpPr>
          <p:spPr>
            <a:xfrm>
              <a:off x="7159925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3E3966-589A-4FEB-A54E-68DF602AA4E6}"/>
                </a:ext>
              </a:extLst>
            </p:cNvPr>
            <p:cNvSpPr txBox="1"/>
            <p:nvPr/>
          </p:nvSpPr>
          <p:spPr>
            <a:xfrm>
              <a:off x="8296262" y="292712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153D-DBB0-48C5-8B7E-A7FEDD33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5641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3A62B5-D6C1-4F67-A8FE-79869BCA5205}"/>
              </a:ext>
            </a:extLst>
          </p:cNvPr>
          <p:cNvGrpSpPr/>
          <p:nvPr/>
        </p:nvGrpSpPr>
        <p:grpSpPr>
          <a:xfrm>
            <a:off x="3886478" y="1812790"/>
            <a:ext cx="7616410" cy="4455488"/>
            <a:chOff x="2735782" y="1200746"/>
            <a:chExt cx="6096518" cy="342929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E8813C-108B-43A4-A6B3-5AB0C1DE3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5782" y="1200746"/>
              <a:ext cx="6096518" cy="3429292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C5EDA-D081-4D13-8228-935B015A134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248" y="1751162"/>
              <a:ext cx="0" cy="820588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3FFB57-77D0-4519-B862-6B4738E09A97}"/>
                </a:ext>
              </a:extLst>
            </p:cNvPr>
            <p:cNvSpPr txBox="1"/>
            <p:nvPr/>
          </p:nvSpPr>
          <p:spPr>
            <a:xfrm>
              <a:off x="3803614" y="2084884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+6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F0F28D-22AA-425A-AADA-4213245B68A1}"/>
                </a:ext>
              </a:extLst>
            </p:cNvPr>
            <p:cNvCxnSpPr>
              <a:cxnSpLocks/>
            </p:cNvCxnSpPr>
            <p:nvPr/>
          </p:nvCxnSpPr>
          <p:spPr>
            <a:xfrm>
              <a:off x="4925682" y="2571750"/>
              <a:ext cx="0" cy="815555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0FED8D-2C8A-48A8-800C-270925918B37}"/>
                </a:ext>
              </a:extLst>
            </p:cNvPr>
            <p:cNvSpPr txBox="1"/>
            <p:nvPr/>
          </p:nvSpPr>
          <p:spPr>
            <a:xfrm>
              <a:off x="4944643" y="2928229"/>
              <a:ext cx="528530" cy="35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784B91-59AC-4A6A-823C-B4BCD744738B}"/>
                </a:ext>
              </a:extLst>
            </p:cNvPr>
            <p:cNvCxnSpPr>
              <a:cxnSpLocks/>
            </p:cNvCxnSpPr>
            <p:nvPr/>
          </p:nvCxnSpPr>
          <p:spPr>
            <a:xfrm>
              <a:off x="6041366" y="2571750"/>
              <a:ext cx="0" cy="507776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8906D0-BC87-41FB-A2E3-692220AF194A}"/>
                </a:ext>
              </a:extLst>
            </p:cNvPr>
            <p:cNvSpPr txBox="1"/>
            <p:nvPr/>
          </p:nvSpPr>
          <p:spPr>
            <a:xfrm>
              <a:off x="6063203" y="277323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-4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8D470D-CBC7-4938-B0B7-68E4289B16E7}"/>
                </a:ext>
              </a:extLst>
            </p:cNvPr>
            <p:cNvCxnSpPr>
              <a:cxnSpLocks/>
            </p:cNvCxnSpPr>
            <p:nvPr/>
          </p:nvCxnSpPr>
          <p:spPr>
            <a:xfrm>
              <a:off x="7159291" y="1886308"/>
              <a:ext cx="0" cy="685442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619B06-238A-4D44-8810-88435F7728E3}"/>
                </a:ext>
              </a:extLst>
            </p:cNvPr>
            <p:cNvSpPr txBox="1"/>
            <p:nvPr/>
          </p:nvSpPr>
          <p:spPr>
            <a:xfrm>
              <a:off x="7159925" y="2071726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+5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9965-5EFE-46A1-99AE-EE91DB5DDD30}"/>
                </a:ext>
              </a:extLst>
            </p:cNvPr>
            <p:cNvCxnSpPr>
              <a:cxnSpLocks/>
            </p:cNvCxnSpPr>
            <p:nvPr/>
          </p:nvCxnSpPr>
          <p:spPr>
            <a:xfrm>
              <a:off x="8264107" y="2571750"/>
              <a:ext cx="0" cy="811730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FA636B-9191-4D02-B300-3240AE5F53EB}"/>
                </a:ext>
              </a:extLst>
            </p:cNvPr>
            <p:cNvSpPr txBox="1"/>
            <p:nvPr/>
          </p:nvSpPr>
          <p:spPr>
            <a:xfrm>
              <a:off x="8283010" y="292712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-6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52EC5A-84CC-4EAD-A036-D1A65A725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08675"/>
              </p:ext>
            </p:extLst>
          </p:nvPr>
        </p:nvGraphicFramePr>
        <p:xfrm>
          <a:off x="342639" y="1563499"/>
          <a:ext cx="335782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3466">
                  <a:extLst>
                    <a:ext uri="{9D8B030D-6E8A-4147-A177-3AD203B41FA5}">
                      <a16:colId xmlns:a16="http://schemas.microsoft.com/office/drawing/2014/main" val="591269664"/>
                    </a:ext>
                  </a:extLst>
                </a:gridCol>
                <a:gridCol w="803466">
                  <a:extLst>
                    <a:ext uri="{9D8B030D-6E8A-4147-A177-3AD203B41FA5}">
                      <a16:colId xmlns:a16="http://schemas.microsoft.com/office/drawing/2014/main" val="1174474012"/>
                    </a:ext>
                  </a:extLst>
                </a:gridCol>
                <a:gridCol w="875444">
                  <a:extLst>
                    <a:ext uri="{9D8B030D-6E8A-4147-A177-3AD203B41FA5}">
                      <a16:colId xmlns:a16="http://schemas.microsoft.com/office/drawing/2014/main" val="2578138212"/>
                    </a:ext>
                  </a:extLst>
                </a:gridCol>
                <a:gridCol w="875444">
                  <a:extLst>
                    <a:ext uri="{9D8B030D-6E8A-4147-A177-3AD203B41FA5}">
                      <a16:colId xmlns:a16="http://schemas.microsoft.com/office/drawing/2014/main" val="8917448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Abweichung (E)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Abweichung im Quadrat(SE)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5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+7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4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4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+6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0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5116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1E0F67-9BA9-4836-BE34-F5D3C90A6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21969"/>
              </p:ext>
            </p:extLst>
          </p:nvPr>
        </p:nvGraphicFramePr>
        <p:xfrm>
          <a:off x="342639" y="4855339"/>
          <a:ext cx="333676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924">
                  <a:extLst>
                    <a:ext uri="{9D8B030D-6E8A-4147-A177-3AD203B41FA5}">
                      <a16:colId xmlns:a16="http://schemas.microsoft.com/office/drawing/2014/main" val="4076104250"/>
                    </a:ext>
                  </a:extLst>
                </a:gridCol>
                <a:gridCol w="850918">
                  <a:extLst>
                    <a:ext uri="{9D8B030D-6E8A-4147-A177-3AD203B41FA5}">
                      <a16:colId xmlns:a16="http://schemas.microsoft.com/office/drawing/2014/main" val="3373144078"/>
                    </a:ext>
                  </a:extLst>
                </a:gridCol>
                <a:gridCol w="850918">
                  <a:extLst>
                    <a:ext uri="{9D8B030D-6E8A-4147-A177-3AD203B41FA5}">
                      <a16:colId xmlns:a16="http://schemas.microsoft.com/office/drawing/2014/main" val="1244612486"/>
                    </a:ext>
                  </a:extLst>
                </a:gridCol>
              </a:tblGrid>
              <a:tr h="8919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Quadrat-summe der Abweichungen(SSE)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144</a:t>
                      </a:r>
                      <a:endParaRPr lang="en-US" sz="19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149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99013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129052F6-FDCF-4623-9BE8-A780E252AD2B}"/>
              </a:ext>
            </a:extLst>
          </p:cNvPr>
          <p:cNvSpPr/>
          <p:nvPr/>
        </p:nvSpPr>
        <p:spPr>
          <a:xfrm>
            <a:off x="2880311" y="5225489"/>
            <a:ext cx="787383" cy="5001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0880FE-B2D7-45FE-8243-42D0CC5F7ACF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>
            <a:off x="3274003" y="5725610"/>
            <a:ext cx="426452" cy="2407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89778-1542-4B9B-A5A5-055CF57E9F38}"/>
              </a:ext>
            </a:extLst>
          </p:cNvPr>
          <p:cNvSpPr txBox="1"/>
          <p:nvPr/>
        </p:nvSpPr>
        <p:spPr>
          <a:xfrm>
            <a:off x="3700455" y="5766309"/>
            <a:ext cx="63303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ontserrat" panose="02000505000000020004" pitchFamily="2" charset="0"/>
              </a:rPr>
              <a:t>SEE wird beim Verschieben der Linie </a:t>
            </a:r>
            <a:r>
              <a:rPr lang="en-US" sz="2000" b="1" dirty="0">
                <a:solidFill>
                  <a:srgbClr val="0070C0"/>
                </a:solidFill>
                <a:latin typeface="Montserrat" panose="02000505000000020004" pitchFamily="2" charset="0"/>
              </a:rPr>
              <a:t>größer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6B1C6-F155-406F-B70A-D7F24C46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19975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C7410-8A14-4920-BA2A-6E6D73A61AAC}"/>
              </a:ext>
            </a:extLst>
          </p:cNvPr>
          <p:cNvSpPr/>
          <p:nvPr/>
        </p:nvSpPr>
        <p:spPr>
          <a:xfrm>
            <a:off x="838200" y="1967819"/>
            <a:ext cx="63217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Montserrat" panose="02000505000000020004" pitchFamily="2" charset="0"/>
              </a:rPr>
              <a:t>Das ist es! Ziel der Regression ist es, die Gerade zu finden, die unsere Daten am besten beschreibt.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Montserrat" panose="02000505000000020004" pitchFamily="2" charset="0"/>
              </a:rPr>
              <a:t>Glücklicherweise müssen wir uns nicht aufs Ausprobieren verlassen.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Montserrat" panose="02000505000000020004" pitchFamily="2" charset="0"/>
              </a:rPr>
              <a:t>Wir haben Algebra!</a:t>
            </a:r>
            <a:endParaRPr lang="en-US" sz="280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5B00B8-20A4-4C57-BEB8-EDB850C5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5" y="3498564"/>
            <a:ext cx="4193875" cy="257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3D6B5-69B7-4458-BA3D-B4850C6F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325375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288-CD51-42DF-B322-AA8917E9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5609-4E20-4EB5-909A-F7B525B6B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noProof="0" dirty="0"/>
              <a:t>Erinnern wir uns an die Gleichung einer Geraden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b="1" noProof="0" dirty="0">
                <a:solidFill>
                  <a:schemeClr val="accent1"/>
                </a:solidFill>
              </a:rPr>
              <a:t>𝑦 = 𝑚𝑥 + 𝑏 </a:t>
            </a:r>
            <a:r>
              <a:rPr lang="de-DE" noProof="0" dirty="0"/>
              <a:t>bei der</a:t>
            </a:r>
          </a:p>
          <a:p>
            <a:r>
              <a:rPr lang="de-DE" b="1" noProof="0" dirty="0">
                <a:solidFill>
                  <a:schemeClr val="accent1"/>
                </a:solidFill>
              </a:rPr>
              <a:t>𝑚</a:t>
            </a:r>
            <a:r>
              <a:rPr lang="de-DE" noProof="0" dirty="0"/>
              <a:t> ist die </a:t>
            </a:r>
            <a:r>
              <a:rPr lang="de-DE" b="1" noProof="0" dirty="0"/>
              <a:t>Steigung</a:t>
            </a:r>
            <a:r>
              <a:rPr lang="de-DE" noProof="0" dirty="0"/>
              <a:t> darstellt und</a:t>
            </a:r>
          </a:p>
          <a:p>
            <a:r>
              <a:rPr lang="de-DE" b="1" noProof="0" dirty="0">
                <a:solidFill>
                  <a:schemeClr val="accent1"/>
                </a:solidFill>
              </a:rPr>
              <a:t>𝑏</a:t>
            </a:r>
            <a:r>
              <a:rPr lang="de-DE" noProof="0" dirty="0"/>
              <a:t> der Punkt ist, an dem die Gerade die y-Achse schneidet</a:t>
            </a:r>
            <a:br>
              <a:rPr lang="de-DE" noProof="0" dirty="0"/>
            </a:br>
            <a:r>
              <a:rPr lang="de-DE" noProof="0" dirty="0"/>
              <a:t>	wenn x = 0 		(</a:t>
            </a:r>
            <a:r>
              <a:rPr lang="de-DE" b="1" noProof="0" dirty="0">
                <a:solidFill>
                  <a:schemeClr val="accent1"/>
                </a:solidFill>
              </a:rPr>
              <a:t>𝑏</a:t>
            </a:r>
            <a:r>
              <a:rPr lang="de-DE" noProof="0" dirty="0"/>
              <a:t> ist der y-Achsenabschnitt)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96625-CAF2-48A8-B11B-ADFD8A005CC6}"/>
              </a:ext>
            </a:extLst>
          </p:cNvPr>
          <p:cNvCxnSpPr/>
          <p:nvPr/>
        </p:nvCxnSpPr>
        <p:spPr>
          <a:xfrm flipV="1">
            <a:off x="2069305" y="4577158"/>
            <a:ext cx="0" cy="1279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445105-4038-492A-BDB9-B21AC45679A4}"/>
              </a:ext>
            </a:extLst>
          </p:cNvPr>
          <p:cNvCxnSpPr>
            <a:cxnSpLocks/>
          </p:cNvCxnSpPr>
          <p:nvPr/>
        </p:nvCxnSpPr>
        <p:spPr>
          <a:xfrm>
            <a:off x="2069305" y="5856193"/>
            <a:ext cx="1896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F6F402-F237-4E48-9E94-38E6217A6FBB}"/>
              </a:ext>
            </a:extLst>
          </p:cNvPr>
          <p:cNvCxnSpPr>
            <a:cxnSpLocks/>
          </p:cNvCxnSpPr>
          <p:nvPr/>
        </p:nvCxnSpPr>
        <p:spPr>
          <a:xfrm flipV="1">
            <a:off x="2056498" y="4784061"/>
            <a:ext cx="1634773" cy="7365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960F4-9CE3-404B-BF96-65B0D3892995}"/>
                  </a:ext>
                </a:extLst>
              </p:cNvPr>
              <p:cNvSpPr txBox="1"/>
              <p:nvPr/>
            </p:nvSpPr>
            <p:spPr>
              <a:xfrm>
                <a:off x="2641434" y="4999113"/>
                <a:ext cx="2723086" cy="100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pc="-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spc="-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1960F4-9CE3-404B-BF96-65B0D3892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34" y="4999113"/>
                <a:ext cx="2723086" cy="1006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5FDFB8-0767-4EF8-936A-3B636BCCCA16}"/>
              </a:ext>
            </a:extLst>
          </p:cNvPr>
          <p:cNvSpPr txBox="1"/>
          <p:nvPr/>
        </p:nvSpPr>
        <p:spPr>
          <a:xfrm>
            <a:off x="2056498" y="5856189"/>
            <a:ext cx="879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2000505000000020004" pitchFamily="2" charset="0"/>
              </a:rPr>
              <a:t>Positive Steigung	    	    negative Steigung		keine Steigung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15048-6D1B-4CD2-B097-8DA1ED24F7A8}"/>
              </a:ext>
            </a:extLst>
          </p:cNvPr>
          <p:cNvCxnSpPr/>
          <p:nvPr/>
        </p:nvCxnSpPr>
        <p:spPr>
          <a:xfrm flipV="1">
            <a:off x="5179944" y="4528068"/>
            <a:ext cx="0" cy="1279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733666-4BEC-465E-B9A9-33AF1BF46929}"/>
              </a:ext>
            </a:extLst>
          </p:cNvPr>
          <p:cNvCxnSpPr>
            <a:cxnSpLocks/>
          </p:cNvCxnSpPr>
          <p:nvPr/>
        </p:nvCxnSpPr>
        <p:spPr>
          <a:xfrm>
            <a:off x="5179944" y="5807103"/>
            <a:ext cx="1896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5D9E80-DEE0-48AD-8E81-4F642FD1701E}"/>
              </a:ext>
            </a:extLst>
          </p:cNvPr>
          <p:cNvCxnSpPr>
            <a:cxnSpLocks/>
          </p:cNvCxnSpPr>
          <p:nvPr/>
        </p:nvCxnSpPr>
        <p:spPr>
          <a:xfrm>
            <a:off x="5167134" y="4800472"/>
            <a:ext cx="1634773" cy="8259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081A8-0E49-4C5E-8F36-1A398B343300}"/>
                  </a:ext>
                </a:extLst>
              </p:cNvPr>
              <p:cNvSpPr txBox="1"/>
              <p:nvPr/>
            </p:nvSpPr>
            <p:spPr>
              <a:xfrm>
                <a:off x="5773073" y="5019513"/>
                <a:ext cx="2723086" cy="100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pc="-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spc="-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081A8-0E49-4C5E-8F36-1A398B34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73" y="5019513"/>
                <a:ext cx="2723086" cy="1006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802A1C-46D2-4895-AD6B-A1D67A4DB089}"/>
              </a:ext>
            </a:extLst>
          </p:cNvPr>
          <p:cNvCxnSpPr/>
          <p:nvPr/>
        </p:nvCxnSpPr>
        <p:spPr>
          <a:xfrm flipV="1">
            <a:off x="8485761" y="4517291"/>
            <a:ext cx="0" cy="1279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DA7D63-8B0C-4BA5-8C25-B2538273A1BE}"/>
              </a:ext>
            </a:extLst>
          </p:cNvPr>
          <p:cNvCxnSpPr>
            <a:cxnSpLocks/>
          </p:cNvCxnSpPr>
          <p:nvPr/>
        </p:nvCxnSpPr>
        <p:spPr>
          <a:xfrm>
            <a:off x="8485761" y="5796326"/>
            <a:ext cx="1896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C382D8-643F-42D7-A5B5-9CA8E34457A6}"/>
              </a:ext>
            </a:extLst>
          </p:cNvPr>
          <p:cNvCxnSpPr>
            <a:cxnSpLocks/>
          </p:cNvCxnSpPr>
          <p:nvPr/>
        </p:nvCxnSpPr>
        <p:spPr>
          <a:xfrm>
            <a:off x="8485758" y="5177111"/>
            <a:ext cx="16219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BC8236-3EC1-445B-980C-66AB74EA8C19}"/>
                  </a:ext>
                </a:extLst>
              </p:cNvPr>
              <p:cNvSpPr txBox="1"/>
              <p:nvPr/>
            </p:nvSpPr>
            <p:spPr>
              <a:xfrm>
                <a:off x="9422083" y="5004140"/>
                <a:ext cx="2718145" cy="1006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pc="-4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spc="-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BC8236-3EC1-445B-980C-66AB74EA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083" y="5004140"/>
                <a:ext cx="2718145" cy="1006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20702-18ED-4D7A-A2EC-3B5C49C2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30996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39-868B-4039-9B14-27376BF5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In einer linearen Regression, in der wir versuchen, die Beziehung zwischen Variablen zu formulieren, wird 𝑦 = 𝑚𝑥 + 𝑏</a:t>
                </a:r>
              </a:p>
              <a:p>
                <a:pPr marL="0" indent="0">
                  <a:buNone/>
                </a:pPr>
                <a:endParaRPr lang="de-DE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0" dirty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:endParaRPr lang="de-DE" noProof="0" dirty="0">
                  <a:solidFill>
                    <a:srgbClr val="0070C0"/>
                  </a:solidFill>
                </a:endParaRPr>
              </a:p>
              <a:p>
                <a:r>
                  <a:rPr lang="de-DE" noProof="0" dirty="0"/>
                  <a:t>Unser Ziel ist es, den Wert einer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abhängigen Variablen (y) </a:t>
                </a:r>
                <a:r>
                  <a:rPr lang="de-DE" noProof="0" dirty="0"/>
                  <a:t>auf der Basis einer </a:t>
                </a:r>
                <a:r>
                  <a:rPr lang="de-DE" b="1" noProof="0" dirty="0">
                    <a:solidFill>
                      <a:schemeClr val="accent1"/>
                    </a:solidFill>
                  </a:rPr>
                  <a:t>unabhängigen Variablen (x) </a:t>
                </a:r>
                <a:r>
                  <a:rPr lang="de-DE" noProof="0" dirty="0"/>
                  <a:t>vorherzusagen.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EE6B8-CBF4-4F99-BE0D-5E0CAA10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D6770-02CF-4351-A5CD-39357A8A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3142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8A21-386E-4006-8F42-28BF576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5C5C4-848A-49D3-9B27-4EAC43BA1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Wie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ableitet:</a:t>
                </a:r>
              </a:p>
              <a:p>
                <a:endParaRPr lang="de-DE" noProof="0" dirty="0"/>
              </a:p>
              <a:p>
                <a:pPr marL="914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i="1" noProof="0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d>
                                    <m:dPr>
                                      <m:ctrlP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de-DE" i="1" noProof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i="1" noProof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sSup>
                                    <m:sSupPr>
                                      <m:ctrlP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i="1" noProof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 noProof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  <m:sSup>
                                    <m:sSupPr>
                                      <m:ctrlP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i="1" noProof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i="1" noProof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de-DE" i="1" noProof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de-DE" i="1" noProof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5C5C4-848A-49D3-9B27-4EAC43BA1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C312C0-272F-4583-B450-82995933F850}"/>
                  </a:ext>
                </a:extLst>
              </p:cNvPr>
              <p:cNvSpPr txBox="1"/>
              <p:nvPr/>
            </p:nvSpPr>
            <p:spPr>
              <a:xfrm>
                <a:off x="5032075" y="2672767"/>
                <a:ext cx="4794582" cy="756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𝑃𝑒𝑎𝑟𝑠𝑜𝑛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𝐾𝑜𝑟𝑟𝑒𝑙𝑎𝑡𝑖𝑜𝑛𝑠𝑘𝑜𝑒𝑓𝑓𝑖𝑧𝑖𝑒𝑛𝑧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𝑆𝑡𝑎𝑛𝑑𝑎𝑟𝑑𝑎𝑏𝑤𝑒𝑖𝑐h𝑢𝑛𝑔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C312C0-272F-4583-B450-82995933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075" y="2672767"/>
                <a:ext cx="4794582" cy="756233"/>
              </a:xfrm>
              <a:prstGeom prst="rect">
                <a:avLst/>
              </a:prstGeom>
              <a:blipFill>
                <a:blip r:embed="rId4"/>
                <a:stretch>
                  <a:fillRect t="-3937" b="-3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2CBF69-6BAF-4961-B209-5FD2B342B9D0}"/>
                  </a:ext>
                </a:extLst>
              </p:cNvPr>
              <p:cNvSpPr/>
              <p:nvPr/>
            </p:nvSpPr>
            <p:spPr>
              <a:xfrm>
                <a:off x="8960516" y="766296"/>
                <a:ext cx="2393284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2CBF69-6BAF-4961-B209-5FD2B342B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516" y="766296"/>
                <a:ext cx="23932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4974-87CE-4D72-9673-0ABA79E3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37547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8A21-386E-4006-8F42-28BF576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5C5C4-848A-49D3-9B27-4EAC43BA1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Wie 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ableitet:</a:t>
                </a:r>
              </a:p>
              <a:p>
                <a:endParaRPr lang="de-DE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noProof="0" dirty="0"/>
              </a:p>
              <a:p>
                <a:pPr marL="114300" indent="0">
                  <a:buNone/>
                </a:pPr>
                <a:endParaRPr lang="de-DE" noProof="0" dirty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noProof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5C5C4-848A-49D3-9B27-4EAC43BA1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2CBF69-6BAF-4961-B209-5FD2B342B9D0}"/>
                  </a:ext>
                </a:extLst>
              </p:cNvPr>
              <p:cNvSpPr/>
              <p:nvPr/>
            </p:nvSpPr>
            <p:spPr>
              <a:xfrm>
                <a:off x="8960516" y="766296"/>
                <a:ext cx="2393284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2CBF69-6BAF-4961-B209-5FD2B342B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516" y="766296"/>
                <a:ext cx="23932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8657B-95C5-4B4C-B390-D7E8B482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8315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6D48-A5FF-4F9E-B531-AC0E1BB8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Einschränkungen der linearen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062E-2338-45E8-8334-1A5F1C6B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004" cy="4351338"/>
          </a:xfrm>
        </p:spPr>
        <p:txBody>
          <a:bodyPr/>
          <a:lstStyle/>
          <a:p>
            <a:r>
              <a:rPr lang="de-DE" noProof="0" dirty="0"/>
              <a:t>Das Anscombe-Quartett zeigt die Fallen auf, wenn man sich auf reine Berechnungen verlässt.</a:t>
            </a:r>
          </a:p>
          <a:p>
            <a:r>
              <a:rPr lang="de-DE" noProof="0" dirty="0"/>
              <a:t>Jedes Diagramm führt zur selben, berechnete Regressionsgeraden.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39DC-B062-40D4-9601-7CE1B23E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03" y="1792925"/>
            <a:ext cx="6003985" cy="437090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15FD-546F-468C-8BEA-3B40BF2F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4298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1E4B-ADCF-4340-A25A-741977B72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  <a:br>
              <a:rPr lang="de-DE" noProof="0" dirty="0"/>
            </a:br>
            <a:r>
              <a:rPr lang="de-DE" noProof="0" dirty="0"/>
              <a:t>Beispiel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C6DD5-A8BB-4726-8D17-CFC4B751E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5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 Manager möchte die Beziehung zwischen der Anzahl der Stunden, die eine Anlage pro Woche in Betrieb ist, und der wöchentlichen Produktion herausfinden.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B9B5-46F8-4874-9C3E-6C1D04EE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3239811"/>
            <a:ext cx="4418162" cy="29371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E80B-BA77-4C33-8296-EDBA3BA8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9387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1E4B-ADCF-4340-A25A-741977B72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C6DD5-A8BB-4726-8D17-CFC4B751E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52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Hier ist die </a:t>
            </a:r>
            <a:r>
              <a:rPr lang="de-DE" b="1" noProof="0" dirty="0"/>
              <a:t>unabhängige Variable </a:t>
            </a:r>
            <a:r>
              <a:rPr lang="de-DE" noProof="0" dirty="0"/>
              <a:t>𝑥 die Betriebsstunden und die </a:t>
            </a:r>
            <a:r>
              <a:rPr lang="de-DE" b="1" noProof="0" dirty="0"/>
              <a:t>abhängige Variable </a:t>
            </a:r>
            <a:r>
              <a:rPr lang="de-DE" noProof="0" dirty="0"/>
              <a:t>𝑦 ist das Produktionsvolumen.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8B9B5-46F8-4874-9C3E-6C1D04EE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3239811"/>
            <a:ext cx="4418162" cy="29371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CE64-BE6F-450E-AE6E-BFC92F4B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93092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Der Manager entwickelt die folgende Tabelle: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4A256-70DA-4B2C-8A96-FCC751AB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35680"/>
              </p:ext>
            </p:extLst>
          </p:nvPr>
        </p:nvGraphicFramePr>
        <p:xfrm>
          <a:off x="989163" y="2568734"/>
          <a:ext cx="285821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429109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Produktions-stunden (x)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Produktions-volumen</a:t>
                      </a:r>
                      <a:r>
                        <a:rPr lang="en-US" dirty="0"/>
                        <a:t> (y)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C1D4-DAA3-4FAA-A860-7D30B06A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8069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Stelle die Daten zunächst grafisch dar</a:t>
            </a:r>
          </a:p>
          <a:p>
            <a:pPr marL="0" indent="0">
              <a:buNone/>
            </a:pPr>
            <a:r>
              <a:rPr lang="de-DE" noProof="0" dirty="0"/>
              <a:t>					gibt es einen linearen Zusammenhang?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4A256-70DA-4B2C-8A96-FCC751AB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06589"/>
              </p:ext>
            </p:extLst>
          </p:nvPr>
        </p:nvGraphicFramePr>
        <p:xfrm>
          <a:off x="989163" y="2568734"/>
          <a:ext cx="285821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429109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Produktions-stunden (x)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Produktions-volumen</a:t>
                      </a:r>
                      <a:r>
                        <a:rPr lang="en-US" dirty="0"/>
                        <a:t> (y)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F69A-B7A8-4B9A-955E-AB9ACE22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52B91-904D-6E49-A326-D7C21E6F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82" y="2999299"/>
            <a:ext cx="5719138" cy="2910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9388B-1869-BD4E-ADD3-F20C56473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80" y="2999298"/>
            <a:ext cx="5719139" cy="29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DFBA-430A-430C-BD59-CBD1093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Führe nun die Kalkulationen durch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4A256-70DA-4B2C-8A96-FCC751AB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16034"/>
              </p:ext>
            </p:extLst>
          </p:nvPr>
        </p:nvGraphicFramePr>
        <p:xfrm>
          <a:off x="989163" y="2568734"/>
          <a:ext cx="285821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429109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Produktions-stunden (x)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Produktions-volumen</a:t>
                      </a:r>
                      <a:r>
                        <a:rPr lang="en-US" dirty="0"/>
                        <a:t> (y)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2E0CD-11DE-4B3E-A0D6-E07B6AB9F0A5}"/>
                  </a:ext>
                </a:extLst>
              </p:cNvPr>
              <p:cNvSpPr/>
              <p:nvPr/>
            </p:nvSpPr>
            <p:spPr>
              <a:xfrm>
                <a:off x="8543826" y="400991"/>
                <a:ext cx="2809974" cy="13571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2E0CD-11DE-4B3E-A0D6-E07B6AB9F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826" y="400991"/>
                <a:ext cx="2809974" cy="1357166"/>
              </a:xfrm>
              <a:prstGeom prst="rect">
                <a:avLst/>
              </a:prstGeom>
              <a:blipFill>
                <a:blip r:embed="rId3"/>
                <a:stretch>
                  <a:fillRect t="-1339" b="-13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71A47CC-A0FB-47DD-AAF9-5EE3E6FC7A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847202"/>
                  </p:ext>
                </p:extLst>
              </p:nvPr>
            </p:nvGraphicFramePr>
            <p:xfrm>
              <a:off x="3847381" y="2809578"/>
              <a:ext cx="1729486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59980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  <a:gridCol w="869506">
                      <a:extLst>
                        <a:ext uri="{9D8B030D-6E8A-4147-A177-3AD203B41FA5}">
                          <a16:colId xmlns:a16="http://schemas.microsoft.com/office/drawing/2014/main" val="3501885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bar>
                                  </m:e>
                                </m:d>
                              </m:oMath>
                            </m:oMathPara>
                          </a14:m>
                          <a:endParaRPr lang="en-US" spc="-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bar>
                                  </m:e>
                                </m:d>
                              </m:oMath>
                            </m:oMathPara>
                          </a14:m>
                          <a:endParaRPr lang="en-US" spc="-200" baseline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-32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16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71A47CC-A0FB-47DD-AAF9-5EE3E6FC7A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847202"/>
                  </p:ext>
                </p:extLst>
              </p:nvPr>
            </p:nvGraphicFramePr>
            <p:xfrm>
              <a:off x="3847381" y="2809578"/>
              <a:ext cx="1729486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59980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  <a:gridCol w="869506">
                      <a:extLst>
                        <a:ext uri="{9D8B030D-6E8A-4147-A177-3AD203B41FA5}">
                          <a16:colId xmlns:a16="http://schemas.microsoft.com/office/drawing/2014/main" val="3501885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3448" r="-10144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3448" r="-1449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-32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16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E6B9F97-F885-444D-A38D-524CDF4B5B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8183"/>
                  </p:ext>
                </p:extLst>
              </p:nvPr>
            </p:nvGraphicFramePr>
            <p:xfrm>
              <a:off x="316302" y="5378906"/>
              <a:ext cx="352153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725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424539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  <a:gridCol w="1412271">
                      <a:extLst>
                        <a:ext uri="{9D8B030D-6E8A-4147-A177-3AD203B41FA5}">
                          <a16:colId xmlns:a16="http://schemas.microsoft.com/office/drawing/2014/main" val="1706293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ba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134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E6B9F97-F885-444D-A38D-524CDF4B5B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8183"/>
                  </p:ext>
                </p:extLst>
              </p:nvPr>
            </p:nvGraphicFramePr>
            <p:xfrm>
              <a:off x="316302" y="5378906"/>
              <a:ext cx="352153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725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424539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  <a:gridCol w="1412271">
                      <a:extLst>
                        <a:ext uri="{9D8B030D-6E8A-4147-A177-3AD203B41FA5}">
                          <a16:colId xmlns:a16="http://schemas.microsoft.com/office/drawing/2014/main" val="1706293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885" t="-4839" r="-415929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134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94689F0-6D59-44D7-BF5B-7AE054647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4040641"/>
                  </p:ext>
                </p:extLst>
              </p:nvPr>
            </p:nvGraphicFramePr>
            <p:xfrm>
              <a:off x="5578473" y="2809578"/>
              <a:ext cx="1729486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9486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bar>
                                  </m:e>
                                </m:d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ba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48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168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94689F0-6D59-44D7-BF5B-7AE054647E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4040641"/>
                  </p:ext>
                </p:extLst>
              </p:nvPr>
            </p:nvGraphicFramePr>
            <p:xfrm>
              <a:off x="5578473" y="2809578"/>
              <a:ext cx="1729486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9486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30" t="-3448" r="-730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48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168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9FAFC78-131E-4C4D-9D0F-20A26760C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373389"/>
                  </p:ext>
                </p:extLst>
              </p:nvPr>
            </p:nvGraphicFramePr>
            <p:xfrm>
              <a:off x="7308143" y="2810137"/>
              <a:ext cx="1202009" cy="2596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02009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 spc="-200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pc="-200" baseline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36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49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9FAFC78-131E-4C4D-9D0F-20A26760C2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373389"/>
                  </p:ext>
                </p:extLst>
              </p:nvPr>
            </p:nvGraphicFramePr>
            <p:xfrm>
              <a:off x="7308143" y="2810137"/>
              <a:ext cx="1202009" cy="2596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02009">
                      <a:extLst>
                        <a:ext uri="{9D8B030D-6E8A-4147-A177-3AD203B41FA5}">
                          <a16:colId xmlns:a16="http://schemas.microsoft.com/office/drawing/2014/main" val="2144396356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42" t="-3448" r="-1042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469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36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77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25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4220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76777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73285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19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49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50645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55CB2C-C85C-4917-BC26-E677F7AE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71098"/>
              </p:ext>
            </p:extLst>
          </p:nvPr>
        </p:nvGraphicFramePr>
        <p:xfrm>
          <a:off x="4520242" y="5405458"/>
          <a:ext cx="3989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8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  <a:gridCol w="1207653">
                  <a:extLst>
                    <a:ext uri="{9D8B030D-6E8A-4147-A177-3AD203B41FA5}">
                      <a16:colId xmlns:a16="http://schemas.microsoft.com/office/drawing/2014/main" val="170629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Summe:</a:t>
                      </a:r>
                      <a:endParaRPr lang="en-US" sz="1400" b="0" i="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7A60DEF-AC09-46C4-8B75-2B72CCB132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2190324"/>
                  </p:ext>
                </p:extLst>
              </p:nvPr>
            </p:nvGraphicFramePr>
            <p:xfrm>
              <a:off x="5578473" y="5757915"/>
              <a:ext cx="2931679" cy="3719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5504">
                      <a:extLst>
                        <a:ext uri="{9D8B030D-6E8A-4147-A177-3AD203B41FA5}">
                          <a16:colId xmlns:a16="http://schemas.microsoft.com/office/drawing/2014/main" val="1806021255"/>
                        </a:ext>
                      </a:extLst>
                    </a:gridCol>
                    <a:gridCol w="1276175">
                      <a:extLst>
                        <a:ext uri="{9D8B030D-6E8A-4147-A177-3AD203B41FA5}">
                          <a16:colId xmlns:a16="http://schemas.microsoft.com/office/drawing/2014/main" val="36306270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bar>
                                  </m:e>
                                </m:d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ba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d>
                                      <m:d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 spc="-200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pc="-200" baseline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481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7A60DEF-AC09-46C4-8B75-2B72CCB132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2190324"/>
                  </p:ext>
                </p:extLst>
              </p:nvPr>
            </p:nvGraphicFramePr>
            <p:xfrm>
              <a:off x="5578473" y="5757915"/>
              <a:ext cx="2931679" cy="3719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5504">
                      <a:extLst>
                        <a:ext uri="{9D8B030D-6E8A-4147-A177-3AD203B41FA5}">
                          <a16:colId xmlns:a16="http://schemas.microsoft.com/office/drawing/2014/main" val="1806021255"/>
                        </a:ext>
                      </a:extLst>
                    </a:gridCol>
                    <a:gridCol w="1276175">
                      <a:extLst>
                        <a:ext uri="{9D8B030D-6E8A-4147-A177-3AD203B41FA5}">
                          <a16:colId xmlns:a16="http://schemas.microsoft.com/office/drawing/2014/main" val="363062704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763" t="-3333" r="-7786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8"/>
                          <a:stretch>
                            <a:fillRect l="-130693" t="-3333" r="-9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815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E97D-1168-4474-B24C-1AD71781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8307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CDFBA-430A-430C-BD59-CBD10931D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37498" cy="4351338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Führe nun die Kalkulationen durch</a:t>
                </a:r>
              </a:p>
              <a:p>
                <a:endParaRPr lang="de-DE" noProof="0" dirty="0"/>
              </a:p>
              <a:p>
                <a:pPr marL="36576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 noProof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 noProof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 noProof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i="1" noProof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DE" i="1" noProof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de-DE" i="1" noProof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 noProof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de-DE" i="1" noProof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de-DE" noProof="0" dirty="0"/>
                  <a:t>  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558</m:t>
                        </m:r>
                      </m:num>
                      <m:den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124</m:t>
                        </m:r>
                      </m:den>
                    </m:f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de-DE" b="1" noProof="0" dirty="0"/>
              </a:p>
              <a:p>
                <a:pPr marL="3657600" indent="0">
                  <a:buNone/>
                </a:pPr>
                <a:r>
                  <a:rPr lang="de-DE" noProof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noProof="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i="1" noProof="0">
                        <a:latin typeface="Cambria Math" panose="02040503050406030204" pitchFamily="18" charset="0"/>
                      </a:rPr>
                      <m:t>=134−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4.</m:t>
                        </m:r>
                        <m:r>
                          <a:rPr lang="de-DE" i="1" spc="-300" noProof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spc="-30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𝟒𝟔</m:t>
                    </m:r>
                  </m:oMath>
                </a14:m>
                <a:endParaRPr lang="de-DE" b="1" noProof="0" dirty="0"/>
              </a:p>
              <a:p>
                <a:pPr marL="3657600" indent="0">
                  <a:buNone/>
                </a:pPr>
                <a:endParaRPr lang="de-DE" b="1" noProof="0" dirty="0"/>
              </a:p>
              <a:p>
                <a:pPr marL="3657600" indent="0">
                  <a:buNone/>
                </a:pPr>
                <a:r>
                  <a:rPr lang="de-DE" b="1" noProof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1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b="1" i="1" noProof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𝟒𝟔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noProof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de-DE" b="1" noProof="0" dirty="0"/>
              </a:p>
              <a:p>
                <a:pPr marL="3657600" indent="0">
                  <a:buNone/>
                </a:pPr>
                <a:endParaRPr lang="de-DE" b="1" noProof="0" dirty="0"/>
              </a:p>
              <a:p>
                <a:pPr marL="3657600" indent="0">
                  <a:buNone/>
                </a:pPr>
                <a:r>
                  <a:rPr lang="de-DE" noProof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CDFBA-430A-430C-BD59-CBD10931D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37498" cy="4351338"/>
              </a:xfrm>
              <a:blipFill>
                <a:blip r:embed="rId3"/>
                <a:stretch>
                  <a:fillRect l="-994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4A256-70DA-4B2C-8A96-FCC751AB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3859"/>
              </p:ext>
            </p:extLst>
          </p:nvPr>
        </p:nvGraphicFramePr>
        <p:xfrm>
          <a:off x="989163" y="2568734"/>
          <a:ext cx="285821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429109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Produktions-stunden (x)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Produktions-volumen</a:t>
                      </a:r>
                      <a:r>
                        <a:rPr lang="en-US" dirty="0"/>
                        <a:t> (y)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2E0CD-11DE-4B3E-A0D6-E07B6AB9F0A5}"/>
                  </a:ext>
                </a:extLst>
              </p:cNvPr>
              <p:cNvSpPr/>
              <p:nvPr/>
            </p:nvSpPr>
            <p:spPr>
              <a:xfrm>
                <a:off x="8543826" y="400991"/>
                <a:ext cx="2809974" cy="13571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2E0CD-11DE-4B3E-A0D6-E07B6AB9F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826" y="400991"/>
                <a:ext cx="2809974" cy="1357166"/>
              </a:xfrm>
              <a:prstGeom prst="rect">
                <a:avLst/>
              </a:prstGeom>
              <a:blipFill>
                <a:blip r:embed="rId4"/>
                <a:stretch>
                  <a:fillRect t="-1339" b="-13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E6B9F97-F885-444D-A38D-524CDF4B5B1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6302" y="5378906"/>
              <a:ext cx="352153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725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424539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  <a:gridCol w="1412271">
                      <a:extLst>
                        <a:ext uri="{9D8B030D-6E8A-4147-A177-3AD203B41FA5}">
                          <a16:colId xmlns:a16="http://schemas.microsoft.com/office/drawing/2014/main" val="1706293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ba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134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E6B9F97-F885-444D-A38D-524CDF4B5B1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6302" y="5378906"/>
              <a:ext cx="352153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725">
                      <a:extLst>
                        <a:ext uri="{9D8B030D-6E8A-4147-A177-3AD203B41FA5}">
                          <a16:colId xmlns:a16="http://schemas.microsoft.com/office/drawing/2014/main" val="882400247"/>
                        </a:ext>
                      </a:extLst>
                    </a:gridCol>
                    <a:gridCol w="1424539">
                      <a:extLst>
                        <a:ext uri="{9D8B030D-6E8A-4147-A177-3AD203B41FA5}">
                          <a16:colId xmlns:a16="http://schemas.microsoft.com/office/drawing/2014/main" val="22179424"/>
                        </a:ext>
                      </a:extLst>
                    </a:gridCol>
                    <a:gridCol w="1412271">
                      <a:extLst>
                        <a:ext uri="{9D8B030D-6E8A-4147-A177-3AD203B41FA5}">
                          <a16:colId xmlns:a16="http://schemas.microsoft.com/office/drawing/2014/main" val="17062936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885" t="-4839" r="-415929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134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19902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55CB2C-C85C-4917-BC26-E677F7AE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83198"/>
              </p:ext>
            </p:extLst>
          </p:nvPr>
        </p:nvGraphicFramePr>
        <p:xfrm>
          <a:off x="4520242" y="5405458"/>
          <a:ext cx="39899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8">
                  <a:extLst>
                    <a:ext uri="{9D8B030D-6E8A-4147-A177-3AD203B41FA5}">
                      <a16:colId xmlns:a16="http://schemas.microsoft.com/office/drawing/2014/main" val="88240024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2179424"/>
                    </a:ext>
                  </a:extLst>
                </a:gridCol>
                <a:gridCol w="1207653">
                  <a:extLst>
                    <a:ext uri="{9D8B030D-6E8A-4147-A177-3AD203B41FA5}">
                      <a16:colId xmlns:a16="http://schemas.microsoft.com/office/drawing/2014/main" val="170629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Summe:</a:t>
                      </a:r>
                      <a:endParaRPr lang="en-US" sz="1400" b="0" i="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124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07199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7A60DEF-AC09-46C4-8B75-2B72CCB132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096755"/>
                  </p:ext>
                </p:extLst>
              </p:nvPr>
            </p:nvGraphicFramePr>
            <p:xfrm>
              <a:off x="5578473" y="5757915"/>
              <a:ext cx="2931679" cy="3719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5504">
                      <a:extLst>
                        <a:ext uri="{9D8B030D-6E8A-4147-A177-3AD203B41FA5}">
                          <a16:colId xmlns:a16="http://schemas.microsoft.com/office/drawing/2014/main" val="1806021255"/>
                        </a:ext>
                      </a:extLst>
                    </a:gridCol>
                    <a:gridCol w="1276175">
                      <a:extLst>
                        <a:ext uri="{9D8B030D-6E8A-4147-A177-3AD203B41FA5}">
                          <a16:colId xmlns:a16="http://schemas.microsoft.com/office/drawing/2014/main" val="36306270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bar>
                                  </m:e>
                                </m:d>
                                <m:d>
                                  <m:d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ba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d>
                                      <m:d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spc="-200" baseline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 spc="-200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pc="-200" baseline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481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7A60DEF-AC09-46C4-8B75-2B72CCB132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096755"/>
                  </p:ext>
                </p:extLst>
              </p:nvPr>
            </p:nvGraphicFramePr>
            <p:xfrm>
              <a:off x="5578473" y="5757915"/>
              <a:ext cx="2931679" cy="3719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5504">
                      <a:extLst>
                        <a:ext uri="{9D8B030D-6E8A-4147-A177-3AD203B41FA5}">
                          <a16:colId xmlns:a16="http://schemas.microsoft.com/office/drawing/2014/main" val="1806021255"/>
                        </a:ext>
                      </a:extLst>
                    </a:gridCol>
                    <a:gridCol w="1276175">
                      <a:extLst>
                        <a:ext uri="{9D8B030D-6E8A-4147-A177-3AD203B41FA5}">
                          <a16:colId xmlns:a16="http://schemas.microsoft.com/office/drawing/2014/main" val="363062704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763" t="-3333" r="-7786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130693" t="-3333" r="-99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815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D7EB-A98D-4E89-BD97-2E51A7BC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31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F5DD-6C6A-40A8-AD83-312B5B6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CDFBA-430A-430C-BD59-CBD10931D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Basierend auf dieser Formel, kann man nun berechnen, wie lange die 				Anlage laufen sollten, wenn der Manager 125 				Einheiten pro Woche produzieren möchte:</a:t>
                </a:r>
              </a:p>
              <a:p>
                <a:endParaRPr lang="de-DE" noProof="0" dirty="0"/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0" dirty="0">
                  <a:solidFill>
                    <a:srgbClr val="0070C0"/>
                  </a:solidFill>
                </a:endParaRPr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125=−46+4.5</m:t>
                      </m:r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0" dirty="0"/>
              </a:p>
              <a:p>
                <a:pPr marL="3657600" indent="0">
                  <a:buNone/>
                </a:pPr>
                <a:endParaRPr lang="de-DE" noProof="0" dirty="0"/>
              </a:p>
              <a:p>
                <a:pPr marL="3657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171</m:t>
                          </m:r>
                        </m:num>
                        <m:den>
                          <m:r>
                            <a:rPr lang="de-DE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4.5</m:t>
                          </m:r>
                        </m:den>
                      </m:f>
                      <m:r>
                        <a:rPr lang="de-DE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  <m:r>
                        <a:rPr lang="de-DE" b="1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𝑆𝑡𝑢𝑛𝑑𝑒𝑛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𝑊𝑜𝑐h𝑒</m:t>
                      </m:r>
                    </m:oMath>
                  </m:oMathPara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CDFBA-430A-430C-BD59-CBD10931D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4A256-70DA-4B2C-8A96-FCC751AB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21691"/>
              </p:ext>
            </p:extLst>
          </p:nvPr>
        </p:nvGraphicFramePr>
        <p:xfrm>
          <a:off x="989163" y="2568734"/>
          <a:ext cx="2858218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09">
                  <a:extLst>
                    <a:ext uri="{9D8B030D-6E8A-4147-A177-3AD203B41FA5}">
                      <a16:colId xmlns:a16="http://schemas.microsoft.com/office/drawing/2014/main" val="2144396356"/>
                    </a:ext>
                  </a:extLst>
                </a:gridCol>
                <a:gridCol w="1429109">
                  <a:extLst>
                    <a:ext uri="{9D8B030D-6E8A-4147-A177-3AD203B41FA5}">
                      <a16:colId xmlns:a16="http://schemas.microsoft.com/office/drawing/2014/main" val="350188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Produktions-stunden (x)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Produktions-volumen</a:t>
                      </a:r>
                      <a:r>
                        <a:rPr lang="en-US" dirty="0"/>
                        <a:t> (y)</a:t>
                      </a:r>
                    </a:p>
                  </a:txBody>
                  <a:tcPr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20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7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7620" marR="7620" marT="7620" marB="0" anchor="ctr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2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4563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42C6-4644-4AE3-A3F3-8DF45E2E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330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E00F-9273-4D50-82E0-EDEB2D05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Regressionen mit Excel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6A5-0F78-45E6-95BD-D23E7C40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20D934-9792-46C5-83FA-B91D269A0A3A}"/>
              </a:ext>
            </a:extLst>
          </p:cNvPr>
          <p:cNvGrpSpPr/>
          <p:nvPr/>
        </p:nvGrpSpPr>
        <p:grpSpPr>
          <a:xfrm>
            <a:off x="682924" y="1625793"/>
            <a:ext cx="10515600" cy="4486275"/>
            <a:chOff x="388257" y="1088854"/>
            <a:chExt cx="8367485" cy="36731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C91DC7-1D15-4FCD-BE91-ED288F98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257" y="1088854"/>
              <a:ext cx="8367485" cy="367315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64E40C-32BC-4633-AFD9-D478949CEF8A}"/>
                    </a:ext>
                  </a:extLst>
                </p14:cNvPr>
                <p14:cNvContentPartPr/>
                <p14:nvPr/>
              </p14:nvContentPartPr>
              <p14:xfrm>
                <a:off x="690113" y="1381728"/>
                <a:ext cx="1121924" cy="45719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64E40C-32BC-4633-AFD9-D478949CEF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1471" y="1322353"/>
                  <a:ext cx="1178922" cy="164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6D511F-4705-41C3-A78A-03C55FE1783C}"/>
                    </a:ext>
                  </a:extLst>
                </p14:cNvPr>
                <p14:cNvContentPartPr/>
                <p14:nvPr/>
              </p14:nvContentPartPr>
              <p14:xfrm>
                <a:off x="646934" y="1431937"/>
                <a:ext cx="1009800" cy="1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6D511F-4705-41C3-A78A-03C55FE178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287" y="1372122"/>
                  <a:ext cx="1066807" cy="138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7B3712-6897-419A-8866-9A67A4213DBA}"/>
                    </a:ext>
                  </a:extLst>
                </p14:cNvPr>
                <p14:cNvContentPartPr/>
                <p14:nvPr/>
              </p14:nvContentPartPr>
              <p14:xfrm>
                <a:off x="653040" y="4361160"/>
                <a:ext cx="1986840" cy="23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7B3712-6897-419A-8866-9A67A4213D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4395" y="4302129"/>
                  <a:ext cx="2043844" cy="3553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11578E-130F-4F27-ABDC-E8C477C803FE}"/>
                    </a:ext>
                  </a:extLst>
                </p14:cNvPr>
                <p14:cNvContentPartPr/>
                <p14:nvPr/>
              </p14:nvContentPartPr>
              <p14:xfrm>
                <a:off x="1541520" y="4534320"/>
                <a:ext cx="494280" cy="6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11578E-130F-4F27-ABDC-E8C477C803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2883" y="4475799"/>
                  <a:ext cx="551268" cy="18082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C3A8E30-B89B-451A-B4D1-A5881D74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16339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C33-357F-4286-AF92-DD69AD93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Regressionen mit Python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15D895A-19AE-4D2C-9A15-116CB2536297}"/>
              </a:ext>
            </a:extLst>
          </p:cNvPr>
          <p:cNvSpPr txBox="1">
            <a:spLocks/>
          </p:cNvSpPr>
          <p:nvPr/>
        </p:nvSpPr>
        <p:spPr>
          <a:xfrm>
            <a:off x="1687902" y="2194549"/>
            <a:ext cx="8816196" cy="3613490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A5002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00" dirty="0">
                <a:latin typeface="Lucida Console" panose="020B0609040504020204" pitchFamily="49" charset="0"/>
              </a:rPr>
              <a:t> from scipy.stats import linregress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200" dirty="0">
                <a:latin typeface="Lucida Console" panose="020B0609040504020204" pitchFamily="49" charset="0"/>
              </a:rPr>
              <a:t> x = [34, 35, 39, 42, 43, 47]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200" dirty="0">
                <a:latin typeface="Lucida Console" panose="020B0609040504020204" pitchFamily="49" charset="0"/>
              </a:rPr>
              <a:t> y = [102, 109, 137, 148, 150, 158]</a:t>
            </a:r>
          </a:p>
          <a:p>
            <a:pPr marL="690563" indent="-577850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200" dirty="0">
                <a:latin typeface="Lucida Console" panose="020B0609040504020204" pitchFamily="49" charset="0"/>
              </a:rPr>
              <a:t> slope</a:t>
            </a:r>
            <a:r>
              <a:rPr lang="en-US" sz="2200" dirty="0">
                <a:latin typeface="Lucida Console" panose="020B0609040504020204" pitchFamily="49" charset="0"/>
              </a:rPr>
              <a:t> = round(</a:t>
            </a:r>
            <a:r>
              <a:rPr lang="pl-PL" sz="2200" dirty="0">
                <a:latin typeface="Lucida Console" panose="020B0609040504020204" pitchFamily="49" charset="0"/>
              </a:rPr>
              <a:t>linregress(x,y)</a:t>
            </a:r>
            <a:r>
              <a:rPr lang="en-US" sz="2200" dirty="0">
                <a:latin typeface="Lucida Console" panose="020B0609040504020204" pitchFamily="49" charset="0"/>
              </a:rPr>
              <a:t>.slope,1)</a:t>
            </a:r>
          </a:p>
          <a:p>
            <a:pPr marL="801688" indent="-688975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pl-PL" sz="2200" dirty="0">
                <a:latin typeface="Lucida Console" panose="020B0609040504020204" pitchFamily="49" charset="0"/>
              </a:rPr>
              <a:t>intercept</a:t>
            </a:r>
            <a:r>
              <a:rPr lang="en-US" sz="2200" dirty="0">
                <a:latin typeface="Lucida Console" panose="020B0609040504020204" pitchFamily="49" charset="0"/>
              </a:rPr>
              <a:t> = round(</a:t>
            </a:r>
            <a:r>
              <a:rPr lang="pl-PL" sz="2200" dirty="0">
                <a:latin typeface="Lucida Console" panose="020B0609040504020204" pitchFamily="49" charset="0"/>
              </a:rPr>
              <a:t>linregress(x,y)</a:t>
            </a:r>
            <a:r>
              <a:rPr lang="en-US" sz="2200" dirty="0">
                <a:latin typeface="Lucida Console" panose="020B0609040504020204" pitchFamily="49" charset="0"/>
              </a:rPr>
              <a:t>.intercept,1)</a:t>
            </a:r>
          </a:p>
          <a:p>
            <a:pPr marL="690563" indent="-577850">
              <a:buFont typeface="Arial" panose="020B0604020202020204" pitchFamily="34" charset="0"/>
              <a:buNone/>
            </a:pPr>
            <a:r>
              <a:rPr lang="pl-PL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2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200" dirty="0">
                <a:latin typeface="Lucida Console" panose="020B0609040504020204" pitchFamily="49" charset="0"/>
              </a:rPr>
              <a:t>print(f'y = {intercept} + {slope}x')</a:t>
            </a:r>
            <a:endParaRPr lang="en-US" sz="2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70C0"/>
                </a:solidFill>
                <a:latin typeface="Lucida Console" panose="020B0609040504020204" pitchFamily="49" charset="0"/>
              </a:rPr>
              <a:t>y = -46.0 + 4.5x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19E2-786A-47B5-9D3B-065813B9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41011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51B8-A680-425E-81D7-EE7D4F610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Multiple Regressionsanalyse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9A41-A65A-40B9-88D1-CCDF3FFAD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4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vs. multiple Regressionsanalyse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/>
                  <a:t>In der linearen Regression haben wir eine unabhängige Variable, die sich auf eine abhängige Variable beziehen kann mit der Formel:</a:t>
                </a:r>
              </a:p>
              <a:p>
                <a:endParaRPr lang="de-DE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0" dirty="0">
                  <a:solidFill>
                    <a:srgbClr val="0070C0"/>
                  </a:solidFill>
                </a:endParaRP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96C2D-FE9C-4C65-BA93-FBDF1F94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37498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Das Ziel der </a:t>
            </a:r>
            <a:r>
              <a:rPr lang="de-DE" b="1" noProof="0" dirty="0">
                <a:solidFill>
                  <a:schemeClr val="accent1"/>
                </a:solidFill>
              </a:rPr>
              <a:t>Regression</a:t>
            </a:r>
            <a:r>
              <a:rPr lang="de-DE" noProof="0" dirty="0"/>
              <a:t> ist das Modellieren einer Gleichung oder Formel, die die Beziehung zwischen Variablen </a:t>
            </a:r>
            <a:r>
              <a:rPr lang="de-DE" b="1" noProof="0" dirty="0"/>
              <a:t>am besten beschreibt</a:t>
            </a:r>
            <a:r>
              <a:rPr lang="de-DE" noProof="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B1787-5F87-443E-A645-B9C07A17F0AE}"/>
                  </a:ext>
                </a:extLst>
              </p:cNvPr>
              <p:cNvSpPr txBox="1"/>
              <p:nvPr/>
            </p:nvSpPr>
            <p:spPr>
              <a:xfrm>
                <a:off x="9385540" y="3405469"/>
                <a:ext cx="13406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B1787-5F87-443E-A645-B9C07A17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40" y="3405469"/>
                <a:ext cx="1340623" cy="52322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44C3FC-6C60-6042-8DFB-9C776BF5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00000" cy="365125"/>
          </a:xfrm>
        </p:spPr>
        <p:txBody>
          <a:bodyPr/>
          <a:lstStyle/>
          <a:p>
            <a:r>
              <a:rPr lang="en-US" dirty="0"/>
              <a:t>Lineare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EB9F8-132F-3F43-94C8-A368C25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021" y="3410451"/>
            <a:ext cx="3711762" cy="2276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4368C-1343-F44D-931B-E9FE07FED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648" y="3410451"/>
            <a:ext cx="3711762" cy="22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vs. multiple Regressionsanalyse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D809-7B92-4D6A-9170-7E8E3EB9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Mit der multiplen Regression können wir mehrere unabhängige Variablen gleichzeitig mit einer abhängigen Variablen vergleichen.</a:t>
            </a:r>
          </a:p>
          <a:p>
            <a:r>
              <a:rPr lang="de-DE" noProof="0" dirty="0"/>
              <a:t>Jede unabhängige Variable erhält einen Index: x</a:t>
            </a:r>
            <a:r>
              <a:rPr lang="de-DE" baseline="-25000" noProof="0" dirty="0"/>
              <a:t>1</a:t>
            </a:r>
            <a:r>
              <a:rPr lang="de-DE" noProof="0" dirty="0"/>
              <a:t>, x</a:t>
            </a:r>
            <a:r>
              <a:rPr lang="de-DE" baseline="-25000" noProof="0" dirty="0"/>
              <a:t>2</a:t>
            </a:r>
            <a:r>
              <a:rPr lang="de-DE" noProof="0" dirty="0"/>
              <a:t>, x</a:t>
            </a:r>
            <a:r>
              <a:rPr lang="de-DE" baseline="-25000" noProof="0" dirty="0"/>
              <a:t>3</a:t>
            </a:r>
            <a:r>
              <a:rPr lang="de-DE" noProof="0" dirty="0"/>
              <a:t> usw.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4228D-4BDA-40E2-A661-AD1821AA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266441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vs. multiple Regressionsanalyse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noProof="0" dirty="0"/>
                  <a:t>Die Grundformel wird erweitert:</a:t>
                </a:r>
                <a:br>
                  <a:rPr lang="de-DE" noProof="0" dirty="0"/>
                </a:br>
                <a:endParaRPr lang="de-DE" noProof="0" dirty="0"/>
              </a:p>
              <a:p>
                <a:pPr marL="0" indent="0">
                  <a:buNone/>
                </a:pPr>
                <a:r>
                  <a:rPr lang="de-DE" dirty="0"/>
                  <a:t>    </a:t>
                </a:r>
                <a:r>
                  <a:rPr lang="de-DE" noProof="0" dirty="0"/>
                  <a:t>lineare Regression			multiple Regression</a:t>
                </a:r>
              </a:p>
              <a:p>
                <a:pPr marL="0" indent="0">
                  <a:buNone/>
                </a:pPr>
                <a:r>
                  <a:rPr lang="de-DE" noProof="0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noProof="0" dirty="0">
                    <a:solidFill>
                      <a:srgbClr val="0070C0"/>
                    </a:solidFill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noProof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 noProof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i="1" noProof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de-DE" noProof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de-DE" noProof="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ist der Koeffizient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 gibt die Veränderung von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noProof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noProof="0" dirty="0"/>
                  <a:t> an, für eine gegebene Änderung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noProof="0" dirty="0"/>
                  <a:t>, wobei alles andere konstant bleibt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3962-0F73-4481-BCF1-EB1D79CB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57224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vs. multiple Regressionsanalyse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Die Formeln für die Koeffizienten werden auch erweitert:</a:t>
                </a:r>
                <a:br>
                  <a:rPr lang="de-DE" noProof="0" dirty="0"/>
                </a:br>
                <a:br>
                  <a:rPr lang="de-DE" noProof="0" dirty="0"/>
                </a:br>
                <a:r>
                  <a:rPr lang="de-DE" b="1" noProof="0" dirty="0"/>
                  <a:t>lineare Regression</a:t>
                </a:r>
              </a:p>
              <a:p>
                <a:endParaRPr lang="de-DE" sz="2000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de-DE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114300" indent="0">
                  <a:buNone/>
                </a:pPr>
                <a:endParaRPr lang="de-DE" sz="2000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000" dirty="0">
                          <a:solidFill>
                            <a:srgbClr val="0070C0"/>
                          </a:solidFill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2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4764C-7D44-4A7C-95C7-3AD3CD9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2146263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4E25-6C46-4CAC-929F-59CE400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vs. multiple Regressionsanalyse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de-DE" sz="3300" noProof="0" dirty="0"/>
                  <a:t>Die Formeln für die Koeffizienten werden auch erweitert:</a:t>
                </a:r>
                <a:br>
                  <a:rPr lang="de-DE" sz="3300" noProof="0" dirty="0"/>
                </a:br>
                <a:br>
                  <a:rPr lang="de-DE" sz="3300" noProof="0" dirty="0"/>
                </a:br>
                <a:r>
                  <a:rPr lang="de-DE" sz="3300" b="1" noProof="0" dirty="0"/>
                  <a:t>Multiple Regression</a:t>
                </a:r>
              </a:p>
              <a:p>
                <a:endParaRPr lang="de-DE" noProof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 noProof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 noProof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de-DE" i="1" noProof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noProof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i="1" noProof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de-DE" i="1" noProof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noProof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6D809-7B92-4D6A-9170-7E8E3EB99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32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4764C-7D44-4A7C-95C7-3AD3CD9D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1467838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781-6C0D-44F5-A3BD-E684EB9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DFD5-0EF5-433F-A646-BB944622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Zum Beispiel könnte eine Gebrauchtwagenhändler wissen wollen, welche Variablen den Nettogewinn beeinflussen</a:t>
            </a:r>
          </a:p>
          <a:p>
            <a:r>
              <a:rPr lang="de-DE" noProof="0" dirty="0"/>
              <a:t>Er erstellt eine Liste von Faktoren auf, die mit dem Profit korrelieren könnten: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29FDC-9242-4E2E-B5AD-307FF060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917" y="3429000"/>
            <a:ext cx="3096883" cy="2829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95724A-CC0F-46D7-82EA-B08B0FAD7457}"/>
              </a:ext>
            </a:extLst>
          </p:cNvPr>
          <p:cNvSpPr txBox="1"/>
          <p:nvPr/>
        </p:nvSpPr>
        <p:spPr>
          <a:xfrm>
            <a:off x="1845312" y="458610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Preis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C2A61-ADDE-4A24-A5D3-D9BCB8D6818A}"/>
              </a:ext>
            </a:extLst>
          </p:cNvPr>
          <p:cNvSpPr txBox="1"/>
          <p:nvPr/>
        </p:nvSpPr>
        <p:spPr>
          <a:xfrm>
            <a:off x="2911225" y="426990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Alter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C54C-0428-4BA0-97B3-0D75CE5FA485}"/>
              </a:ext>
            </a:extLst>
          </p:cNvPr>
          <p:cNvSpPr txBox="1"/>
          <p:nvPr/>
        </p:nvSpPr>
        <p:spPr>
          <a:xfrm>
            <a:off x="3456406" y="4793129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81783-E551-4B20-ABB5-7CA7566B91F5}"/>
              </a:ext>
            </a:extLst>
          </p:cNvPr>
          <p:cNvSpPr txBox="1"/>
          <p:nvPr/>
        </p:nvSpPr>
        <p:spPr>
          <a:xfrm>
            <a:off x="4304257" y="432449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Marke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8AB85-53FD-4766-A422-34B2B2387A94}"/>
              </a:ext>
            </a:extLst>
          </p:cNvPr>
          <p:cNvSpPr txBox="1"/>
          <p:nvPr/>
        </p:nvSpPr>
        <p:spPr>
          <a:xfrm>
            <a:off x="5248424" y="4793129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Stil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21FA1B-BA47-45CE-92ED-A7D5878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9809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781-6C0D-44F5-A3BD-E684EB9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DFD5-0EF5-433F-A646-BB944622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Sie wollen die Korrelation jeder Variable zum Nettogewinn messen</a:t>
            </a:r>
          </a:p>
          <a:p>
            <a:r>
              <a:rPr lang="de-DE" noProof="0" dirty="0"/>
              <a:t>Allerdings könnten einige Faktoren untereinander miteinander korrelieren: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29FDC-9242-4E2E-B5AD-307FF060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917" y="3429000"/>
            <a:ext cx="3096883" cy="2829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95724A-CC0F-46D7-82EA-B08B0FAD7457}"/>
              </a:ext>
            </a:extLst>
          </p:cNvPr>
          <p:cNvSpPr txBox="1"/>
          <p:nvPr/>
        </p:nvSpPr>
        <p:spPr>
          <a:xfrm>
            <a:off x="1845312" y="458610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Preis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C2A61-ADDE-4A24-A5D3-D9BCB8D6818A}"/>
              </a:ext>
            </a:extLst>
          </p:cNvPr>
          <p:cNvSpPr txBox="1"/>
          <p:nvPr/>
        </p:nvSpPr>
        <p:spPr>
          <a:xfrm>
            <a:off x="2911225" y="426990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Alter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C54C-0428-4BA0-97B3-0D75CE5FA485}"/>
              </a:ext>
            </a:extLst>
          </p:cNvPr>
          <p:cNvSpPr txBox="1"/>
          <p:nvPr/>
        </p:nvSpPr>
        <p:spPr>
          <a:xfrm>
            <a:off x="3456406" y="4793129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81783-E551-4B20-ABB5-7CA7566B91F5}"/>
              </a:ext>
            </a:extLst>
          </p:cNvPr>
          <p:cNvSpPr txBox="1"/>
          <p:nvPr/>
        </p:nvSpPr>
        <p:spPr>
          <a:xfrm>
            <a:off x="4304257" y="432449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Marke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8AB85-53FD-4766-A422-34B2B2387A94}"/>
              </a:ext>
            </a:extLst>
          </p:cNvPr>
          <p:cNvSpPr txBox="1"/>
          <p:nvPr/>
        </p:nvSpPr>
        <p:spPr>
          <a:xfrm>
            <a:off x="5248424" y="4793129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Stil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8DF38E-C07D-4F46-A1ED-E43C6B32E972}"/>
              </a:ext>
            </a:extLst>
          </p:cNvPr>
          <p:cNvSpPr/>
          <p:nvPr/>
        </p:nvSpPr>
        <p:spPr>
          <a:xfrm rot="20684532">
            <a:off x="1711980" y="4273854"/>
            <a:ext cx="2212530" cy="87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5E9A8CC-A5D5-43FC-B9A8-CEAD2396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9405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D781-6C0D-44F5-A3BD-E684EB98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DFD5-0EF5-433F-A646-BB944622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Das Alter eines Autos könnte sich direkt auf den Verkaufspreis auswirken</a:t>
            </a:r>
          </a:p>
          <a:p>
            <a:r>
              <a:rPr lang="de-DE" noProof="0" dirty="0"/>
              <a:t>Man kann hier keinen Faktor verändern ohne dass es einen anderen beeinflusst</a:t>
            </a:r>
          </a:p>
          <a:p>
            <a:r>
              <a:rPr lang="de-DE" noProof="0" dirty="0"/>
              <a:t>Dies wird </a:t>
            </a:r>
            <a:r>
              <a:rPr lang="de-DE" b="1" noProof="0" dirty="0">
                <a:solidFill>
                  <a:schemeClr val="accent1"/>
                </a:solidFill>
              </a:rPr>
              <a:t>Multikollinearität</a:t>
            </a:r>
            <a:r>
              <a:rPr lang="de-DE" noProof="0" dirty="0"/>
              <a:t> genannt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29FDC-9242-4E2E-B5AD-307FF060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917" y="3429000"/>
            <a:ext cx="3096883" cy="2829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95724A-CC0F-46D7-82EA-B08B0FAD7457}"/>
              </a:ext>
            </a:extLst>
          </p:cNvPr>
          <p:cNvSpPr txBox="1"/>
          <p:nvPr/>
        </p:nvSpPr>
        <p:spPr>
          <a:xfrm>
            <a:off x="1845312" y="458610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Preis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C2A61-ADDE-4A24-A5D3-D9BCB8D6818A}"/>
              </a:ext>
            </a:extLst>
          </p:cNvPr>
          <p:cNvSpPr txBox="1"/>
          <p:nvPr/>
        </p:nvSpPr>
        <p:spPr>
          <a:xfrm>
            <a:off x="2911225" y="426990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Alter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C54C-0428-4BA0-97B3-0D75CE5FA485}"/>
              </a:ext>
            </a:extLst>
          </p:cNvPr>
          <p:cNvSpPr txBox="1"/>
          <p:nvPr/>
        </p:nvSpPr>
        <p:spPr>
          <a:xfrm>
            <a:off x="3456406" y="4793129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Farbe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81783-E551-4B20-ABB5-7CA7566B91F5}"/>
              </a:ext>
            </a:extLst>
          </p:cNvPr>
          <p:cNvSpPr txBox="1"/>
          <p:nvPr/>
        </p:nvSpPr>
        <p:spPr>
          <a:xfrm>
            <a:off x="4304257" y="432449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Marke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8AB85-53FD-4766-A422-34B2B2387A94}"/>
              </a:ext>
            </a:extLst>
          </p:cNvPr>
          <p:cNvSpPr txBox="1"/>
          <p:nvPr/>
        </p:nvSpPr>
        <p:spPr>
          <a:xfrm>
            <a:off x="5248424" y="4793129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tserrat" panose="02000505000000020004" pitchFamily="2" charset="0"/>
              </a:rPr>
              <a:t>Stil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8DF38E-C07D-4F46-A1ED-E43C6B32E972}"/>
              </a:ext>
            </a:extLst>
          </p:cNvPr>
          <p:cNvSpPr/>
          <p:nvPr/>
        </p:nvSpPr>
        <p:spPr>
          <a:xfrm rot="20684532">
            <a:off x="1711980" y="4273854"/>
            <a:ext cx="2212530" cy="87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FFE5E9-8CD9-4B9B-BB12-F946BBCB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27368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51B8-A680-425E-81D7-EE7D4F610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Multiple Regressionsanalyse</a:t>
            </a:r>
            <a:br>
              <a:rPr lang="de-DE" noProof="0" dirty="0"/>
            </a:br>
            <a:r>
              <a:rPr lang="de-DE" noProof="0" dirty="0"/>
              <a:t>Beispiel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9A41-A65A-40B9-88D1-CCDF3FFAD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8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2ED-ED61-44A8-9746-F7FEA609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8814-A947-490B-98E0-56A1F34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Eine Apotheke liefert Medikamente an die umliegenden Gemeinden.</a:t>
            </a:r>
          </a:p>
          <a:p>
            <a:r>
              <a:rPr lang="de-DE" noProof="0" dirty="0"/>
              <a:t>Die Fahrer können pro Lieferung mehrere Stopps einlegen.</a:t>
            </a:r>
          </a:p>
          <a:p>
            <a:r>
              <a:rPr lang="de-DE" noProof="0" dirty="0"/>
              <a:t>Der Eigentümer möchte die „</a:t>
            </a:r>
            <a:r>
              <a:rPr lang="de-DE" b="1" noProof="0" dirty="0">
                <a:solidFill>
                  <a:schemeClr val="accent1"/>
                </a:solidFill>
              </a:rPr>
              <a:t>Länge der Zeit</a:t>
            </a:r>
            <a:r>
              <a:rPr lang="de-DE" noProof="0" dirty="0"/>
              <a:t>“, die eine Lieferung benötigt, basierend auf einer oder zwei zusammenhängenden Variablen vorhersagen.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3556B-EE3A-446F-A7D3-B538742F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752F-6DC3-40FF-881A-70792D95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13655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2ED-ED61-44A8-9746-F7FEA609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8814-A947-490B-98E0-56A1F34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Betrachten wir zuerst, welche Variablen sich auf die Lieferzeit auswirken könnten:</a:t>
            </a:r>
          </a:p>
          <a:p>
            <a:pPr lvl="2"/>
            <a:r>
              <a:rPr lang="de-DE" sz="2800" noProof="0" dirty="0"/>
              <a:t>Anzahl der Stopps</a:t>
            </a:r>
          </a:p>
          <a:p>
            <a:pPr lvl="2"/>
            <a:r>
              <a:rPr lang="de-DE" sz="2800" noProof="0" dirty="0"/>
              <a:t>die zu fahrende Distanz</a:t>
            </a:r>
          </a:p>
          <a:p>
            <a:pPr lvl="2"/>
            <a:r>
              <a:rPr lang="de-DE" sz="2800" noProof="0" dirty="0"/>
              <a:t>Außentemperatur</a:t>
            </a:r>
          </a:p>
          <a:p>
            <a:pPr lvl="2"/>
            <a:r>
              <a:rPr lang="de-DE" sz="2800" noProof="0" dirty="0"/>
              <a:t>Benzinpreise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3556B-EE3A-446F-A7D3-B538742F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E3A8-07E3-48DC-891E-0EF0D54B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8731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37F2C-897E-C141-859A-162EE963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Lineare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3CBDB-8A10-2548-800D-ECC643ED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Wie finden wir eine Regressionsgerade (</a:t>
            </a:r>
            <a:r>
              <a:rPr lang="de-DE" b="1" noProof="0" dirty="0"/>
              <a:t>Best-Fit-Linie</a:t>
            </a:r>
            <a:r>
              <a:rPr lang="de-DE" noProof="0" dirty="0"/>
              <a:t>)?</a:t>
            </a:r>
          </a:p>
          <a:p>
            <a:r>
              <a:rPr lang="de-DE" noProof="0" dirty="0"/>
              <a:t>Betrachten wir ein Datenset mit nur einer Variablen</a:t>
            </a:r>
          </a:p>
          <a:p>
            <a:r>
              <a:rPr lang="de-DE" noProof="0" dirty="0"/>
              <a:t>Die am besten passende Linie ist hier nur der Mittelwert der Datenpunkte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817C1-4437-4850-AFF3-25E7E819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649" y="3428999"/>
            <a:ext cx="4692770" cy="274862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9DF670A-77D5-8A43-974F-A3246FA3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393674"/>
            <a:ext cx="6300000" cy="365125"/>
          </a:xfrm>
        </p:spPr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23880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2ED-ED61-44A8-9746-F7FEA609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8814-A947-490B-98E0-56A1F34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Erstelle nun für jede Variable gegen die Lieferzeit ein Diagramm, um zu sehen, ob es eine Beziehung gibt</a:t>
            </a:r>
            <a:endParaRPr lang="de-DE" sz="28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3556B-EE3A-446F-A7D3-B538742F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BE7CA-5525-490E-8EB8-48615F7A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225" y="2976960"/>
            <a:ext cx="2440885" cy="1952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3A58E-87DC-4D60-A4D4-0623CB9C7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782" y="2976960"/>
            <a:ext cx="2383210" cy="1906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D3FCA-A58C-4AFA-9891-0609DA3F7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342" y="2976960"/>
            <a:ext cx="2383208" cy="1906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61573-FC4F-46CF-BB1B-5280D200A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00" y="2976960"/>
            <a:ext cx="2383210" cy="1906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9DD3A-10C9-407F-9F5C-1BE7D21DD6DA}"/>
              </a:ext>
            </a:extLst>
          </p:cNvPr>
          <p:cNvSpPr txBox="1"/>
          <p:nvPr/>
        </p:nvSpPr>
        <p:spPr>
          <a:xfrm>
            <a:off x="760385" y="5013849"/>
            <a:ext cx="2461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Zeit zu Entfernung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D6E5-3A80-4B08-80F4-053E48B0485F}"/>
              </a:ext>
            </a:extLst>
          </p:cNvPr>
          <p:cNvSpPr txBox="1"/>
          <p:nvPr/>
        </p:nvSpPr>
        <p:spPr>
          <a:xfrm>
            <a:off x="9287837" y="5013849"/>
            <a:ext cx="2518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Zeit zu Benzinpreis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A15B5-346B-46F1-AC48-E662211747DD}"/>
              </a:ext>
            </a:extLst>
          </p:cNvPr>
          <p:cNvSpPr txBox="1"/>
          <p:nvPr/>
        </p:nvSpPr>
        <p:spPr>
          <a:xfrm>
            <a:off x="3763131" y="5013849"/>
            <a:ext cx="1916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Zeit zu Stopps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3CD81-D71D-4515-B49E-9B631793554F}"/>
              </a:ext>
            </a:extLst>
          </p:cNvPr>
          <p:cNvSpPr txBox="1"/>
          <p:nvPr/>
        </p:nvSpPr>
        <p:spPr>
          <a:xfrm>
            <a:off x="6423642" y="5013849"/>
            <a:ext cx="2527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Zeit zu Temperatur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435AA-BE8D-4CF9-8AE2-C49D8FC8D8DD}"/>
              </a:ext>
            </a:extLst>
          </p:cNvPr>
          <p:cNvSpPr txBox="1"/>
          <p:nvPr/>
        </p:nvSpPr>
        <p:spPr>
          <a:xfrm>
            <a:off x="1606073" y="3109194"/>
            <a:ext cx="9909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38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12783-3F09-4DCC-BC89-6608A2F00F7B}"/>
              </a:ext>
            </a:extLst>
          </p:cNvPr>
          <p:cNvSpPr txBox="1"/>
          <p:nvPr/>
        </p:nvSpPr>
        <p:spPr>
          <a:xfrm>
            <a:off x="4128580" y="3109194"/>
            <a:ext cx="11649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38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DA92C1-80BE-408F-803C-A269F259815D}"/>
              </a:ext>
            </a:extLst>
          </p:cNvPr>
          <p:cNvSpPr txBox="1"/>
          <p:nvPr/>
        </p:nvSpPr>
        <p:spPr>
          <a:xfrm>
            <a:off x="6825067" y="3109194"/>
            <a:ext cx="13083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46122-74CE-4687-99E3-E66FAE7CBC0F}"/>
              </a:ext>
            </a:extLst>
          </p:cNvPr>
          <p:cNvSpPr txBox="1"/>
          <p:nvPr/>
        </p:nvSpPr>
        <p:spPr>
          <a:xfrm>
            <a:off x="9664967" y="3109194"/>
            <a:ext cx="13083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66DE-F75E-4AFC-8884-48BCE7D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7646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F2ED-ED61-44A8-9746-F7FEA609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8814-A947-490B-98E0-56A1F34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Sobald wir unsere Variablen x</a:t>
            </a:r>
            <a:r>
              <a:rPr lang="de-DE" baseline="-25000" noProof="0" dirty="0"/>
              <a:t>1</a:t>
            </a:r>
            <a:r>
              <a:rPr lang="de-DE" noProof="0" dirty="0"/>
              <a:t> und x</a:t>
            </a:r>
            <a:r>
              <a:rPr lang="de-DE" baseline="-25000" noProof="0" dirty="0"/>
              <a:t>2  </a:t>
            </a:r>
            <a:r>
              <a:rPr lang="de-DE" noProof="0" dirty="0"/>
              <a:t>gewählt haben, testen wir normalerweise auf </a:t>
            </a:r>
            <a:r>
              <a:rPr lang="de-DE" b="1" noProof="0" dirty="0"/>
              <a:t>Multikollinearität</a:t>
            </a:r>
          </a:p>
          <a:p>
            <a:r>
              <a:rPr lang="de-DE" noProof="0" dirty="0"/>
              <a:t>Wir wollen wissen, ob unsere beiden unabhängigen Variablen eng miteinander verbunden sind</a:t>
            </a:r>
          </a:p>
          <a:p>
            <a:r>
              <a:rPr lang="de-DE" noProof="0" dirty="0"/>
              <a:t>Wenn ja, ist es sinnvoll, eine davon zu verwerfen!</a:t>
            </a:r>
            <a:endParaRPr lang="de-DE" sz="28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3556B-EE3A-446F-A7D3-B538742F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BE7CA-5525-490E-8EB8-48615F7A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644" y="4053567"/>
            <a:ext cx="2440885" cy="1952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5D6E5-3A80-4B08-80F4-053E48B0485F}"/>
              </a:ext>
            </a:extLst>
          </p:cNvPr>
          <p:cNvSpPr txBox="1"/>
          <p:nvPr/>
        </p:nvSpPr>
        <p:spPr>
          <a:xfrm>
            <a:off x="2515319" y="5858493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Stopps zu Entfernung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46122-74CE-4687-99E3-E66FAE7CBC0F}"/>
              </a:ext>
            </a:extLst>
          </p:cNvPr>
          <p:cNvSpPr txBox="1"/>
          <p:nvPr/>
        </p:nvSpPr>
        <p:spPr>
          <a:xfrm>
            <a:off x="3080538" y="4001294"/>
            <a:ext cx="13083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3396E-171F-40AD-8479-B17D71F5A872}"/>
              </a:ext>
            </a:extLst>
          </p:cNvPr>
          <p:cNvSpPr txBox="1"/>
          <p:nvPr/>
        </p:nvSpPr>
        <p:spPr>
          <a:xfrm>
            <a:off x="5735660" y="4482605"/>
            <a:ext cx="59952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Eine Lieferung könnte an einen weit entfernten Kunden oder an eine Gruppe von eng aneinander liegenden Haltestellen gehen.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C38F-621B-4778-BEAF-9BC2B6D6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8070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FF9-D5B8-4C82-8415-CDD0F39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E91C-9CE1-49F2-9CA1-AB0335AF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911232-1729-4B15-9366-12CE3A4BF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523749"/>
                  </p:ext>
                </p:extLst>
              </p:nvPr>
            </p:nvGraphicFramePr>
            <p:xfrm>
              <a:off x="579986" y="3155821"/>
              <a:ext cx="1097280" cy="223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404734404"/>
                        </a:ext>
                      </a:extLst>
                    </a:gridCol>
                  </a:tblGrid>
                  <a:tr h="3920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911232-1729-4B15-9366-12CE3A4BF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523749"/>
                  </p:ext>
                </p:extLst>
              </p:nvPr>
            </p:nvGraphicFramePr>
            <p:xfrm>
              <a:off x="579986" y="3155821"/>
              <a:ext cx="1097280" cy="223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4047344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667" t="-1538" r="-208333" b="-4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538" r="-104918" b="-4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538" r="-6667" b="-48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5EC105C-7D26-4298-9AFE-DF670CEA4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887960"/>
                  </p:ext>
                </p:extLst>
              </p:nvPr>
            </p:nvGraphicFramePr>
            <p:xfrm>
              <a:off x="582217" y="5413807"/>
              <a:ext cx="1097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841085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4803997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21384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334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933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5EC105C-7D26-4298-9AFE-DF670CEA44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887960"/>
                  </p:ext>
                </p:extLst>
              </p:nvPr>
            </p:nvGraphicFramePr>
            <p:xfrm>
              <a:off x="582217" y="5413807"/>
              <a:ext cx="1097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841085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4803997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21384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639" r="-208333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39" r="-104918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639" r="-6667" b="-1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334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933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1AF641D-D386-44C2-82A6-66AB85164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25851"/>
                  </p:ext>
                </p:extLst>
              </p:nvPr>
            </p:nvGraphicFramePr>
            <p:xfrm>
              <a:off x="2362200" y="3150127"/>
              <a:ext cx="2050606" cy="223673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41451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1109155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</a:tblGrid>
                  <a:tr h="3727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spc="-200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spc="-200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spc="-200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ba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marL="0" marR="0" marT="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spc="-20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000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spc="-20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anchor="ctr" anchorCtr="1"/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1AF641D-D386-44C2-82A6-66AB85164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25851"/>
                  </p:ext>
                </p:extLst>
              </p:nvPr>
            </p:nvGraphicFramePr>
            <p:xfrm>
              <a:off x="2362200" y="3150127"/>
              <a:ext cx="2050606" cy="223673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41451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1109155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</a:tblGrid>
                  <a:tr h="37278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6"/>
                          <a:stretch>
                            <a:fillRect l="-645" t="-16393" r="-120645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6"/>
                          <a:stretch>
                            <a:fillRect l="-85714" t="-16393" r="-2747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1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1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278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-1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0750A64-57D3-4418-94FF-82B1A2634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95579"/>
                  </p:ext>
                </p:extLst>
              </p:nvPr>
            </p:nvGraphicFramePr>
            <p:xfrm>
              <a:off x="4402298" y="3154470"/>
              <a:ext cx="2002980" cy="22250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41451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1061529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0" spc="-200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spc="-200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spc="-200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0" spc="-200" baseline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ba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marL="0" marR="0" marT="0" anchor="ctr" anchorCtr="1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0" spc="-20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000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0" spc="-20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sz="2000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anchor="ctr" anchorCtr="1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0750A64-57D3-4418-94FF-82B1A2634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95579"/>
                  </p:ext>
                </p:extLst>
              </p:nvPr>
            </p:nvGraphicFramePr>
            <p:xfrm>
              <a:off x="4402298" y="3154470"/>
              <a:ext cx="2002980" cy="22250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41451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1061529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645" t="-18033" r="-114839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89655" t="-18033" r="-2299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8C403F9-E584-4601-B2BB-D594788FF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93534"/>
                  </p:ext>
                </p:extLst>
              </p:nvPr>
            </p:nvGraphicFramePr>
            <p:xfrm>
              <a:off x="1677265" y="3157673"/>
              <a:ext cx="684935" cy="222918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84935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</a:tblGrid>
                  <a:tr h="371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spc="-200" baseline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200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1" i="0" spc="-200" baseline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marL="0" marR="0" marT="0" anchor="ctr"/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8C403F9-E584-4601-B2BB-D594788FF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93534"/>
                  </p:ext>
                </p:extLst>
              </p:nvPr>
            </p:nvGraphicFramePr>
            <p:xfrm>
              <a:off x="1677265" y="3157673"/>
              <a:ext cx="684935" cy="222918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684935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</a:tblGrid>
                  <a:tr h="3715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>
                        <a:blipFill>
                          <a:blip r:embed="rId8"/>
                          <a:stretch>
                            <a:fillRect l="-885" t="-16393" r="-3540" b="-5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15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D7FF86AD-CC70-4514-8E04-3DF51C9B30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987004"/>
                  </p:ext>
                </p:extLst>
              </p:nvPr>
            </p:nvGraphicFramePr>
            <p:xfrm>
              <a:off x="6405278" y="3150127"/>
              <a:ext cx="5026660" cy="22250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00454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1600454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  <a:gridCol w="1825752">
                      <a:extLst>
                        <a:ext uri="{9D8B030D-6E8A-4147-A177-3AD203B41FA5}">
                          <a16:colId xmlns:a16="http://schemas.microsoft.com/office/drawing/2014/main" val="314178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spc="-200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pc="-200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pc="-200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bar>
                            </m:oMath>
                          </a14:m>
                          <a:r>
                            <a:rPr lang="en-US" sz="2000" dirty="0"/>
                            <a:t>)(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spc="-200" baseline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sz="200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1" i="0" spc="-200" baseline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000" dirty="0"/>
                            <a:t>)</a:t>
                          </a:r>
                        </a:p>
                      </a:txBody>
                      <a:tcPr marL="0" marR="0" marT="0" anchor="ctr" anchorCtr="1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000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sz="2000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)(</m:t>
                                </m:r>
                                <m:r>
                                  <a:rPr lang="en-US" sz="2000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z="200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000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000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marL="0" marR="0" marT="0" anchor="ctr" anchorCtr="1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spc="-200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pc="-200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pc="-200" baseline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bar>
                            </m:oMath>
                          </a14:m>
                          <a:r>
                            <a:rPr lang="en-US" sz="2000" dirty="0"/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000" dirty="0" smtClean="0"/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spc="-200" baseline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0" spc="-200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0" spc="-20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spc="-200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spc="-200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pc="-200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pc="-200" baseline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anchor="ctr" anchorCtr="1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DCB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E2C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ECE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solidFill>
                          <a:srgbClr val="FDCB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E2C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ECE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D7FF86AD-CC70-4514-8E04-3DF51C9B30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987004"/>
                  </p:ext>
                </p:extLst>
              </p:nvPr>
            </p:nvGraphicFramePr>
            <p:xfrm>
              <a:off x="6405278" y="3150127"/>
              <a:ext cx="5026660" cy="22250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600454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1600454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  <a:gridCol w="1825752">
                      <a:extLst>
                        <a:ext uri="{9D8B030D-6E8A-4147-A177-3AD203B41FA5}">
                          <a16:colId xmlns:a16="http://schemas.microsoft.com/office/drawing/2014/main" val="314178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9"/>
                          <a:stretch>
                            <a:fillRect l="-380" t="-18033" r="-215589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9"/>
                          <a:stretch>
                            <a:fillRect l="-100380" t="-18033" r="-115589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9"/>
                          <a:stretch>
                            <a:fillRect l="-175667" t="-18033" r="-1333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FDCB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E2C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7620" marR="7620" marT="7620" marB="0" anchor="ctr">
                        <a:solidFill>
                          <a:srgbClr val="ECE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solidFill>
                          <a:srgbClr val="FDCBB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E2C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620" marR="7620" marT="7620" marB="0" anchor="ctr">
                        <a:solidFill>
                          <a:srgbClr val="ECE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2A7675-697E-44AD-BDED-266939FAC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74134"/>
                  </p:ext>
                </p:extLst>
              </p:nvPr>
            </p:nvGraphicFramePr>
            <p:xfrm>
              <a:off x="3301999" y="5375167"/>
              <a:ext cx="1097279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97279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/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2A7675-697E-44AD-BDED-266939FACE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74134"/>
                  </p:ext>
                </p:extLst>
              </p:nvPr>
            </p:nvGraphicFramePr>
            <p:xfrm>
              <a:off x="3301999" y="5375167"/>
              <a:ext cx="1097279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97279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10"/>
                          <a:stretch>
                            <a:fillRect l="-552" t="-1613" r="-2210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FA4F18A-6AF6-4BB1-BD96-6BF402F6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808457"/>
                  </p:ext>
                </p:extLst>
              </p:nvPr>
            </p:nvGraphicFramePr>
            <p:xfrm>
              <a:off x="5339076" y="5371855"/>
              <a:ext cx="1066201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201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26</a:t>
                          </a:r>
                        </a:p>
                      </a:txBody>
                      <a:tcPr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FA4F18A-6AF6-4BB1-BD96-6BF402F63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808457"/>
                  </p:ext>
                </p:extLst>
              </p:nvPr>
            </p:nvGraphicFramePr>
            <p:xfrm>
              <a:off x="5339076" y="5371855"/>
              <a:ext cx="1066201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201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11"/>
                          <a:stretch>
                            <a:fillRect l="-568" t="-1639" r="-227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26</a:t>
                          </a:r>
                        </a:p>
                      </a:txBody>
                      <a:tcPr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0F29E36-E43C-4234-B8F3-CFB3CD186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19572"/>
                  </p:ext>
                </p:extLst>
              </p:nvPr>
            </p:nvGraphicFramePr>
            <p:xfrm>
              <a:off x="6405278" y="5378737"/>
              <a:ext cx="5026659" cy="741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95722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  <a:gridCol w="1617133">
                      <a:extLst>
                        <a:ext uri="{9D8B030D-6E8A-4147-A177-3AD203B41FA5}">
                          <a16:colId xmlns:a16="http://schemas.microsoft.com/office/drawing/2014/main" val="3592960431"/>
                        </a:ext>
                      </a:extLst>
                    </a:gridCol>
                    <a:gridCol w="1813804">
                      <a:extLst>
                        <a:ext uri="{9D8B030D-6E8A-4147-A177-3AD203B41FA5}">
                          <a16:colId xmlns:a16="http://schemas.microsoft.com/office/drawing/2014/main" val="831332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)(</m:t>
                                </m:r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BB300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)(</m:t>
                                </m:r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47</a:t>
                          </a:r>
                        </a:p>
                      </a:txBody>
                      <a:tcPr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0F29E36-E43C-4234-B8F3-CFB3CD1867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19572"/>
                  </p:ext>
                </p:extLst>
              </p:nvPr>
            </p:nvGraphicFramePr>
            <p:xfrm>
              <a:off x="6405278" y="5378737"/>
              <a:ext cx="5026659" cy="741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95722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  <a:gridCol w="1617133">
                      <a:extLst>
                        <a:ext uri="{9D8B030D-6E8A-4147-A177-3AD203B41FA5}">
                          <a16:colId xmlns:a16="http://schemas.microsoft.com/office/drawing/2014/main" val="3592960431"/>
                        </a:ext>
                      </a:extLst>
                    </a:gridCol>
                    <a:gridCol w="1813804">
                      <a:extLst>
                        <a:ext uri="{9D8B030D-6E8A-4147-A177-3AD203B41FA5}">
                          <a16:colId xmlns:a16="http://schemas.microsoft.com/office/drawing/2014/main" val="831332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12"/>
                          <a:stretch>
                            <a:fillRect l="-382" t="-1613" r="-21679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12"/>
                          <a:stretch>
                            <a:fillRect l="-98872" t="-1613" r="-11353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12"/>
                          <a:stretch>
                            <a:fillRect l="-177517" t="-1613" r="-134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47</a:t>
                          </a:r>
                        </a:p>
                      </a:txBody>
                      <a:tcPr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/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𝐿𝑖𝑒𝑓𝑒𝑟𝑧𝑒𝑖𝑡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𝑀𝑖𝑛𝑢𝑡𝑒𝑛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𝑆𝑡𝑜𝑝𝑝𝑠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𝐸𝑛𝑡𝑓𝑒𝑟𝑛𝑢𝑛𝑔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blipFill>
                <a:blip r:embed="rId13"/>
                <a:stretch>
                  <a:fillRect l="-855" b="-4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6970-64B8-4A90-BAB7-2D6038A9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3210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FF9-D5B8-4C82-8415-CDD0F39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E91C-9CE1-49F2-9CA1-AB0335AF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5EC105C-7D26-4298-9AFE-DF670CEA44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2217" y="5413807"/>
              <a:ext cx="1097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841085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4803997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21384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334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933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5EC105C-7D26-4298-9AFE-DF670CEA44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2217" y="5413807"/>
              <a:ext cx="1097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841085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4803997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21384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667" t="-1639" r="-208333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4918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639" r="-6667" b="-1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334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933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2A7675-697E-44AD-BDED-266939FACE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1999" y="5375167"/>
              <a:ext cx="1097279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97279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/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2A7675-697E-44AD-BDED-266939FACE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1999" y="5375167"/>
              <a:ext cx="1097279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97279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5"/>
                          <a:stretch>
                            <a:fillRect l="-552" t="-1613" r="-2210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FA4F18A-6AF6-4BB1-BD96-6BF402F6363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9076" y="5371855"/>
              <a:ext cx="1066201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201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26</a:t>
                          </a:r>
                        </a:p>
                      </a:txBody>
                      <a:tcPr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FA4F18A-6AF6-4BB1-BD96-6BF402F6363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9076" y="5371855"/>
              <a:ext cx="1066201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201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6"/>
                          <a:stretch>
                            <a:fillRect l="-568" t="-1639" r="-227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26</a:t>
                          </a:r>
                        </a:p>
                      </a:txBody>
                      <a:tcPr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0F29E36-E43C-4234-B8F3-CFB3CD18671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5278" y="5378737"/>
              <a:ext cx="5026659" cy="741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95722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  <a:gridCol w="1617133">
                      <a:extLst>
                        <a:ext uri="{9D8B030D-6E8A-4147-A177-3AD203B41FA5}">
                          <a16:colId xmlns:a16="http://schemas.microsoft.com/office/drawing/2014/main" val="3592960431"/>
                        </a:ext>
                      </a:extLst>
                    </a:gridCol>
                    <a:gridCol w="1813804">
                      <a:extLst>
                        <a:ext uri="{9D8B030D-6E8A-4147-A177-3AD203B41FA5}">
                          <a16:colId xmlns:a16="http://schemas.microsoft.com/office/drawing/2014/main" val="831332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)(</m:t>
                                </m:r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BB300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)(</m:t>
                                </m:r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47</a:t>
                          </a:r>
                        </a:p>
                      </a:txBody>
                      <a:tcPr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0F29E36-E43C-4234-B8F3-CFB3CD18671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5278" y="5378737"/>
              <a:ext cx="5026659" cy="741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95722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  <a:gridCol w="1617133">
                      <a:extLst>
                        <a:ext uri="{9D8B030D-6E8A-4147-A177-3AD203B41FA5}">
                          <a16:colId xmlns:a16="http://schemas.microsoft.com/office/drawing/2014/main" val="3592960431"/>
                        </a:ext>
                      </a:extLst>
                    </a:gridCol>
                    <a:gridCol w="1813804">
                      <a:extLst>
                        <a:ext uri="{9D8B030D-6E8A-4147-A177-3AD203B41FA5}">
                          <a16:colId xmlns:a16="http://schemas.microsoft.com/office/drawing/2014/main" val="831332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382" t="-1613" r="-21679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98872" t="-1613" r="-11353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177517" t="-1613" r="-134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47</a:t>
                          </a:r>
                        </a:p>
                      </a:txBody>
                      <a:tcPr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/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𝐿𝑖𝑒𝑓𝑒𝑟𝑧𝑒𝑖𝑡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𝑀𝑖𝑛𝑢𝑡𝑒𝑛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𝑆𝑡𝑜𝑝𝑝𝑠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𝐸𝑛𝑡𝑓𝑒𝑟𝑛𝑢𝑛𝑔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blipFill>
                <a:blip r:embed="rId8"/>
                <a:stretch>
                  <a:fillRect l="-855" b="-4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2D0B2-8FE6-40DB-95AD-6B05F15B2566}"/>
                  </a:ext>
                </a:extLst>
              </p:cNvPr>
              <p:cNvSpPr txBox="1"/>
              <p:nvPr/>
            </p:nvSpPr>
            <p:spPr>
              <a:xfrm>
                <a:off x="692578" y="2678873"/>
                <a:ext cx="5310813" cy="199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(26)</m:t>
                          </m:r>
                          <m:r>
                            <a:rPr lang="en-US" sz="24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(18)</m:t>
                          </m:r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US" sz="2400" i="1" ker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(−1)</m:t>
                          </m:r>
                          <m:r>
                            <a:rPr lang="en-US" sz="24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(47)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26</m:t>
                              </m:r>
                            </m:e>
                          </m:d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(−1)</m:t>
                              </m:r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515</m:t>
                          </m:r>
                        </m:num>
                        <m:den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103</m:t>
                          </m:r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𝟓</m:t>
                      </m:r>
                    </m:oMath>
                  </m:oMathPara>
                </a14:m>
                <a:endParaRPr lang="en-GB" sz="2400" b="1" kern="0" dirty="0">
                  <a:solidFill>
                    <a:srgbClr val="000000"/>
                  </a:solidFill>
                  <a:ea typeface="Cambria Math" panose="02040503050406030204" pitchFamily="18" charset="0"/>
                  <a:sym typeface="Arial"/>
                </a:endParaRPr>
              </a:p>
              <a:p>
                <a:endParaRPr lang="de-DE" sz="2400" dirty="0"/>
              </a:p>
              <a:p>
                <a:pPr lvl="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(4)</m:t>
                          </m:r>
                          <m:r>
                            <a:rPr lang="en-US" sz="2400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lang="en-US" sz="24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(47)</m:t>
                          </m:r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US" sz="2400" i="1" ker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(−1)</m:t>
                          </m:r>
                          <m:r>
                            <a:rPr lang="en-US" sz="24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(18)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26</m:t>
                              </m:r>
                            </m:e>
                          </m:d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(−1)</m:t>
                              </m:r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206</m:t>
                          </m:r>
                        </m:num>
                        <m:den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103</m:t>
                          </m:r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𝟐</m:t>
                      </m:r>
                    </m:oMath>
                  </m:oMathPara>
                </a14:m>
                <a:endParaRPr lang="en-US" sz="2400" b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2D0B2-8FE6-40DB-95AD-6B05F15B2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8" y="2678873"/>
                <a:ext cx="5310813" cy="19996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FEC6-45B6-4C06-8254-2AD70C4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745483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FF9-D5B8-4C82-8415-CDD0F39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E91C-9CE1-49F2-9CA1-AB0335AF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5EC105C-7D26-4298-9AFE-DF670CEA44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2217" y="5413807"/>
              <a:ext cx="1097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841085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4803997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21384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334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933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5EC105C-7D26-4298-9AFE-DF670CEA440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2217" y="5413807"/>
              <a:ext cx="10972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841085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248039973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121384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667" t="-1639" r="-208333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4918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639" r="-6667" b="-1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334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933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2A7675-697E-44AD-BDED-266939FACE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1999" y="5375167"/>
              <a:ext cx="1097279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97279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/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2A7675-697E-44AD-BDED-266939FACEB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1999" y="5375167"/>
              <a:ext cx="1097279" cy="74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97279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5"/>
                          <a:stretch>
                            <a:fillRect l="-552" t="-1613" r="-2210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FA4F18A-6AF6-4BB1-BD96-6BF402F6363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9076" y="5371855"/>
              <a:ext cx="1066201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201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pc="-20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 spc="-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en-US" i="1" spc="-20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pc="-20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26</a:t>
                          </a:r>
                        </a:p>
                      </a:txBody>
                      <a:tcPr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FA4F18A-6AF6-4BB1-BD96-6BF402F6363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39076" y="5371855"/>
              <a:ext cx="1066201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66201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6"/>
                          <a:stretch>
                            <a:fillRect l="-568" t="-1639" r="-227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26</a:t>
                          </a:r>
                        </a:p>
                      </a:txBody>
                      <a:tcPr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0F29E36-E43C-4234-B8F3-CFB3CD18671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5278" y="5378737"/>
              <a:ext cx="5026659" cy="741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95722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  <a:gridCol w="1617133">
                      <a:extLst>
                        <a:ext uri="{9D8B030D-6E8A-4147-A177-3AD203B41FA5}">
                          <a16:colId xmlns:a16="http://schemas.microsoft.com/office/drawing/2014/main" val="3592960431"/>
                        </a:ext>
                      </a:extLst>
                    </a:gridCol>
                    <a:gridCol w="1813804">
                      <a:extLst>
                        <a:ext uri="{9D8B030D-6E8A-4147-A177-3AD203B41FA5}">
                          <a16:colId xmlns:a16="http://schemas.microsoft.com/office/drawing/2014/main" val="831332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)(</m:t>
                                </m:r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BB300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)(</m:t>
                                </m:r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pc="-200" baseline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0" spc="-200" baseline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0" spc="-200" baseline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 spc="-200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en-US" i="1" spc="-20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pc="-200" baseline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anchor="ctr" anchorCtr="1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47</a:t>
                          </a:r>
                        </a:p>
                      </a:txBody>
                      <a:tcPr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0F29E36-E43C-4234-B8F3-CFB3CD18671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5278" y="5378737"/>
              <a:ext cx="5026659" cy="741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95722">
                      <a:extLst>
                        <a:ext uri="{9D8B030D-6E8A-4147-A177-3AD203B41FA5}">
                          <a16:colId xmlns:a16="http://schemas.microsoft.com/office/drawing/2014/main" val="2884001009"/>
                        </a:ext>
                      </a:extLst>
                    </a:gridCol>
                    <a:gridCol w="1617133">
                      <a:extLst>
                        <a:ext uri="{9D8B030D-6E8A-4147-A177-3AD203B41FA5}">
                          <a16:colId xmlns:a16="http://schemas.microsoft.com/office/drawing/2014/main" val="3592960431"/>
                        </a:ext>
                      </a:extLst>
                    </a:gridCol>
                    <a:gridCol w="1813804">
                      <a:extLst>
                        <a:ext uri="{9D8B030D-6E8A-4147-A177-3AD203B41FA5}">
                          <a16:colId xmlns:a16="http://schemas.microsoft.com/office/drawing/2014/main" val="831332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382" t="-1613" r="-21679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98872" t="-1613" r="-11353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anchor="ctr" anchorCtr="1">
                        <a:blipFill>
                          <a:blip r:embed="rId7"/>
                          <a:stretch>
                            <a:fillRect l="-177517" t="-1613" r="-1342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8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solidFill>
                          <a:srgbClr val="FB8C6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47</a:t>
                          </a:r>
                        </a:p>
                      </a:txBody>
                      <a:tcPr anchor="ctr">
                        <a:solidFill>
                          <a:srgbClr val="C7A1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anchor="ctr">
                        <a:solidFill>
                          <a:srgbClr val="D6DB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17178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/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𝐿𝑖𝑒𝑓𝑒𝑟𝑧𝑒𝑖𝑡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𝑀𝑖𝑛𝑢𝑡𝑒𝑛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𝑆𝑡𝑜𝑝𝑝𝑠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𝐸𝑛𝑡𝑓𝑒𝑟𝑛𝑢𝑛𝑔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blipFill>
                <a:blip r:embed="rId8"/>
                <a:stretch>
                  <a:fillRect l="-855" b="-4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2D0B2-8FE6-40DB-95AD-6B05F15B2566}"/>
                  </a:ext>
                </a:extLst>
              </p:cNvPr>
              <p:cNvSpPr txBox="1"/>
              <p:nvPr/>
            </p:nvSpPr>
            <p:spPr>
              <a:xfrm>
                <a:off x="692578" y="2678873"/>
                <a:ext cx="5310813" cy="199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(26)</m:t>
                          </m:r>
                          <m:r>
                            <a:rPr lang="en-US" sz="24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(18)</m:t>
                          </m:r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US" sz="2400" i="1" ker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(−1)</m:t>
                          </m:r>
                          <m:r>
                            <a:rPr lang="en-US" sz="24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(47)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26</m:t>
                              </m:r>
                            </m:e>
                          </m:d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(−1)</m:t>
                              </m:r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515</m:t>
                          </m:r>
                        </m:num>
                        <m:den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103</m:t>
                          </m:r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𝟓</m:t>
                      </m:r>
                    </m:oMath>
                  </m:oMathPara>
                </a14:m>
                <a:endParaRPr lang="en-GB" sz="2400" b="1" kern="0" dirty="0">
                  <a:solidFill>
                    <a:srgbClr val="000000"/>
                  </a:solidFill>
                  <a:ea typeface="Cambria Math" panose="02040503050406030204" pitchFamily="18" charset="0"/>
                  <a:sym typeface="Arial"/>
                </a:endParaRPr>
              </a:p>
              <a:p>
                <a:endParaRPr lang="de-DE" sz="2400" dirty="0"/>
              </a:p>
              <a:p>
                <a:pPr lvl="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(4)</m:t>
                          </m:r>
                          <m:r>
                            <a:rPr lang="en-US" sz="2400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lang="en-US" sz="24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(47)</m:t>
                          </m:r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r>
                            <a:rPr lang="en-US" sz="2400" i="1" ker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(−1)</m:t>
                          </m:r>
                          <m:r>
                            <a:rPr lang="en-US" sz="24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(18)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 kern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26</m:t>
                              </m:r>
                            </m:e>
                          </m:d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en-US" sz="2400" i="1" kern="0">
                                  <a:solidFill>
                                    <a:srgbClr val="59595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(−1)</m:t>
                              </m:r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206</m:t>
                          </m:r>
                        </m:num>
                        <m:den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103</m:t>
                          </m:r>
                        </m:den>
                      </m:f>
                      <m:r>
                        <a:rPr 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𝟐</m:t>
                      </m:r>
                    </m:oMath>
                  </m:oMathPara>
                </a14:m>
                <a:endParaRPr lang="en-US" sz="2400" b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92D0B2-8FE6-40DB-95AD-6B05F15B2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8" y="2678873"/>
                <a:ext cx="5310813" cy="19996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61B3BF-B6F3-417A-BD33-F829382CBE42}"/>
                  </a:ext>
                </a:extLst>
              </p:cNvPr>
              <p:cNvSpPr txBox="1"/>
              <p:nvPr/>
            </p:nvSpPr>
            <p:spPr>
              <a:xfrm>
                <a:off x="6997388" y="2754743"/>
                <a:ext cx="3069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 kern="0" smtClean="0">
                              <a:solidFill>
                                <a:srgbClr val="FFAB40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sz="2400" i="1" kern="0" smtClean="0">
                              <a:solidFill>
                                <a:srgbClr val="FFAB40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e>
                      </m:acc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 kern="0" smtClean="0">
                              <a:solidFill>
                                <a:srgbClr val="0097A7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kern="0" smtClean="0">
                                  <a:solidFill>
                                    <a:srgbClr val="0097A7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sz="2400" i="1" kern="0" smtClean="0">
                                  <a:solidFill>
                                    <a:srgbClr val="0097A7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 smtClean="0">
                                  <a:solidFill>
                                    <a:srgbClr val="0097A7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𝑏</m:t>
                          </m:r>
                        </m:e>
                        <m:sub>
                          <m:r>
                            <a:rPr lang="en-US" sz="24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400" i="1" kern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lang="en-US" sz="2400" i="1" ker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61B3BF-B6F3-417A-BD33-F829382C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388" y="2754743"/>
                <a:ext cx="3069366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1EBE3-7257-4F40-9ECB-ED2A878D04C5}"/>
                  </a:ext>
                </a:extLst>
              </p:cNvPr>
              <p:cNvSpPr txBox="1"/>
              <p:nvPr/>
            </p:nvSpPr>
            <p:spPr>
              <a:xfrm>
                <a:off x="7341103" y="3324738"/>
                <a:ext cx="3361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lang="en-US" sz="2400" i="1" kern="0" smtClean="0">
                          <a:solidFill>
                            <a:srgbClr val="FFAB40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sym typeface="Arial"/>
                        </a:rPr>
                        <m:t>30</m:t>
                      </m:r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−(5)</m:t>
                      </m:r>
                      <m:r>
                        <a:rPr lang="en-US" sz="2400" i="1" kern="0" smtClean="0">
                          <a:solidFill>
                            <a:srgbClr val="0097A7"/>
                          </a:solidFill>
                          <a:latin typeface="Cambria Math" panose="02040503050406030204" pitchFamily="18" charset="0"/>
                          <a:sym typeface="Arial"/>
                        </a:rPr>
                        <m:t>(2)</m:t>
                      </m:r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−(2)</m:t>
                      </m:r>
                      <m:r>
                        <a:rPr lang="en-US" sz="2400" i="1" kern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(6)</m:t>
                      </m:r>
                    </m:oMath>
                  </m:oMathPara>
                </a14:m>
                <a:endParaRPr lang="en-US" sz="2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A1EBE3-7257-4F40-9ECB-ED2A878D0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03" y="3324738"/>
                <a:ext cx="3361882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266272-5DC7-470C-8AF2-90D380DDCF1C}"/>
                  </a:ext>
                </a:extLst>
              </p:cNvPr>
              <p:cNvSpPr txBox="1"/>
              <p:nvPr/>
            </p:nvSpPr>
            <p:spPr>
              <a:xfrm>
                <a:off x="7341103" y="3857517"/>
                <a:ext cx="292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=30−10−12=</m:t>
                      </m:r>
                      <m:r>
                        <a:rPr lang="en-US" sz="24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𝟖</m:t>
                      </m:r>
                    </m:oMath>
                  </m:oMathPara>
                </a14:m>
                <a:endParaRPr lang="en-US" sz="2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266272-5DC7-470C-8AF2-90D380DD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03" y="3857517"/>
                <a:ext cx="29204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8B73DA-3F74-410E-AD00-BBA4FF53E9DA}"/>
                  </a:ext>
                </a:extLst>
              </p:cNvPr>
              <p:cNvSpPr/>
              <p:nvPr/>
            </p:nvSpPr>
            <p:spPr>
              <a:xfrm>
                <a:off x="5464885" y="1547377"/>
                <a:ext cx="3065006" cy="52322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marL="114300"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accPr>
                      <m:e>
                        <m: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e>
                    </m:acc>
                    <m:r>
                      <a:rPr lang="en-US" sz="2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sz="2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8</m:t>
                    </m:r>
                    <m:r>
                      <a:rPr lang="en-US" sz="2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r>
                      <a:rPr lang="en-US" sz="2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5</m:t>
                    </m:r>
                    <m:sSub>
                      <m:sSubPr>
                        <m:ctrlP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28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0" dirty="0">
                    <a:solidFill>
                      <a:srgbClr val="0070C0"/>
                    </a:solidFill>
                    <a:latin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r>
                      <a:rPr lang="en-US" sz="2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2</m:t>
                    </m:r>
                    <m:sSub>
                      <m:sSubPr>
                        <m:ctrlP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z="28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endParaRPr lang="en-US" sz="2800" kern="0" dirty="0">
                  <a:solidFill>
                    <a:srgbClr val="0070C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8B73DA-3F74-410E-AD00-BBA4FF53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85" y="1547377"/>
                <a:ext cx="306500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20A1-CE07-4FBA-8F27-FAFE928A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21145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FF9-D5B8-4C82-8415-CDD0F392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Übung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FE91C-9CE1-49F2-9CA1-AB0335AF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75" y="365125"/>
            <a:ext cx="1388525" cy="1152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911232-1729-4B15-9366-12CE3A4BFBC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9986" y="3155821"/>
              <a:ext cx="1097280" cy="223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404734404"/>
                        </a:ext>
                      </a:extLst>
                    </a:gridCol>
                  </a:tblGrid>
                  <a:tr h="3920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D911232-1729-4B15-9366-12CE3A4BFBC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9986" y="3155821"/>
              <a:ext cx="1097280" cy="223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786252216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71612328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14047344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667" t="-1538" r="-208333" b="-4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538" r="-104918" b="-4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538" r="-6667" b="-48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22231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279116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979639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144301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solidFill>
                          <a:srgbClr val="FBF4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E7EF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solidFill>
                          <a:srgbClr val="DD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8945093"/>
                      </a:ext>
                    </a:extLst>
                  </a:tr>
                  <a:tr h="3669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solidFill>
                          <a:srgbClr val="CBDD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solidFill>
                          <a:srgbClr val="89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7713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/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𝐿𝑖𝑒𝑓𝑒𝑟𝑧𝑒𝑖𝑡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𝑀𝑖𝑛𝑢𝑡𝑒𝑛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𝑆𝑡𝑜𝑝𝑝𝑠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𝐸𝑛𝑡𝑓𝑒𝑟𝑛𝑢𝑛𝑔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692D9-F591-4F9E-95BF-716E88CAF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027"/>
                <a:ext cx="2954655" cy="923330"/>
              </a:xfrm>
              <a:prstGeom prst="rect">
                <a:avLst/>
              </a:prstGeom>
              <a:blipFill>
                <a:blip r:embed="rId5"/>
                <a:stretch>
                  <a:fillRect l="-855" b="-40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71C98A-96E8-4391-9906-1E989497B123}"/>
                  </a:ext>
                </a:extLst>
              </p:cNvPr>
              <p:cNvSpPr/>
              <p:nvPr/>
            </p:nvSpPr>
            <p:spPr>
              <a:xfrm>
                <a:off x="5464885" y="1547377"/>
                <a:ext cx="3065006" cy="52322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 marL="114300"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accPr>
                      <m:e>
                        <m: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e>
                    </m:acc>
                    <m:r>
                      <a:rPr lang="en-US" sz="2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sz="2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8</m:t>
                    </m:r>
                    <m:r>
                      <a:rPr lang="en-US" sz="2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r>
                      <a:rPr lang="en-US" sz="2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5</m:t>
                    </m:r>
                    <m:sSub>
                      <m:sSubPr>
                        <m:ctrlP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28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0" dirty="0">
                    <a:solidFill>
                      <a:srgbClr val="0070C0"/>
                    </a:solidFill>
                    <a:latin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r>
                      <a:rPr lang="en-US" sz="2800" i="1" kern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Arial"/>
                      </a:rPr>
                      <m:t>2</m:t>
                    </m:r>
                    <m:sSub>
                      <m:sSubPr>
                        <m:ctrlP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z="2800" i="1" kern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</m:oMath>
                </a14:m>
                <a:endParaRPr lang="en-US" sz="2800" kern="0" dirty="0">
                  <a:solidFill>
                    <a:srgbClr val="0070C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71C98A-96E8-4391-9906-1E989497B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85" y="1547377"/>
                <a:ext cx="30650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35C279C-2C24-4DDF-AB65-0042F6268FC0}"/>
              </a:ext>
            </a:extLst>
          </p:cNvPr>
          <p:cNvSpPr txBox="1"/>
          <p:nvPr/>
        </p:nvSpPr>
        <p:spPr>
          <a:xfrm>
            <a:off x="1983487" y="3363400"/>
            <a:ext cx="9370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Basierend auf unserer Analyse haben Apothekenlieferungen eine feste Fahrtzeit von 8 Minuten,</a:t>
            </a:r>
          </a:p>
          <a:p>
            <a:r>
              <a:rPr lang="de-DE" sz="2800" dirty="0"/>
              <a:t>plus 5 Minuten für jeden Stopp,</a:t>
            </a:r>
          </a:p>
          <a:p>
            <a:r>
              <a:rPr lang="de-DE" sz="2800" dirty="0"/>
              <a:t>und 2 Minuten für jeden gefahrenen Kilometer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2176-FE18-40FC-9207-F4544B6D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218849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F606-A43B-4BDD-95B5-C08FCD4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9E73-BE9F-4FDB-A2F3-2B6A572A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351338"/>
          </a:xfrm>
        </p:spPr>
        <p:txBody>
          <a:bodyPr/>
          <a:lstStyle/>
          <a:p>
            <a:r>
              <a:rPr lang="de-DE" noProof="0" dirty="0"/>
              <a:t>Die Schritte sind die gleichen wie bei der linearen Regression,</a:t>
            </a:r>
          </a:p>
          <a:p>
            <a:r>
              <a:rPr lang="de-DE" noProof="0" dirty="0"/>
              <a:t>außer man wählt einen breiten x-Achsen Abschnitt aus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E9581-58FE-411B-AE7F-139DAB90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74" y="1825625"/>
            <a:ext cx="5418826" cy="4224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EEC745-C03A-4F7B-A9BD-5862F87C2315}"/>
                  </a:ext>
                </a:extLst>
              </p14:cNvPr>
              <p14:cNvContentPartPr/>
              <p14:nvPr/>
            </p14:nvContentPartPr>
            <p14:xfrm>
              <a:off x="8289315" y="2851284"/>
              <a:ext cx="710143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EEC745-C03A-4F7B-A9BD-5862F87C23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3304" y="2779284"/>
                <a:ext cx="781806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1BDB-6EAF-4163-B968-50D8ACDD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1007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C7F3-D7E9-4EA5-BDAC-BBB406EE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DF57-590D-4CAC-93DE-8A6806B3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55123F-00DA-403F-B814-DA437633DD30}"/>
              </a:ext>
            </a:extLst>
          </p:cNvPr>
          <p:cNvGrpSpPr/>
          <p:nvPr/>
        </p:nvGrpSpPr>
        <p:grpSpPr>
          <a:xfrm>
            <a:off x="838200" y="1690687"/>
            <a:ext cx="10515600" cy="4351337"/>
            <a:chOff x="601987" y="1037382"/>
            <a:chExt cx="8230313" cy="38103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D37590-2921-4FFD-BA19-F57A1C252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987" y="1037382"/>
              <a:ext cx="8230313" cy="3810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91B09-FFCF-44D7-A9FC-6106F396EBC6}"/>
                    </a:ext>
                  </a:extLst>
                </p14:cNvPr>
                <p14:cNvContentPartPr/>
                <p14:nvPr/>
              </p14:nvContentPartPr>
              <p14:xfrm>
                <a:off x="923252" y="1309024"/>
                <a:ext cx="1040400" cy="45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91B09-FFCF-44D7-A9FC-6106F396EB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072" y="1246087"/>
                  <a:ext cx="1096478" cy="170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36B4C0-4064-4DD7-B22A-2BCB3A9FCBBE}"/>
                    </a:ext>
                  </a:extLst>
                </p14:cNvPr>
                <p14:cNvContentPartPr/>
                <p14:nvPr/>
              </p14:nvContentPartPr>
              <p14:xfrm>
                <a:off x="905612" y="4264624"/>
                <a:ext cx="564840" cy="2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36B4C0-4064-4DD7-B22A-2BCB3A9FC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7426" y="4201050"/>
                  <a:ext cx="620929" cy="156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F67A32-EE07-4928-BCE4-242E9A005DF4}"/>
                    </a:ext>
                  </a:extLst>
                </p14:cNvPr>
                <p14:cNvContentPartPr/>
                <p14:nvPr/>
              </p14:nvContentPartPr>
              <p14:xfrm>
                <a:off x="923252" y="4424464"/>
                <a:ext cx="62784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F67A32-EE07-4928-BCE4-242E9A005D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072" y="4360968"/>
                  <a:ext cx="683917" cy="166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9C8AA6-D53E-4A4B-BFFB-70BD0A09B887}"/>
                    </a:ext>
                  </a:extLst>
                </p14:cNvPr>
                <p14:cNvContentPartPr/>
                <p14:nvPr/>
              </p14:nvContentPartPr>
              <p14:xfrm>
                <a:off x="914252" y="4614184"/>
                <a:ext cx="672840" cy="3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9C8AA6-D53E-4A4B-BFFB-70BD0A09B8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6076" y="4551474"/>
                  <a:ext cx="728910" cy="163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23B708-919A-40AC-87B5-4FEA45892C72}"/>
                    </a:ext>
                  </a:extLst>
                </p14:cNvPr>
                <p14:cNvContentPartPr/>
                <p14:nvPr/>
              </p14:nvContentPartPr>
              <p14:xfrm>
                <a:off x="2734412" y="4275424"/>
                <a:ext cx="8100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23B708-919A-40AC-87B5-4FEA45892C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6189" y="4212424"/>
                  <a:ext cx="137164" cy="135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2E8C40-9285-49EF-9624-843A3C7094EC}"/>
                    </a:ext>
                  </a:extLst>
                </p14:cNvPr>
                <p14:cNvContentPartPr/>
                <p14:nvPr/>
              </p14:nvContentPartPr>
              <p14:xfrm>
                <a:off x="2734412" y="4464424"/>
                <a:ext cx="7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2E8C40-9285-49EF-9624-843A3C7094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6177" y="4392424"/>
                  <a:ext cx="128188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80352D-0B4E-4D79-96C7-13EF8917C25D}"/>
                    </a:ext>
                  </a:extLst>
                </p14:cNvPr>
                <p14:cNvContentPartPr/>
                <p14:nvPr/>
              </p14:nvContentPartPr>
              <p14:xfrm>
                <a:off x="2743052" y="4642264"/>
                <a:ext cx="108000" cy="1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80352D-0B4E-4D79-96C7-13EF8917C2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4854" y="4578735"/>
                  <a:ext cx="164115" cy="13754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D530C-1355-449A-98BD-1E27277B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3330371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41AC-7A37-4641-A348-451D7559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Multiple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04B7-1B3B-4349-A7B4-111295AE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B3E71F-FDA6-46D4-8C9B-D2D7CBAC4B71}"/>
              </a:ext>
            </a:extLst>
          </p:cNvPr>
          <p:cNvSpPr txBox="1">
            <a:spLocks/>
          </p:cNvSpPr>
          <p:nvPr/>
        </p:nvSpPr>
        <p:spPr>
          <a:xfrm>
            <a:off x="1687902" y="2194549"/>
            <a:ext cx="8816196" cy="3613490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A5002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latin typeface="Lucida Console" panose="020B0609040504020204" pitchFamily="49" charset="0"/>
              </a:rPr>
              <a:t> from sklearn.linear_model import LinearRegression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000" dirty="0">
                <a:latin typeface="Lucida Console" panose="020B0609040504020204" pitchFamily="49" charset="0"/>
              </a:rPr>
              <a:t> x1</a:t>
            </a:r>
            <a:r>
              <a:rPr lang="en-US" sz="2000" dirty="0">
                <a:latin typeface="Lucida Console" panose="020B0609040504020204" pitchFamily="49" charset="0"/>
              </a:rPr>
              <a:t>,x2</a:t>
            </a:r>
            <a:r>
              <a:rPr lang="pl-PL" sz="2000" dirty="0">
                <a:latin typeface="Lucida Console" panose="020B0609040504020204" pitchFamily="49" charset="0"/>
              </a:rPr>
              <a:t> = [1,3,2,3,1]</a:t>
            </a:r>
            <a:r>
              <a:rPr lang="en-US" sz="2000" dirty="0">
                <a:latin typeface="Lucida Console" panose="020B0609040504020204" pitchFamily="49" charset="0"/>
              </a:rPr>
              <a:t>, </a:t>
            </a:r>
            <a:r>
              <a:rPr lang="pl-PL" sz="2000" dirty="0">
                <a:latin typeface="Lucida Console" panose="020B0609040504020204" pitchFamily="49" charset="0"/>
              </a:rPr>
              <a:t>[8,4,9,6,3]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000" dirty="0">
                <a:latin typeface="Lucida Console" panose="020B0609040504020204" pitchFamily="49" charset="0"/>
              </a:rPr>
              <a:t> y = [29,31,36,35,19]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reg = LinearRegression()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reg.fit(</a:t>
            </a:r>
            <a:r>
              <a:rPr lang="es-ES" sz="2000" dirty="0">
                <a:latin typeface="Lucida Console" panose="020B0609040504020204" pitchFamily="49" charset="0"/>
              </a:rPr>
              <a:t>list(zip(x1,x2)), y)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pl-PL" sz="2000" dirty="0">
                <a:latin typeface="Lucida Console" panose="020B0609040504020204" pitchFamily="49" charset="0"/>
              </a:rPr>
              <a:t> b1,b2 = reg.coef_[0], reg.coef_[1] 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latin typeface="Lucida Console" panose="020B0609040504020204" pitchFamily="49" charset="0"/>
              </a:rPr>
              <a:t> b0 = reg.intercept_ 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print(f'y = {b0:.{3}} + {b1:.{3}}x1 + {b2:.{3}}x2’)</a:t>
            </a:r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Lucida Console" panose="020B0609040504020204" pitchFamily="49" charset="0"/>
              </a:rPr>
              <a:t>y = 8.0 + 5.0x1 + 2.0x2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DC4C-4A7E-4222-9526-D820DD0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Multiple Regressionsanalyse</a:t>
            </a:r>
          </a:p>
        </p:txBody>
      </p:sp>
    </p:spTree>
    <p:extLst>
      <p:ext uri="{BB962C8B-B14F-4D97-AF65-F5344CB8AC3E}">
        <p14:creationId xmlns:p14="http://schemas.microsoft.com/office/powerpoint/2010/main" val="40954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ED4B-D1A4-472C-91C1-4D4D0898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Als nächstes: Chi-Quadrat 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013D4-58E3-43DE-ACDF-F62E0CFEC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8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7F2F-9F38-4D0F-9151-9A3B7E73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3264" cy="4351338"/>
          </a:xfrm>
        </p:spPr>
        <p:txBody>
          <a:bodyPr/>
          <a:lstStyle/>
          <a:p>
            <a:r>
              <a:rPr lang="de-DE" noProof="0" dirty="0"/>
              <a:t>Eine Betriebsleiterin möchte wissen, wann ihre Mitarbeiter zur Arbeit erscheinen</a:t>
            </a:r>
          </a:p>
          <a:p>
            <a:r>
              <a:rPr lang="de-DE" noProof="0" dirty="0"/>
              <a:t>Die Schicht beginnt um 8:30 Uhr</a:t>
            </a:r>
          </a:p>
          <a:p>
            <a:r>
              <a:rPr lang="de-DE" noProof="0" dirty="0"/>
              <a:t>Sie nimmt fünf zufällige Zeitkarten und zeichnet die Ankunftsminuten in ein Diagramm ein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AE12E-C4F1-4846-96E8-046D25A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781" y="1825624"/>
            <a:ext cx="4045983" cy="36090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710-D46C-427E-BB8B-4C3D7B49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5210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49736E-82D5-4593-A08E-692B78F1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92299"/>
              </p:ext>
            </p:extLst>
          </p:nvPr>
        </p:nvGraphicFramePr>
        <p:xfrm>
          <a:off x="838199" y="1825625"/>
          <a:ext cx="288841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195">
                  <a:extLst>
                    <a:ext uri="{9D8B030D-6E8A-4147-A177-3AD203B41FA5}">
                      <a16:colId xmlns:a16="http://schemas.microsoft.com/office/drawing/2014/main" val="591269664"/>
                    </a:ext>
                  </a:extLst>
                </a:gridCol>
                <a:gridCol w="1593217">
                  <a:extLst>
                    <a:ext uri="{9D8B030D-6E8A-4147-A177-3AD203B41FA5}">
                      <a16:colId xmlns:a16="http://schemas.microsoft.com/office/drawing/2014/main" val="257813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Stempelkarte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Minuten nach 8:00am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95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4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4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0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5116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E4926B-F6B4-4678-BE4F-6A1E4AC3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1395"/>
              </p:ext>
            </p:extLst>
          </p:nvPr>
        </p:nvGraphicFramePr>
        <p:xfrm>
          <a:off x="838454" y="5282066"/>
          <a:ext cx="28880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61">
                  <a:extLst>
                    <a:ext uri="{9D8B030D-6E8A-4147-A177-3AD203B41FA5}">
                      <a16:colId xmlns:a16="http://schemas.microsoft.com/office/drawing/2014/main" val="4076104250"/>
                    </a:ext>
                  </a:extLst>
                </a:gridCol>
                <a:gridCol w="1589029">
                  <a:extLst>
                    <a:ext uri="{9D8B030D-6E8A-4147-A177-3AD203B41FA5}">
                      <a16:colId xmlns:a16="http://schemas.microsoft.com/office/drawing/2014/main" val="337314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Total: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90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E25C19-E521-40E5-BE5A-630E8233E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43685"/>
              </p:ext>
            </p:extLst>
          </p:nvPr>
        </p:nvGraphicFramePr>
        <p:xfrm>
          <a:off x="838454" y="5715537"/>
          <a:ext cx="288809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9061">
                  <a:extLst>
                    <a:ext uri="{9D8B030D-6E8A-4147-A177-3AD203B41FA5}">
                      <a16:colId xmlns:a16="http://schemas.microsoft.com/office/drawing/2014/main" val="4076104250"/>
                    </a:ext>
                  </a:extLst>
                </a:gridCol>
                <a:gridCol w="1589029">
                  <a:extLst>
                    <a:ext uri="{9D8B030D-6E8A-4147-A177-3AD203B41FA5}">
                      <a16:colId xmlns:a16="http://schemas.microsoft.com/office/drawing/2014/main" val="337314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Mittel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9901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5F0F6-E8D4-480D-A37F-9C5DAB31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D8D96-25FE-5D40-9572-598AC892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27" y="2286388"/>
            <a:ext cx="6096264" cy="3429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BDA91-C80C-744E-BC33-4224A072C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27" y="2286245"/>
            <a:ext cx="6096518" cy="34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31BA2-EEC0-4D65-B397-76E3692F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5" y="1822450"/>
            <a:ext cx="7893399" cy="4440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5C7410-8A14-4920-BA2A-6E6D73A61AAC}"/>
                  </a:ext>
                </a:extLst>
              </p:cNvPr>
              <p:cNvSpPr/>
              <p:nvPr/>
            </p:nvSpPr>
            <p:spPr>
              <a:xfrm>
                <a:off x="838200" y="1967819"/>
                <a:ext cx="325072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Was macht</a:t>
                </a:r>
                <a:br>
                  <a:rPr lang="en-US" sz="28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</a:b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latin typeface="Montserrat" panose="02000505000000020004" pitchFamily="2" charset="0"/>
                  </a:rPr>
                  <a:t> </a:t>
                </a:r>
                <a:r>
                  <a:rPr lang="en-US" sz="2800" dirty="0">
                    <a:latin typeface="Montserrat" panose="02000505000000020004" pitchFamily="2" charset="0"/>
                  </a:rPr>
                  <a:t>zur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best-fit line?</a:t>
                </a:r>
              </a:p>
              <a:p>
                <a:endParaRPr lang="en-US" sz="2800" dirty="0">
                  <a:solidFill>
                    <a:schemeClr val="tx1"/>
                  </a:solidFill>
                  <a:latin typeface="Montserrat" panose="02000505000000020004" pitchFamily="2" charset="0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Montserrat" panose="02000505000000020004" pitchFamily="2" charset="0"/>
                  </a:rPr>
                  <a:t>Betrachten wir die Abweichungen (Residuen)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5C7410-8A14-4920-BA2A-6E6D73A6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7819"/>
                <a:ext cx="3250721" cy="3108543"/>
              </a:xfrm>
              <a:prstGeom prst="rect">
                <a:avLst/>
              </a:prstGeom>
              <a:blipFill>
                <a:blip r:embed="rId4"/>
                <a:stretch>
                  <a:fillRect l="-3940" t="-1961" r="-188" b="-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D9CA69-7713-4422-88E8-5B552CF10CAF}"/>
              </a:ext>
            </a:extLst>
          </p:cNvPr>
          <p:cNvGrpSpPr/>
          <p:nvPr/>
        </p:nvGrpSpPr>
        <p:grpSpPr>
          <a:xfrm>
            <a:off x="5275472" y="2542015"/>
            <a:ext cx="6318430" cy="2668339"/>
            <a:chOff x="3804248" y="1751162"/>
            <a:chExt cx="4926748" cy="200696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02F821-E9DD-49AB-915E-8D0A4B8D1C97}"/>
                </a:ext>
              </a:extLst>
            </p:cNvPr>
            <p:cNvCxnSpPr/>
            <p:nvPr/>
          </p:nvCxnSpPr>
          <p:spPr>
            <a:xfrm>
              <a:off x="3804249" y="1751162"/>
              <a:ext cx="0" cy="948906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AE2F3C-132E-46B4-80A0-DDBF11011C46}"/>
                </a:ext>
              </a:extLst>
            </p:cNvPr>
            <p:cNvCxnSpPr>
              <a:cxnSpLocks/>
            </p:cNvCxnSpPr>
            <p:nvPr/>
          </p:nvCxnSpPr>
          <p:spPr>
            <a:xfrm>
              <a:off x="4922807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D97C04-94CC-4002-A683-1A1BFAAB4332}"/>
                </a:ext>
              </a:extLst>
            </p:cNvPr>
            <p:cNvCxnSpPr>
              <a:cxnSpLocks/>
            </p:cNvCxnSpPr>
            <p:nvPr/>
          </p:nvCxnSpPr>
          <p:spPr>
            <a:xfrm>
              <a:off x="6041366" y="2700068"/>
              <a:ext cx="0" cy="405441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C72E33-8A0D-43E2-8B8A-DD29665E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925" y="1886309"/>
              <a:ext cx="0" cy="813759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3AEEBE-12F5-41B1-A6B9-8991370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1231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87EB7A-87F5-4B96-8319-F13B275232AC}"/>
                </a:ext>
              </a:extLst>
            </p:cNvPr>
            <p:cNvSpPr txBox="1"/>
            <p:nvPr/>
          </p:nvSpPr>
          <p:spPr>
            <a:xfrm>
              <a:off x="3804248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17308E-B4EC-4689-91D0-13756D4D0604}"/>
                </a:ext>
              </a:extLst>
            </p:cNvPr>
            <p:cNvSpPr txBox="1"/>
            <p:nvPr/>
          </p:nvSpPr>
          <p:spPr>
            <a:xfrm>
              <a:off x="4955646" y="2927127"/>
              <a:ext cx="34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D54403-CB1C-46CB-9A9D-F5857D55BFDA}"/>
                </a:ext>
              </a:extLst>
            </p:cNvPr>
            <p:cNvSpPr txBox="1"/>
            <p:nvPr/>
          </p:nvSpPr>
          <p:spPr>
            <a:xfrm>
              <a:off x="6063203" y="277323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6C5F33-B61D-4EF4-B63B-10C01E98F905}"/>
                </a:ext>
              </a:extLst>
            </p:cNvPr>
            <p:cNvSpPr txBox="1"/>
            <p:nvPr/>
          </p:nvSpPr>
          <p:spPr>
            <a:xfrm>
              <a:off x="7159925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3E3966-589A-4FEB-A54E-68DF602AA4E6}"/>
                </a:ext>
              </a:extLst>
            </p:cNvPr>
            <p:cNvSpPr txBox="1"/>
            <p:nvPr/>
          </p:nvSpPr>
          <p:spPr>
            <a:xfrm>
              <a:off x="8296262" y="292712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0326-BEDC-49FE-9B7C-6D8246D5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15992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31BA2-EEC0-4D65-B397-76E3692F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5" y="1822450"/>
            <a:ext cx="7893399" cy="44400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5C7410-8A14-4920-BA2A-6E6D73A61AAC}"/>
              </a:ext>
            </a:extLst>
          </p:cNvPr>
          <p:cNvSpPr/>
          <p:nvPr/>
        </p:nvSpPr>
        <p:spPr>
          <a:xfrm>
            <a:off x="838200" y="1967819"/>
            <a:ext cx="32507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latin typeface="Montserrat" panose="02000505000000020004" pitchFamily="2" charset="0"/>
              </a:rPr>
              <a:t>Wir sehen, dass die Summe der „Abstände" oberhalb der Geraden, die Summe derjenigen unter der Geraden ausgleicht</a:t>
            </a:r>
            <a:endParaRPr lang="en-US" sz="280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D9CA69-7713-4422-88E8-5B552CF10CAF}"/>
              </a:ext>
            </a:extLst>
          </p:cNvPr>
          <p:cNvGrpSpPr/>
          <p:nvPr/>
        </p:nvGrpSpPr>
        <p:grpSpPr>
          <a:xfrm>
            <a:off x="5275472" y="2542015"/>
            <a:ext cx="6318430" cy="2668339"/>
            <a:chOff x="3804248" y="1751162"/>
            <a:chExt cx="4926748" cy="200696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02F821-E9DD-49AB-915E-8D0A4B8D1C97}"/>
                </a:ext>
              </a:extLst>
            </p:cNvPr>
            <p:cNvCxnSpPr/>
            <p:nvPr/>
          </p:nvCxnSpPr>
          <p:spPr>
            <a:xfrm>
              <a:off x="3804249" y="1751162"/>
              <a:ext cx="0" cy="948906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AE2F3C-132E-46B4-80A0-DDBF11011C46}"/>
                </a:ext>
              </a:extLst>
            </p:cNvPr>
            <p:cNvCxnSpPr>
              <a:cxnSpLocks/>
            </p:cNvCxnSpPr>
            <p:nvPr/>
          </p:nvCxnSpPr>
          <p:spPr>
            <a:xfrm>
              <a:off x="4922807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D97C04-94CC-4002-A683-1A1BFAAB4332}"/>
                </a:ext>
              </a:extLst>
            </p:cNvPr>
            <p:cNvCxnSpPr>
              <a:cxnSpLocks/>
            </p:cNvCxnSpPr>
            <p:nvPr/>
          </p:nvCxnSpPr>
          <p:spPr>
            <a:xfrm>
              <a:off x="6041366" y="2700068"/>
              <a:ext cx="0" cy="405441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C72E33-8A0D-43E2-8B8A-DD29665E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925" y="1886309"/>
              <a:ext cx="0" cy="813759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3AEEBE-12F5-41B1-A6B9-8991370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1231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87EB7A-87F5-4B96-8319-F13B275232AC}"/>
                </a:ext>
              </a:extLst>
            </p:cNvPr>
            <p:cNvSpPr txBox="1"/>
            <p:nvPr/>
          </p:nvSpPr>
          <p:spPr>
            <a:xfrm>
              <a:off x="3804248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17308E-B4EC-4689-91D0-13756D4D0604}"/>
                </a:ext>
              </a:extLst>
            </p:cNvPr>
            <p:cNvSpPr txBox="1"/>
            <p:nvPr/>
          </p:nvSpPr>
          <p:spPr>
            <a:xfrm>
              <a:off x="4955646" y="2927127"/>
              <a:ext cx="34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D54403-CB1C-46CB-9A9D-F5857D55BFDA}"/>
                </a:ext>
              </a:extLst>
            </p:cNvPr>
            <p:cNvSpPr txBox="1"/>
            <p:nvPr/>
          </p:nvSpPr>
          <p:spPr>
            <a:xfrm>
              <a:off x="6063203" y="277323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6C5F33-B61D-4EF4-B63B-10C01E98F905}"/>
                </a:ext>
              </a:extLst>
            </p:cNvPr>
            <p:cNvSpPr txBox="1"/>
            <p:nvPr/>
          </p:nvSpPr>
          <p:spPr>
            <a:xfrm>
              <a:off x="7159925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3E3966-589A-4FEB-A54E-68DF602AA4E6}"/>
                </a:ext>
              </a:extLst>
            </p:cNvPr>
            <p:cNvSpPr txBox="1"/>
            <p:nvPr/>
          </p:nvSpPr>
          <p:spPr>
            <a:xfrm>
              <a:off x="8296262" y="292712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EA554-DE2C-42B7-B665-035C9BE45B34}"/>
                  </a:ext>
                </a:extLst>
              </p:cNvPr>
              <p:cNvSpPr txBox="1"/>
              <p:nvPr/>
            </p:nvSpPr>
            <p:spPr>
              <a:xfrm>
                <a:off x="6471474" y="2332219"/>
                <a:ext cx="24913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+7+6=+13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EA554-DE2C-42B7-B665-035C9BE4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474" y="2332219"/>
                <a:ext cx="24913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E0E4A-C271-4E7C-AAF6-472B66786D2B}"/>
                  </a:ext>
                </a:extLst>
              </p:cNvPr>
              <p:cNvSpPr txBox="1"/>
              <p:nvPr/>
            </p:nvSpPr>
            <p:spPr>
              <a:xfrm>
                <a:off x="6157811" y="4945439"/>
                <a:ext cx="3117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−5−3−5=−13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E0E4A-C271-4E7C-AAF6-472B66786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11" y="4945439"/>
                <a:ext cx="31173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07B7-BF1C-430E-B86A-8E6CF0EF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4849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870-E341-4987-BEC2-667C455A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“Best fit” Verstehen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31BA2-EEC0-4D65-B397-76E3692F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5" y="1822450"/>
            <a:ext cx="7893399" cy="444003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6D9CA69-7713-4422-88E8-5B552CF10CAF}"/>
              </a:ext>
            </a:extLst>
          </p:cNvPr>
          <p:cNvGrpSpPr/>
          <p:nvPr/>
        </p:nvGrpSpPr>
        <p:grpSpPr>
          <a:xfrm>
            <a:off x="5275472" y="2542015"/>
            <a:ext cx="6318430" cy="2668339"/>
            <a:chOff x="3804248" y="1751162"/>
            <a:chExt cx="4926748" cy="200696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02F821-E9DD-49AB-915E-8D0A4B8D1C97}"/>
                </a:ext>
              </a:extLst>
            </p:cNvPr>
            <p:cNvCxnSpPr/>
            <p:nvPr/>
          </p:nvCxnSpPr>
          <p:spPr>
            <a:xfrm>
              <a:off x="3804249" y="1751162"/>
              <a:ext cx="0" cy="948906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AE2F3C-132E-46B4-80A0-DDBF11011C46}"/>
                </a:ext>
              </a:extLst>
            </p:cNvPr>
            <p:cNvCxnSpPr>
              <a:cxnSpLocks/>
            </p:cNvCxnSpPr>
            <p:nvPr/>
          </p:nvCxnSpPr>
          <p:spPr>
            <a:xfrm>
              <a:off x="4922807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D97C04-94CC-4002-A683-1A1BFAAB4332}"/>
                </a:ext>
              </a:extLst>
            </p:cNvPr>
            <p:cNvCxnSpPr>
              <a:cxnSpLocks/>
            </p:cNvCxnSpPr>
            <p:nvPr/>
          </p:nvCxnSpPr>
          <p:spPr>
            <a:xfrm>
              <a:off x="6041366" y="2700068"/>
              <a:ext cx="0" cy="405441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C72E33-8A0D-43E2-8B8A-DD29665E051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925" y="1886309"/>
              <a:ext cx="0" cy="813759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3AEEBE-12F5-41B1-A6B9-8991370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1231" y="2700068"/>
              <a:ext cx="0" cy="664234"/>
            </a:xfrm>
            <a:prstGeom prst="line">
              <a:avLst/>
            </a:prstGeom>
            <a:ln w="2857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87EB7A-87F5-4B96-8319-F13B275232AC}"/>
                </a:ext>
              </a:extLst>
            </p:cNvPr>
            <p:cNvSpPr txBox="1"/>
            <p:nvPr/>
          </p:nvSpPr>
          <p:spPr>
            <a:xfrm>
              <a:off x="3804248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17308E-B4EC-4689-91D0-13756D4D0604}"/>
                </a:ext>
              </a:extLst>
            </p:cNvPr>
            <p:cNvSpPr txBox="1"/>
            <p:nvPr/>
          </p:nvSpPr>
          <p:spPr>
            <a:xfrm>
              <a:off x="4955646" y="2927127"/>
              <a:ext cx="34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D54403-CB1C-46CB-9A9D-F5857D55BFDA}"/>
                </a:ext>
              </a:extLst>
            </p:cNvPr>
            <p:cNvSpPr txBox="1"/>
            <p:nvPr/>
          </p:nvSpPr>
          <p:spPr>
            <a:xfrm>
              <a:off x="6063203" y="277323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6C5F33-B61D-4EF4-B63B-10C01E98F905}"/>
                </a:ext>
              </a:extLst>
            </p:cNvPr>
            <p:cNvSpPr txBox="1"/>
            <p:nvPr/>
          </p:nvSpPr>
          <p:spPr>
            <a:xfrm>
              <a:off x="7159925" y="208035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3E3966-589A-4FEB-A54E-68DF602AA4E6}"/>
                </a:ext>
              </a:extLst>
            </p:cNvPr>
            <p:cNvSpPr txBox="1"/>
            <p:nvPr/>
          </p:nvSpPr>
          <p:spPr>
            <a:xfrm>
              <a:off x="8296262" y="2927127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52EC5A-84CC-4EAD-A036-D1A65A725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91885"/>
              </p:ext>
            </p:extLst>
          </p:nvPr>
        </p:nvGraphicFramePr>
        <p:xfrm>
          <a:off x="342639" y="1563499"/>
          <a:ext cx="3357818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931">
                  <a:extLst>
                    <a:ext uri="{9D8B030D-6E8A-4147-A177-3AD203B41FA5}">
                      <a16:colId xmlns:a16="http://schemas.microsoft.com/office/drawing/2014/main" val="591269664"/>
                    </a:ext>
                  </a:extLst>
                </a:gridCol>
                <a:gridCol w="1750887">
                  <a:extLst>
                    <a:ext uri="{9D8B030D-6E8A-4147-A177-3AD203B41FA5}">
                      <a16:colId xmlns:a16="http://schemas.microsoft.com/office/drawing/2014/main" val="257813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Abweichung 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Abweichung im Quadrat(SE)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95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4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43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0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5116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1E0F67-9BA9-4836-BE34-F5D3C90A6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8847"/>
              </p:ext>
            </p:extLst>
          </p:nvPr>
        </p:nvGraphicFramePr>
        <p:xfrm>
          <a:off x="342639" y="4855339"/>
          <a:ext cx="333676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4924">
                  <a:extLst>
                    <a:ext uri="{9D8B030D-6E8A-4147-A177-3AD203B41FA5}">
                      <a16:colId xmlns:a16="http://schemas.microsoft.com/office/drawing/2014/main" val="4076104250"/>
                    </a:ext>
                  </a:extLst>
                </a:gridCol>
                <a:gridCol w="1701836">
                  <a:extLst>
                    <a:ext uri="{9D8B030D-6E8A-4147-A177-3AD203B41FA5}">
                      <a16:colId xmlns:a16="http://schemas.microsoft.com/office/drawing/2014/main" val="3373144078"/>
                    </a:ext>
                  </a:extLst>
                </a:gridCol>
              </a:tblGrid>
              <a:tr h="8919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Quadrat-summe der Abweichungen(SSE)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144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99013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129052F6-FDCF-4623-9BE8-A780E252AD2B}"/>
              </a:ext>
            </a:extLst>
          </p:cNvPr>
          <p:cNvSpPr/>
          <p:nvPr/>
        </p:nvSpPr>
        <p:spPr>
          <a:xfrm>
            <a:off x="2486620" y="5210354"/>
            <a:ext cx="787383" cy="5001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0880FE-B2D7-45FE-8243-42D0CC5F7ACF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>
            <a:off x="2880312" y="5710475"/>
            <a:ext cx="820144" cy="255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89778-1542-4B9B-A5A5-055CF57E9F38}"/>
              </a:ext>
            </a:extLst>
          </p:cNvPr>
          <p:cNvSpPr txBox="1"/>
          <p:nvPr/>
        </p:nvSpPr>
        <p:spPr>
          <a:xfrm>
            <a:off x="3700456" y="5766309"/>
            <a:ext cx="53174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ontserrat" panose="02000505000000020004" pitchFamily="2" charset="0"/>
              </a:rPr>
              <a:t>Wir wollen, dass SSE so klein wie möglich 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3C79F-40AD-4024-B57A-DE769D8D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Lineare Regression</a:t>
            </a:r>
          </a:p>
        </p:txBody>
      </p:sp>
    </p:spTree>
    <p:extLst>
      <p:ext uri="{BB962C8B-B14F-4D97-AF65-F5344CB8AC3E}">
        <p14:creationId xmlns:p14="http://schemas.microsoft.com/office/powerpoint/2010/main" val="366029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3277</Words>
  <Application>Microsoft Macintosh PowerPoint</Application>
  <PresentationFormat>Widescreen</PresentationFormat>
  <Paragraphs>780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Lucida Console</vt:lpstr>
      <vt:lpstr>Montserrat</vt:lpstr>
      <vt:lpstr>Wingdings</vt:lpstr>
      <vt:lpstr>Office</vt:lpstr>
      <vt:lpstr>Teil 6: Regressionen</vt:lpstr>
      <vt:lpstr>Lineare Regression</vt:lpstr>
      <vt:lpstr>Lineare Regression</vt:lpstr>
      <vt:lpstr>Lineare Regression</vt:lpstr>
      <vt:lpstr>“Best fit” Verstehen</vt:lpstr>
      <vt:lpstr>“Best fit” Verstehen</vt:lpstr>
      <vt:lpstr>“Best fit” Verstehen</vt:lpstr>
      <vt:lpstr>“Best fit” Verstehen</vt:lpstr>
      <vt:lpstr>“Best fit” Verstehen</vt:lpstr>
      <vt:lpstr>“Best fit” Verstehen</vt:lpstr>
      <vt:lpstr>“Best fit” Verstehen</vt:lpstr>
      <vt:lpstr>Lineare Regression</vt:lpstr>
      <vt:lpstr>Lineare Regression</vt:lpstr>
      <vt:lpstr>Lineare Regression</vt:lpstr>
      <vt:lpstr>Lineare Regression</vt:lpstr>
      <vt:lpstr>Lineare Regression</vt:lpstr>
      <vt:lpstr>Einschränkungen der linearen Regression</vt:lpstr>
      <vt:lpstr>Lineare Regression Beispiel</vt:lpstr>
      <vt:lpstr>Regression Übung #1</vt:lpstr>
      <vt:lpstr>Regression Übung #1</vt:lpstr>
      <vt:lpstr>Regression Übung #1</vt:lpstr>
      <vt:lpstr>Regression Übung #1</vt:lpstr>
      <vt:lpstr>Regression Übung #1</vt:lpstr>
      <vt:lpstr>Regression Übung #1</vt:lpstr>
      <vt:lpstr>Regression Übung #1</vt:lpstr>
      <vt:lpstr>Regressionen mit Excel Data Analysis</vt:lpstr>
      <vt:lpstr>Lineare Regressionen mit Python</vt:lpstr>
      <vt:lpstr>Multiple Regressionsanalyse</vt:lpstr>
      <vt:lpstr>Lineare vs. multiple Regressionsanalyse</vt:lpstr>
      <vt:lpstr>Lineare vs. multiple Regressionsanalyse</vt:lpstr>
      <vt:lpstr>Lineare vs. multiple Regressionsanalyse</vt:lpstr>
      <vt:lpstr>Lineare vs. multiple Regressionsanalyse</vt:lpstr>
      <vt:lpstr>Lineare vs. multiple Regressionsanalyse</vt:lpstr>
      <vt:lpstr>Multiple Regression</vt:lpstr>
      <vt:lpstr>Multiple Regression</vt:lpstr>
      <vt:lpstr>Multiple Regression</vt:lpstr>
      <vt:lpstr>Multiple Regressionsanalyse Beispiel</vt:lpstr>
      <vt:lpstr>Regression Übung #2</vt:lpstr>
      <vt:lpstr>Regression Übung #2</vt:lpstr>
      <vt:lpstr>Regression Übung #2</vt:lpstr>
      <vt:lpstr>Regression Übung #2</vt:lpstr>
      <vt:lpstr>Regression Übung #2</vt:lpstr>
      <vt:lpstr>Regression Übung #2</vt:lpstr>
      <vt:lpstr>Regression Übung #2</vt:lpstr>
      <vt:lpstr>Regression Übung #2</vt:lpstr>
      <vt:lpstr>Multiple Regression in Excel</vt:lpstr>
      <vt:lpstr>Multiple Regression in Excel</vt:lpstr>
      <vt:lpstr>Multiple Regression in Python</vt:lpstr>
      <vt:lpstr>Als nächstes: Chi-Quadrat Analyse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Carl</dc:creator>
  <cp:lastModifiedBy>Brunner, René</cp:lastModifiedBy>
  <cp:revision>38</cp:revision>
  <dcterms:created xsi:type="dcterms:W3CDTF">2018-06-22T09:05:25Z</dcterms:created>
  <dcterms:modified xsi:type="dcterms:W3CDTF">2018-10-14T07:43:26Z</dcterms:modified>
</cp:coreProperties>
</file>