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6"/>
  </p:notesMasterIdLst>
  <p:handoutMasterIdLst>
    <p:handoutMasterId r:id="rId17"/>
  </p:handoutMasterIdLst>
  <p:sldIdLst>
    <p:sldId id="262" r:id="rId3"/>
    <p:sldId id="276" r:id="rId4"/>
    <p:sldId id="266" r:id="rId5"/>
    <p:sldId id="275" r:id="rId6"/>
    <p:sldId id="278" r:id="rId7"/>
    <p:sldId id="282" r:id="rId8"/>
    <p:sldId id="265" r:id="rId9"/>
    <p:sldId id="279" r:id="rId10"/>
    <p:sldId id="271" r:id="rId11"/>
    <p:sldId id="267" r:id="rId12"/>
    <p:sldId id="281" r:id="rId13"/>
    <p:sldId id="277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8291"/>
    <a:srgbClr val="FF5050"/>
    <a:srgbClr val="000101"/>
    <a:srgbClr val="5B9BD5"/>
    <a:srgbClr val="41C9D3"/>
    <a:srgbClr val="93BCD1"/>
    <a:srgbClr val="A9C1D7"/>
    <a:srgbClr val="FFA164"/>
    <a:srgbClr val="99374E"/>
    <a:srgbClr val="4C5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7" y="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EE1E6-F91B-48CE-B2F5-F7E134078910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FC23B-DCE8-4B98-AC22-B07DFF0AB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57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5F91F-C773-49E9-A646-CD9BE0D3BC08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1CCCF-2809-4922-BED2-C559CC4AE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549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A0AD-A008-4E6F-BD31-6E8EE84DF715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5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1184-5F93-45F6-92B6-88C9B84D7B32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1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7022-6688-4292-8890-201344B9BCE5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67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A0AD-A008-4E6F-BD31-6E8EE84DF71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22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345-65B0-4AF3-9906-8BE6E86C03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549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1AB3-67DF-4DE9-ABA4-3ABDC3EE415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8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036E-EE9E-48CD-811A-D5781928B88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92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A0F9-9AC7-41AD-B944-970BA104FBC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112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C3B9-F279-493A-9EC3-752EC11D61F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072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9BC8-5A46-4748-88E9-AD30BCD7A79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60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C661-20D2-4C03-B5C2-7CD47AD732F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8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345-65B0-4AF3-9906-8BE6E86C0386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42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B54-67E3-47BE-BD19-AD174A9E538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412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1184-5F93-45F6-92B6-88C9B84D7B3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49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7022-6688-4292-8890-201344B9BCE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3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1AB3-67DF-4DE9-ABA4-3ABDC3EE4155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7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036E-EE9E-48CD-811A-D5781928B889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4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A0F9-9AC7-41AD-B944-970BA104FBC6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1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C3B9-F279-493A-9EC3-752EC11D61FA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2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9BC8-5A46-4748-88E9-AD30BCD7A795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9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C661-20D2-4C03-B5C2-7CD47AD732F6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04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B54-67E3-47BE-BD19-AD174A9E5381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73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3B16-A5CB-4C8D-B2A7-D310506C68ED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0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3B16-A5CB-4C8D-B2A7-D310506C68E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834C-30DE-4087-930A-BAD474A55B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09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akyongkim.net/RTLS/triangulation.pdf" TargetMode="External"/><Relationship Id="rId2" Type="http://schemas.openxmlformats.org/officeDocument/2006/relationships/hyperlink" Target="http://www.digitalfashion.co.kr/ai-suitcase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8685869" y="2102922"/>
            <a:ext cx="20952" cy="40761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061526" y="-21513"/>
            <a:ext cx="3663949" cy="229234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049422" y="195701"/>
            <a:ext cx="3171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i="1" dirty="0">
                <a:solidFill>
                  <a:schemeClr val="bg1"/>
                </a:solidFill>
                <a:cs typeface="Aharoni" panose="02010803020104030203" pitchFamily="2" charset="-79"/>
              </a:rPr>
              <a:t>지도교수</a:t>
            </a:r>
            <a:r>
              <a:rPr lang="en-US" altLang="ko-KR" sz="1600" i="1" dirty="0">
                <a:solidFill>
                  <a:schemeClr val="bg1"/>
                </a:solidFill>
                <a:cs typeface="Aharoni" panose="02010803020104030203" pitchFamily="2" charset="-79"/>
              </a:rPr>
              <a:t>: </a:t>
            </a:r>
            <a:r>
              <a:rPr lang="ko-KR" altLang="en-US" sz="1600" i="1" dirty="0">
                <a:solidFill>
                  <a:schemeClr val="bg1"/>
                </a:solidFill>
                <a:cs typeface="Aharoni" panose="02010803020104030203" pitchFamily="2" charset="-79"/>
              </a:rPr>
              <a:t>이상호 교수님</a:t>
            </a:r>
            <a:endParaRPr lang="en-US" altLang="ko-KR" sz="16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ko-KR" altLang="en-US" sz="2200" b="1" i="1" dirty="0">
                <a:solidFill>
                  <a:schemeClr val="bg1"/>
                </a:solidFill>
                <a:cs typeface="Aharoni" panose="02010803020104030203" pitchFamily="2" charset="-79"/>
              </a:rPr>
              <a:t>종합 설계 기획 </a:t>
            </a:r>
            <a:r>
              <a:rPr lang="en-US" altLang="ko-KR" sz="2200" b="1" i="1" dirty="0">
                <a:solidFill>
                  <a:schemeClr val="bg1"/>
                </a:solidFill>
                <a:cs typeface="Aharoni" panose="02010803020104030203" pitchFamily="2" charset="-79"/>
              </a:rPr>
              <a:t>–</a:t>
            </a:r>
            <a:r>
              <a:rPr lang="en-US" altLang="ko-KR" sz="2400" b="1" i="1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ko-KR" altLang="en-US" sz="28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28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sz="1600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  <a:p>
            <a:pPr algn="ctr"/>
            <a:endParaRPr lang="en-US" altLang="ko-KR" sz="28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549301" y="257931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549300" y="312410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531661" y="4205896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531793" y="475296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06166" y="25793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06166" y="3136435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88527" y="42305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45373" y="478032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4484912" y="1127837"/>
            <a:ext cx="1576614" cy="1295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3238" y="2796321"/>
            <a:ext cx="5198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한국산업기술대학교 컴퓨터공학과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2012152041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정해인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2012150025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서광석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2015152034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정구철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265030" y="2229054"/>
            <a:ext cx="439763" cy="439763"/>
            <a:chOff x="4383803" y="3944581"/>
            <a:chExt cx="863816" cy="863816"/>
          </a:xfrm>
        </p:grpSpPr>
        <p:sp>
          <p:nvSpPr>
            <p:cNvPr id="64" name="타원 63"/>
            <p:cNvSpPr/>
            <p:nvPr/>
          </p:nvSpPr>
          <p:spPr>
            <a:xfrm>
              <a:off x="4383803" y="3944581"/>
              <a:ext cx="863816" cy="8638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65" name="Freeform 11"/>
            <p:cNvSpPr>
              <a:spLocks noEditPoints="1"/>
            </p:cNvSpPr>
            <p:nvPr/>
          </p:nvSpPr>
          <p:spPr bwMode="auto">
            <a:xfrm>
              <a:off x="4667916" y="4195034"/>
              <a:ext cx="295593" cy="36290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24" name="타원 23"/>
          <p:cNvSpPr/>
          <p:nvPr/>
        </p:nvSpPr>
        <p:spPr>
          <a:xfrm>
            <a:off x="8531661" y="366639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88527" y="36910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시나리오 및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531793" y="532341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45373" y="535077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531793" y="586073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5373" y="588809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 기술 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3502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2620349" y="2092762"/>
            <a:ext cx="20952" cy="40761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종합 설계 수행 일정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pic>
        <p:nvPicPr>
          <p:cNvPr id="50" name="내용 개체 틀 7">
            <a:extLst>
              <a:ext uri="{FF2B5EF4-FFF2-40B4-BE49-F238E27FC236}">
                <a16:creationId xmlns:a16="http://schemas.microsoft.com/office/drawing/2014/main" id="{5B0402F3-33C8-49AB-8B04-54DBF1BF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32" y="2092762"/>
            <a:ext cx="7965817" cy="4076123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3662802" y="1339144"/>
            <a:ext cx="81464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3A3A3A"/>
                </a:solidFill>
                <a:latin typeface="+mn-ea"/>
              </a:rPr>
              <a:t>종합 설계 수행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463461" y="257931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463460" y="312410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445821" y="4205896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5953" y="475296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445821" y="366639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445953" y="532341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45953" y="586073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526" y="25793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526" y="3136435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87" y="42305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733" y="478032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887" y="36910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시나리오 및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8733" y="535077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733" y="588809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 기술 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22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>
            <a:cxnSpLocks/>
          </p:cNvCxnSpPr>
          <p:nvPr/>
        </p:nvCxnSpPr>
        <p:spPr>
          <a:xfrm flipH="1">
            <a:off x="2620349" y="2102922"/>
            <a:ext cx="20952" cy="40761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GitHub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662802" y="1247584"/>
            <a:ext cx="814647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/>
              <a:t>https://github.com/ktjr4596/kpu_carrier.git</a:t>
            </a:r>
            <a:endParaRPr lang="en-US" altLang="ko-KR" b="1" dirty="0">
              <a:solidFill>
                <a:srgbClr val="3A3A3A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463461" y="257931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463460" y="312410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445821" y="4205896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445953" y="475296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445821" y="366639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445953" y="532341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445953" y="586073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26" y="25793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26" y="3136435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87" y="42305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733" y="478032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87" y="36910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시나리오 및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8733" y="535077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8733" y="588809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 기술 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2" name="Picture 2" descr="C:\Users\ㄴㅐ문서\Desktop\ddd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369" y="1826220"/>
            <a:ext cx="8321911" cy="462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31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>
            <a:cxnSpLocks/>
          </p:cNvCxnSpPr>
          <p:nvPr/>
        </p:nvCxnSpPr>
        <p:spPr>
          <a:xfrm flipH="1">
            <a:off x="2620349" y="2102922"/>
            <a:ext cx="20952" cy="40761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필요 기술 및 참고문헌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662802" y="1476829"/>
            <a:ext cx="81464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3A3A3A"/>
                </a:solidFill>
                <a:latin typeface="+mn-ea"/>
              </a:rPr>
              <a:t>참고 문헌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A3A3A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rgbClr val="3A3A3A"/>
                </a:solidFill>
                <a:latin typeface="+mn-ea"/>
              </a:rPr>
              <a:t>관련 사례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A3A3A"/>
                </a:solidFill>
                <a:latin typeface="+mn-ea"/>
                <a:hlinkClick r:id="rId2"/>
              </a:rPr>
              <a:t>http://www.digitalfashion.co.kr/ai-suitcase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A3A3A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rgbClr val="3A3A3A"/>
                </a:solidFill>
                <a:latin typeface="+mn-ea"/>
              </a:rPr>
              <a:t>블루투스 신호를 이용한 거리 계산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A3A3A"/>
                </a:solidFill>
                <a:latin typeface="+mn-ea"/>
                <a:hlinkClick r:id="rId3"/>
              </a:rPr>
              <a:t>http://hakyongkim.net/RTLS/triangulation.pdf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A3A3A"/>
                </a:solidFill>
                <a:latin typeface="+mn-ea"/>
              </a:rPr>
              <a:t>- </a:t>
            </a:r>
            <a:r>
              <a:rPr lang="ko-KR" altLang="en-US" sz="1600" b="1" dirty="0" err="1">
                <a:solidFill>
                  <a:srgbClr val="3A3A3A"/>
                </a:solidFill>
                <a:latin typeface="+mn-ea"/>
              </a:rPr>
              <a:t>아두이노</a:t>
            </a:r>
            <a:r>
              <a:rPr lang="ko-KR" altLang="en-US" sz="1600" b="1" dirty="0">
                <a:solidFill>
                  <a:srgbClr val="3A3A3A"/>
                </a:solidFill>
                <a:latin typeface="+mn-ea"/>
              </a:rPr>
              <a:t> 사용법</a:t>
            </a:r>
            <a:r>
              <a:rPr lang="en-US" altLang="ko-KR" sz="1600" b="1" dirty="0">
                <a:solidFill>
                  <a:srgbClr val="3A3A3A"/>
                </a:solidFill>
                <a:latin typeface="+mn-ea"/>
              </a:rPr>
              <a:t>               https://www.youtube.com/watch?v=3e6GMI4Szwk&amp;list=PLf8roV9OYDiHCOrnXIlbrzbeQ0pJsaH8v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A3A3A"/>
                </a:solidFill>
                <a:latin typeface="+mn-ea"/>
              </a:rPr>
              <a:t>    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463461" y="257931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463460" y="312410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445821" y="4205896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445953" y="475296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445821" y="366639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445953" y="532341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445953" y="586073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26" y="25793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26" y="3136435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87" y="42305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733" y="478032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87" y="36910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시나리오 및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8733" y="535077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8733" y="588809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 기술 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830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ADD298A3-4B0B-4E17-8707-08821C221E46}"/>
              </a:ext>
            </a:extLst>
          </p:cNvPr>
          <p:cNvSpPr>
            <a:spLocks noChangeAspect="1"/>
          </p:cNvSpPr>
          <p:nvPr/>
        </p:nvSpPr>
        <p:spPr>
          <a:xfrm>
            <a:off x="3699029" y="917244"/>
            <a:ext cx="4793942" cy="4794156"/>
          </a:xfrm>
          <a:prstGeom prst="ellipse">
            <a:avLst/>
          </a:prstGeom>
          <a:solidFill>
            <a:srgbClr val="41C9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828CD-727E-482E-9ADE-894BAC4B8277}"/>
              </a:ext>
            </a:extLst>
          </p:cNvPr>
          <p:cNvSpPr txBox="1"/>
          <p:nvPr/>
        </p:nvSpPr>
        <p:spPr>
          <a:xfrm>
            <a:off x="4463433" y="1790828"/>
            <a:ext cx="40295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THANK </a:t>
            </a:r>
          </a:p>
          <a:p>
            <a:r>
              <a:rPr lang="en-US" altLang="ko-KR" sz="4800" dirty="0">
                <a:solidFill>
                  <a:schemeClr val="bg1"/>
                </a:solidFill>
              </a:rPr>
              <a:t>YOU</a:t>
            </a:r>
          </a:p>
          <a:p>
            <a:r>
              <a:rPr lang="en-US" altLang="ko-KR" sz="4800" dirty="0">
                <a:solidFill>
                  <a:schemeClr val="tx2"/>
                </a:solidFill>
              </a:rPr>
              <a:t>FOR</a:t>
            </a:r>
          </a:p>
          <a:p>
            <a:r>
              <a:rPr lang="en-US" altLang="ko-KR" sz="4800" dirty="0">
                <a:solidFill>
                  <a:srgbClr val="FFC000"/>
                </a:solidFill>
              </a:rPr>
              <a:t>WATCHING</a:t>
            </a:r>
            <a:endParaRPr lang="ko-KR" altLang="en-US" sz="4800" dirty="0">
              <a:solidFill>
                <a:srgbClr val="FFC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CA44B6-A596-43D7-9FFB-DC210FAC43AD}"/>
              </a:ext>
            </a:extLst>
          </p:cNvPr>
          <p:cNvSpPr>
            <a:spLocks noChangeAspect="1"/>
          </p:cNvSpPr>
          <p:nvPr/>
        </p:nvSpPr>
        <p:spPr>
          <a:xfrm>
            <a:off x="8492971" y="1372512"/>
            <a:ext cx="835200" cy="8366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A628F2B-7191-4C98-B08D-32C39D19435E}"/>
              </a:ext>
            </a:extLst>
          </p:cNvPr>
          <p:cNvSpPr>
            <a:spLocks noChangeAspect="1"/>
          </p:cNvSpPr>
          <p:nvPr/>
        </p:nvSpPr>
        <p:spPr>
          <a:xfrm>
            <a:off x="7512600" y="5258770"/>
            <a:ext cx="1098000" cy="10975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3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/>
          <p:cNvCxnSpPr>
            <a:cxnSpLocks/>
          </p:cNvCxnSpPr>
          <p:nvPr/>
        </p:nvCxnSpPr>
        <p:spPr>
          <a:xfrm flipH="1">
            <a:off x="2620349" y="2092762"/>
            <a:ext cx="20952" cy="40761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종합 설계 개요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63461" y="257931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463460" y="312410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445821" y="4205896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445953" y="475296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445821" y="366639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445953" y="532341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445953" y="586073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526" y="25793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526" y="3136435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887" y="42305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8733" y="478032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887" y="36910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시나리오 및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733" y="535077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8733" y="588809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 기술 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62802" y="1339144"/>
            <a:ext cx="81464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3A3A3A"/>
                </a:solidFill>
                <a:latin typeface="+mn-ea"/>
              </a:rPr>
              <a:t>연구 개발 배경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해외여행에서 캐리어 도난이 빈번하게 일어남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가방이 바뀌거나 공항 환승 과정에서 잘못된 행선지로 배송되는 경우가 적지 않음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무거운 캐리어를 수동적으로 끌고 가는 불편함이 있음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86B7FAF-FE05-4433-8B60-9A0989E8CB38}"/>
              </a:ext>
            </a:extLst>
          </p:cNvPr>
          <p:cNvSpPr/>
          <p:nvPr/>
        </p:nvSpPr>
        <p:spPr>
          <a:xfrm>
            <a:off x="3662802" y="4994075"/>
            <a:ext cx="8146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3A3A3A"/>
                </a:solidFill>
                <a:latin typeface="+mn-ea"/>
              </a:rPr>
              <a:t>기대 효과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여행에 있어서 가장 중요한 짐에 대한 여행객들의 불안감을 줄이고 조금이나마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  편리함을 제공하고자 한다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53" name="object 20"/>
          <p:cNvSpPr txBox="1"/>
          <p:nvPr/>
        </p:nvSpPr>
        <p:spPr>
          <a:xfrm>
            <a:off x="3662802" y="3070750"/>
            <a:ext cx="7719059" cy="1756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880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b="1" spc="-5" dirty="0" err="1">
                <a:solidFill>
                  <a:srgbClr val="393939"/>
                </a:solidFill>
                <a:latin typeface="Malgun Gothic"/>
                <a:cs typeface="Malgun Gothic"/>
              </a:rPr>
              <a:t>연구</a:t>
            </a:r>
            <a:r>
              <a:rPr sz="1600" b="1" spc="-5" dirty="0">
                <a:solidFill>
                  <a:srgbClr val="393939"/>
                </a:solidFill>
                <a:latin typeface="Malgun Gothic"/>
                <a:cs typeface="Malgun Gothic"/>
              </a:rPr>
              <a:t> 개발</a:t>
            </a:r>
            <a:r>
              <a:rPr sz="1600" b="1" spc="5" dirty="0">
                <a:solidFill>
                  <a:srgbClr val="393939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93939"/>
                </a:solidFill>
                <a:latin typeface="Malgun Gothic"/>
                <a:cs typeface="Malgun Gothic"/>
              </a:rPr>
              <a:t>목표</a:t>
            </a:r>
            <a:endParaRPr sz="1600" dirty="0">
              <a:latin typeface="Malgun Gothic"/>
              <a:cs typeface="Malgun Gothic"/>
            </a:endParaRPr>
          </a:p>
          <a:p>
            <a:pPr marL="454659" lvl="1" indent="-157480">
              <a:lnSpc>
                <a:spcPct val="100000"/>
              </a:lnSpc>
              <a:spcBef>
                <a:spcPts val="960"/>
              </a:spcBef>
              <a:buChar char="-"/>
              <a:tabLst>
                <a:tab pos="454659" algn="l"/>
              </a:tabLst>
            </a:pPr>
            <a:r>
              <a:rPr sz="1600" spc="-5" dirty="0">
                <a:solidFill>
                  <a:srgbClr val="7E7E7E"/>
                </a:solidFill>
                <a:latin typeface="Malgun Gothic"/>
                <a:cs typeface="Malgun Gothic"/>
              </a:rPr>
              <a:t>여행자에게 편리한 기능을 제공하는 다기능 캐리어를 개발하고자</a:t>
            </a:r>
            <a:r>
              <a:rPr sz="1600" spc="9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Malgun Gothic"/>
                <a:cs typeface="Malgun Gothic"/>
              </a:rPr>
              <a:t>함</a:t>
            </a:r>
            <a:endParaRPr sz="1600" dirty="0">
              <a:latin typeface="Malgun Gothic"/>
              <a:cs typeface="Malgun Gothic"/>
            </a:endParaRPr>
          </a:p>
          <a:p>
            <a:pPr marL="454659" lvl="1" indent="-157480">
              <a:lnSpc>
                <a:spcPct val="100000"/>
              </a:lnSpc>
              <a:spcBef>
                <a:spcPts val="960"/>
              </a:spcBef>
              <a:buClr>
                <a:srgbClr val="7E7E7E"/>
              </a:buClr>
              <a:buChar char="-"/>
              <a:tabLst>
                <a:tab pos="454659" algn="l"/>
                <a:tab pos="1481455" algn="l"/>
              </a:tabLst>
            </a:pPr>
            <a:r>
              <a:rPr sz="1600" b="1" spc="-5" dirty="0">
                <a:solidFill>
                  <a:srgbClr val="C00000"/>
                </a:solidFill>
                <a:latin typeface="Malgun Gothic"/>
                <a:cs typeface="Malgun Gothic"/>
              </a:rPr>
              <a:t>핵심</a:t>
            </a:r>
            <a:r>
              <a:rPr sz="1600" b="1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Malgun Gothic"/>
                <a:cs typeface="Malgun Gothic"/>
              </a:rPr>
              <a:t>기술</a:t>
            </a:r>
            <a:r>
              <a:rPr sz="1600" spc="-5" dirty="0">
                <a:solidFill>
                  <a:srgbClr val="404040"/>
                </a:solidFill>
                <a:latin typeface="Malgun Gothic"/>
                <a:cs typeface="Malgun Gothic"/>
              </a:rPr>
              <a:t>	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① 여행자의 편의를 위한</a:t>
            </a:r>
            <a:r>
              <a:rPr sz="16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Auto-Follow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cs typeface="Malgun Gothic"/>
            </a:endParaRPr>
          </a:p>
          <a:p>
            <a:pPr marL="14986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② </a:t>
            </a:r>
            <a:r>
              <a:rPr sz="1600" spc="-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캐리어의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lang="ko-KR" altLang="en-US"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도난 방지 기능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cs typeface="Malgun Gothic"/>
            </a:endParaRPr>
          </a:p>
          <a:p>
            <a:pPr marL="151193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③ </a:t>
            </a:r>
            <a:r>
              <a:rPr lang="ko-KR" altLang="en-US" sz="1600" spc="-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리모콘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을 이용한 </a:t>
            </a:r>
            <a:r>
              <a:rPr sz="1600" spc="-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잠금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sz="1600" spc="-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cs typeface="Malgun Gothic"/>
              </a:rPr>
              <a:t>장치기능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cs typeface="Malgun Gothic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58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2620349" y="2092762"/>
            <a:ext cx="20952" cy="40761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662802" y="1271855"/>
            <a:ext cx="84451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3A3A3A"/>
                </a:solidFill>
                <a:latin typeface="+mn-ea"/>
              </a:rPr>
              <a:t>관련 사례</a:t>
            </a:r>
            <a:endParaRPr lang="en-US" altLang="ko-KR" sz="10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관련 연구 및 사례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81650"/>
              </p:ext>
            </p:extLst>
          </p:nvPr>
        </p:nvGraphicFramePr>
        <p:xfrm>
          <a:off x="4089788" y="2173214"/>
          <a:ext cx="7660779" cy="3739564"/>
        </p:xfrm>
        <a:graphic>
          <a:graphicData uri="http://schemas.openxmlformats.org/drawingml/2006/table">
            <a:tbl>
              <a:tblPr/>
              <a:tblGrid>
                <a:gridCol w="1601776">
                  <a:extLst>
                    <a:ext uri="{9D8B030D-6E8A-4147-A177-3AD203B41FA5}">
                      <a16:colId xmlns:a16="http://schemas.microsoft.com/office/drawing/2014/main" val="772025163"/>
                    </a:ext>
                  </a:extLst>
                </a:gridCol>
                <a:gridCol w="1856727">
                  <a:extLst>
                    <a:ext uri="{9D8B030D-6E8A-4147-A177-3AD203B41FA5}">
                      <a16:colId xmlns:a16="http://schemas.microsoft.com/office/drawing/2014/main" val="1054896610"/>
                    </a:ext>
                  </a:extLst>
                </a:gridCol>
                <a:gridCol w="4202276">
                  <a:extLst>
                    <a:ext uri="{9D8B030D-6E8A-4147-A177-3AD203B41FA5}">
                      <a16:colId xmlns:a16="http://schemas.microsoft.com/office/drawing/2014/main" val="3873574034"/>
                    </a:ext>
                  </a:extLst>
                </a:gridCol>
              </a:tblGrid>
              <a:tr h="64754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블루 스마트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캐리어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CD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블루투스를 통해 스마트폰과 캐리어를 연결하여    </a:t>
                      </a:r>
                      <a:endParaRPr lang="en-US" altLang="ko-KR" sz="1400" kern="100" spc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40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위치 추적과 잠금 및 잠금 해제</a:t>
                      </a:r>
                      <a:endParaRPr lang="en-US" altLang="ko-KR" sz="1400" kern="100" spc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캐리어 수하물의 무게 측정</a:t>
                      </a:r>
                      <a:endParaRPr lang="en-US" altLang="ko-KR" sz="1400" kern="100" spc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168627"/>
                  </a:ext>
                </a:extLst>
              </a:tr>
              <a:tr h="4616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1" i="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차이점 </a:t>
                      </a:r>
                      <a:r>
                        <a:rPr lang="en-US" altLang="ko-KR" sz="1400" b="1" i="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="1" i="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Auto-Following </a:t>
                      </a:r>
                      <a:r>
                        <a:rPr lang="ko-KR" altLang="en-US" sz="1400" b="1" i="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기능이 없음</a:t>
                      </a:r>
                      <a:endParaRPr lang="en-US" altLang="ko-KR" sz="1400" b="1" i="0" kern="100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ko-KR" altLang="en-US" sz="1400" b="1" i="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도난 방지 알림 기능이 없음</a:t>
                      </a:r>
                      <a:endParaRPr lang="en-US" altLang="ko-KR" sz="1400" b="1" i="0" kern="100" spc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655498"/>
                  </a:ext>
                </a:extLst>
              </a:tr>
              <a:tr h="45977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안디아모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IQ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CD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사용자로부터 멀어지거나 가까워지면 사용자에게</a:t>
                      </a:r>
                      <a:endParaRPr lang="en-US" altLang="ko-KR" sz="1400" kern="100" spc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40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 메시지를 보냄으로써 도난 방지</a:t>
                      </a:r>
                      <a:endParaRPr lang="ko-KR" altLang="en-US" sz="1400" kern="100" spc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18658"/>
                  </a:ext>
                </a:extLst>
              </a:tr>
              <a:tr h="5665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차이점 </a:t>
                      </a:r>
                      <a:r>
                        <a:rPr lang="en-US" altLang="ko-KR" sz="1400" b="1" i="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:</a:t>
                      </a:r>
                      <a:r>
                        <a:rPr lang="en-US" altLang="ko-KR" sz="1400" b="1" i="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Auto-Following </a:t>
                      </a:r>
                      <a:r>
                        <a:rPr lang="ko-KR" altLang="en-US" sz="1400" b="1" i="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기능이 없음</a:t>
                      </a:r>
                      <a:endParaRPr lang="en-US" altLang="ko-KR" sz="1400" b="1" i="0" kern="100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          </a:t>
                      </a:r>
                      <a:r>
                        <a:rPr lang="ko-KR" altLang="en-US" sz="1400" b="1" i="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잠금 장치 기능이 없음</a:t>
                      </a:r>
                      <a:endParaRPr lang="en-US" altLang="ko-KR" sz="1400" b="1" i="0" kern="100" spc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516849"/>
                  </a:ext>
                </a:extLst>
              </a:tr>
              <a:tr h="46939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짐꾼 로봇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지타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CD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짐은 최대 </a:t>
                      </a:r>
                      <a:r>
                        <a:rPr lang="en-US" altLang="ko-KR" sz="14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18kg </a:t>
                      </a:r>
                      <a:r>
                        <a:rPr lang="ko-KR" altLang="en-US" sz="14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실을 수 있음</a:t>
                      </a:r>
                      <a:endParaRPr lang="en-US" altLang="ko-KR" sz="1400" kern="0" spc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초음파 센서로 약 </a:t>
                      </a:r>
                      <a:r>
                        <a:rPr lang="en-US" altLang="ko-KR" sz="14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20Hz</a:t>
                      </a:r>
                      <a:r>
                        <a:rPr lang="ko-KR" altLang="en-US" sz="14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이상의 높은 주파수의 소리를 보낸 후 방사되어 되돌아오는 시차를 측정해서 거리를 측정</a:t>
                      </a:r>
                      <a:endParaRPr lang="en-US" altLang="ko-KR" sz="1400" kern="0" spc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Auto-Follow</a:t>
                      </a:r>
                      <a:r>
                        <a:rPr lang="en-US" altLang="ko-KR" sz="1400" kern="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ing(</a:t>
                      </a:r>
                      <a:r>
                        <a:rPr lang="ko-KR" altLang="en-US" sz="14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자율 주행</a:t>
                      </a:r>
                      <a:r>
                        <a:rPr lang="en-US" altLang="ko-KR" sz="14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기능 있음</a:t>
                      </a:r>
                      <a:endParaRPr lang="ko-KR" altLang="en-US" sz="1400" kern="0" spc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771537"/>
                  </a:ext>
                </a:extLst>
              </a:tr>
              <a:tr h="469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차이점 </a:t>
                      </a:r>
                      <a:r>
                        <a:rPr lang="en-US" altLang="ko-KR" sz="1400" b="1" i="0" kern="10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:</a:t>
                      </a:r>
                      <a:r>
                        <a:rPr lang="en-US" altLang="ko-KR" sz="1400" b="1" i="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400" b="1" i="0" kern="100" spc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위치 파악 및 도난 방지 기능이 없음</a:t>
                      </a:r>
                      <a:endParaRPr lang="en-US" altLang="ko-KR" sz="1400" b="1" i="0" kern="100" spc="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186213"/>
                  </a:ext>
                </a:extLst>
              </a:tr>
            </a:tbl>
          </a:graphicData>
        </a:graphic>
      </p:graphicFrame>
      <p:pic>
        <p:nvPicPr>
          <p:cNvPr id="38" name="_x329442392" descr="EMB0000515c4ca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392" y="2207605"/>
            <a:ext cx="1735228" cy="10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_x329442632" descr="EMB0000515c4cb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902" y="3344116"/>
            <a:ext cx="1735228" cy="97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82" y="4423280"/>
            <a:ext cx="1771634" cy="140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0E855F-E51E-4BB4-B2CD-75F700A9E2C1}"/>
              </a:ext>
            </a:extLst>
          </p:cNvPr>
          <p:cNvSpPr txBox="1"/>
          <p:nvPr/>
        </p:nvSpPr>
        <p:spPr>
          <a:xfrm>
            <a:off x="4089788" y="6103416"/>
            <a:ext cx="765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2A41D-61A5-41AD-9411-2EF9A7B1E874}"/>
              </a:ext>
            </a:extLst>
          </p:cNvPr>
          <p:cNvSpPr txBox="1"/>
          <p:nvPr/>
        </p:nvSpPr>
        <p:spPr>
          <a:xfrm>
            <a:off x="4089788" y="6103416"/>
            <a:ext cx="766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→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Auto-Following </a:t>
            </a:r>
            <a:r>
              <a:rPr lang="ko-KR" altLang="en-US" b="1" dirty="0">
                <a:solidFill>
                  <a:srgbClr val="C00000"/>
                </a:solidFill>
              </a:rPr>
              <a:t>및 편의를 위한 기능을 통합하고자 함</a:t>
            </a:r>
          </a:p>
        </p:txBody>
      </p:sp>
      <p:sp>
        <p:nvSpPr>
          <p:cNvPr id="32" name="타원 31"/>
          <p:cNvSpPr/>
          <p:nvPr/>
        </p:nvSpPr>
        <p:spPr>
          <a:xfrm>
            <a:off x="2463461" y="257931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463460" y="3124101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445821" y="4205896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445953" y="475296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445821" y="366639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445953" y="532341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445953" y="586073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526" y="25793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526" y="3136435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887" y="42305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8733" y="478032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887" y="36910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시나리오 및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8733" y="535077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8733" y="588809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 기술 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0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/>
          <p:cNvCxnSpPr>
            <a:cxnSpLocks/>
          </p:cNvCxnSpPr>
          <p:nvPr/>
        </p:nvCxnSpPr>
        <p:spPr>
          <a:xfrm flipH="1">
            <a:off x="2620349" y="2092762"/>
            <a:ext cx="20952" cy="40761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시나리오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463461" y="257931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463460" y="312410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445821" y="4205896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445953" y="475296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445821" y="366639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445953" y="532341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445953" y="586073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526" y="25793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526" y="3136435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887" y="42305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733" y="478032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887" y="36910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시나리오 및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8733" y="535077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8733" y="588809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 기술 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0" name="Picture 6" descr="C:\Users\ㄴㅐ문서\Desktop\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160" y="3149677"/>
            <a:ext cx="2056512" cy="163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7" descr="C:\Users\ㄴㅐ문서\Desktop\12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047" y="2654518"/>
            <a:ext cx="1464765" cy="20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01" y="2987873"/>
            <a:ext cx="3547755" cy="17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9" name="직선 연결선 58"/>
          <p:cNvCxnSpPr/>
          <p:nvPr/>
        </p:nvCxnSpPr>
        <p:spPr>
          <a:xfrm>
            <a:off x="10389672" y="3751502"/>
            <a:ext cx="980912" cy="0"/>
          </a:xfrm>
          <a:prstGeom prst="line">
            <a:avLst/>
          </a:prstGeom>
          <a:ln w="38100">
            <a:solidFill>
              <a:srgbClr val="002060"/>
            </a:solidFill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255448" y="4088411"/>
            <a:ext cx="1338412" cy="0"/>
          </a:xfrm>
          <a:prstGeom prst="line">
            <a:avLst/>
          </a:prstGeom>
          <a:ln w="38100">
            <a:solidFill>
              <a:srgbClr val="002060"/>
            </a:solidFill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0406450" y="4417292"/>
            <a:ext cx="965349" cy="0"/>
          </a:xfrm>
          <a:prstGeom prst="line">
            <a:avLst/>
          </a:prstGeom>
          <a:ln w="38100">
            <a:solidFill>
              <a:srgbClr val="002060"/>
            </a:solidFill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그림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76" y="3638153"/>
            <a:ext cx="491887" cy="49188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352" y="2754105"/>
            <a:ext cx="483138" cy="483138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3631">
            <a:off x="5487637" y="2769094"/>
            <a:ext cx="576921" cy="694149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6890">
            <a:off x="6146652" y="3227919"/>
            <a:ext cx="536439" cy="6454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82653" y="2196971"/>
            <a:ext cx="415049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① </a:t>
            </a:r>
            <a:r>
              <a:rPr lang="ko-KR" altLang="en-US" sz="1400" b="1" dirty="0">
                <a:solidFill>
                  <a:srgbClr val="C00000"/>
                </a:solidFill>
              </a:rPr>
              <a:t>블루투스</a:t>
            </a:r>
            <a:r>
              <a:rPr lang="ko-KR" altLang="en-US" sz="1400" b="1" dirty="0"/>
              <a:t>와 </a:t>
            </a:r>
            <a:r>
              <a:rPr lang="ko-KR" altLang="en-US" sz="1400" b="1" dirty="0">
                <a:solidFill>
                  <a:srgbClr val="C00000"/>
                </a:solidFill>
              </a:rPr>
              <a:t>적외선 센서</a:t>
            </a:r>
            <a:r>
              <a:rPr lang="ko-KR" altLang="en-US" sz="1400" b="1" dirty="0"/>
              <a:t>를 통한 캐리어와 연결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982200" y="4801425"/>
            <a:ext cx="1808508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② 캐리어 자율 주행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3236154" y="2350859"/>
            <a:ext cx="908460" cy="444804"/>
          </a:xfrm>
          <a:prstGeom prst="wedgeRectCallout">
            <a:avLst>
              <a:gd name="adj1" fmla="val -5683"/>
              <a:gd name="adj2" fmla="val 1042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캐리어 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잠금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및 해제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5154921" y="4654918"/>
            <a:ext cx="3269679" cy="18682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194611" y="4860416"/>
            <a:ext cx="3190297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③ 일정거리 떨어졌을 시 </a:t>
            </a:r>
            <a:r>
              <a:rPr lang="ko-KR" altLang="en-US" sz="1400" b="1" dirty="0" err="1">
                <a:solidFill>
                  <a:srgbClr val="C00000"/>
                </a:solidFill>
              </a:rPr>
              <a:t>경보음</a:t>
            </a:r>
            <a:r>
              <a:rPr lang="ko-KR" altLang="en-US" sz="1400" b="1" dirty="0"/>
              <a:t> 발생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3631">
            <a:off x="6087521" y="2889070"/>
            <a:ext cx="339066" cy="6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그림 9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345" y="3692271"/>
            <a:ext cx="2209775" cy="2363976"/>
          </a:xfrm>
          <a:prstGeom prst="rect">
            <a:avLst/>
          </a:prstGeom>
        </p:spPr>
      </p:pic>
      <p:cxnSp>
        <p:nvCxnSpPr>
          <p:cNvPr id="41" name="직선 연결선 40"/>
          <p:cNvCxnSpPr>
            <a:cxnSpLocks/>
          </p:cNvCxnSpPr>
          <p:nvPr/>
        </p:nvCxnSpPr>
        <p:spPr>
          <a:xfrm flipH="1">
            <a:off x="2620349" y="2092762"/>
            <a:ext cx="20952" cy="40761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42" name="타원 41"/>
          <p:cNvSpPr/>
          <p:nvPr/>
        </p:nvSpPr>
        <p:spPr>
          <a:xfrm>
            <a:off x="2463461" y="257931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463460" y="312410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445821" y="4205896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445953" y="475296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445821" y="366639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445953" y="532341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445953" y="586073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526" y="25793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526" y="3136435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887" y="42305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733" y="478032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887" y="36910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시나리오 및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8733" y="535077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8733" y="588809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 기술 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0" name="위로 굽은 화살표 39"/>
          <p:cNvSpPr/>
          <p:nvPr/>
        </p:nvSpPr>
        <p:spPr>
          <a:xfrm rot="5400000">
            <a:off x="3522046" y="2285318"/>
            <a:ext cx="703924" cy="802974"/>
          </a:xfrm>
          <a:prstGeom prst="bentUpArrow">
            <a:avLst>
              <a:gd name="adj1" fmla="val 20198"/>
              <a:gd name="adj2" fmla="val 25000"/>
              <a:gd name="adj3" fmla="val 25000"/>
            </a:avLst>
          </a:prstGeom>
          <a:solidFill>
            <a:srgbClr val="07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3204828" y="1314467"/>
            <a:ext cx="836569" cy="1252501"/>
            <a:chOff x="3887358" y="1067702"/>
            <a:chExt cx="3335337" cy="5653773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6" t="19111" r="78864" b="70074"/>
            <a:stretch/>
          </p:blipFill>
          <p:spPr>
            <a:xfrm>
              <a:off x="4666026" y="1067702"/>
              <a:ext cx="1778000" cy="741680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921" r="74796"/>
            <a:stretch/>
          </p:blipFill>
          <p:spPr>
            <a:xfrm>
              <a:off x="3887358" y="1610009"/>
              <a:ext cx="3335337" cy="5111466"/>
            </a:xfrm>
            <a:prstGeom prst="rect">
              <a:avLst/>
            </a:prstGeom>
          </p:spPr>
        </p:pic>
      </p:grpSp>
      <p:sp>
        <p:nvSpPr>
          <p:cNvPr id="60" name="직사각형 59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구성도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650127" y="1824363"/>
            <a:ext cx="2976880" cy="4244329"/>
          </a:xfrm>
          <a:prstGeom prst="roundRect">
            <a:avLst/>
          </a:prstGeom>
          <a:solidFill>
            <a:srgbClr val="0782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416767" y="1823081"/>
            <a:ext cx="14436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Arduino Uno</a:t>
            </a:r>
            <a:endParaRPr lang="ko-KR" altLang="en-US" sz="1600" b="1" dirty="0"/>
          </a:p>
        </p:txBody>
      </p:sp>
      <p:sp>
        <p:nvSpPr>
          <p:cNvPr id="67" name="직사각형 66"/>
          <p:cNvSpPr/>
          <p:nvPr/>
        </p:nvSpPr>
        <p:spPr>
          <a:xfrm>
            <a:off x="5099534" y="2363214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적외선 센서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117487" y="2977208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블루투스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수신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69" name="직사각형 68"/>
          <p:cNvSpPr/>
          <p:nvPr/>
        </p:nvSpPr>
        <p:spPr>
          <a:xfrm>
            <a:off x="5106596" y="3590637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모터 드라이버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104920" y="4204631"/>
            <a:ext cx="101063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DC </a:t>
            </a:r>
            <a:r>
              <a:rPr lang="ko-KR" altLang="en-US" sz="1400" b="1" dirty="0"/>
              <a:t>모터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186670" y="4204631"/>
            <a:ext cx="96041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부저</a:t>
            </a:r>
            <a:endParaRPr lang="ko-KR" altLang="en-US" sz="1400" b="1" dirty="0"/>
          </a:p>
        </p:txBody>
      </p:sp>
      <p:sp>
        <p:nvSpPr>
          <p:cNvPr id="72" name="직사각형 71"/>
          <p:cNvSpPr/>
          <p:nvPr/>
        </p:nvSpPr>
        <p:spPr>
          <a:xfrm>
            <a:off x="5117487" y="4818625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스텝 모터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117487" y="5432619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초음파 센서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8901647" y="1833242"/>
            <a:ext cx="2843313" cy="1716756"/>
          </a:xfrm>
          <a:prstGeom prst="roundRect">
            <a:avLst/>
          </a:prstGeom>
          <a:solidFill>
            <a:srgbClr val="0782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526109" y="1833241"/>
            <a:ext cx="15686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Arduino Nano</a:t>
            </a:r>
            <a:endParaRPr lang="ko-KR" altLang="en-US" sz="16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256967" y="18040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캐리어</a:t>
            </a:r>
          </a:p>
        </p:txBody>
      </p:sp>
      <p:cxnSp>
        <p:nvCxnSpPr>
          <p:cNvPr id="77" name="꺾인 연결선 76"/>
          <p:cNvCxnSpPr/>
          <p:nvPr/>
        </p:nvCxnSpPr>
        <p:spPr>
          <a:xfrm rot="10800000" flipH="1" flipV="1">
            <a:off x="5079214" y="2527532"/>
            <a:ext cx="7062" cy="1227423"/>
          </a:xfrm>
          <a:prstGeom prst="bentConnector3">
            <a:avLst>
              <a:gd name="adj1" fmla="val -8991787"/>
            </a:avLst>
          </a:prstGeom>
          <a:ln w="2857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013646" y="3089777"/>
            <a:ext cx="1470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모터 </a:t>
            </a:r>
            <a:r>
              <a:rPr lang="ko-KR" altLang="en-US" sz="1300" b="1" dirty="0" err="1"/>
              <a:t>회전수</a:t>
            </a:r>
            <a:r>
              <a:rPr lang="ko-KR" altLang="en-US" sz="1300" b="1" dirty="0"/>
              <a:t> 송신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00109" y="4736722"/>
            <a:ext cx="10775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 err="1"/>
              <a:t>거리값</a:t>
            </a:r>
            <a:r>
              <a:rPr lang="ko-KR" altLang="en-US" sz="1300" b="1" dirty="0"/>
              <a:t> 송신</a:t>
            </a:r>
            <a:br>
              <a:rPr lang="en-US" altLang="ko-KR" sz="1300" b="1" dirty="0"/>
            </a:br>
            <a:r>
              <a:rPr lang="en-US" altLang="ko-KR" sz="1300" b="1" dirty="0"/>
              <a:t>(</a:t>
            </a:r>
            <a:r>
              <a:rPr lang="ko-KR" altLang="en-US" sz="1300" b="1" dirty="0" err="1"/>
              <a:t>부저</a:t>
            </a:r>
            <a:r>
              <a:rPr lang="ko-KR" altLang="en-US" sz="1300" b="1" dirty="0"/>
              <a:t> 제어</a:t>
            </a:r>
            <a:r>
              <a:rPr lang="en-US" altLang="ko-KR" sz="1300" b="1" dirty="0"/>
              <a:t>)</a:t>
            </a:r>
            <a:endParaRPr lang="ko-KR" altLang="en-US" sz="1300" b="1" dirty="0"/>
          </a:p>
        </p:txBody>
      </p:sp>
      <p:cxnSp>
        <p:nvCxnSpPr>
          <p:cNvPr id="80" name="꺾인 연결선 79"/>
          <p:cNvCxnSpPr/>
          <p:nvPr/>
        </p:nvCxnSpPr>
        <p:spPr>
          <a:xfrm rot="10800000" flipH="1">
            <a:off x="5079214" y="4380961"/>
            <a:ext cx="7062" cy="1227423"/>
          </a:xfrm>
          <a:prstGeom prst="bentConnector3">
            <a:avLst>
              <a:gd name="adj1" fmla="val -899178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/>
          <p:nvPr/>
        </p:nvCxnSpPr>
        <p:spPr>
          <a:xfrm>
            <a:off x="7179967" y="3141527"/>
            <a:ext cx="12700" cy="1841417"/>
          </a:xfrm>
          <a:prstGeom prst="bentConnector3">
            <a:avLst>
              <a:gd name="adj1" fmla="val 244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557460" y="3981581"/>
            <a:ext cx="1303562" cy="29238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스텝 모터 제어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877926" y="3885712"/>
            <a:ext cx="910827" cy="29238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/>
              <a:t>모터 제어</a:t>
            </a:r>
          </a:p>
        </p:txBody>
      </p:sp>
      <p:cxnSp>
        <p:nvCxnSpPr>
          <p:cNvPr id="84" name="꺾인 연결선 83"/>
          <p:cNvCxnSpPr/>
          <p:nvPr/>
        </p:nvCxnSpPr>
        <p:spPr>
          <a:xfrm rot="10800000" flipV="1">
            <a:off x="5094760" y="3643196"/>
            <a:ext cx="1676" cy="613994"/>
          </a:xfrm>
          <a:prstGeom prst="bentConnector3">
            <a:avLst>
              <a:gd name="adj1" fmla="val 137396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88" idx="1"/>
          </p:cNvCxnSpPr>
          <p:nvPr/>
        </p:nvCxnSpPr>
        <p:spPr>
          <a:xfrm flipH="1">
            <a:off x="7141694" y="2516522"/>
            <a:ext cx="2147652" cy="11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138567" y="5781577"/>
            <a:ext cx="0" cy="4871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76780" y="6290154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장애물 감지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9289346" y="2352203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적외선 발광체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747553" y="2010947"/>
            <a:ext cx="10775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/>
              <a:t>적외선 수신</a:t>
            </a:r>
            <a:endParaRPr lang="en-US" altLang="ko-KR" sz="1300" b="1" dirty="0"/>
          </a:p>
          <a:p>
            <a:pPr algn="ctr"/>
            <a:r>
              <a:rPr lang="en-US" altLang="ko-KR" sz="1300" b="1" dirty="0"/>
              <a:t>(</a:t>
            </a:r>
            <a:r>
              <a:rPr lang="ko-KR" altLang="en-US" sz="1300" b="1" dirty="0"/>
              <a:t>거리측정</a:t>
            </a:r>
            <a:r>
              <a:rPr lang="en-US" altLang="ko-KR" sz="1300" b="1" dirty="0"/>
              <a:t>)</a:t>
            </a:r>
            <a:endParaRPr lang="ko-KR" altLang="en-US" sz="1300" b="1" dirty="0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7176531" y="3023856"/>
            <a:ext cx="2122975" cy="149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9289346" y="2966705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블루투스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송신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663281" y="3069853"/>
            <a:ext cx="124425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/>
              <a:t>블루투스 수신</a:t>
            </a:r>
            <a:endParaRPr lang="en-US" altLang="ko-KR" sz="1300" b="1" dirty="0"/>
          </a:p>
          <a:p>
            <a:pPr algn="ctr"/>
            <a:r>
              <a:rPr lang="en-US" altLang="ko-KR" sz="1300" b="1" dirty="0"/>
              <a:t>(</a:t>
            </a:r>
            <a:r>
              <a:rPr lang="ko-KR" altLang="en-US" sz="1300" b="1" dirty="0"/>
              <a:t>거리측정 및 </a:t>
            </a:r>
            <a:endParaRPr lang="en-US" altLang="ko-KR" sz="1300" b="1" dirty="0"/>
          </a:p>
          <a:p>
            <a:pPr algn="ctr"/>
            <a:r>
              <a:rPr lang="ko-KR" altLang="en-US" sz="1300" b="1" dirty="0"/>
              <a:t>잠금 제어</a:t>
            </a:r>
            <a:r>
              <a:rPr lang="en-US" altLang="ko-KR" sz="1300" b="1" dirty="0"/>
              <a:t>)</a:t>
            </a:r>
            <a:endParaRPr lang="ko-KR" altLang="en-US" sz="1300" b="1" dirty="0"/>
          </a:p>
        </p:txBody>
      </p:sp>
      <p:sp>
        <p:nvSpPr>
          <p:cNvPr id="93" name="위로 굽은 화살표 92"/>
          <p:cNvSpPr/>
          <p:nvPr/>
        </p:nvSpPr>
        <p:spPr>
          <a:xfrm flipH="1">
            <a:off x="9861759" y="3593511"/>
            <a:ext cx="703924" cy="787450"/>
          </a:xfrm>
          <a:prstGeom prst="bentUpArrow">
            <a:avLst>
              <a:gd name="adj1" fmla="val 21641"/>
              <a:gd name="adj2" fmla="val 25000"/>
              <a:gd name="adj3" fmla="val 25000"/>
            </a:avLst>
          </a:prstGeom>
          <a:solidFill>
            <a:srgbClr val="07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0923119" y="43187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사용자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0615341" y="4048639"/>
            <a:ext cx="167821" cy="174530"/>
          </a:xfrm>
          <a:prstGeom prst="rect">
            <a:avLst/>
          </a:prstGeom>
          <a:noFill/>
          <a:ln w="28575">
            <a:solidFill>
              <a:srgbClr val="0782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43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68596" y="2867499"/>
            <a:ext cx="1414585" cy="1235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cxnSpLocks/>
          </p:cNvCxnSpPr>
          <p:nvPr/>
        </p:nvCxnSpPr>
        <p:spPr>
          <a:xfrm flipH="1">
            <a:off x="2620349" y="2092762"/>
            <a:ext cx="20952" cy="40761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rgbClr val="4472C4">
                    <a:lumMod val="50000"/>
                  </a:srgb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42" name="타원 41"/>
          <p:cNvSpPr/>
          <p:nvPr/>
        </p:nvSpPr>
        <p:spPr>
          <a:xfrm>
            <a:off x="2463461" y="257931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463460" y="312410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445821" y="4205896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445953" y="475296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445821" y="366639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445953" y="532341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445953" y="586073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526" y="25793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맑은 고딕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맑은 고딕"/>
              <a:cs typeface="Aharoni" panose="02010803020104030203" pitchFamily="2" charset="-79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526" y="3136435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맑은 고딕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맑은 고딕"/>
              <a:cs typeface="Aharoni" panose="02010803020104030203" pitchFamily="2" charset="-79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887" y="42305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맑은 고딕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맑은 고딕"/>
              <a:cs typeface="Aharoni" panose="02010803020104030203" pitchFamily="2" charset="-79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733" y="478032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맑은 고딕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맑은 고딕"/>
              <a:cs typeface="Aharoni" panose="02010803020104030203" pitchFamily="2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887" y="36910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맑은 고딕"/>
                <a:cs typeface="Aharoni" panose="02010803020104030203" pitchFamily="2" charset="-79"/>
              </a:rPr>
              <a:t>시나리오 및 구성도</a:t>
            </a:r>
            <a:endParaRPr lang="ko-KR" altLang="en-US" sz="1100" i="1" dirty="0">
              <a:solidFill>
                <a:srgbClr val="4C5064"/>
              </a:solidFill>
              <a:latin typeface="맑은 고딕"/>
              <a:cs typeface="Aharoni" panose="02010803020104030203" pitchFamily="2" charset="-79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8733" y="535077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맑은 고딕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맑은 고딕"/>
              <a:cs typeface="Aharoni" panose="02010803020104030203" pitchFamily="2" charset="-79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8733" y="588809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맑은 고딕"/>
                <a:cs typeface="Aharoni" panose="02010803020104030203" pitchFamily="2" charset="-79"/>
              </a:rPr>
              <a:t>필요 기술 및 참고문헌</a:t>
            </a:r>
            <a:endParaRPr lang="ko-KR" altLang="en-US" sz="1100" i="1" dirty="0">
              <a:solidFill>
                <a:srgbClr val="4C5064"/>
              </a:solidFill>
              <a:latin typeface="맑은 고딕"/>
              <a:cs typeface="Aharoni" panose="02010803020104030203" pitchFamily="2" charset="-79"/>
            </a:endParaRPr>
          </a:p>
        </p:txBody>
      </p:sp>
      <p:sp>
        <p:nvSpPr>
          <p:cNvPr id="40" name="위로 굽은 화살표 39"/>
          <p:cNvSpPr/>
          <p:nvPr/>
        </p:nvSpPr>
        <p:spPr>
          <a:xfrm rot="5400000">
            <a:off x="3522046" y="2285318"/>
            <a:ext cx="703924" cy="802974"/>
          </a:xfrm>
          <a:prstGeom prst="bentUpArrow">
            <a:avLst>
              <a:gd name="adj1" fmla="val 20198"/>
              <a:gd name="adj2" fmla="val 25000"/>
              <a:gd name="adj3" fmla="val 25000"/>
            </a:avLst>
          </a:prstGeom>
          <a:solidFill>
            <a:srgbClr val="07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204828" y="1314467"/>
            <a:ext cx="836569" cy="1252501"/>
            <a:chOff x="3887358" y="1067702"/>
            <a:chExt cx="3335337" cy="5653773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6" t="19111" r="78864" b="70074"/>
            <a:stretch/>
          </p:blipFill>
          <p:spPr>
            <a:xfrm>
              <a:off x="4666026" y="1067702"/>
              <a:ext cx="1778000" cy="741680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921" r="74796"/>
            <a:stretch/>
          </p:blipFill>
          <p:spPr>
            <a:xfrm>
              <a:off x="3887358" y="1610009"/>
              <a:ext cx="3335337" cy="5111466"/>
            </a:xfrm>
            <a:prstGeom prst="rect">
              <a:avLst/>
            </a:prstGeom>
          </p:spPr>
        </p:pic>
      </p:grpSp>
      <p:sp>
        <p:nvSpPr>
          <p:cNvPr id="60" name="직사각형 59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구성도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59706" y="4184577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모터 드라이버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058030" y="4798571"/>
            <a:ext cx="101063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DC </a:t>
            </a:r>
            <a:r>
              <a:rPr lang="ko-KR" altLang="en-US" sz="1400" b="1" dirty="0">
                <a:solidFill>
                  <a:prstClr val="white"/>
                </a:solidFill>
              </a:rPr>
              <a:t>모터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070597" y="6026559"/>
            <a:ext cx="2042160" cy="3286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초음파 센서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256967" y="18040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prstClr val="black"/>
                </a:solidFill>
              </a:rPr>
              <a:t>캐리어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4721969" y="2163954"/>
            <a:ext cx="1924175" cy="2530596"/>
          </a:xfrm>
          <a:prstGeom prst="cub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5235517" y="2176399"/>
            <a:ext cx="1" cy="2024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5235516" y="4201182"/>
            <a:ext cx="1394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4721970" y="4201182"/>
            <a:ext cx="513546" cy="51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정육면체 25"/>
          <p:cNvSpPr/>
          <p:nvPr/>
        </p:nvSpPr>
        <p:spPr>
          <a:xfrm>
            <a:off x="4721970" y="4216331"/>
            <a:ext cx="1924174" cy="1524122"/>
          </a:xfrm>
          <a:prstGeom prst="cube">
            <a:avLst>
              <a:gd name="adj" fmla="val 32692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6154197" y="2686702"/>
            <a:ext cx="0" cy="3029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4721969" y="4216331"/>
            <a:ext cx="513549" cy="50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4721970" y="2686702"/>
            <a:ext cx="0" cy="305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235524" y="4213578"/>
            <a:ext cx="0" cy="103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235520" y="5247088"/>
            <a:ext cx="14106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0" idx="2"/>
          </p:cNvCxnSpPr>
          <p:nvPr/>
        </p:nvCxnSpPr>
        <p:spPr>
          <a:xfrm>
            <a:off x="4721969" y="3669774"/>
            <a:ext cx="2" cy="205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4717270" y="5247088"/>
            <a:ext cx="518246" cy="493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4721971" y="4216331"/>
            <a:ext cx="513545" cy="514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위로 구부러진 화살표 77"/>
          <p:cNvSpPr/>
          <p:nvPr/>
        </p:nvSpPr>
        <p:spPr>
          <a:xfrm>
            <a:off x="6245912" y="5355864"/>
            <a:ext cx="4490360" cy="670693"/>
          </a:xfrm>
          <a:prstGeom prst="curvedUpArrow">
            <a:avLst>
              <a:gd name="adj1" fmla="val 25000"/>
              <a:gd name="adj2" fmla="val 50000"/>
              <a:gd name="adj3" fmla="val 2588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아래로 구부러진 화살표 78"/>
          <p:cNvSpPr/>
          <p:nvPr/>
        </p:nvSpPr>
        <p:spPr>
          <a:xfrm>
            <a:off x="6353004" y="2097178"/>
            <a:ext cx="1410678" cy="750277"/>
          </a:xfrm>
          <a:prstGeom prst="curved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31" name="Picture 7" descr="C:\Users\JEONG\Desktop\3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717" y="3501720"/>
            <a:ext cx="2555386" cy="181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26" y="3196524"/>
            <a:ext cx="497322" cy="549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683" y="3179287"/>
            <a:ext cx="6762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0304299" y="3153832"/>
            <a:ext cx="7232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/>
              <a:t>제어 칸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285256" y="2888635"/>
            <a:ext cx="5565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/>
              <a:t>짐 칸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764" y="3829065"/>
            <a:ext cx="533265" cy="54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173" y="3769013"/>
            <a:ext cx="571919" cy="538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65" y="4320495"/>
            <a:ext cx="710340" cy="64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888" y="4377041"/>
            <a:ext cx="481065" cy="518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원통 6"/>
          <p:cNvSpPr/>
          <p:nvPr/>
        </p:nvSpPr>
        <p:spPr>
          <a:xfrm>
            <a:off x="5235515" y="1760096"/>
            <a:ext cx="266515" cy="726953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원통 76"/>
          <p:cNvSpPr/>
          <p:nvPr/>
        </p:nvSpPr>
        <p:spPr>
          <a:xfrm>
            <a:off x="5947528" y="1774863"/>
            <a:ext cx="266515" cy="726953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직접 액세스 저장소 8"/>
          <p:cNvSpPr/>
          <p:nvPr/>
        </p:nvSpPr>
        <p:spPr>
          <a:xfrm>
            <a:off x="5023920" y="1440591"/>
            <a:ext cx="1463065" cy="407407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아래로 구부러진 화살표 80"/>
          <p:cNvSpPr/>
          <p:nvPr/>
        </p:nvSpPr>
        <p:spPr>
          <a:xfrm>
            <a:off x="6214043" y="939328"/>
            <a:ext cx="2914325" cy="750277"/>
          </a:xfrm>
          <a:prstGeom prst="curved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19607" y="1689605"/>
            <a:ext cx="7232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/>
              <a:t>센서 부</a:t>
            </a:r>
          </a:p>
        </p:txBody>
      </p:sp>
      <p:pic>
        <p:nvPicPr>
          <p:cNvPr id="1039" name="Picture 15" descr="C:\Users\JEONG\Desktop\7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705" y="1981993"/>
            <a:ext cx="1847077" cy="62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423FD616-DA3B-4833-A92F-5651B264BAFF}"/>
              </a:ext>
            </a:extLst>
          </p:cNvPr>
          <p:cNvSpPr/>
          <p:nvPr/>
        </p:nvSpPr>
        <p:spPr>
          <a:xfrm>
            <a:off x="3295990" y="4892898"/>
            <a:ext cx="8445116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endParaRPr lang="en-US" altLang="ko-KR" sz="1000" b="1" dirty="0">
              <a:solidFill>
                <a:srgbClr val="3A3A3A"/>
              </a:solidFill>
              <a:latin typeface="+mn-ea"/>
            </a:endParaRPr>
          </a:p>
          <a:p>
            <a:endParaRPr lang="en-US" altLang="ko-KR" sz="1000" b="1" dirty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000" b="1" dirty="0">
                <a:solidFill>
                  <a:srgbClr val="3A3A3A"/>
                </a:solidFill>
                <a:latin typeface="+mn-ea"/>
              </a:rPr>
              <a:t>   		</a:t>
            </a:r>
            <a:r>
              <a:rPr lang="en-US" altLang="ko-KR" sz="1100" b="1" dirty="0">
                <a:solidFill>
                  <a:srgbClr val="3A3A3A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3A3A3A"/>
                </a:solidFill>
                <a:latin typeface="+mn-ea"/>
              </a:rPr>
              <a:t>배터리로 인한 짐칸 반입금지로 기내반입 할 수 있는 캐리어로 제작 </a:t>
            </a:r>
            <a:r>
              <a:rPr lang="en-US" altLang="ko-KR" sz="1100" b="1" dirty="0">
                <a:solidFill>
                  <a:srgbClr val="3A3A3A"/>
                </a:solidFill>
                <a:latin typeface="+mn-ea"/>
              </a:rPr>
              <a:t>( 3</a:t>
            </a:r>
            <a:r>
              <a:rPr lang="ko-KR" altLang="en-US" sz="1100" b="1" dirty="0">
                <a:solidFill>
                  <a:srgbClr val="3A3A3A"/>
                </a:solidFill>
                <a:latin typeface="+mn-ea"/>
              </a:rPr>
              <a:t>면의 합이 </a:t>
            </a:r>
            <a:r>
              <a:rPr lang="en-US" altLang="ko-KR" sz="1100" b="1" dirty="0">
                <a:solidFill>
                  <a:srgbClr val="3A3A3A"/>
                </a:solidFill>
                <a:latin typeface="+mn-ea"/>
              </a:rPr>
              <a:t>115cm </a:t>
            </a:r>
            <a:r>
              <a:rPr lang="ko-KR" altLang="en-US" sz="1100" b="1" dirty="0">
                <a:solidFill>
                  <a:srgbClr val="3A3A3A"/>
                </a:solidFill>
                <a:latin typeface="+mn-ea"/>
              </a:rPr>
              <a:t>이하</a:t>
            </a:r>
            <a:r>
              <a:rPr lang="en-US" altLang="ko-KR" sz="1100" b="1" dirty="0">
                <a:solidFill>
                  <a:srgbClr val="3A3A3A"/>
                </a:solidFill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b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337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>
            <a:cxnSpLocks/>
          </p:cNvCxnSpPr>
          <p:nvPr/>
        </p:nvCxnSpPr>
        <p:spPr>
          <a:xfrm flipH="1">
            <a:off x="2620349" y="2092762"/>
            <a:ext cx="20952" cy="40761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개발 환경 및 개발 방법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63461" y="257931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463460" y="312410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445821" y="4205896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445953" y="475296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445821" y="366639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445953" y="532341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445953" y="586073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526" y="25793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526" y="3136435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87" y="42305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8733" y="478032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887" y="36910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시나리오 및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8733" y="535077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733" y="588809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 기술 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363248" y="1383720"/>
            <a:ext cx="84451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3A3A3A"/>
                </a:solidFill>
                <a:latin typeface="+mn-ea"/>
              </a:rPr>
              <a:t>주요 기능에 따른 개발 방법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①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장애물 인식 자율주행기능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(Auto-Following)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  Arduino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와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DC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모터로 주행을 구현하고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블루투스와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사용자의 적외선 발광체를 통해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 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사용자와의 거리를 측정하고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캐리어와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사용자 사이의 장애물이 있을 경우 초음파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 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센서를 통해 장애물을 인식하고 정지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b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도난 방지 기능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     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적외선과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블루투스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모듈을 통해 측정한 거리가 일정거리 떨어졌을 시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경보음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발생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잠금 제어 기능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 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블루투스 센서로 통신이 가능한 전자자물쇠를 구축하고 사용자 신호에 따라 잠금 제어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87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>
            <a:cxnSpLocks/>
          </p:cNvCxnSpPr>
          <p:nvPr/>
        </p:nvCxnSpPr>
        <p:spPr>
          <a:xfrm flipH="1">
            <a:off x="2620349" y="2092762"/>
            <a:ext cx="20952" cy="40761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개발 환경 및 개발 방법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63461" y="257931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463460" y="312410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445821" y="4205896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445953" y="475296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445821" y="366639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445953" y="532341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445953" y="586073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526" y="25793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526" y="3136435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87" y="42305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8733" y="478032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887" y="36910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시나리오 및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8733" y="535077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733" y="588809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 기술 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2801" y="1090947"/>
            <a:ext cx="84451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3A3A3A"/>
                </a:solidFill>
                <a:latin typeface="+mn-ea"/>
              </a:rPr>
              <a:t>기능에 따른 주요 모듈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endParaRPr lang="en-US" altLang="ko-KR" sz="10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b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7005642-411B-4843-85F3-A181B26C5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27999"/>
              </p:ext>
            </p:extLst>
          </p:nvPr>
        </p:nvGraphicFramePr>
        <p:xfrm>
          <a:off x="3785692" y="1674119"/>
          <a:ext cx="7528721" cy="4648561"/>
        </p:xfrm>
        <a:graphic>
          <a:graphicData uri="http://schemas.openxmlformats.org/drawingml/2006/table">
            <a:tbl>
              <a:tblPr/>
              <a:tblGrid>
                <a:gridCol w="2250913">
                  <a:extLst>
                    <a:ext uri="{9D8B030D-6E8A-4147-A177-3AD203B41FA5}">
                      <a16:colId xmlns:a16="http://schemas.microsoft.com/office/drawing/2014/main" val="187433540"/>
                    </a:ext>
                  </a:extLst>
                </a:gridCol>
                <a:gridCol w="1680756">
                  <a:extLst>
                    <a:ext uri="{9D8B030D-6E8A-4147-A177-3AD203B41FA5}">
                      <a16:colId xmlns:a16="http://schemas.microsoft.com/office/drawing/2014/main" val="815062469"/>
                    </a:ext>
                  </a:extLst>
                </a:gridCol>
                <a:gridCol w="3597052">
                  <a:extLst>
                    <a:ext uri="{9D8B030D-6E8A-4147-A177-3AD203B41FA5}">
                      <a16:colId xmlns:a16="http://schemas.microsoft.com/office/drawing/2014/main" val="1536198296"/>
                    </a:ext>
                  </a:extLst>
                </a:gridCol>
              </a:tblGrid>
              <a:tr h="199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C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모듈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C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용 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C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240868"/>
                  </a:ext>
                </a:extLst>
              </a:tr>
              <a:tr h="1885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+mn-ea"/>
                        </a:rPr>
                        <a:t>기본 베이스 모듈</a:t>
                      </a:r>
                      <a:endParaRPr lang="ko-KR" altLang="en-US" sz="1400" b="1" kern="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C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 err="1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아두이노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 err="1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우노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개발 베이스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29282"/>
                  </a:ext>
                </a:extLst>
              </a:tr>
              <a:tr h="188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 err="1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아두이노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 err="1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나노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사용자가 사용할 </a:t>
                      </a:r>
                      <a:r>
                        <a:rPr lang="ko-KR" altLang="en-US" sz="1400" kern="100" spc="0" dirty="0" err="1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리모콘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용도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5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Auto-Follow</a:t>
                      </a:r>
                      <a:endParaRPr lang="en-US" sz="1400" b="1" kern="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C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모터          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캐리어의 주행용 모터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644662"/>
                  </a:ext>
                </a:extLst>
              </a:tr>
              <a:tr h="328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모터드라이버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모터의 회전 속도 및 방향 지시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092443"/>
                  </a:ext>
                </a:extLst>
              </a:tr>
              <a:tr h="328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배터리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모터드라이버에 전력 공급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418238"/>
                  </a:ext>
                </a:extLst>
              </a:tr>
              <a:tr h="357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 err="1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블루투스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센서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사용자와의 거리 측정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603795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초음파 센서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baseline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baseline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주변 장애물과의 거리 측정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적외선 수신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baseline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baseline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사용자로부터 적외선 신호 수신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051635"/>
                  </a:ext>
                </a:extLst>
              </a:tr>
              <a:tr h="36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적외선 송신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 err="1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캐리어에게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적외선 신호 송신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3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도난방지</a:t>
                      </a:r>
                      <a:endParaRPr lang="ko-KR" altLang="en-US" sz="1400" b="1" kern="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C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스피커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일정거리 떨어질 시 </a:t>
                      </a:r>
                      <a:r>
                        <a:rPr lang="ko-KR" altLang="en-US" sz="1400" kern="100" spc="0" dirty="0" err="1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경보음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105106"/>
                  </a:ext>
                </a:extLst>
              </a:tr>
              <a:tr h="58424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잠금 제어</a:t>
                      </a:r>
                      <a:endParaRPr lang="ko-KR" altLang="en-US" sz="1400" b="1" kern="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C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-1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블루투스 모듈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사용자의 스마트폰과 통신하여 잠금 및     </a:t>
                      </a:r>
                      <a:r>
                        <a:rPr lang="ko-KR" altLang="en-US" sz="1400" kern="100" spc="0" dirty="0" err="1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잠금해제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465075"/>
                  </a:ext>
                </a:extLst>
              </a:tr>
              <a:tr h="363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스텝 모터</a:t>
                      </a:r>
                      <a:endParaRPr lang="ko-KR" altLang="en-US" sz="1400" kern="100" spc="0" dirty="0">
                        <a:solidFill>
                          <a:srgbClr val="191919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캐리어의 </a:t>
                      </a:r>
                      <a:r>
                        <a:rPr lang="ko-KR" altLang="en-US" sz="1400" kern="100" spc="0" dirty="0" err="1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잠금장치</a:t>
                      </a:r>
                      <a:r>
                        <a:rPr lang="ko-KR" altLang="en-US" sz="1400" kern="100" spc="0" dirty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 작동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462268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90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2620349" y="2092762"/>
            <a:ext cx="20952" cy="40761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9050" y="291621"/>
            <a:ext cx="31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스마트 캐리어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  </a:t>
            </a:r>
            <a:r>
              <a:rPr lang="en-US" altLang="ko-KR" b="1" i="1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Smart Carrier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918858" y="291621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i="1" dirty="0">
                <a:solidFill>
                  <a:srgbClr val="4C5064"/>
                </a:solidFill>
                <a:cs typeface="Aharoni" panose="02010803020104030203" pitchFamily="2" charset="-79"/>
              </a:rPr>
              <a:t>업무 분담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463461" y="257931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463460" y="312410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445821" y="4205896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445953" y="4752968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445821" y="366639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445953" y="532341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445953" y="586073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526" y="257931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개요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526" y="3136435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관련 연구 및 사례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887" y="42305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개발 환경 및 개발 방법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733" y="478032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업무 분담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887" y="369105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시나리오 및 구성도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8733" y="535077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종합 설계 수행 일정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8733" y="588809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필요 기술 및 참고문헌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E78A016-DCED-48BA-B5F9-6BCC7F889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37399"/>
              </p:ext>
            </p:extLst>
          </p:nvPr>
        </p:nvGraphicFramePr>
        <p:xfrm>
          <a:off x="3357800" y="1695892"/>
          <a:ext cx="8060477" cy="407612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{91EBBBCC-DAD2-459C-BE2E-F6DE35CF9A28}</a:tableStyleId>
              </a:tblPr>
              <a:tblGrid>
                <a:gridCol w="1278993">
                  <a:extLst>
                    <a:ext uri="{9D8B030D-6E8A-4147-A177-3AD203B41FA5}">
                      <a16:colId xmlns:a16="http://schemas.microsoft.com/office/drawing/2014/main" val="2188621689"/>
                    </a:ext>
                  </a:extLst>
                </a:gridCol>
                <a:gridCol w="2459576">
                  <a:extLst>
                    <a:ext uri="{9D8B030D-6E8A-4147-A177-3AD203B41FA5}">
                      <a16:colId xmlns:a16="http://schemas.microsoft.com/office/drawing/2014/main" val="3987213786"/>
                    </a:ext>
                  </a:extLst>
                </a:gridCol>
                <a:gridCol w="1836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5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4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C9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정해인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C9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서광석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C9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정구철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C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615148"/>
                  </a:ext>
                </a:extLst>
              </a:tr>
              <a:tr h="77722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자료수집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C9D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관련사례 조사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사용자와 캐리어간 거리계산 방법 조사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개발 환경 조사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23159"/>
                  </a:ext>
                </a:extLst>
              </a:tr>
              <a:tr h="77722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C9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캐리어</a:t>
                      </a:r>
                      <a:r>
                        <a:rPr lang="en-US" altLang="ko-KR" sz="1400" dirty="0"/>
                        <a:t>(Uno) </a:t>
                      </a:r>
                      <a:r>
                        <a:rPr lang="ko-KR" altLang="en-US" sz="1400" dirty="0"/>
                        <a:t>구성도 작성 및 모듈 설계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적외선 및 블루투스 신호 통신</a:t>
                      </a:r>
                      <a:r>
                        <a:rPr lang="en-US" altLang="ko-KR" sz="1400" dirty="0"/>
                        <a:t>(Uno) </a:t>
                      </a:r>
                      <a:r>
                        <a:rPr lang="ko-KR" altLang="en-US" sz="1400" dirty="0"/>
                        <a:t>및 거리 계산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신호에 따른 처리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사용자</a:t>
                      </a:r>
                      <a:r>
                        <a:rPr lang="en-US" altLang="ko-KR" sz="1400" dirty="0"/>
                        <a:t>(Mini) </a:t>
                      </a:r>
                      <a:r>
                        <a:rPr lang="ko-KR" altLang="en-US" sz="1400" dirty="0"/>
                        <a:t>모듈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221123"/>
                  </a:ext>
                </a:extLst>
              </a:tr>
              <a:tr h="77722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C9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사용자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신호를 수신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적외선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블루투스를 통한 자율주행</a:t>
                      </a:r>
                      <a:endParaRPr lang="en-US" altLang="ko-KR" sz="140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dirty="0"/>
                        <a:t>사용자 입력에 대한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사용자</a:t>
                      </a:r>
                      <a:r>
                        <a:rPr lang="en-US" altLang="ko-KR" sz="1400" dirty="0"/>
                        <a:t>(Mini) </a:t>
                      </a:r>
                      <a:r>
                        <a:rPr lang="ko-KR" altLang="en-US" sz="1400" dirty="0"/>
                        <a:t>블루투스 및 적외선 송신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1390531"/>
                  </a:ext>
                </a:extLst>
              </a:tr>
              <a:tr h="58147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C9D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err="1"/>
                        <a:t>유니트</a:t>
                      </a:r>
                      <a:r>
                        <a:rPr lang="ko-KR" altLang="en-US" sz="1400" dirty="0"/>
                        <a:t> 테스트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통합테스트</a:t>
                      </a:r>
                      <a:r>
                        <a:rPr lang="en-US" altLang="ko-KR" sz="1400" dirty="0"/>
                        <a:t> / </a:t>
                      </a:r>
                      <a:r>
                        <a:rPr lang="ko-KR" altLang="en-US" sz="1400" dirty="0"/>
                        <a:t>유지보수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079758"/>
                  </a:ext>
                </a:extLst>
              </a:tr>
              <a:tr h="58147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C9D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발표자료 제작 및 문서화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/>
                        <a:t>비용 처리 및 스케줄관리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5776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82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1432</TotalTime>
  <Words>1053</Words>
  <Application>Microsoft Office PowerPoint</Application>
  <PresentationFormat>와이드스크린</PresentationFormat>
  <Paragraphs>388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Aharoni</vt:lpstr>
      <vt:lpstr>Malgun Gothic</vt:lpstr>
      <vt:lpstr>Malgun Gothic</vt:lpstr>
      <vt:lpstr>Arial</vt:lpstr>
      <vt:lpstr>Calibri</vt:lpstr>
      <vt:lpstr>Calibri Light</vt:lpstr>
      <vt:lpstr>Wingdings</vt:lpstr>
      <vt:lpstr>Office Theme</vt:lpstr>
      <vt:lpstr>1_Office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ktjr4596</cp:lastModifiedBy>
  <cp:revision>133</cp:revision>
  <dcterms:created xsi:type="dcterms:W3CDTF">2017-05-27T05:45:32Z</dcterms:created>
  <dcterms:modified xsi:type="dcterms:W3CDTF">2018-01-22T09:26:24Z</dcterms:modified>
</cp:coreProperties>
</file>