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4" r:id="rId1"/>
  </p:sldMasterIdLst>
  <p:sldIdLst>
    <p:sldId id="256" r:id="rId2"/>
    <p:sldId id="259" r:id="rId3"/>
    <p:sldId id="263" r:id="rId4"/>
    <p:sldId id="270" r:id="rId5"/>
    <p:sldId id="257" r:id="rId6"/>
    <p:sldId id="258" r:id="rId7"/>
    <p:sldId id="264" r:id="rId8"/>
    <p:sldId id="260" r:id="rId9"/>
    <p:sldId id="268" r:id="rId10"/>
    <p:sldId id="269" r:id="rId11"/>
    <p:sldId id="267" r:id="rId12"/>
    <p:sldId id="271" r:id="rId13"/>
    <p:sldId id="272" r:id="rId14"/>
    <p:sldId id="261" r:id="rId15"/>
    <p:sldId id="273" r:id="rId16"/>
    <p:sldId id="262" r:id="rId17"/>
    <p:sldId id="276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85F11C0-8C03-4F82-AB6A-1223C3993BD9}">
          <p14:sldIdLst>
            <p14:sldId id="256"/>
            <p14:sldId id="259"/>
            <p14:sldId id="263"/>
            <p14:sldId id="270"/>
            <p14:sldId id="257"/>
            <p14:sldId id="258"/>
            <p14:sldId id="264"/>
            <p14:sldId id="260"/>
            <p14:sldId id="268"/>
            <p14:sldId id="269"/>
            <p14:sldId id="267"/>
            <p14:sldId id="271"/>
            <p14:sldId id="272"/>
            <p14:sldId id="261"/>
            <p14:sldId id="273"/>
            <p14:sldId id="262"/>
            <p14:sldId id="276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0C9D-4CA4-454F-9001-DD27DF65D117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870C1E4-C3EF-43DA-8DAC-1EA77EE4B8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13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0C9D-4CA4-454F-9001-DD27DF65D117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70C1E4-C3EF-43DA-8DAC-1EA77EE4B8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81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0C9D-4CA4-454F-9001-DD27DF65D117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70C1E4-C3EF-43DA-8DAC-1EA77EE4B8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089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0C9D-4CA4-454F-9001-DD27DF65D117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70C1E4-C3EF-43DA-8DAC-1EA77EE4B8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270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0C9D-4CA4-454F-9001-DD27DF65D117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70C1E4-C3EF-43DA-8DAC-1EA77EE4B8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0508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0C9D-4CA4-454F-9001-DD27DF65D117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70C1E4-C3EF-43DA-8DAC-1EA77EE4B8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136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0C9D-4CA4-454F-9001-DD27DF65D117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C1E4-C3EF-43DA-8DAC-1EA77EE4B8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796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0C9D-4CA4-454F-9001-DD27DF65D117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C1E4-C3EF-43DA-8DAC-1EA77EE4B8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41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0C9D-4CA4-454F-9001-DD27DF65D117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C1E4-C3EF-43DA-8DAC-1EA77EE4B8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38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0C9D-4CA4-454F-9001-DD27DF65D117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70C1E4-C3EF-43DA-8DAC-1EA77EE4B8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72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0C9D-4CA4-454F-9001-DD27DF65D117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870C1E4-C3EF-43DA-8DAC-1EA77EE4B8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83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0C9D-4CA4-454F-9001-DD27DF65D117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870C1E4-C3EF-43DA-8DAC-1EA77EE4B8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66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0C9D-4CA4-454F-9001-DD27DF65D117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C1E4-C3EF-43DA-8DAC-1EA77EE4B8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23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0C9D-4CA4-454F-9001-DD27DF65D117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C1E4-C3EF-43DA-8DAC-1EA77EE4B8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28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0C9D-4CA4-454F-9001-DD27DF65D117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C1E4-C3EF-43DA-8DAC-1EA77EE4B8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28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0C9D-4CA4-454F-9001-DD27DF65D117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70C1E4-C3EF-43DA-8DAC-1EA77EE4B8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76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50C9D-4CA4-454F-9001-DD27DF65D117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870C1E4-C3EF-43DA-8DAC-1EA77EE4B8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927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55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  <p:sldLayoutId id="2147484267" r:id="rId13"/>
    <p:sldLayoutId id="2147484268" r:id="rId14"/>
    <p:sldLayoutId id="2147484269" r:id="rId15"/>
    <p:sldLayoutId id="21474842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du.law.moe.gov.tw/LawContentDetails.aspx?id=FL046293&amp;KeyWordHL=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57400" y="991645"/>
            <a:ext cx="9734550" cy="2262781"/>
          </a:xfrm>
        </p:spPr>
        <p:txBody>
          <a:bodyPr>
            <a:normAutofit fontScale="90000"/>
          </a:bodyPr>
          <a:lstStyle/>
          <a:p>
            <a:br>
              <a:rPr lang="en-US" altLang="zh-TW" dirty="0"/>
            </a:br>
            <a:r>
              <a:rPr lang="zh-TW" altLang="en-US" sz="4900" dirty="0"/>
              <a:t>長庚大學與私立大專校院學校收支比較</a:t>
            </a:r>
            <a:br>
              <a:rPr lang="en-US" altLang="zh-TW" sz="4900" dirty="0"/>
            </a:br>
            <a:r>
              <a:rPr lang="en-US" altLang="zh-TW" sz="4900" dirty="0">
                <a:sym typeface="Wingdings" panose="05000000000000000000" pitchFamily="2" charset="2"/>
              </a:rPr>
              <a:t></a:t>
            </a:r>
            <a:r>
              <a:rPr lang="zh-TW" altLang="en-US" sz="4900" dirty="0"/>
              <a:t>學雜費是否應該調漲</a:t>
            </a:r>
            <a:r>
              <a:rPr lang="en-US" altLang="zh-TW" sz="4900" dirty="0"/>
              <a:t>?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6975" y="4173900"/>
            <a:ext cx="8915399" cy="146517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3100" dirty="0"/>
              <a:t>B0344127</a:t>
            </a:r>
          </a:p>
          <a:p>
            <a:r>
              <a:rPr lang="zh-TW" altLang="en-US" sz="3100" dirty="0"/>
              <a:t>資管三甲</a:t>
            </a:r>
            <a:endParaRPr lang="en-US" altLang="zh-TW" sz="3100" dirty="0"/>
          </a:p>
          <a:p>
            <a:r>
              <a:rPr lang="zh-TW" altLang="en-US" sz="3100" dirty="0"/>
              <a:t>劉芷辰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49" y="3475100"/>
            <a:ext cx="4289185" cy="321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8626" y="419923"/>
            <a:ext cx="10670314" cy="1280890"/>
          </a:xfrm>
        </p:spPr>
        <p:txBody>
          <a:bodyPr/>
          <a:lstStyle/>
          <a:p>
            <a:r>
              <a:rPr lang="zh-TW" altLang="en-US" dirty="0"/>
              <a:t>分析結果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-104</a:t>
            </a:r>
            <a:r>
              <a:rPr lang="zh-TW" altLang="en-US" dirty="0"/>
              <a:t>學年度私立大專院校各學院學雜費</a:t>
            </a:r>
            <a:br>
              <a:rPr lang="en-US" altLang="zh-TW" dirty="0"/>
            </a:br>
            <a:r>
              <a:rPr lang="en-US" altLang="zh-TW" dirty="0"/>
              <a:t>					</a:t>
            </a:r>
            <a:r>
              <a:rPr lang="zh-TW" altLang="en-US" dirty="0"/>
              <a:t>散部圖</a:t>
            </a:r>
            <a:r>
              <a:rPr lang="en-US" altLang="zh-TW" dirty="0"/>
              <a:t>&amp;</a:t>
            </a:r>
            <a:r>
              <a:rPr lang="zh-TW" altLang="en-US" dirty="0"/>
              <a:t>折線圖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117" y="1597981"/>
            <a:ext cx="5748106" cy="49916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1700813"/>
            <a:ext cx="56197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2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分析結果</a:t>
            </a:r>
            <a:r>
              <a:rPr lang="en-US" altLang="zh-TW" dirty="0"/>
              <a:t>-</a:t>
            </a:r>
            <a:r>
              <a:rPr lang="zh-TW" altLang="en-US" dirty="0"/>
              <a:t>私立大專校院學校各項支出情形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222672" y="1447801"/>
            <a:ext cx="5903466" cy="576262"/>
          </a:xfrm>
        </p:spPr>
        <p:txBody>
          <a:bodyPr/>
          <a:lstStyle/>
          <a:p>
            <a:pPr algn="ctr"/>
            <a:r>
              <a:rPr lang="zh-TW" altLang="en-US" dirty="0"/>
              <a:t>各項經常支出</a:t>
            </a:r>
            <a:r>
              <a:rPr lang="en-US" altLang="zh-TW" dirty="0"/>
              <a:t>(</a:t>
            </a:r>
            <a:r>
              <a:rPr lang="zh-TW" altLang="en-US" dirty="0"/>
              <a:t>人事費、獎學金、維護費等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9873" y="2143125"/>
            <a:ext cx="5856265" cy="4392199"/>
          </a:xfrm>
          <a:prstGeom prst="rect">
            <a:avLst/>
          </a:prstGeom>
        </p:spPr>
      </p:pic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>
          <a:xfrm>
            <a:off x="6106551" y="1447801"/>
            <a:ext cx="6164062" cy="576262"/>
          </a:xfrm>
        </p:spPr>
        <p:txBody>
          <a:bodyPr/>
          <a:lstStyle/>
          <a:p>
            <a:pPr algn="ctr"/>
            <a:r>
              <a:rPr lang="zh-TW" altLang="en-US" dirty="0"/>
              <a:t>各項資本支出</a:t>
            </a:r>
            <a:r>
              <a:rPr lang="en-US" altLang="zh-TW" dirty="0"/>
              <a:t>(</a:t>
            </a:r>
            <a:r>
              <a:rPr lang="zh-TW" altLang="en-US" dirty="0"/>
              <a:t>圖書、建築、動產、不動產等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7450" y="2143125"/>
            <a:ext cx="5842265" cy="438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4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6470" y="350210"/>
            <a:ext cx="10812358" cy="128089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分析結果</a:t>
            </a:r>
            <a:r>
              <a:rPr lang="en-US" altLang="zh-TW" dirty="0"/>
              <a:t>—</a:t>
            </a:r>
            <a:br>
              <a:rPr lang="en-US" altLang="zh-TW" dirty="0"/>
            </a:br>
            <a:r>
              <a:rPr lang="en-US" altLang="zh-TW" dirty="0"/>
              <a:t>		104</a:t>
            </a:r>
            <a:r>
              <a:rPr lang="zh-TW" altLang="en-US" dirty="0"/>
              <a:t>學年度私立大專校院學校各項經常支出情形樹狀圖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946" y="2442184"/>
            <a:ext cx="4625406" cy="346905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13750" t="21944" r="12813" b="26667"/>
          <a:stretch/>
        </p:blipFill>
        <p:spPr>
          <a:xfrm>
            <a:off x="1981845" y="1901459"/>
            <a:ext cx="8911174" cy="4676786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3149" t="21871" r="13236" b="27154"/>
          <a:stretch/>
        </p:blipFill>
        <p:spPr>
          <a:xfrm>
            <a:off x="2006472" y="1901459"/>
            <a:ext cx="8762141" cy="45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2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33631" y="712887"/>
            <a:ext cx="9303153" cy="521109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分析結果</a:t>
            </a:r>
            <a:r>
              <a:rPr lang="en-US" altLang="zh-TW" dirty="0"/>
              <a:t>- 104</a:t>
            </a:r>
            <a:r>
              <a:rPr lang="zh-TW" altLang="en-US" dirty="0"/>
              <a:t>學年度私立大專校院學校各項收入情形樹狀圖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3020" t="22500" r="13438" b="26806"/>
          <a:stretch/>
        </p:blipFill>
        <p:spPr>
          <a:xfrm>
            <a:off x="1459645" y="1543050"/>
            <a:ext cx="9709676" cy="50198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3750" t="22501" r="14063" b="27222"/>
          <a:stretch/>
        </p:blipFill>
        <p:spPr>
          <a:xfrm>
            <a:off x="1459645" y="1543049"/>
            <a:ext cx="9609871" cy="5019875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494" t="10084" r="9696" b="8739"/>
          <a:stretch/>
        </p:blipFill>
        <p:spPr>
          <a:xfrm>
            <a:off x="3053641" y="1938335"/>
            <a:ext cx="6238875" cy="422930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002399" y="2183908"/>
            <a:ext cx="2290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zh-TW" altLang="en-US" dirty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104</a:t>
            </a:r>
            <a:r>
              <a:rPr lang="zh-TW" altLang="en-US" dirty="0">
                <a:solidFill>
                  <a:schemeClr val="bg1"/>
                </a:solidFill>
              </a:rPr>
              <a:t>學年度長庚大學各項收入情形圓餅圖</a:t>
            </a:r>
            <a:br>
              <a:rPr lang="zh-TW" altLang="en-US" dirty="0">
                <a:solidFill>
                  <a:schemeClr val="bg1"/>
                </a:solidFill>
              </a:rPr>
            </a:b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09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2712" y="624109"/>
            <a:ext cx="8911687" cy="1280890"/>
          </a:xfrm>
        </p:spPr>
        <p:txBody>
          <a:bodyPr/>
          <a:lstStyle/>
          <a:p>
            <a:r>
              <a:rPr lang="zh-TW" altLang="en-US" dirty="0"/>
              <a:t>分析結果</a:t>
            </a:r>
            <a:r>
              <a:rPr lang="en-US" altLang="zh-TW" dirty="0"/>
              <a:t>-101-104</a:t>
            </a:r>
            <a:r>
              <a:rPr lang="zh-TW" altLang="en-US" dirty="0"/>
              <a:t>學年度學雜費收入折線圖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555" y="1905000"/>
            <a:ext cx="4987395" cy="374054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275" y="1904999"/>
            <a:ext cx="4962525" cy="372189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722920" y="36842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381646"/>
              </p:ext>
            </p:extLst>
          </p:nvPr>
        </p:nvGraphicFramePr>
        <p:xfrm>
          <a:off x="4231921" y="4457881"/>
          <a:ext cx="3926658" cy="1391158"/>
        </p:xfrm>
        <a:graphic>
          <a:graphicData uri="http://schemas.openxmlformats.org/drawingml/2006/table">
            <a:tbl>
              <a:tblPr/>
              <a:tblGrid>
                <a:gridCol w="1109179">
                  <a:extLst>
                    <a:ext uri="{9D8B030D-6E8A-4147-A177-3AD203B41FA5}">
                      <a16:colId xmlns:a16="http://schemas.microsoft.com/office/drawing/2014/main" val="3319988804"/>
                    </a:ext>
                  </a:extLst>
                </a:gridCol>
                <a:gridCol w="898679">
                  <a:extLst>
                    <a:ext uri="{9D8B030D-6E8A-4147-A177-3AD203B41FA5}">
                      <a16:colId xmlns:a16="http://schemas.microsoft.com/office/drawing/2014/main" val="2480535452"/>
                    </a:ext>
                  </a:extLst>
                </a:gridCol>
                <a:gridCol w="931064">
                  <a:extLst>
                    <a:ext uri="{9D8B030D-6E8A-4147-A177-3AD203B41FA5}">
                      <a16:colId xmlns:a16="http://schemas.microsoft.com/office/drawing/2014/main" val="2504880626"/>
                    </a:ext>
                  </a:extLst>
                </a:gridCol>
                <a:gridCol w="987736">
                  <a:extLst>
                    <a:ext uri="{9D8B030D-6E8A-4147-A177-3AD203B41FA5}">
                      <a16:colId xmlns:a16="http://schemas.microsoft.com/office/drawing/2014/main" val="1970383373"/>
                    </a:ext>
                  </a:extLst>
                </a:gridCol>
              </a:tblGrid>
              <a:tr h="22903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學制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103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學年度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104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學年度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105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學年度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20679"/>
                  </a:ext>
                </a:extLst>
              </a:tr>
              <a:tr h="229032"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大學部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  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5,167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  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5,218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  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5,363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188924"/>
                  </a:ext>
                </a:extLst>
              </a:tr>
              <a:tr h="229032"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博士班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     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    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     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053638"/>
                  </a:ext>
                </a:extLst>
              </a:tr>
              <a:tr h="229032"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碩士班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  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1,360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   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1,322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  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1,265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859922"/>
                  </a:ext>
                </a:extLst>
              </a:tr>
              <a:tr h="237515"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碩士在職專班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    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    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    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680432"/>
                  </a:ext>
                </a:extLst>
              </a:tr>
              <a:tr h="237515"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全校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  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7,393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  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7,386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   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7,406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465881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094419" y="5945578"/>
            <a:ext cx="2201662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103-105</a:t>
            </a:r>
            <a:r>
              <a:rPr kumimoji="0" lang="zh-TW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學年度學生人數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38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2712" y="624109"/>
            <a:ext cx="8911687" cy="1280890"/>
          </a:xfrm>
        </p:spPr>
        <p:txBody>
          <a:bodyPr/>
          <a:lstStyle/>
          <a:p>
            <a:r>
              <a:rPr lang="zh-TW" altLang="en-US" dirty="0"/>
              <a:t>分析結果</a:t>
            </a:r>
            <a:r>
              <a:rPr lang="en-US" altLang="zh-TW" dirty="0"/>
              <a:t>-101-104</a:t>
            </a:r>
            <a:r>
              <a:rPr lang="zh-TW" altLang="en-US" dirty="0"/>
              <a:t>學年度學雜費支出折線圖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243" y="1516680"/>
            <a:ext cx="6364287" cy="4773216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80" y="2274331"/>
            <a:ext cx="7573962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9308368" y="17642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單位：億元</a:t>
            </a:r>
          </a:p>
        </p:txBody>
      </p:sp>
    </p:spTree>
    <p:extLst>
      <p:ext uri="{BB962C8B-B14F-4D97-AF65-F5344CB8AC3E}">
        <p14:creationId xmlns:p14="http://schemas.microsoft.com/office/powerpoint/2010/main" val="374301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結論</a:t>
            </a:r>
            <a:r>
              <a:rPr lang="en-US" altLang="zh-TW" dirty="0"/>
              <a:t>—</a:t>
            </a:r>
            <a:r>
              <a:rPr lang="zh-TW" altLang="en-US" dirty="0"/>
              <a:t>假設成立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13499" y="1905000"/>
            <a:ext cx="8915400" cy="4355977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3200" dirty="0"/>
              <a:t>學生為何會反對</a:t>
            </a:r>
            <a:r>
              <a:rPr lang="en-US" altLang="zh-TW" sz="3200" dirty="0"/>
              <a:t>?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sz="2400" dirty="0"/>
              <a:t>沒把錢用在學生在意的地方</a:t>
            </a:r>
            <a:endParaRPr lang="en-US" altLang="zh-TW" sz="2400" dirty="0"/>
          </a:p>
          <a:p>
            <a:pPr lvl="1"/>
            <a:r>
              <a:rPr lang="zh-TW" altLang="en-US" sz="2000" dirty="0"/>
              <a:t>獎助金的增額</a:t>
            </a:r>
            <a:endParaRPr lang="en-US" altLang="zh-TW" sz="2000" dirty="0"/>
          </a:p>
          <a:p>
            <a:pPr lvl="1"/>
            <a:r>
              <a:rPr lang="zh-TW" altLang="en-US" sz="2000" dirty="0"/>
              <a:t>獎學金減少</a:t>
            </a:r>
            <a:endParaRPr lang="en-US" altLang="zh-TW" sz="2000" dirty="0"/>
          </a:p>
          <a:p>
            <a:pPr lvl="1"/>
            <a:r>
              <a:rPr lang="zh-TW" altLang="en-US" sz="2000" dirty="0"/>
              <a:t>助教名額刪減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sz="2400" dirty="0"/>
              <a:t>資訊不對稱</a:t>
            </a:r>
            <a:endParaRPr lang="en-US" altLang="zh-TW" sz="2400" dirty="0"/>
          </a:p>
          <a:p>
            <a:pPr lvl="1">
              <a:buClr>
                <a:srgbClr val="3494BA"/>
              </a:buClr>
            </a:pPr>
            <a:r>
              <a:rPr lang="zh-TW" altLang="en-US" sz="2000" dirty="0"/>
              <a:t>學校資訊不夠公開</a:t>
            </a:r>
            <a:endParaRPr lang="en-US" altLang="zh-TW" sz="2000" dirty="0"/>
          </a:p>
          <a:p>
            <a:pPr lvl="1">
              <a:buClr>
                <a:srgbClr val="3494BA"/>
              </a:buClr>
            </a:pPr>
            <a:r>
              <a:rPr lang="zh-TW" altLang="en-US" sz="2000" dirty="0">
                <a:solidFill>
                  <a:prstClr val="white">
                    <a:lumMod val="75000"/>
                    <a:lumOff val="25000"/>
                  </a:prstClr>
                </a:solidFill>
              </a:rPr>
              <a:t>學生不夠積極</a:t>
            </a:r>
            <a:endParaRPr lang="en-US" altLang="zh-TW" sz="1800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99" y="2601851"/>
            <a:ext cx="42672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2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r>
              <a:rPr lang="en-US" altLang="zh-TW" dirty="0"/>
              <a:t>--105</a:t>
            </a:r>
            <a:r>
              <a:rPr lang="zh-TW" altLang="en-US" dirty="0"/>
              <a:t>學年度學雜費審議會議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60738" y="1779141"/>
            <a:ext cx="9404519" cy="4426350"/>
          </a:xfrm>
        </p:spPr>
        <p:txBody>
          <a:bodyPr/>
          <a:lstStyle/>
          <a:p>
            <a:pPr marL="534988" indent="-261938"/>
            <a:r>
              <a:rPr lang="en-US" altLang="zh-TW" dirty="0">
                <a:latin typeface="Verdana" pitchFamily="34" charset="0"/>
                <a:ea typeface="Verdana" pitchFamily="34" charset="0"/>
                <a:cs typeface="Verdana" pitchFamily="34" charset="0"/>
              </a:rPr>
              <a:t>105</a:t>
            </a:r>
            <a:r>
              <a:rPr lang="zh-TW" altLang="en-US" dirty="0">
                <a:latin typeface="Verdana" pitchFamily="34" charset="0"/>
                <a:ea typeface="標楷體" panose="03000509000000000000" pitchFamily="65" charset="-120"/>
                <a:cs typeface="Verdana" pitchFamily="34" charset="0"/>
              </a:rPr>
              <a:t>學年學雜費調整支用計畫。</a:t>
            </a:r>
            <a:endParaRPr lang="en-US" altLang="zh-TW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614488" indent="-1341438">
              <a:buNone/>
            </a:pPr>
            <a:r>
              <a:rPr lang="zh-TW" altLang="en-US" dirty="0">
                <a:latin typeface="Verdana" pitchFamily="34" charset="0"/>
                <a:ea typeface="標楷體" panose="03000509000000000000" pitchFamily="65" charset="-120"/>
                <a:cs typeface="Verdana" pitchFamily="34" charset="0"/>
              </a:rPr>
              <a:t>  </a:t>
            </a:r>
            <a:r>
              <a:rPr lang="en-US" altLang="zh-TW" dirty="0">
                <a:latin typeface="Verdana" pitchFamily="34" charset="0"/>
                <a:ea typeface="Verdana" pitchFamily="34" charset="0"/>
                <a:cs typeface="Verdana" pitchFamily="34" charset="0"/>
              </a:rPr>
              <a:t>1.</a:t>
            </a:r>
            <a:r>
              <a:rPr lang="zh-TW" altLang="en-US" dirty="0">
                <a:latin typeface="Verdana" pitchFamily="34" charset="0"/>
                <a:ea typeface="標楷體" panose="03000509000000000000" pitchFamily="65" charset="-120"/>
                <a:cs typeface="Verdana" pitchFamily="34" charset="0"/>
              </a:rPr>
              <a:t>增加學習資源：包括</a:t>
            </a:r>
            <a:r>
              <a:rPr lang="en-US" altLang="zh-TW" dirty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zh-TW" altLang="en-US" dirty="0">
                <a:latin typeface="Verdana" pitchFamily="34" charset="0"/>
                <a:ea typeface="標楷體" panose="03000509000000000000" pitchFamily="65" charset="-120"/>
                <a:cs typeface="Verdana" pitchFamily="34" charset="0"/>
              </a:rPr>
              <a:t>化教學設備逐年更新、無空調教室改善、</a:t>
            </a:r>
            <a:r>
              <a:rPr lang="en-US" altLang="zh-TW" dirty="0">
                <a:latin typeface="Verdana" pitchFamily="34" charset="0"/>
                <a:ea typeface="Verdana" pitchFamily="34" charset="0"/>
                <a:cs typeface="Verdana" pitchFamily="34" charset="0"/>
              </a:rPr>
              <a:t>E-Learning</a:t>
            </a:r>
            <a:r>
              <a:rPr lang="zh-TW" altLang="en-US" dirty="0">
                <a:latin typeface="Verdana" pitchFamily="34" charset="0"/>
                <a:ea typeface="標楷體" panose="03000509000000000000" pitchFamily="65" charset="-120"/>
                <a:cs typeface="Verdana" pitchFamily="34" charset="0"/>
              </a:rPr>
              <a:t>教學平台改善、新增數位教材製作等，</a:t>
            </a:r>
            <a:r>
              <a:rPr lang="en-US" altLang="zh-TW" dirty="0">
                <a:latin typeface="Verdana" pitchFamily="34" charset="0"/>
                <a:ea typeface="Verdana" pitchFamily="34" charset="0"/>
                <a:cs typeface="Verdana" pitchFamily="34" charset="0"/>
              </a:rPr>
              <a:t>105</a:t>
            </a:r>
            <a:r>
              <a:rPr lang="zh-TW" altLang="en-US" dirty="0">
                <a:latin typeface="Verdana" pitchFamily="34" charset="0"/>
                <a:ea typeface="標楷體" panose="03000509000000000000" pitchFamily="65" charset="-120"/>
                <a:cs typeface="Verdana" pitchFamily="34" charset="0"/>
              </a:rPr>
              <a:t>學年預計增加費用</a:t>
            </a:r>
            <a:r>
              <a:rPr lang="en-US" altLang="zh-TW" b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1,795</a:t>
            </a:r>
            <a:r>
              <a:rPr lang="zh-TW" altLang="en-US" dirty="0">
                <a:latin typeface="Verdana" pitchFamily="34" charset="0"/>
                <a:ea typeface="標楷體" panose="03000509000000000000" pitchFamily="65" charset="-120"/>
                <a:cs typeface="Verdana" pitchFamily="34" charset="0"/>
              </a:rPr>
              <a:t>萬元</a:t>
            </a:r>
            <a:endParaRPr lang="en-US" altLang="zh-TW" dirty="0">
              <a:latin typeface="Verdana" pitchFamily="34" charset="0"/>
              <a:ea typeface="標楷體" panose="03000509000000000000" pitchFamily="65" charset="-120"/>
              <a:cs typeface="Verdana" pitchFamily="34" charset="0"/>
            </a:endParaRPr>
          </a:p>
          <a:p>
            <a:pPr marL="1614488" indent="-1341438">
              <a:buNone/>
            </a:pPr>
            <a:r>
              <a:rPr lang="en-US" altLang="zh-TW" dirty="0">
                <a:latin typeface="Verdana" pitchFamily="34" charset="0"/>
                <a:ea typeface="Verdana" pitchFamily="34" charset="0"/>
                <a:cs typeface="Verdana" pitchFamily="34" charset="0"/>
              </a:rPr>
              <a:t>2.</a:t>
            </a:r>
            <a:r>
              <a:rPr lang="zh-TW" altLang="en-US" dirty="0">
                <a:latin typeface="Verdana" pitchFamily="34" charset="0"/>
                <a:ea typeface="標楷體" panose="03000509000000000000" pitchFamily="65" charset="-120"/>
                <a:cs typeface="Verdana" pitchFamily="34" charset="0"/>
              </a:rPr>
              <a:t>新增助學計畫：包括新增工讀助學金、中低收入戶學生免費住宿、弱勢學生清寒獎助學金等，</a:t>
            </a:r>
            <a:r>
              <a:rPr lang="en-US" altLang="zh-TW" dirty="0">
                <a:latin typeface="Verdana" pitchFamily="34" charset="0"/>
                <a:ea typeface="Verdana" pitchFamily="34" charset="0"/>
                <a:cs typeface="Verdana" pitchFamily="34" charset="0"/>
              </a:rPr>
              <a:t>105</a:t>
            </a:r>
            <a:r>
              <a:rPr lang="zh-TW" altLang="en-US" dirty="0">
                <a:latin typeface="Verdana" pitchFamily="34" charset="0"/>
                <a:ea typeface="標楷體" panose="03000509000000000000" pitchFamily="65" charset="-120"/>
                <a:cs typeface="Verdana" pitchFamily="34" charset="0"/>
              </a:rPr>
              <a:t>學年預計增加費用</a:t>
            </a:r>
            <a:r>
              <a:rPr lang="en-US" altLang="zh-TW" b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383</a:t>
            </a:r>
            <a:r>
              <a:rPr lang="zh-TW" altLang="en-US" dirty="0">
                <a:latin typeface="Verdana" pitchFamily="34" charset="0"/>
                <a:ea typeface="標楷體" panose="03000509000000000000" pitchFamily="65" charset="-120"/>
                <a:cs typeface="Verdana" pitchFamily="34" charset="0"/>
              </a:rPr>
              <a:t>萬元。</a:t>
            </a:r>
            <a:endParaRPr lang="en-US" altLang="zh-TW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zh-TW" altLang="en-US" dirty="0"/>
          </a:p>
        </p:txBody>
      </p:sp>
      <p:graphicFrame>
        <p:nvGraphicFramePr>
          <p:cNvPr id="5" name="內容版面配置區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8554"/>
              </p:ext>
            </p:extLst>
          </p:nvPr>
        </p:nvGraphicFramePr>
        <p:xfrm>
          <a:off x="4274991" y="3882489"/>
          <a:ext cx="6262804" cy="23230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99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62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Verdana" pitchFamily="34" charset="0"/>
                          <a:ea typeface="標楷體" panose="03000509000000000000" pitchFamily="65" charset="-120"/>
                          <a:cs typeface="Verdana" pitchFamily="34" charset="0"/>
                        </a:rPr>
                        <a:t>學雜費調漲</a:t>
                      </a:r>
                      <a:r>
                        <a:rPr lang="en-US" altLang="zh-TW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2.5%</a:t>
                      </a:r>
                      <a:r>
                        <a:rPr lang="zh-TW" altLang="en-US" sz="1400" dirty="0">
                          <a:latin typeface="Verdana" pitchFamily="34" charset="0"/>
                          <a:ea typeface="標楷體" panose="03000509000000000000" pitchFamily="65" charset="-120"/>
                          <a:cs typeface="Verdana" pitchFamily="34" charset="0"/>
                        </a:rPr>
                        <a:t>增加收入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166813" algn="l"/>
                      <a:r>
                        <a:rPr lang="en-US" altLang="zh-TW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1,244</a:t>
                      </a:r>
                      <a:r>
                        <a:rPr lang="zh-TW" altLang="en-US" sz="1400" dirty="0">
                          <a:latin typeface="Verdana" pitchFamily="34" charset="0"/>
                          <a:ea typeface="標楷體" panose="03000509000000000000" pitchFamily="65" charset="-120"/>
                          <a:cs typeface="Verdana" pitchFamily="34" charset="0"/>
                        </a:rPr>
                        <a:t>萬元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2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Verdana" pitchFamily="34" charset="0"/>
                          <a:ea typeface="標楷體" panose="03000509000000000000" pitchFamily="65" charset="-120"/>
                          <a:cs typeface="Verdana" pitchFamily="34" charset="0"/>
                        </a:rPr>
                        <a:t>增加支出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166813" algn="l">
                        <a:tabLst>
                          <a:tab pos="1079500" algn="l"/>
                        </a:tabLst>
                      </a:pPr>
                      <a:r>
                        <a:rPr lang="en-US" altLang="zh-TW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2,178</a:t>
                      </a:r>
                      <a:r>
                        <a:rPr lang="zh-TW" altLang="en-US" sz="1400" dirty="0">
                          <a:latin typeface="Verdana" pitchFamily="34" charset="0"/>
                          <a:ea typeface="標楷體" panose="03000509000000000000" pitchFamily="65" charset="-120"/>
                          <a:cs typeface="Verdana" pitchFamily="34" charset="0"/>
                        </a:rPr>
                        <a:t>萬元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62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Verdana" pitchFamily="34" charset="0"/>
                          <a:ea typeface="標楷體" panose="03000509000000000000" pitchFamily="65" charset="-120"/>
                          <a:cs typeface="Verdana" pitchFamily="34" charset="0"/>
                        </a:rPr>
                        <a:t>   新增學習資源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166813" algn="l"/>
                      <a:r>
                        <a:rPr lang="en-US" altLang="zh-TW" sz="1400" b="1" dirty="0">
                          <a:solidFill>
                            <a:srgbClr val="0070C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1,795</a:t>
                      </a:r>
                      <a:r>
                        <a:rPr lang="zh-TW" altLang="en-US" sz="14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標楷體" panose="03000509000000000000" pitchFamily="65" charset="-120"/>
                          <a:cs typeface="Verdana" pitchFamily="34" charset="0"/>
                        </a:rPr>
                        <a:t>萬元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62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Verdana" pitchFamily="34" charset="0"/>
                          <a:ea typeface="標楷體" panose="03000509000000000000" pitchFamily="65" charset="-120"/>
                          <a:cs typeface="Verdana" pitchFamily="34" charset="0"/>
                        </a:rPr>
                        <a:t>   新增助學計畫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254125" algn="l"/>
                      <a:r>
                        <a:rPr lang="zh-TW" altLang="en-US" sz="1400" dirty="0">
                          <a:latin typeface="Verdana" pitchFamily="34" charset="0"/>
                          <a:ea typeface="標楷體" panose="03000509000000000000" pitchFamily="65" charset="-120"/>
                          <a:cs typeface="Verdana" pitchFamily="34" charset="0"/>
                        </a:rPr>
                        <a:t>  </a:t>
                      </a:r>
                      <a:r>
                        <a:rPr lang="en-US" altLang="zh-TW" sz="1400" b="1" dirty="0">
                          <a:solidFill>
                            <a:srgbClr val="0070C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383</a:t>
                      </a:r>
                      <a:r>
                        <a:rPr lang="zh-TW" altLang="en-US" sz="14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標楷體" panose="03000509000000000000" pitchFamily="65" charset="-120"/>
                          <a:cs typeface="Verdana" pitchFamily="34" charset="0"/>
                        </a:rPr>
                        <a:t>萬元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522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Verdana" pitchFamily="34" charset="0"/>
                          <a:ea typeface="標楷體" panose="03000509000000000000" pitchFamily="65" charset="-120"/>
                          <a:cs typeface="Verdana" pitchFamily="34" charset="0"/>
                        </a:rPr>
                        <a:t>差額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343025" algn="l"/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-934</a:t>
                      </a:r>
                      <a:r>
                        <a:rPr lang="zh-TW" altLang="en-US" sz="14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標楷體" panose="03000509000000000000" pitchFamily="65" charset="-120"/>
                          <a:cs typeface="Verdana" pitchFamily="34" charset="0"/>
                        </a:rPr>
                        <a:t>萬元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020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767301" y="2816894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8000" dirty="0"/>
              <a:t>Q&amp;A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274573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767301" y="2816894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8000" dirty="0"/>
              <a:t>THE END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406874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/>
              <a:t>分析動機、背景</a:t>
            </a:r>
            <a:endParaRPr lang="en-US" altLang="zh-TW" sz="3200" dirty="0"/>
          </a:p>
          <a:p>
            <a:r>
              <a:rPr lang="zh-TW" altLang="en-US" sz="3200" dirty="0"/>
              <a:t>資料來源、格式</a:t>
            </a:r>
            <a:endParaRPr lang="en-US" altLang="zh-TW" sz="3200" dirty="0"/>
          </a:p>
          <a:p>
            <a:r>
              <a:rPr lang="zh-TW" altLang="en-US" sz="3200" dirty="0"/>
              <a:t>分析議題、假設</a:t>
            </a:r>
            <a:endParaRPr lang="en-US" altLang="zh-TW" sz="3200" dirty="0"/>
          </a:p>
          <a:p>
            <a:r>
              <a:rPr lang="zh-TW" altLang="en-US" sz="3200" dirty="0"/>
              <a:t>分析結果、結論</a:t>
            </a:r>
            <a:endParaRPr lang="en-US" altLang="zh-TW" sz="3200" dirty="0"/>
          </a:p>
          <a:p>
            <a:r>
              <a:rPr lang="zh-TW" altLang="en-US" sz="3200" dirty="0"/>
              <a:t>補充資訊</a:t>
            </a:r>
            <a:endParaRPr lang="en-US" altLang="zh-TW" sz="3200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0" y="1704975"/>
            <a:ext cx="41910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分析動機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45868" y="2072866"/>
            <a:ext cx="8915400" cy="2068255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學雜費到底是否該漲價</a:t>
            </a:r>
            <a:r>
              <a:rPr lang="en-US" altLang="zh-TW" sz="2000" dirty="0"/>
              <a:t>?</a:t>
            </a:r>
          </a:p>
          <a:p>
            <a:r>
              <a:rPr lang="zh-TW" altLang="en-US" sz="2000" dirty="0"/>
              <a:t>大家知道學校為何要漲價嗎</a:t>
            </a:r>
            <a:r>
              <a:rPr lang="en-US" altLang="zh-TW" sz="2000" dirty="0"/>
              <a:t>?</a:t>
            </a:r>
          </a:p>
          <a:p>
            <a:r>
              <a:rPr lang="zh-TW" altLang="en-US" sz="2000" dirty="0"/>
              <a:t>大家知道學校的收支情形嗎</a:t>
            </a:r>
            <a:r>
              <a:rPr lang="en-US" altLang="zh-TW" sz="2000" dirty="0"/>
              <a:t>?</a:t>
            </a:r>
          </a:p>
          <a:p>
            <a:r>
              <a:rPr lang="zh-TW" altLang="en-US" sz="2000" dirty="0"/>
              <a:t>大家知道學校有資訊公開平台嗎</a:t>
            </a:r>
            <a:r>
              <a:rPr lang="en-US" altLang="zh-TW" sz="2000" dirty="0"/>
              <a:t>?</a:t>
            </a:r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 rotWithShape="1">
          <a:blip r:embed="rId2"/>
          <a:srcRect l="1063" t="40387" r="60428" b="37990"/>
          <a:stretch/>
        </p:blipFill>
        <p:spPr bwMode="auto">
          <a:xfrm>
            <a:off x="6303568" y="2378189"/>
            <a:ext cx="5651281" cy="20565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圖片 4"/>
          <p:cNvPicPr/>
          <p:nvPr/>
        </p:nvPicPr>
        <p:blipFill rotWithShape="1">
          <a:blip r:embed="rId3"/>
          <a:srcRect l="3007" t="41554" r="58755" b="38435"/>
          <a:stretch/>
        </p:blipFill>
        <p:spPr bwMode="auto">
          <a:xfrm>
            <a:off x="6587232" y="331363"/>
            <a:ext cx="5367618" cy="18663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圖片 5"/>
          <p:cNvPicPr/>
          <p:nvPr/>
        </p:nvPicPr>
        <p:blipFill rotWithShape="1">
          <a:blip r:embed="rId4"/>
          <a:srcRect l="2713" t="69209" r="46901" b="11138"/>
          <a:stretch/>
        </p:blipFill>
        <p:spPr bwMode="auto">
          <a:xfrm>
            <a:off x="4030462" y="4615164"/>
            <a:ext cx="7924387" cy="20879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055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分析背景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92924" y="1758577"/>
            <a:ext cx="1793011" cy="576262"/>
          </a:xfrm>
        </p:spPr>
        <p:txBody>
          <a:bodyPr/>
          <a:lstStyle/>
          <a:p>
            <a:r>
              <a:rPr lang="zh-TW" altLang="en-US" sz="2800" dirty="0"/>
              <a:t>教育部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2711779" y="4440798"/>
            <a:ext cx="1004608" cy="576262"/>
          </a:xfrm>
        </p:spPr>
        <p:txBody>
          <a:bodyPr/>
          <a:lstStyle/>
          <a:p>
            <a:r>
              <a:rPr lang="zh-TW" altLang="en-US" sz="2800" dirty="0"/>
              <a:t>學校</a:t>
            </a:r>
          </a:p>
        </p:txBody>
      </p:sp>
      <p:pic>
        <p:nvPicPr>
          <p:cNvPr id="7" name="Picture 2" descr="http://www.cgu.edu.tw/ezfiles/0/1000/img/1469/1040519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45" y="216081"/>
            <a:ext cx="4383289" cy="468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2446189" y="2422519"/>
            <a:ext cx="3299259" cy="1500760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物價指數年增率</a:t>
            </a:r>
            <a:endParaRPr lang="en-US" altLang="zh-TW" sz="2400" dirty="0"/>
          </a:p>
          <a:p>
            <a:r>
              <a:rPr lang="zh-TW" altLang="en-US" sz="2400" dirty="0"/>
              <a:t>平均每人可支配所得</a:t>
            </a:r>
            <a:endParaRPr lang="en-US" altLang="zh-TW" sz="2400" dirty="0"/>
          </a:p>
          <a:p>
            <a:r>
              <a:rPr lang="zh-TW" altLang="en-US" sz="2400" dirty="0"/>
              <a:t>薪資成長</a:t>
            </a:r>
            <a:endParaRPr lang="en-US" altLang="zh-TW" sz="2400" dirty="0"/>
          </a:p>
        </p:txBody>
      </p:sp>
      <p:sp>
        <p:nvSpPr>
          <p:cNvPr id="10" name="內容版面配置區 8"/>
          <p:cNvSpPr txBox="1">
            <a:spLocks/>
          </p:cNvSpPr>
          <p:nvPr/>
        </p:nvSpPr>
        <p:spPr>
          <a:xfrm>
            <a:off x="2446189" y="5109219"/>
            <a:ext cx="5901002" cy="1365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符合</a:t>
            </a:r>
            <a:r>
              <a:rPr lang="en-US" altLang="zh-TW" sz="2400" dirty="0">
                <a:hlinkClick r:id="rId3"/>
              </a:rPr>
              <a:t>《</a:t>
            </a:r>
            <a:r>
              <a:rPr lang="zh-TW" altLang="en-US" sz="2400" dirty="0">
                <a:hlinkClick r:id="rId3"/>
              </a:rPr>
              <a:t>專科以上學校學雜費收取辦法</a:t>
            </a:r>
            <a:r>
              <a:rPr lang="en-US" altLang="zh-TW" sz="2400" dirty="0">
                <a:hlinkClick r:id="rId3"/>
              </a:rPr>
              <a:t>》</a:t>
            </a:r>
            <a:endParaRPr lang="en-US" altLang="zh-TW" sz="2400" dirty="0"/>
          </a:p>
          <a:p>
            <a:r>
              <a:rPr lang="zh-TW" altLang="en-US" sz="2400" dirty="0"/>
              <a:t>完成資訊公開、研議公開之校內程序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98585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9" grpId="0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政府資料開放平台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zh-TW" altLang="en-US" sz="2400" dirty="0"/>
              <a:t>私立大專校院學校各項收入情形</a:t>
            </a:r>
          </a:p>
          <a:p>
            <a:r>
              <a:rPr lang="zh-TW" altLang="en-US" sz="2400" dirty="0"/>
              <a:t>私立大專校院學校各項經常支出情形</a:t>
            </a:r>
          </a:p>
          <a:p>
            <a:r>
              <a:rPr lang="zh-TW" altLang="en-US" sz="2400" dirty="0"/>
              <a:t>私立大專校院學校各項資本支出情形</a:t>
            </a:r>
          </a:p>
          <a:p>
            <a:endParaRPr lang="en-US" altLang="zh-TW" sz="2400" dirty="0"/>
          </a:p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長庚大學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zh-TW" altLang="en-US" sz="2400" dirty="0"/>
              <a:t>會計室</a:t>
            </a:r>
            <a:endParaRPr lang="en-US" altLang="zh-TW" sz="2400" dirty="0"/>
          </a:p>
          <a:p>
            <a:r>
              <a:rPr lang="zh-TW" altLang="en-US" sz="2400" dirty="0"/>
              <a:t>學雜費調整資訊公告專區</a:t>
            </a:r>
            <a:endParaRPr lang="en-US" altLang="zh-TW" sz="2400" dirty="0"/>
          </a:p>
          <a:p>
            <a:r>
              <a:rPr lang="zh-TW" altLang="en-US" sz="2400" dirty="0"/>
              <a:t>校務與財務資訊公開專區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974" y="2847975"/>
            <a:ext cx="5321693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5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22914" y="628263"/>
            <a:ext cx="8911687" cy="1280890"/>
          </a:xfrm>
        </p:spPr>
        <p:txBody>
          <a:bodyPr/>
          <a:lstStyle/>
          <a:p>
            <a:r>
              <a:rPr lang="zh-TW" altLang="en-US" dirty="0"/>
              <a:t>資料格式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95" y="2499527"/>
            <a:ext cx="5476875" cy="29637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839" y="1218637"/>
            <a:ext cx="5708766" cy="3089275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44036" y="2640932"/>
            <a:ext cx="7042951" cy="3778250"/>
          </a:xfrm>
          <a:prstGeom prst="rect">
            <a:avLst/>
          </a:prstGeom>
          <a:ln>
            <a:solidFill>
              <a:schemeClr val="bg1"/>
            </a:solidFill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07395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分析議題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/>
              <a:t>校內各學年度學雜費</a:t>
            </a:r>
            <a:endParaRPr lang="en-US" altLang="zh-TW" sz="2400" dirty="0"/>
          </a:p>
          <a:p>
            <a:r>
              <a:rPr lang="zh-TW" altLang="en-US" sz="2400" dirty="0"/>
              <a:t>其他學校學雜費比較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校內支出主要項目</a:t>
            </a:r>
            <a:endParaRPr lang="en-US" altLang="zh-TW" sz="2400" dirty="0"/>
          </a:p>
          <a:p>
            <a:r>
              <a:rPr lang="zh-TW" altLang="en-US" sz="2400" dirty="0"/>
              <a:t>其他學校支出主要項目比較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校內收入來源</a:t>
            </a:r>
            <a:endParaRPr lang="en-US" altLang="zh-TW" sz="2400" dirty="0"/>
          </a:p>
          <a:p>
            <a:r>
              <a:rPr lang="zh-TW" altLang="en-US" sz="2400" dirty="0"/>
              <a:t>其他學校收入來源比較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507560"/>
            <a:ext cx="3667125" cy="277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5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假設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本校之學雜費較其他私立大專院校之學雜費低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本校學雜費用於支付與學生學習相關經費用不足</a:t>
            </a:r>
            <a:endParaRPr lang="en-US" altLang="zh-TW" sz="2800" dirty="0"/>
          </a:p>
          <a:p>
            <a:endParaRPr lang="zh-TW" altLang="en-US" sz="3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50" y="4000500"/>
            <a:ext cx="63817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6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06832" y="205010"/>
            <a:ext cx="9771995" cy="128089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分析結果</a:t>
            </a:r>
            <a:r>
              <a:rPr lang="en-US" altLang="zh-TW" dirty="0"/>
              <a:t>-</a:t>
            </a:r>
            <a:r>
              <a:rPr lang="zh-TW" altLang="en-US" dirty="0"/>
              <a:t>各私立大專院校</a:t>
            </a:r>
            <a:r>
              <a:rPr lang="en-US" altLang="zh-TW" dirty="0"/>
              <a:t>101~104</a:t>
            </a:r>
            <a:r>
              <a:rPr lang="zh-TW" altLang="en-US" dirty="0"/>
              <a:t>學年度學雜費收入</a:t>
            </a:r>
            <a:r>
              <a:rPr lang="en-US" altLang="zh-TW" dirty="0"/>
              <a:t>				</a:t>
            </a:r>
            <a:r>
              <a:rPr lang="zh-TW" altLang="en-US" dirty="0"/>
              <a:t>折線圖</a:t>
            </a:r>
            <a:r>
              <a:rPr lang="en-US" altLang="zh-TW" dirty="0"/>
              <a:t>&amp;Heatmap (</a:t>
            </a:r>
            <a:r>
              <a:rPr lang="zh-TW" altLang="en-US" dirty="0"/>
              <a:t>觀察各學校學雜費趨勢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330" y="1414066"/>
            <a:ext cx="5730346" cy="49478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1" y="1399382"/>
            <a:ext cx="5660714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9194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801</TotalTime>
  <Words>518</Words>
  <Application>Microsoft Office PowerPoint</Application>
  <PresentationFormat>寬螢幕</PresentationFormat>
  <Paragraphs>110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微軟正黑體</vt:lpstr>
      <vt:lpstr>標楷體</vt:lpstr>
      <vt:lpstr>Arial</vt:lpstr>
      <vt:lpstr>Century Gothic</vt:lpstr>
      <vt:lpstr>Times New Roman</vt:lpstr>
      <vt:lpstr>Verdana</vt:lpstr>
      <vt:lpstr>Wingdings</vt:lpstr>
      <vt:lpstr>Wingdings 3</vt:lpstr>
      <vt:lpstr>絲縷</vt:lpstr>
      <vt:lpstr> 長庚大學與私立大專校院學校收支比較 學雜費是否應該調漲?</vt:lpstr>
      <vt:lpstr>目錄</vt:lpstr>
      <vt:lpstr>分析動機</vt:lpstr>
      <vt:lpstr>分析背景</vt:lpstr>
      <vt:lpstr>資料來源</vt:lpstr>
      <vt:lpstr>資料格式</vt:lpstr>
      <vt:lpstr>分析議題</vt:lpstr>
      <vt:lpstr>假設</vt:lpstr>
      <vt:lpstr>分析結果-各私立大專院校101~104學年度學雜費收入    折線圖&amp;Heatmap (觀察各學校學雜費趨勢)</vt:lpstr>
      <vt:lpstr>分析結果- -104學年度私立大專院校各學院學雜費      散部圖&amp;折線圖</vt:lpstr>
      <vt:lpstr>分析結果-私立大專校院學校各項支出情形 </vt:lpstr>
      <vt:lpstr>分析結果—   104學年度私立大專校院學校各項經常支出情形樹狀圖 </vt:lpstr>
      <vt:lpstr>分析結果- 104學年度私立大專校院學校各項收入情形樹狀圖</vt:lpstr>
      <vt:lpstr>分析結果-101-104學年度學雜費收入折線圖</vt:lpstr>
      <vt:lpstr>分析結果-101-104學年度學雜費支出折線圖</vt:lpstr>
      <vt:lpstr>結論—假設成立</vt:lpstr>
      <vt:lpstr>補充--105學年度學雜費審議會議</vt:lpstr>
      <vt:lpstr>Q&amp;A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Jhih-Chen Liu</dc:creator>
  <cp:lastModifiedBy>Jhih-Chen Liu</cp:lastModifiedBy>
  <cp:revision>39</cp:revision>
  <dcterms:created xsi:type="dcterms:W3CDTF">2017-06-18T09:55:17Z</dcterms:created>
  <dcterms:modified xsi:type="dcterms:W3CDTF">2017-06-19T06:39:51Z</dcterms:modified>
</cp:coreProperties>
</file>