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65" r:id="rId3"/>
    <p:sldId id="267" r:id="rId4"/>
    <p:sldId id="280" r:id="rId5"/>
    <p:sldId id="275" r:id="rId6"/>
    <p:sldId id="270" r:id="rId7"/>
    <p:sldId id="271" r:id="rId8"/>
    <p:sldId id="278" r:id="rId9"/>
    <p:sldId id="281" r:id="rId10"/>
  </p:sldIdLst>
  <p:sldSz cx="12192000" cy="6858000"/>
  <p:notesSz cx="6858000" cy="9144000"/>
  <p:embeddedFontLst>
    <p:embeddedFont>
      <p:font typeface="Britannic Bold" panose="020B0903060703020204" pitchFamily="34" charset="0"/>
      <p:regular r:id="rId11"/>
    </p:embeddedFont>
    <p:embeddedFont>
      <p:font typeface="나눔스퀘어라운드 Bold" panose="020B0600000101010101" pitchFamily="50" charset="-127"/>
      <p:bold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0000"/>
    <a:srgbClr val="FFCC00"/>
    <a:srgbClr val="FFC000"/>
    <a:srgbClr val="FF8B8B"/>
    <a:srgbClr val="669900"/>
    <a:srgbClr val="FF3399"/>
    <a:srgbClr val="FF00FF"/>
    <a:srgbClr val="FFFF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A79E5-FE07-4C88-A7F7-53DB7FD5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B5B2-2C8B-497D-8AF9-A69E8B8D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F7884-527A-43C8-B6D0-EF3BAD94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4D911-7C48-4673-B4C3-A7266AF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549B4-580A-467E-B39A-DFF6681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C819-8ECB-4E44-B563-B3756B4C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10C76-3416-4CB4-A7AD-3D31A516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9ABD-11F6-4898-8DAC-797C7F44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B6129-6906-4AC6-829B-05D939FA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71A56-004E-44B8-90EA-79EF490C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701DB-EAB5-47ED-BCF9-B5186C626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065EE-D4A7-49D8-BCD5-8A91CBDE5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B89E9-BE9C-4A40-9F54-E366309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DB08-774E-4E9B-9C3B-48B0906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1A4AD-9622-4F41-A846-C6E92CDB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A9F9-0CC3-4F38-898A-9C7F94D7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0B6E-05C3-4FF9-9451-AC37BFB2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6A024-3380-43C5-B01A-63D1E025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181C5-6003-4F64-AFF9-EE4AD771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9189E-584D-4C9D-B67D-A876B3BA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E576-CBE0-4DBC-BEC0-18237D24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957E3-E520-4648-9D4F-C3223344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7C78-5426-430F-A198-08A6B080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D1129-23EF-4FEB-BEF1-A949AE1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E3FDE-405C-412C-B5F8-EBC7D351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6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D21C-7259-48AA-B4AA-65023FC0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A8786-AC4A-4E1E-9B7E-424F2EB2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ACB0A-6E84-4952-92AF-BFBAFB9D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E1C98-AC8A-498E-8FE2-8117FEA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A1521-FCC7-40D4-8992-1B61CE8A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0DB9-141C-40C8-995F-FDE29F24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7748-910F-4CC6-8617-54AE002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B0BF-A45F-4D50-8A63-8AA43377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0C7BD-F2AE-4BB5-8D1C-E168F5DB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749D73-7C3E-4218-B9FD-5AC03F0F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56375-20BB-479F-9E2A-857E8F4A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3422D-9AB9-4FAB-94C8-B70FE64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400FE-4B34-4891-8EBD-534A7F2C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50EF2D-4178-4B52-98C4-F4B13DB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9383-1D7F-4B44-B60A-C141C673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00C94E-06D4-4E92-9675-16FE05E5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3F2C4-5533-4A44-B408-2641772B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F1344A-23BA-4D07-B8D8-F0B953D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786F7-2036-41F4-BC1E-D4C83F80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49EB0-EBE4-41D7-ACA8-446F2DA2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70709-A490-486B-8153-8DD24233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80BF7-AB53-42FB-8C2E-5B4C4E64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7F286-8092-4A04-98DE-B7243A8C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9C0B5-4F30-4C00-82F6-BA98FF7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8B625-5BC2-4101-AAD2-2D89BA07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DACD8-5901-4B87-9E9A-DDECE4D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5EB4F-18BE-4E79-A4AE-EB21D388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4E-5374-4C92-BE9D-4AA1FD9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EDA38-22BA-4EBE-A6D2-5C554546E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39EA7-470F-4D29-8FE8-83E313F9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0F005-6ED1-4DCA-816A-F835EAEE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598F8-DD71-4760-8534-D15C0F1C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FA6F9-7A54-4E15-A99C-29979C4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448C1-D4A5-4E82-92A9-B855A097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8FDEC-FFB6-40E2-9491-955EBC25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3A41-C668-4172-9BCD-BA176C3E0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89D9-54B4-43C0-A3EC-34C53319AB1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9C477-B958-4B7D-94A4-2081008B5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8CB3-203E-43C0-A37C-774B13DF5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CCFF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9F319E-F0F7-47DA-9169-ED4E5E6B23F9}"/>
              </a:ext>
            </a:extLst>
          </p:cNvPr>
          <p:cNvSpPr txBox="1"/>
          <p:nvPr/>
        </p:nvSpPr>
        <p:spPr>
          <a:xfrm>
            <a:off x="4638175" y="5308459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3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  <a:endParaRPr lang="en-US" altLang="ko-KR" sz="3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50C004-1B61-412C-83FF-CA6F027C2808}"/>
              </a:ext>
            </a:extLst>
          </p:cNvPr>
          <p:cNvGrpSpPr/>
          <p:nvPr/>
        </p:nvGrpSpPr>
        <p:grpSpPr>
          <a:xfrm>
            <a:off x="0" y="6001966"/>
            <a:ext cx="12192000" cy="856034"/>
            <a:chOff x="0" y="6001966"/>
            <a:chExt cx="12707668" cy="856034"/>
          </a:xfrm>
        </p:grpSpPr>
        <p:pic>
          <p:nvPicPr>
            <p:cNvPr id="10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508B9CB3-3D34-44A4-BF34-7DF20DFC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7922321" y="6001966"/>
              <a:ext cx="1595335" cy="856034"/>
            </a:xfrm>
            <a:prstGeom prst="rect">
              <a:avLst/>
            </a:prstGeom>
          </p:spPr>
        </p:pic>
        <p:pic>
          <p:nvPicPr>
            <p:cNvPr id="11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61CEB6A4-3643-4BCE-9109-7FA779C38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9516998" y="6001966"/>
              <a:ext cx="1595335" cy="856034"/>
            </a:xfrm>
            <a:prstGeom prst="rect">
              <a:avLst/>
            </a:prstGeom>
          </p:spPr>
        </p:pic>
        <p:pic>
          <p:nvPicPr>
            <p:cNvPr id="12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4A60F8F6-888B-4F44-A85B-27814842C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0" y="6001966"/>
              <a:ext cx="1595335" cy="856034"/>
            </a:xfrm>
            <a:prstGeom prst="rect">
              <a:avLst/>
            </a:prstGeom>
          </p:spPr>
        </p:pic>
        <p:pic>
          <p:nvPicPr>
            <p:cNvPr id="13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74224B7-D160-42D4-BCE4-5F72BB16D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1595334" y="6001966"/>
              <a:ext cx="1595335" cy="856034"/>
            </a:xfrm>
            <a:prstGeom prst="rect">
              <a:avLst/>
            </a:prstGeom>
          </p:spPr>
        </p:pic>
        <p:pic>
          <p:nvPicPr>
            <p:cNvPr id="14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26AE678B-2F68-46FB-972F-3EF1DBC77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3163493" y="6001966"/>
              <a:ext cx="1595335" cy="856034"/>
            </a:xfrm>
            <a:prstGeom prst="rect">
              <a:avLst/>
            </a:prstGeom>
          </p:spPr>
        </p:pic>
        <p:pic>
          <p:nvPicPr>
            <p:cNvPr id="15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94A7152B-3398-4D8F-BBAC-BD2A8C9F8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11112333" y="6001966"/>
              <a:ext cx="1595335" cy="856034"/>
            </a:xfrm>
            <a:prstGeom prst="rect">
              <a:avLst/>
            </a:prstGeom>
          </p:spPr>
        </p:pic>
        <p:pic>
          <p:nvPicPr>
            <p:cNvPr id="16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0F23EC34-836E-4570-B893-AEA73C90E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4758827" y="6001966"/>
              <a:ext cx="1595335" cy="856034"/>
            </a:xfrm>
            <a:prstGeom prst="rect">
              <a:avLst/>
            </a:prstGeom>
          </p:spPr>
        </p:pic>
        <p:pic>
          <p:nvPicPr>
            <p:cNvPr id="17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5B90AE6-7E83-45E1-AB9A-64C7BDE47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6354162" y="6001966"/>
              <a:ext cx="1595335" cy="856034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F57C277-3861-4C1B-B5F3-5A71DD0F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55" y="3740169"/>
            <a:ext cx="1440000" cy="2380167"/>
          </a:xfrm>
          <a:prstGeom prst="rect">
            <a:avLst/>
          </a:prstGeom>
        </p:spPr>
      </p:pic>
      <p:pic>
        <p:nvPicPr>
          <p:cNvPr id="20" name="그림 19" descr="개체, 케이크, 플레이트, 생일이(가) 표시된 사진&#10;&#10;자동 생성된 설명">
            <a:extLst>
              <a:ext uri="{FF2B5EF4-FFF2-40B4-BE49-F238E27FC236}">
                <a16:creationId xmlns:a16="http://schemas.microsoft.com/office/drawing/2014/main" id="{3BB27C45-D969-49ED-B616-AF7CC1B2B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93" y="1453534"/>
            <a:ext cx="6038710" cy="36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3ED92-403E-483B-9AD5-576391B755CD}"/>
              </a:ext>
            </a:extLst>
          </p:cNvPr>
          <p:cNvSpPr txBox="1"/>
          <p:nvPr/>
        </p:nvSpPr>
        <p:spPr>
          <a:xfrm>
            <a:off x="444507" y="437871"/>
            <a:ext cx="5181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2DGP 1</a:t>
            </a:r>
            <a:r>
              <a:rPr lang="ko-KR" altLang="en-US" sz="6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 발표</a:t>
            </a:r>
          </a:p>
        </p:txBody>
      </p:sp>
      <p:pic>
        <p:nvPicPr>
          <p:cNvPr id="8" name="그림 7" descr="테이블, 음식, 옅은, 전화이(가) 표시된 사진&#10;&#10;자동 생성된 설명">
            <a:extLst>
              <a:ext uri="{FF2B5EF4-FFF2-40B4-BE49-F238E27FC236}">
                <a16:creationId xmlns:a16="http://schemas.microsoft.com/office/drawing/2014/main" id="{73C1D983-0EB8-456E-A848-39D53422A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1" y="4750042"/>
            <a:ext cx="14208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3ED92-403E-483B-9AD5-576391B755CD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컨셉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2A4B31-23D3-494A-BB51-9ACA60AC3CFD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C9983D-A643-425B-9D2C-2A94225B0FA4}"/>
              </a:ext>
            </a:extLst>
          </p:cNvPr>
          <p:cNvSpPr txBox="1"/>
          <p:nvPr/>
        </p:nvSpPr>
        <p:spPr>
          <a:xfrm>
            <a:off x="1625851" y="2290555"/>
            <a:ext cx="8735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highlight>
                  <a:srgbClr val="FFFF66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자원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모으고 </a:t>
            </a:r>
            <a:r>
              <a:rPr lang="ko-KR" altLang="en-US" sz="4000" dirty="0">
                <a:highlight>
                  <a:srgbClr val="99FF33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식물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배치하여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몰려오는 </a:t>
            </a:r>
            <a:r>
              <a:rPr lang="ko-KR" altLang="en-US" sz="4000" dirty="0">
                <a:highlight>
                  <a:srgbClr val="DDDDDD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좀비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막는 </a:t>
            </a:r>
            <a:r>
              <a:rPr lang="ko-KR" altLang="en-US" sz="4000" dirty="0">
                <a:highlight>
                  <a:srgbClr val="FFC0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타워 디펜스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순발력과 판단력을 발휘해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점점 강력해지는 좀비들을 물리치세요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  <p:pic>
        <p:nvPicPr>
          <p:cNvPr id="24" name="그림 23" descr="음식이(가) 표시된 사진&#10;&#10;자동 생성된 설명">
            <a:extLst>
              <a:ext uri="{FF2B5EF4-FFF2-40B4-BE49-F238E27FC236}">
                <a16:creationId xmlns:a16="http://schemas.microsoft.com/office/drawing/2014/main" id="{6740CB02-710C-439A-831C-A42502491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0" y="1570420"/>
            <a:ext cx="1080000" cy="1080000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A0FF7062-40FC-41F1-B3BD-48DF439D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26" y="2110420"/>
            <a:ext cx="720000" cy="811268"/>
          </a:xfrm>
          <a:prstGeom prst="rect">
            <a:avLst/>
          </a:prstGeom>
        </p:spPr>
      </p:pic>
      <p:pic>
        <p:nvPicPr>
          <p:cNvPr id="32" name="그림 31" descr="그리기이(가) 표시된 사진&#10;&#10;자동 생성된 설명">
            <a:extLst>
              <a:ext uri="{FF2B5EF4-FFF2-40B4-BE49-F238E27FC236}">
                <a16:creationId xmlns:a16="http://schemas.microsoft.com/office/drawing/2014/main" id="{C25A9A20-13C8-4975-AC66-A997AA0B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58" y="3618323"/>
            <a:ext cx="834001" cy="1620000"/>
          </a:xfrm>
          <a:prstGeom prst="rect">
            <a:avLst/>
          </a:prstGeom>
        </p:spPr>
      </p:pic>
      <p:pic>
        <p:nvPicPr>
          <p:cNvPr id="34" name="그림 33" descr="착용, 쥐고있는, 여자, 스키타기이(가) 표시된 사진&#10;&#10;자동 생성된 설명">
            <a:extLst>
              <a:ext uri="{FF2B5EF4-FFF2-40B4-BE49-F238E27FC236}">
                <a16:creationId xmlns:a16="http://schemas.microsoft.com/office/drawing/2014/main" id="{6A7B9F24-C496-45AD-801B-C1E5456A1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026" y="3786322"/>
            <a:ext cx="1800000" cy="14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45856" y="304487"/>
            <a:ext cx="32399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실행 흐름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360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A7DDAE-9459-4E60-8A8A-190E35460B52}"/>
              </a:ext>
            </a:extLst>
          </p:cNvPr>
          <p:cNvSpPr txBox="1"/>
          <p:nvPr/>
        </p:nvSpPr>
        <p:spPr>
          <a:xfrm>
            <a:off x="312305" y="5156960"/>
            <a:ext cx="39470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자원을 사용해 식물 배치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23F5-5DEF-436A-884A-683A666AE243}"/>
              </a:ext>
            </a:extLst>
          </p:cNvPr>
          <p:cNvSpPr txBox="1"/>
          <p:nvPr/>
        </p:nvSpPr>
        <p:spPr>
          <a:xfrm>
            <a:off x="4726874" y="5159154"/>
            <a:ext cx="314701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오른쪽에서 왼쪽으로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좀비 이동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4" name="그림 33" descr="건물, 회로, 문, 기계이(가) 표시된 사진&#10;&#10;자동 생성된 설명">
            <a:extLst>
              <a:ext uri="{FF2B5EF4-FFF2-40B4-BE49-F238E27FC236}">
                <a16:creationId xmlns:a16="http://schemas.microsoft.com/office/drawing/2014/main" id="{883574DD-B60E-47A2-8CC2-EC1C53585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r="12512"/>
          <a:stretch/>
        </p:blipFill>
        <p:spPr>
          <a:xfrm>
            <a:off x="4380383" y="2083819"/>
            <a:ext cx="3840000" cy="2880000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A9B28B3-D735-4226-A23E-D4769667F0B4}"/>
              </a:ext>
            </a:extLst>
          </p:cNvPr>
          <p:cNvSpPr/>
          <p:nvPr/>
        </p:nvSpPr>
        <p:spPr>
          <a:xfrm flipH="1">
            <a:off x="5241020" y="3972880"/>
            <a:ext cx="1152000" cy="79200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MOVE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F8ABF77-741D-4D0E-8F3E-74F51D546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91" y="3178694"/>
            <a:ext cx="1080000" cy="17851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71D4E5A-CBF6-40FE-B255-2FA71B7AFB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8" t="23065" r="8054" b="28134"/>
          <a:stretch/>
        </p:blipFill>
        <p:spPr>
          <a:xfrm>
            <a:off x="9597423" y="4092691"/>
            <a:ext cx="318099" cy="324000"/>
          </a:xfrm>
          <a:prstGeom prst="ellipse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3E4717F2-243E-4694-9A62-C61E2551B246}"/>
              </a:ext>
            </a:extLst>
          </p:cNvPr>
          <p:cNvSpPr/>
          <p:nvPr/>
        </p:nvSpPr>
        <p:spPr>
          <a:xfrm>
            <a:off x="5540785" y="3072880"/>
            <a:ext cx="720000" cy="90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6" name="그림 5" descr="테이블, 기계, 케이크이(가) 표시된 사진&#10;&#10;자동 생성된 설명">
            <a:extLst>
              <a:ext uri="{FF2B5EF4-FFF2-40B4-BE49-F238E27FC236}">
                <a16:creationId xmlns:a16="http://schemas.microsoft.com/office/drawing/2014/main" id="{E6F0558E-C65F-48AC-97B4-A8E4025F97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365851" y="2083819"/>
            <a:ext cx="3840000" cy="28800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87F9DEC-673C-4F7F-AC88-66D0EE68B3AE}"/>
              </a:ext>
            </a:extLst>
          </p:cNvPr>
          <p:cNvSpPr/>
          <p:nvPr/>
        </p:nvSpPr>
        <p:spPr>
          <a:xfrm rot="1791572">
            <a:off x="972879" y="2635027"/>
            <a:ext cx="1260332" cy="360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옅은이(가) 표시된 사진&#10;&#10;자동 생성된 설명">
            <a:extLst>
              <a:ext uri="{FF2B5EF4-FFF2-40B4-BE49-F238E27FC236}">
                <a16:creationId xmlns:a16="http://schemas.microsoft.com/office/drawing/2014/main" id="{CB5C7760-5102-4CBF-8AD4-B4EE152EE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53" y="3876691"/>
            <a:ext cx="1057500" cy="10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8B4F48-C9D3-4ED7-9F44-E6471F481CD5}"/>
              </a:ext>
            </a:extLst>
          </p:cNvPr>
          <p:cNvSpPr txBox="1"/>
          <p:nvPr/>
        </p:nvSpPr>
        <p:spPr>
          <a:xfrm>
            <a:off x="8707567" y="5159154"/>
            <a:ext cx="270458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식물은 같은 줄에 있는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좀비 공격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45856" y="304487"/>
            <a:ext cx="32399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실행 흐름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360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A7DDAE-9459-4E60-8A8A-190E35460B52}"/>
              </a:ext>
            </a:extLst>
          </p:cNvPr>
          <p:cNvSpPr txBox="1"/>
          <p:nvPr/>
        </p:nvSpPr>
        <p:spPr>
          <a:xfrm>
            <a:off x="312305" y="5156960"/>
            <a:ext cx="39470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자원을 사용해 식물 배치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23F5-5DEF-436A-884A-683A666AE243}"/>
              </a:ext>
            </a:extLst>
          </p:cNvPr>
          <p:cNvSpPr txBox="1"/>
          <p:nvPr/>
        </p:nvSpPr>
        <p:spPr>
          <a:xfrm>
            <a:off x="4726874" y="5159154"/>
            <a:ext cx="314701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오른쪽에서 왼쪽으로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좀비 이동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4" name="그림 33" descr="건물, 회로, 문, 기계이(가) 표시된 사진&#10;&#10;자동 생성된 설명">
            <a:extLst>
              <a:ext uri="{FF2B5EF4-FFF2-40B4-BE49-F238E27FC236}">
                <a16:creationId xmlns:a16="http://schemas.microsoft.com/office/drawing/2014/main" id="{883574DD-B60E-47A2-8CC2-EC1C53585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r="12512"/>
          <a:stretch/>
        </p:blipFill>
        <p:spPr>
          <a:xfrm>
            <a:off x="4380383" y="2083819"/>
            <a:ext cx="3840000" cy="2880000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A9B28B3-D735-4226-A23E-D4769667F0B4}"/>
              </a:ext>
            </a:extLst>
          </p:cNvPr>
          <p:cNvSpPr/>
          <p:nvPr/>
        </p:nvSpPr>
        <p:spPr>
          <a:xfrm flipH="1">
            <a:off x="5241020" y="3972880"/>
            <a:ext cx="1152000" cy="79200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MOVE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F8ABF77-741D-4D0E-8F3E-74F51D546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06" y="3178694"/>
            <a:ext cx="1080000" cy="1785125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3E4717F2-243E-4694-9A62-C61E2551B246}"/>
              </a:ext>
            </a:extLst>
          </p:cNvPr>
          <p:cNvSpPr/>
          <p:nvPr/>
        </p:nvSpPr>
        <p:spPr>
          <a:xfrm>
            <a:off x="5540785" y="3072880"/>
            <a:ext cx="720000" cy="90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6" name="그림 5" descr="테이블, 기계, 케이크이(가) 표시된 사진&#10;&#10;자동 생성된 설명">
            <a:extLst>
              <a:ext uri="{FF2B5EF4-FFF2-40B4-BE49-F238E27FC236}">
                <a16:creationId xmlns:a16="http://schemas.microsoft.com/office/drawing/2014/main" id="{E6F0558E-C65F-48AC-97B4-A8E4025F97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365851" y="2083819"/>
            <a:ext cx="3840000" cy="28800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87F9DEC-673C-4F7F-AC88-66D0EE68B3AE}"/>
              </a:ext>
            </a:extLst>
          </p:cNvPr>
          <p:cNvSpPr/>
          <p:nvPr/>
        </p:nvSpPr>
        <p:spPr>
          <a:xfrm rot="1791572">
            <a:off x="972879" y="2635027"/>
            <a:ext cx="1260332" cy="360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옅은이(가) 표시된 사진&#10;&#10;자동 생성된 설명">
            <a:extLst>
              <a:ext uri="{FF2B5EF4-FFF2-40B4-BE49-F238E27FC236}">
                <a16:creationId xmlns:a16="http://schemas.microsoft.com/office/drawing/2014/main" id="{CB5C7760-5102-4CBF-8AD4-B4EE152EE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53" y="3876691"/>
            <a:ext cx="1057500" cy="1080000"/>
          </a:xfrm>
          <a:prstGeom prst="rect">
            <a:avLst/>
          </a:prstGeom>
        </p:spPr>
      </p:pic>
      <p:sp>
        <p:nvSpPr>
          <p:cNvPr id="21" name="폭발: 8pt 20">
            <a:extLst>
              <a:ext uri="{FF2B5EF4-FFF2-40B4-BE49-F238E27FC236}">
                <a16:creationId xmlns:a16="http://schemas.microsoft.com/office/drawing/2014/main" id="{05271713-66EA-480A-A46E-A7B4FEFB8B84}"/>
              </a:ext>
            </a:extLst>
          </p:cNvPr>
          <p:cNvSpPr/>
          <p:nvPr/>
        </p:nvSpPr>
        <p:spPr>
          <a:xfrm>
            <a:off x="10829788" y="4963819"/>
            <a:ext cx="972000" cy="900000"/>
          </a:xfrm>
          <a:prstGeom prst="irregularSeal1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9D9FF-62A2-442C-B60E-FC63534A9AF2}"/>
              </a:ext>
            </a:extLst>
          </p:cNvPr>
          <p:cNvSpPr txBox="1"/>
          <p:nvPr/>
        </p:nvSpPr>
        <p:spPr>
          <a:xfrm>
            <a:off x="8436283" y="5058279"/>
            <a:ext cx="3248005" cy="10591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좀비가 식물에 닿으면 </a:t>
            </a:r>
            <a:r>
              <a:rPr lang="ko-KR" altLang="en-US" sz="22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공격</a:t>
            </a:r>
            <a:endParaRPr lang="en-US" altLang="ko-KR" sz="22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좀비의 체력이 </a:t>
            </a:r>
            <a:r>
              <a:rPr lang="en-US" altLang="ko-KR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되면</a:t>
            </a:r>
            <a:r>
              <a:rPr lang="en-US" altLang="ko-KR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	</a:t>
            </a:r>
          </a:p>
        </p:txBody>
      </p:sp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203388A6-99C2-43A6-ABB7-80B79E5EF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88" y="5661835"/>
            <a:ext cx="432000" cy="5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58AC2D64-729F-4CE8-B90E-03F5A7855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r="12512"/>
          <a:stretch/>
        </p:blipFill>
        <p:spPr>
          <a:xfrm>
            <a:off x="8025553" y="2083819"/>
            <a:ext cx="3840000" cy="28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AA2E2D-0C88-493A-8DDA-AAF12597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r="12512"/>
          <a:stretch/>
        </p:blipFill>
        <p:spPr>
          <a:xfrm>
            <a:off x="3982808" y="2083819"/>
            <a:ext cx="3840000" cy="28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45856" y="304487"/>
            <a:ext cx="32399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실행 흐름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360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A7DDAE-9459-4E60-8A8A-190E35460B52}"/>
              </a:ext>
            </a:extLst>
          </p:cNvPr>
          <p:cNvSpPr txBox="1"/>
          <p:nvPr/>
        </p:nvSpPr>
        <p:spPr>
          <a:xfrm>
            <a:off x="3921989" y="5159153"/>
            <a:ext cx="403851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좀비가 끝에 도달하면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최후의 방어선인 예초기가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줄의 좀비를 모조리 쓸어준다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23F5-5DEF-436A-884A-683A666AE243}"/>
              </a:ext>
            </a:extLst>
          </p:cNvPr>
          <p:cNvSpPr txBox="1"/>
          <p:nvPr/>
        </p:nvSpPr>
        <p:spPr>
          <a:xfrm>
            <a:off x="8173273" y="5063758"/>
            <a:ext cx="354456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한번 더 좀비가 끝에 도달하면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오버</a:t>
            </a:r>
            <a:r>
              <a:rPr lang="en-US" altLang="ko-KR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17D75F-A592-4100-BF56-E64A32C23D72}"/>
              </a:ext>
            </a:extLst>
          </p:cNvPr>
          <p:cNvSpPr/>
          <p:nvPr/>
        </p:nvSpPr>
        <p:spPr>
          <a:xfrm>
            <a:off x="4606620" y="3289935"/>
            <a:ext cx="792000" cy="9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" name="그림 3" descr="방, 그리기이(가) 표시된 사진&#10;&#10;자동 생성된 설명">
            <a:extLst>
              <a:ext uri="{FF2B5EF4-FFF2-40B4-BE49-F238E27FC236}">
                <a16:creationId xmlns:a16="http://schemas.microsoft.com/office/drawing/2014/main" id="{1CB6D1EF-A352-4A74-92F8-EC732366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0367" y1="33687" x2="10499" y2="40318"/>
                        <a14:foregroundMark x1="79659" y1="31034" x2="77165" y2="44562"/>
                        <a14:foregroundMark x1="77165" y1="44562" x2="72441" y2="51989"/>
                        <a14:foregroundMark x1="72441" y1="51989" x2="68766" y2="55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15" y="5403120"/>
            <a:ext cx="495643" cy="490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0191EF-47B8-47CA-A61C-469723E1707F}"/>
              </a:ext>
            </a:extLst>
          </p:cNvPr>
          <p:cNvSpPr txBox="1"/>
          <p:nvPr/>
        </p:nvSpPr>
        <p:spPr>
          <a:xfrm>
            <a:off x="8236627" y="3092932"/>
            <a:ext cx="3417851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n w="2540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63500">
                    <a:srgbClr val="C00000">
                      <a:alpha val="40000"/>
                    </a:srgbClr>
                  </a:glow>
                </a:effectLst>
                <a:latin typeface="Britannic Bold" panose="020B0903060703020204" pitchFamily="34" charset="0"/>
              </a:rPr>
              <a:t>GAME OVER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02B0F8-1CF7-4C88-B722-82F69D70AB6A}"/>
              </a:ext>
            </a:extLst>
          </p:cNvPr>
          <p:cNvSpPr txBox="1"/>
          <p:nvPr/>
        </p:nvSpPr>
        <p:spPr>
          <a:xfrm>
            <a:off x="984090" y="5063758"/>
            <a:ext cx="223606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wave</a:t>
            </a:r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지날수록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강한 좀비 등장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3F2FBCCC-0502-4770-A607-A916C4E46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8" y="1755880"/>
            <a:ext cx="926666" cy="1800000"/>
          </a:xfrm>
          <a:prstGeom prst="rect">
            <a:avLst/>
          </a:prstGeom>
        </p:spPr>
      </p:pic>
      <p:pic>
        <p:nvPicPr>
          <p:cNvPr id="45" name="그림 44" descr="장난감이(가) 표시된 사진&#10;&#10;자동 생성된 설명">
            <a:extLst>
              <a:ext uri="{FF2B5EF4-FFF2-40B4-BE49-F238E27FC236}">
                <a16:creationId xmlns:a16="http://schemas.microsoft.com/office/drawing/2014/main" id="{C8B734C4-10C1-4A4A-A6D5-E08BB6105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86" y="2115880"/>
            <a:ext cx="2032941" cy="144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00F1E90-C972-49F6-B998-D9E2B6C59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1" y="1988424"/>
            <a:ext cx="871200" cy="1440000"/>
          </a:xfrm>
          <a:prstGeom prst="rect">
            <a:avLst/>
          </a:prstGeom>
        </p:spPr>
      </p:pic>
      <p:pic>
        <p:nvPicPr>
          <p:cNvPr id="47" name="그림 46" descr="장난감이(가) 표시된 사진&#10;&#10;자동 생성된 설명">
            <a:extLst>
              <a:ext uri="{FF2B5EF4-FFF2-40B4-BE49-F238E27FC236}">
                <a16:creationId xmlns:a16="http://schemas.microsoft.com/office/drawing/2014/main" id="{FA246989-D6DF-402C-BCB5-CA4424990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9" y="3528363"/>
            <a:ext cx="907397" cy="144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A417795-9683-434F-A1FB-9F8215A50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48" y="3528363"/>
            <a:ext cx="1048459" cy="144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92A0474-92C6-4910-930A-E212B9D97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08" y="3528363"/>
            <a:ext cx="87279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3E1083-7EBE-449B-9994-3CB95BF3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84878"/>
              </p:ext>
            </p:extLst>
          </p:nvPr>
        </p:nvGraphicFramePr>
        <p:xfrm>
          <a:off x="596772" y="1678718"/>
          <a:ext cx="10998456" cy="431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658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479933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4281468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최소 범위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추가 범위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73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당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3wave)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정원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&lt;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낮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: 5 x 9/&lt;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밤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: 6 x 9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타일 형태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추가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풀장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&lt;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낮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&gt;/&lt;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밤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  <a:tr h="73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유닛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식물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공격 식물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보조 식물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생산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방어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좀비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기본 좀비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강화 좀비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폭발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둔화 식물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2823"/>
                  </a:ext>
                </a:extLst>
              </a:tr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체력과 공격력이 높은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적 등장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다양한 공격 패턴의 적 등장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30104"/>
                  </a:ext>
                </a:extLst>
              </a:tr>
              <a:tr h="73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게임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클릭 시 자원 획득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난이도 증가 시 설치가능한 유닛의 종류 증가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선택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재도전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종료 메뉴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51091"/>
                  </a:ext>
                </a:extLst>
              </a:tr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사운드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배경음악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타격 효과음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획득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배치 효과음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72795"/>
                  </a:ext>
                </a:extLst>
              </a:tr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애니메이션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근접공격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원거리공격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걷기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사망 모션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폭발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스킬 모션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8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5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계획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27632"/>
              </p:ext>
            </p:extLst>
          </p:nvPr>
        </p:nvGraphicFramePr>
        <p:xfrm>
          <a:off x="669525" y="1789266"/>
          <a:ext cx="1085295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063700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8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리소스</a:t>
                      </a:r>
                      <a:r>
                        <a:rPr lang="en-US" altLang="ko-KR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맵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수집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타일 형태의 맵 위에 식물의 배치를 위한 좌표 지정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127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게임 세팅</a:t>
                      </a:r>
                      <a:r>
                        <a:rPr lang="en-US" altLang="ko-KR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컨트롤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랜덤으로 자원 생성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클릭 시 </a:t>
                      </a:r>
                      <a:r>
                        <a:rPr lang="ko-KR" altLang="en-US" sz="20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자원량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증가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식물 배치를 위한 드래그 앤 드롭 기능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88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식물 오브젝트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식물 오브젝트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 설정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체력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공격력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공격 패턴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원거리 공격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투사체 발사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127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좀비 오브젝트</a:t>
                      </a:r>
                      <a:endParaRPr lang="en-US" altLang="ko-KR" sz="2200" b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좀비 오브젝트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 설정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체력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공격력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공격 패턴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근거리 공격 구현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투사체와의 충돌 체크 결과에 따른 체력 감소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계획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AAA68153-AF9F-4995-B616-9E7E16768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981552"/>
              </p:ext>
            </p:extLst>
          </p:nvPr>
        </p:nvGraphicFramePr>
        <p:xfrm>
          <a:off x="536450" y="1724024"/>
          <a:ext cx="11130280" cy="4383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8385582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263513625"/>
                    </a:ext>
                  </a:extLst>
                </a:gridCol>
                <a:gridCol w="7341030">
                  <a:extLst>
                    <a:ext uri="{9D8B030D-6E8A-4147-A177-3AD203B41FA5}">
                      <a16:colId xmlns:a16="http://schemas.microsoft.com/office/drawing/2014/main" val="51141048"/>
                    </a:ext>
                  </a:extLst>
                </a:gridCol>
              </a:tblGrid>
              <a:tr h="974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난이도 및</a:t>
                      </a:r>
                      <a:endParaRPr lang="en-US" altLang="ko-KR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추가 구현</a:t>
                      </a:r>
                      <a:endParaRPr lang="en-US" altLang="ko-KR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Wave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진행 시  적의 수 증가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진행 시 적 종류 증가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스킬 이펙트 및 배경음악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86746"/>
                  </a:ext>
                </a:extLst>
              </a:tr>
              <a:tr h="592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식물 오브젝트</a:t>
                      </a:r>
                      <a:endParaRPr lang="en-US" altLang="ko-KR" sz="2000" b="1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최종</a:t>
                      </a:r>
                      <a:endParaRPr lang="en-US" altLang="ko-KR" sz="2000" b="1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 오브젝트 구현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애니메이션 및 사운드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95753"/>
                  </a:ext>
                </a:extLst>
              </a:tr>
              <a:tr h="592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23342"/>
                  </a:ext>
                </a:extLst>
              </a:tr>
              <a:tr h="592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좀비 오브젝트 최종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애니메이션 및 효과음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98803"/>
                  </a:ext>
                </a:extLst>
              </a:tr>
              <a:tr h="974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9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시작과 종료</a:t>
                      </a:r>
                      <a:endParaRPr lang="en-US" altLang="ko-KR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&amp;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밸런스 조절</a:t>
                      </a:r>
                      <a:endParaRPr lang="en-US" altLang="ko-KR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예초기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시스템 구현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게임의 종료 조건 설정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3.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밸런스 조절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83184"/>
                  </a:ext>
                </a:extLst>
              </a:tr>
              <a:tr h="592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10</a:t>
                      </a:r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점검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9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48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CCFF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50C004-1B61-412C-83FF-CA6F027C2808}"/>
              </a:ext>
            </a:extLst>
          </p:cNvPr>
          <p:cNvGrpSpPr/>
          <p:nvPr/>
        </p:nvGrpSpPr>
        <p:grpSpPr>
          <a:xfrm>
            <a:off x="0" y="6001966"/>
            <a:ext cx="12192000" cy="856034"/>
            <a:chOff x="0" y="6001966"/>
            <a:chExt cx="12707668" cy="856034"/>
          </a:xfrm>
        </p:grpSpPr>
        <p:pic>
          <p:nvPicPr>
            <p:cNvPr id="10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508B9CB3-3D34-44A4-BF34-7DF20DFC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7922321" y="6001966"/>
              <a:ext cx="1595335" cy="856034"/>
            </a:xfrm>
            <a:prstGeom prst="rect">
              <a:avLst/>
            </a:prstGeom>
          </p:spPr>
        </p:pic>
        <p:pic>
          <p:nvPicPr>
            <p:cNvPr id="11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61CEB6A4-3643-4BCE-9109-7FA779C38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9516998" y="6001966"/>
              <a:ext cx="1595335" cy="856034"/>
            </a:xfrm>
            <a:prstGeom prst="rect">
              <a:avLst/>
            </a:prstGeom>
          </p:spPr>
        </p:pic>
        <p:pic>
          <p:nvPicPr>
            <p:cNvPr id="12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4A60F8F6-888B-4F44-A85B-27814842C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0" y="6001966"/>
              <a:ext cx="1595335" cy="856034"/>
            </a:xfrm>
            <a:prstGeom prst="rect">
              <a:avLst/>
            </a:prstGeom>
          </p:spPr>
        </p:pic>
        <p:pic>
          <p:nvPicPr>
            <p:cNvPr id="13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74224B7-D160-42D4-BCE4-5F72BB16D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1595334" y="6001966"/>
              <a:ext cx="1595335" cy="856034"/>
            </a:xfrm>
            <a:prstGeom prst="rect">
              <a:avLst/>
            </a:prstGeom>
          </p:spPr>
        </p:pic>
        <p:pic>
          <p:nvPicPr>
            <p:cNvPr id="14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26AE678B-2F68-46FB-972F-3EF1DBC77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3163493" y="6001966"/>
              <a:ext cx="1595335" cy="856034"/>
            </a:xfrm>
            <a:prstGeom prst="rect">
              <a:avLst/>
            </a:prstGeom>
          </p:spPr>
        </p:pic>
        <p:pic>
          <p:nvPicPr>
            <p:cNvPr id="15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94A7152B-3398-4D8F-BBAC-BD2A8C9F8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11112333" y="6001966"/>
              <a:ext cx="1595335" cy="856034"/>
            </a:xfrm>
            <a:prstGeom prst="rect">
              <a:avLst/>
            </a:prstGeom>
          </p:spPr>
        </p:pic>
        <p:pic>
          <p:nvPicPr>
            <p:cNvPr id="16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0F23EC34-836E-4570-B893-AEA73C90E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4758827" y="6001966"/>
              <a:ext cx="1595335" cy="856034"/>
            </a:xfrm>
            <a:prstGeom prst="rect">
              <a:avLst/>
            </a:prstGeom>
          </p:spPr>
        </p:pic>
        <p:pic>
          <p:nvPicPr>
            <p:cNvPr id="17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5B90AE6-7E83-45E1-AB9A-64C7BDE47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6354162" y="6001966"/>
              <a:ext cx="1595335" cy="856034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F57C277-3861-4C1B-B5F3-5A71DD0F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55" y="3740169"/>
            <a:ext cx="1440000" cy="2380167"/>
          </a:xfrm>
          <a:prstGeom prst="rect">
            <a:avLst/>
          </a:prstGeom>
        </p:spPr>
      </p:pic>
      <p:pic>
        <p:nvPicPr>
          <p:cNvPr id="8" name="그림 7" descr="테이블, 음식, 옅은, 전화이(가) 표시된 사진&#10;&#10;자동 생성된 설명">
            <a:extLst>
              <a:ext uri="{FF2B5EF4-FFF2-40B4-BE49-F238E27FC236}">
                <a16:creationId xmlns:a16="http://schemas.microsoft.com/office/drawing/2014/main" id="{73C1D983-0EB8-456E-A848-39D53422A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1" y="4750042"/>
            <a:ext cx="14208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FF3CCF-5E97-4589-93A0-33E9DC7EDD1D}"/>
              </a:ext>
            </a:extLst>
          </p:cNvPr>
          <p:cNvSpPr txBox="1"/>
          <p:nvPr/>
        </p:nvSpPr>
        <p:spPr>
          <a:xfrm>
            <a:off x="3151123" y="1074509"/>
            <a:ext cx="588975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15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You</a:t>
            </a:r>
            <a:endParaRPr lang="ko-KR" altLang="en-US" sz="15000" dirty="0">
              <a:solidFill>
                <a:schemeClr val="accent5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9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414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나눔스퀘어라운드 ExtraBold</vt:lpstr>
      <vt:lpstr>맑은 고딕</vt:lpstr>
      <vt:lpstr>Arial</vt:lpstr>
      <vt:lpstr>배달의민족 주아</vt:lpstr>
      <vt:lpstr>나눔스퀘어라운드 Bold</vt:lpstr>
      <vt:lpstr>Britannic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혜진 전</dc:creator>
  <cp:lastModifiedBy>혜진 전</cp:lastModifiedBy>
  <cp:revision>88</cp:revision>
  <dcterms:created xsi:type="dcterms:W3CDTF">2019-09-22T19:24:24Z</dcterms:created>
  <dcterms:modified xsi:type="dcterms:W3CDTF">2019-09-24T12:15:51Z</dcterms:modified>
</cp:coreProperties>
</file>