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65" r:id="rId3"/>
    <p:sldId id="270" r:id="rId4"/>
    <p:sldId id="271" r:id="rId5"/>
    <p:sldId id="280" r:id="rId6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7"/>
    </p:embeddedFont>
    <p:embeddedFont>
      <p:font typeface="나눔스퀘어라운드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배달의민족 주아" panose="020206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0000"/>
    <a:srgbClr val="FFCC00"/>
    <a:srgbClr val="FFC000"/>
    <a:srgbClr val="FF8B8B"/>
    <a:srgbClr val="669900"/>
    <a:srgbClr val="FF3399"/>
    <a:srgbClr val="FF00FF"/>
    <a:srgbClr val="FFFF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A79E5-FE07-4C88-A7F7-53DB7FD5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B5B2-2C8B-497D-8AF9-A69E8B8D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F7884-527A-43C8-B6D0-EF3BAD94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4D911-7C48-4673-B4C3-A7266AF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549B4-580A-467E-B39A-DFF6681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C819-8ECB-4E44-B563-B3756B4C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10C76-3416-4CB4-A7AD-3D31A516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9ABD-11F6-4898-8DAC-797C7F44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B6129-6906-4AC6-829B-05D939FA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71A56-004E-44B8-90EA-79EF490C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3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701DB-EAB5-47ED-BCF9-B5186C626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065EE-D4A7-49D8-BCD5-8A91CBDE5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B89E9-BE9C-4A40-9F54-E366309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9DB08-774E-4E9B-9C3B-48B09067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1A4AD-9622-4F41-A846-C6E92CDB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A9F9-0CC3-4F38-898A-9C7F94D7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0B6E-05C3-4FF9-9451-AC37BFB2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6A024-3380-43C5-B01A-63D1E025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181C5-6003-4F64-AFF9-EE4AD771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9189E-584D-4C9D-B67D-A876B3BA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9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E576-CBE0-4DBC-BEC0-18237D24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957E3-E520-4648-9D4F-C3223344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7C78-5426-430F-A198-08A6B080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D1129-23EF-4FEB-BEF1-A949AE1D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E3FDE-405C-412C-B5F8-EBC7D351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6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D21C-7259-48AA-B4AA-65023FC0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A8786-AC4A-4E1E-9B7E-424F2EB2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ACB0A-6E84-4952-92AF-BFBAFB9D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E1C98-AC8A-498E-8FE2-8117FEA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A1521-FCC7-40D4-8992-1B61CE8A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00DB9-141C-40C8-995F-FDE29F24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7748-910F-4CC6-8617-54AE002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CB0BF-A45F-4D50-8A63-8AA43377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0C7BD-F2AE-4BB5-8D1C-E168F5DB5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749D73-7C3E-4218-B9FD-5AC03F0F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56375-20BB-479F-9E2A-857E8F4A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3422D-9AB9-4FAB-94C8-B70FE64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400FE-4B34-4891-8EBD-534A7F2C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50EF2D-4178-4B52-98C4-F4B13DB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99383-1D7F-4B44-B60A-C141C673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00C94E-06D4-4E92-9675-16FE05E5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3F2C4-5533-4A44-B408-2641772B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F1344A-23BA-4D07-B8D8-F0B953DC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1786F7-2036-41F4-BC1E-D4C83F80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49EB0-EBE4-41D7-ACA8-446F2DA2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70709-A490-486B-8153-8DD24233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80BF7-AB53-42FB-8C2E-5B4C4E64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7F286-8092-4A04-98DE-B7243A8C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9C0B5-4F30-4C00-82F6-BA98FF7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8B625-5BC2-4101-AAD2-2D89BA07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DACD8-5901-4B87-9E9A-DDECE4D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5EB4F-18BE-4E79-A4AE-EB21D388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6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4E-5374-4C92-BE9D-4AA1FD9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EDA38-22BA-4EBE-A6D2-5C554546E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39EA7-470F-4D29-8FE8-83E313F9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0F005-6ED1-4DCA-816A-F835EAEE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598F8-DD71-4760-8534-D15C0F1C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FA6F9-7A54-4E15-A99C-29979C4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1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448C1-D4A5-4E82-92A9-B855A097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8FDEC-FFB6-40E2-9491-955EBC25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3A41-C668-4172-9BCD-BA176C3E0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89D9-54B4-43C0-A3EC-34C53319AB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9C477-B958-4B7D-94A4-2081008B5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8CB3-203E-43C0-A37C-774B13DF5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9730-5C0A-497D-937D-24D34B16A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CCFF"/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9F319E-F0F7-47DA-9169-ED4E5E6B23F9}"/>
              </a:ext>
            </a:extLst>
          </p:cNvPr>
          <p:cNvSpPr txBox="1"/>
          <p:nvPr/>
        </p:nvSpPr>
        <p:spPr>
          <a:xfrm>
            <a:off x="4638175" y="5308459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2018180037 </a:t>
            </a:r>
            <a:r>
              <a:rPr lang="ko-KR" altLang="en-US" sz="30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전혜진</a:t>
            </a:r>
            <a:endParaRPr lang="en-US" altLang="ko-KR" sz="3000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50C004-1B61-412C-83FF-CA6F027C2808}"/>
              </a:ext>
            </a:extLst>
          </p:cNvPr>
          <p:cNvGrpSpPr/>
          <p:nvPr/>
        </p:nvGrpSpPr>
        <p:grpSpPr>
          <a:xfrm>
            <a:off x="0" y="6001966"/>
            <a:ext cx="12192000" cy="856034"/>
            <a:chOff x="0" y="6001966"/>
            <a:chExt cx="12707668" cy="856034"/>
          </a:xfrm>
        </p:grpSpPr>
        <p:pic>
          <p:nvPicPr>
            <p:cNvPr id="10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508B9CB3-3D34-44A4-BF34-7DF20DFC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7922321" y="6001966"/>
              <a:ext cx="1595335" cy="856034"/>
            </a:xfrm>
            <a:prstGeom prst="rect">
              <a:avLst/>
            </a:prstGeom>
          </p:spPr>
        </p:pic>
        <p:pic>
          <p:nvPicPr>
            <p:cNvPr id="11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61CEB6A4-3643-4BCE-9109-7FA779C38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9516998" y="6001966"/>
              <a:ext cx="1595335" cy="856034"/>
            </a:xfrm>
            <a:prstGeom prst="rect">
              <a:avLst/>
            </a:prstGeom>
          </p:spPr>
        </p:pic>
        <p:pic>
          <p:nvPicPr>
            <p:cNvPr id="12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4A60F8F6-888B-4F44-A85B-27814842C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0" y="6001966"/>
              <a:ext cx="1595335" cy="856034"/>
            </a:xfrm>
            <a:prstGeom prst="rect">
              <a:avLst/>
            </a:prstGeom>
          </p:spPr>
        </p:pic>
        <p:pic>
          <p:nvPicPr>
            <p:cNvPr id="13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74224B7-D160-42D4-BCE4-5F72BB16D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1595334" y="6001966"/>
              <a:ext cx="1595335" cy="856034"/>
            </a:xfrm>
            <a:prstGeom prst="rect">
              <a:avLst/>
            </a:prstGeom>
          </p:spPr>
        </p:pic>
        <p:pic>
          <p:nvPicPr>
            <p:cNvPr id="14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26AE678B-2F68-46FB-972F-3EF1DBC77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3163493" y="6001966"/>
              <a:ext cx="1595335" cy="856034"/>
            </a:xfrm>
            <a:prstGeom prst="rect">
              <a:avLst/>
            </a:prstGeom>
          </p:spPr>
        </p:pic>
        <p:pic>
          <p:nvPicPr>
            <p:cNvPr id="15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94A7152B-3398-4D8F-BBAC-BD2A8C9F8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11112333" y="6001966"/>
              <a:ext cx="1595335" cy="856034"/>
            </a:xfrm>
            <a:prstGeom prst="rect">
              <a:avLst/>
            </a:prstGeom>
          </p:spPr>
        </p:pic>
        <p:pic>
          <p:nvPicPr>
            <p:cNvPr id="16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0F23EC34-836E-4570-B893-AEA73C90E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4758827" y="6001966"/>
              <a:ext cx="1595335" cy="856034"/>
            </a:xfrm>
            <a:prstGeom prst="rect">
              <a:avLst/>
            </a:prstGeom>
          </p:spPr>
        </p:pic>
        <p:pic>
          <p:nvPicPr>
            <p:cNvPr id="17" name="내용 개체 틀 4" descr="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5B90AE6-7E83-45E1-AB9A-64C7BDE47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06" r="86914" b="14081"/>
            <a:stretch/>
          </p:blipFill>
          <p:spPr>
            <a:xfrm>
              <a:off x="6354162" y="6001966"/>
              <a:ext cx="1595335" cy="856034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F57C277-3861-4C1B-B5F3-5A71DD0F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55" y="3740169"/>
            <a:ext cx="1440000" cy="2380167"/>
          </a:xfrm>
          <a:prstGeom prst="rect">
            <a:avLst/>
          </a:prstGeom>
        </p:spPr>
      </p:pic>
      <p:pic>
        <p:nvPicPr>
          <p:cNvPr id="20" name="그림 19" descr="개체, 케이크, 플레이트, 생일이(가) 표시된 사진&#10;&#10;자동 생성된 설명">
            <a:extLst>
              <a:ext uri="{FF2B5EF4-FFF2-40B4-BE49-F238E27FC236}">
                <a16:creationId xmlns:a16="http://schemas.microsoft.com/office/drawing/2014/main" id="{3BB27C45-D969-49ED-B616-AF7CC1B2B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93" y="1453534"/>
            <a:ext cx="6038710" cy="36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3ED92-403E-483B-9AD5-576391B755CD}"/>
              </a:ext>
            </a:extLst>
          </p:cNvPr>
          <p:cNvSpPr txBox="1"/>
          <p:nvPr/>
        </p:nvSpPr>
        <p:spPr>
          <a:xfrm>
            <a:off x="444507" y="437871"/>
            <a:ext cx="5181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2DGP 2</a:t>
            </a:r>
            <a:r>
              <a:rPr lang="ko-KR" altLang="en-US" sz="6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 발표</a:t>
            </a:r>
          </a:p>
        </p:txBody>
      </p:sp>
      <p:pic>
        <p:nvPicPr>
          <p:cNvPr id="8" name="그림 7" descr="테이블, 음식, 옅은, 전화이(가) 표시된 사진&#10;&#10;자동 생성된 설명">
            <a:extLst>
              <a:ext uri="{FF2B5EF4-FFF2-40B4-BE49-F238E27FC236}">
                <a16:creationId xmlns:a16="http://schemas.microsoft.com/office/drawing/2014/main" id="{73C1D983-0EB8-456E-A848-39D53422A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1" y="4750042"/>
            <a:ext cx="14208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03ED92-403E-483B-9AD5-576391B755CD}"/>
              </a:ext>
            </a:extLst>
          </p:cNvPr>
          <p:cNvSpPr txBox="1"/>
          <p:nvPr/>
        </p:nvSpPr>
        <p:spPr>
          <a:xfrm>
            <a:off x="536450" y="30448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컨셉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2A4B31-23D3-494A-BB51-9ACA60AC3CFD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C9983D-A643-425B-9D2C-2A94225B0FA4}"/>
              </a:ext>
            </a:extLst>
          </p:cNvPr>
          <p:cNvSpPr txBox="1"/>
          <p:nvPr/>
        </p:nvSpPr>
        <p:spPr>
          <a:xfrm>
            <a:off x="1625851" y="2290555"/>
            <a:ext cx="8735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highlight>
                  <a:srgbClr val="FFFF66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자원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모으고 </a:t>
            </a:r>
            <a:r>
              <a:rPr lang="ko-KR" altLang="en-US" sz="4000" dirty="0">
                <a:highlight>
                  <a:srgbClr val="99FF33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식물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배치하여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몰려오는 </a:t>
            </a:r>
            <a:r>
              <a:rPr lang="ko-KR" altLang="en-US" sz="4000" dirty="0">
                <a:highlight>
                  <a:srgbClr val="DDDDDD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좀비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막는 </a:t>
            </a:r>
            <a:r>
              <a:rPr lang="ko-KR" altLang="en-US" sz="4000" dirty="0">
                <a:highlight>
                  <a:srgbClr val="FFC0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타워 디펜스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입력을 통한 오브젝트 설치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4" name="그림 23" descr="음식이(가) 표시된 사진&#10;&#10;자동 생성된 설명">
            <a:extLst>
              <a:ext uri="{FF2B5EF4-FFF2-40B4-BE49-F238E27FC236}">
                <a16:creationId xmlns:a16="http://schemas.microsoft.com/office/drawing/2014/main" id="{6740CB02-710C-439A-831C-A42502491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0" y="1570420"/>
            <a:ext cx="1080000" cy="1080000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A0FF7062-40FC-41F1-B3BD-48DF439D7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26" y="2110420"/>
            <a:ext cx="720000" cy="811268"/>
          </a:xfrm>
          <a:prstGeom prst="rect">
            <a:avLst/>
          </a:prstGeom>
        </p:spPr>
      </p:pic>
      <p:pic>
        <p:nvPicPr>
          <p:cNvPr id="32" name="그림 31" descr="그리기이(가) 표시된 사진&#10;&#10;자동 생성된 설명">
            <a:extLst>
              <a:ext uri="{FF2B5EF4-FFF2-40B4-BE49-F238E27FC236}">
                <a16:creationId xmlns:a16="http://schemas.microsoft.com/office/drawing/2014/main" id="{C25A9A20-13C8-4975-AC66-A997AA0B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70" y="4857236"/>
            <a:ext cx="834001" cy="1620000"/>
          </a:xfrm>
          <a:prstGeom prst="rect">
            <a:avLst/>
          </a:prstGeom>
        </p:spPr>
      </p:pic>
      <p:pic>
        <p:nvPicPr>
          <p:cNvPr id="34" name="그림 33" descr="착용, 쥐고있는, 여자, 스키타기이(가) 표시된 사진&#10;&#10;자동 생성된 설명">
            <a:extLst>
              <a:ext uri="{FF2B5EF4-FFF2-40B4-BE49-F238E27FC236}">
                <a16:creationId xmlns:a16="http://schemas.microsoft.com/office/drawing/2014/main" id="{6A7B9F24-C496-45AD-801B-C1E5456A1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8" y="5025235"/>
            <a:ext cx="1800000" cy="14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36450" y="304487"/>
            <a:ext cx="217880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범위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F3E1083-7EBE-449B-9994-3CB95BF3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86541"/>
              </p:ext>
            </p:extLst>
          </p:nvPr>
        </p:nvGraphicFramePr>
        <p:xfrm>
          <a:off x="596772" y="1716511"/>
          <a:ext cx="10998456" cy="4427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658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9080798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</a:tblGrid>
              <a:tr h="52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범위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73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스테이지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스테이지 당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2wave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 x 9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타일 형태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  <a:tr h="73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유닛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식물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: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공격 식물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1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방어 식물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생산 식물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좀비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: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기본 좀비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1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강화 좀비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2823"/>
                  </a:ext>
                </a:extLst>
              </a:tr>
              <a:tr h="52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체력과 공격력이 높은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적 등장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30104"/>
                  </a:ext>
                </a:extLst>
              </a:tr>
              <a:tr h="73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게임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클릭 시 자원 획득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재도전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종료 옵션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51091"/>
                  </a:ext>
                </a:extLst>
              </a:tr>
              <a:tr h="63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사운드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배경음악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타격 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획득 효과음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472795"/>
                  </a:ext>
                </a:extLst>
              </a:tr>
              <a:tr h="525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애니메이션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근접공격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원거리공격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걷기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사망 모션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8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BF643C-A760-413D-A2B6-BCDF3EA41D52}"/>
              </a:ext>
            </a:extLst>
          </p:cNvPr>
          <p:cNvSpPr txBox="1"/>
          <p:nvPr/>
        </p:nvSpPr>
        <p:spPr>
          <a:xfrm>
            <a:off x="536450" y="304487"/>
            <a:ext cx="217880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상황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BEFE34-13E9-4947-928F-02F29E3E96E2}"/>
              </a:ext>
            </a:extLst>
          </p:cNvPr>
          <p:cNvCxnSpPr>
            <a:cxnSpLocks/>
          </p:cNvCxnSpPr>
          <p:nvPr/>
        </p:nvCxnSpPr>
        <p:spPr>
          <a:xfrm>
            <a:off x="382932" y="1058646"/>
            <a:ext cx="2485837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37C3FC-F2AF-41A7-A1C3-FB380D6C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00850"/>
              </p:ext>
            </p:extLst>
          </p:nvPr>
        </p:nvGraphicFramePr>
        <p:xfrm>
          <a:off x="536450" y="1148465"/>
          <a:ext cx="1085295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2252494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7331206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수집  및 맵 구현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(100%)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맵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오브젝트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리소스 수집 완료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맵 좌표 설정 완료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928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자원 생성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획득 구현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오브젝트 배치를 위한 마우스 입력 처리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75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(50%)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랜덤 자원 생성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획득 구현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마우스 클릭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드래그 앤 드롭 </a:t>
                      </a:r>
                      <a:r>
                        <a:rPr lang="ko-KR" altLang="en-US" sz="13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미구현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992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식물 오브젝트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 설정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원거리 공격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투사체 발사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903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결과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(50%)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식물 오브젝트 설정 완료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투사체 발사 </a:t>
                      </a:r>
                      <a:r>
                        <a:rPr lang="ko-KR" altLang="en-US" sz="13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미구현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2973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계획</a:t>
                      </a:r>
                      <a:endParaRPr lang="en-US" altLang="ko-KR" sz="1400" b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좀비 오브젝트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 설정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근거리 공격 구현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투사체와의 충돌 체크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결과</a:t>
                      </a:r>
                      <a:endParaRPr lang="en-US" altLang="ko-KR" sz="1400" b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(50%)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좀비 오브젝트 설정 완료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근거리 공격 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충돌 체크 </a:t>
                      </a:r>
                      <a:r>
                        <a:rPr lang="ko-KR" altLang="en-US" sz="13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미구현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20970"/>
                  </a:ext>
                </a:extLst>
              </a:tr>
              <a:tr h="140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컨트롤 및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공격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trike="sngStrike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진행 시 난이도 증가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마우스 입력 구현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근거리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원거리 공격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난이도</a:t>
                      </a:r>
                      <a:r>
                        <a:rPr lang="ko-KR" altLang="en-US" sz="1400" b="1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</a:t>
                      </a:r>
                      <a:endParaRPr lang="en-US" altLang="ko-KR" sz="1400" b="1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식물 오브젝트 최종</a:t>
                      </a:r>
                      <a:endParaRPr lang="en-US" altLang="ko-KR" sz="1400" b="1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strike="sngStrike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 오브젝트 구현</a:t>
                      </a:r>
                      <a:endParaRPr lang="en-US" altLang="ko-KR" sz="1300" strike="sngStrike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strike="noStrike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</a:t>
                      </a:r>
                      <a:r>
                        <a:rPr lang="ko-KR" altLang="en-US" sz="1300" strike="noStrike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 진행 시 난이도 증가</a:t>
                      </a:r>
                      <a:endParaRPr lang="en-US" altLang="ko-KR" sz="1300" strike="noStrike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애니메이션 및 사운드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3.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충돌 체크 구현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8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8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좀비 오브젝트 최종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애니메이션 및 사운드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29432"/>
                  </a:ext>
                </a:extLst>
              </a:tr>
              <a:tr h="140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시작과 종료</a:t>
                      </a:r>
                      <a:endParaRPr lang="en-US" altLang="ko-KR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&amp;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밸런스 조절</a:t>
                      </a:r>
                      <a:endParaRPr lang="en-US" altLang="ko-KR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 </a:t>
                      </a:r>
                      <a:r>
                        <a:rPr lang="ko-KR" altLang="en-US" sz="13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예초기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시스템 구현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2.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게임의 승리</a:t>
                      </a: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종료 조건 설정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3. </a:t>
                      </a:r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밸런스 조절</a:t>
                      </a:r>
                      <a:endParaRPr lang="en-US" altLang="ko-KR" sz="13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82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점검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1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F6799-7A07-4B0F-ADBF-A5912116749B}"/>
              </a:ext>
            </a:extLst>
          </p:cNvPr>
          <p:cNvSpPr txBox="1"/>
          <p:nvPr/>
        </p:nvSpPr>
        <p:spPr>
          <a:xfrm>
            <a:off x="474458" y="304487"/>
            <a:ext cx="39661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Github</a:t>
            </a: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000" dirty="0" err="1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커밋</a:t>
            </a:r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통계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67343-F5F5-4F12-861D-5386D5575565}"/>
              </a:ext>
            </a:extLst>
          </p:cNvPr>
          <p:cNvCxnSpPr>
            <a:cxnSpLocks/>
          </p:cNvCxnSpPr>
          <p:nvPr/>
        </p:nvCxnSpPr>
        <p:spPr>
          <a:xfrm>
            <a:off x="365851" y="1108719"/>
            <a:ext cx="4136749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FCEF898-D7EC-41CD-9815-7A8D29C2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2" t="50921" r="24000" b="17968"/>
          <a:stretch/>
        </p:blipFill>
        <p:spPr>
          <a:xfrm>
            <a:off x="474458" y="1645108"/>
            <a:ext cx="4680000" cy="20693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0BE823-E739-48EB-AA30-6970D3051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22" t="50000" r="24643" b="15175"/>
          <a:stretch/>
        </p:blipFill>
        <p:spPr>
          <a:xfrm>
            <a:off x="6211518" y="1502457"/>
            <a:ext cx="4680000" cy="2354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1A1EC1-278D-46C6-BE3F-9DCB3D80F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429" t="50000" r="24571" b="17206"/>
          <a:stretch/>
        </p:blipFill>
        <p:spPr>
          <a:xfrm>
            <a:off x="2250040" y="4204063"/>
            <a:ext cx="4680000" cy="21582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A8DB50-7C28-4072-9BEB-9E913BB22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317" t="34374" r="25249" b="52332"/>
          <a:stretch/>
        </p:blipFill>
        <p:spPr>
          <a:xfrm>
            <a:off x="7709686" y="4280726"/>
            <a:ext cx="983934" cy="1353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64A662-D3C2-46BE-A44D-50B4C7A230AA}"/>
              </a:ext>
            </a:extLst>
          </p:cNvPr>
          <p:cNvSpPr txBox="1"/>
          <p:nvPr/>
        </p:nvSpPr>
        <p:spPr>
          <a:xfrm>
            <a:off x="375344" y="1268429"/>
            <a:ext cx="11288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&lt;1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F0BF1-ED51-46BD-80C9-0E83E65E61C3}"/>
              </a:ext>
            </a:extLst>
          </p:cNvPr>
          <p:cNvSpPr txBox="1"/>
          <p:nvPr/>
        </p:nvSpPr>
        <p:spPr>
          <a:xfrm>
            <a:off x="6096000" y="1268429"/>
            <a:ext cx="11288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&lt;3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C14478-1FB6-41E7-9623-313746DE8CA3}"/>
              </a:ext>
            </a:extLst>
          </p:cNvPr>
          <p:cNvSpPr txBox="1"/>
          <p:nvPr/>
        </p:nvSpPr>
        <p:spPr>
          <a:xfrm>
            <a:off x="2250040" y="3803953"/>
            <a:ext cx="11288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&lt;4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88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329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배달의민족 주아</vt:lpstr>
      <vt:lpstr>나눔스퀘어라운드 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혜진 전</dc:creator>
  <cp:lastModifiedBy>혜진 전</cp:lastModifiedBy>
  <cp:revision>99</cp:revision>
  <dcterms:created xsi:type="dcterms:W3CDTF">2019-09-22T19:24:24Z</dcterms:created>
  <dcterms:modified xsi:type="dcterms:W3CDTF">2019-10-29T14:51:41Z</dcterms:modified>
</cp:coreProperties>
</file>