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5" r:id="rId3"/>
    <p:sldId id="261" r:id="rId4"/>
    <p:sldId id="262" r:id="rId5"/>
    <p:sldId id="308" r:id="rId6"/>
    <p:sldId id="263" r:id="rId7"/>
    <p:sldId id="305" r:id="rId8"/>
    <p:sldId id="306" r:id="rId9"/>
    <p:sldId id="309" r:id="rId10"/>
    <p:sldId id="266" r:id="rId11"/>
    <p:sldId id="301" r:id="rId12"/>
    <p:sldId id="307" r:id="rId13"/>
    <p:sldId id="282" r:id="rId14"/>
    <p:sldId id="297" r:id="rId15"/>
    <p:sldId id="284" r:id="rId16"/>
    <p:sldId id="304" r:id="rId17"/>
    <p:sldId id="302" r:id="rId18"/>
    <p:sldId id="298" r:id="rId19"/>
    <p:sldId id="265" r:id="rId20"/>
    <p:sldId id="300" r:id="rId21"/>
    <p:sldId id="299" r:id="rId22"/>
    <p:sldId id="303" r:id="rId23"/>
    <p:sldId id="311" r:id="rId24"/>
    <p:sldId id="310" r:id="rId25"/>
    <p:sldId id="29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석" initials="김민" lastIdx="1" clrIdx="0">
    <p:extLst>
      <p:ext uri="{19B8F6BF-5375-455C-9EA6-DF929625EA0E}">
        <p15:presenceInfo xmlns:p15="http://schemas.microsoft.com/office/powerpoint/2012/main" userId="69b214ea528fa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09D0B-526F-453C-8E22-72514FEE509E}" v="2203" dt="2020-10-28T10:59:37.773"/>
    <p1510:client id="{722C3B9F-F955-4884-868F-E013FA66E012}" v="1763" dt="2020-10-28T11:05:4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5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7EDE3-21AB-4537-A33E-061971EA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CE3B67-3C7C-4B39-A6EC-CD0BC8E86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46F21-C97F-4E6B-A98F-C17D7A68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1E813-5CB5-4C74-A825-9874058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CEBD9-BCA2-488C-84ED-55C9C7CE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0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3C9C5-20D2-4592-BB2C-D232196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BB55D-FFBE-43AA-8B0A-DAE02053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34675-595D-4C24-839E-4CE72F91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2695D-7D65-4F22-9D60-B6547F09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40CE6-7A29-4A88-B2AC-F84C6B1A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3B563-4859-4545-8D44-0944FCDD9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B80DA-CB53-4B35-8EA3-6024ACB1E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4BD6-F0EB-4905-965A-F9E3DF71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FA16F-860E-41A0-BD23-99FB829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93837-8638-4851-B745-96FEA43F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B1795-D48A-4589-B33D-D7BB047F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88B15-99FD-43E8-B637-CDB66774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E66B3-DAFA-4486-B358-C0134663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58746-CE87-4999-B1BB-F4B02408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EFE9E-548E-46D7-B012-3DF8D86D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C0EE2-88B9-4671-9D08-B3920568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A553F-8676-4A69-8CD1-C01F105F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3FBDF-0AD1-423F-AAC2-621D3F9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F8431-3E73-4F21-931E-2A955671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18E3-B65A-4CD4-8757-2D05C01A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3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E5E9B-463C-4C52-847A-EDF72895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BD811-F387-4CCE-8E5B-041773ACD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79E49-768F-4038-A350-55A0B0637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17B6F-702D-4945-BCC2-DA3E7914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74D7-6631-4829-9864-544F1ADA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C8506-13B8-49A2-8A8B-B74ADDF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3DD6C-945D-4816-8CDF-927C936B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993D7-7A53-497B-B16F-08176E04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01F51-64CB-44FA-8ACD-D36DC7512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A063B-3D16-45D7-93B0-14FBE4A5E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343CF-159B-4A84-8767-ADBA8952E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1F470-64B2-44BF-9A44-45A3834D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A0909-DCD7-45D2-884E-DF5230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6B675-FD4F-4B4C-953F-A9F1239E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790D-877F-46B7-A765-DE5B0B0C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F28539-1DCC-4023-81C2-2C29B2D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BE46C4-EDEB-4C51-B69F-D69F0433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94818-9D49-4631-9FBC-18E486EC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4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2667BD-AE3F-480B-838E-B8E21F4B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81322-57A2-46DB-9CDD-D7A1FB47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98783-618F-46F6-9A2F-2A582A7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B75E-AEFE-4FB9-9DED-A18AC399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445DD-80A0-4761-860E-E9B65B23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F1057-618C-476C-A51E-6F1E6927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F8A6F-AFDF-45C7-8133-D93C1EE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19A1F-1F1E-42F7-94D4-ABB10B99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EAD7F-E295-447D-8936-3FA7E4F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42FE8-F1FE-4941-A1B4-7865445A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BBE869-4ECF-4539-922D-A49ED023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8FAEC-F0C1-458A-BF40-DF441830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ACD48-B052-4A3A-B2A9-83396336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30A23-FDE5-44ED-81B4-702877E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6B757-0ADA-4EE6-8432-9E1EABB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3AB0E-7F02-4EDB-9344-B493E2F0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91610-4C91-4F89-8F79-DDF82932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35218-CAE6-4FC5-9B82-6B03C81F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5CD2-6882-414A-ABF6-800A166FC40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45E4A-CEDB-4EC1-8A5D-E7B40B5D1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B0A68-02C4-4431-980C-9B5A11EF0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B624-1EDE-4E6A-B29C-B6229FB6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E8C5359-0413-934E-BD15-778164BA4174}"/>
              </a:ext>
            </a:extLst>
          </p:cNvPr>
          <p:cNvSpPr txBox="1"/>
          <p:nvPr/>
        </p:nvSpPr>
        <p:spPr>
          <a:xfrm>
            <a:off x="5451201" y="4722275"/>
            <a:ext cx="111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i="1" dirty="0">
                <a:solidFill>
                  <a:srgbClr val="E06DA8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K</a:t>
            </a:r>
            <a:endParaRPr kumimoji="1" lang="ko-Kore-KR" altLang="en-US" sz="1600" i="1" dirty="0">
              <a:solidFill>
                <a:srgbClr val="E06DA8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09C36-FEB5-4640-828F-C6F1F321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DF1F-3F63-FF44-BDAC-A86C3EEC858F}" type="slidenum">
              <a:rPr kumimoji="1" lang="ko-Kore-KR" altLang="en-US" smtClean="0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A78DCD-C0C6-4ECE-B174-5DC6A06C0153}"/>
              </a:ext>
            </a:extLst>
          </p:cNvPr>
          <p:cNvGrpSpPr/>
          <p:nvPr/>
        </p:nvGrpSpPr>
        <p:grpSpPr>
          <a:xfrm>
            <a:off x="629635" y="2754606"/>
            <a:ext cx="11259875" cy="1687427"/>
            <a:chOff x="838640" y="2817154"/>
            <a:chExt cx="11259875" cy="16874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A35277C-A15F-46E1-A882-BFA7C3D25030}"/>
                </a:ext>
              </a:extLst>
            </p:cNvPr>
            <p:cNvGrpSpPr/>
            <p:nvPr/>
          </p:nvGrpSpPr>
          <p:grpSpPr>
            <a:xfrm>
              <a:off x="838640" y="2817154"/>
              <a:ext cx="9170471" cy="1687427"/>
              <a:chOff x="1632725" y="2601719"/>
              <a:chExt cx="9170471" cy="168742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BEB0DA-2DB7-0640-AF89-E1A4F62BA90D}"/>
                  </a:ext>
                </a:extLst>
              </p:cNvPr>
              <p:cNvSpPr txBox="1"/>
              <p:nvPr/>
            </p:nvSpPr>
            <p:spPr>
              <a:xfrm>
                <a:off x="9490016" y="2832023"/>
                <a:ext cx="131318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약</a:t>
                </a:r>
                <a:endParaRPr kumimoji="1" lang="ko-Kore-KR" altLang="en-US" sz="8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187875-CB8E-E04D-8280-912FC0CC2194}"/>
                  </a:ext>
                </a:extLst>
              </p:cNvPr>
              <p:cNvSpPr txBox="1"/>
              <p:nvPr/>
            </p:nvSpPr>
            <p:spPr>
              <a:xfrm>
                <a:off x="7770912" y="2816612"/>
                <a:ext cx="106311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6">
                        <a:lumMod val="7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지</a:t>
                </a:r>
                <a:endParaRPr kumimoji="1" lang="ko-Kore-KR" altLang="en-US" sz="8800" dirty="0">
                  <a:solidFill>
                    <a:schemeClr val="accent6">
                      <a:lumMod val="7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517B8-3048-5D46-9AC0-B9FA507E5B2E}"/>
                  </a:ext>
                </a:extLst>
              </p:cNvPr>
              <p:cNvSpPr txBox="1"/>
              <p:nvPr/>
            </p:nvSpPr>
            <p:spPr>
              <a:xfrm>
                <a:off x="2428387" y="2601719"/>
                <a:ext cx="109837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울</a:t>
                </a:r>
                <a:endParaRPr kumimoji="1" lang="ko-Kore-KR" altLang="en-US" sz="8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8A2C60-D133-854C-886B-56F508CF3A7F}"/>
                  </a:ext>
                </a:extLst>
              </p:cNvPr>
              <p:cNvSpPr txBox="1"/>
              <p:nvPr/>
            </p:nvSpPr>
            <p:spPr>
              <a:xfrm>
                <a:off x="1632725" y="2738800"/>
                <a:ext cx="1085554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1">
                        <a:lumMod val="7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서</a:t>
                </a:r>
                <a:endParaRPr kumimoji="1" lang="ko-Kore-KR" altLang="en-US" sz="8800" dirty="0">
                  <a:solidFill>
                    <a:schemeClr val="accent1">
                      <a:lumMod val="7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706FF2-7582-E248-A3A3-4C8D2CBA036C}"/>
                  </a:ext>
                </a:extLst>
              </p:cNvPr>
              <p:cNvSpPr txBox="1"/>
              <p:nvPr/>
            </p:nvSpPr>
            <p:spPr>
              <a:xfrm>
                <a:off x="5058651" y="2842596"/>
                <a:ext cx="118974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애</a:t>
                </a:r>
                <a:endParaRPr kumimoji="1" lang="ko-Kore-KR" altLang="en-US" sz="8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7ED6B-9EF6-E54A-972E-315B2105BE55}"/>
                  </a:ext>
                </a:extLst>
              </p:cNvPr>
              <p:cNvSpPr txBox="1"/>
              <p:nvPr/>
            </p:nvSpPr>
            <p:spPr>
              <a:xfrm>
                <a:off x="4278054" y="2627846"/>
                <a:ext cx="115288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장</a:t>
                </a:r>
                <a:endParaRPr kumimoji="1" lang="ko-Kore-KR" altLang="en-US" sz="8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7155A9-05F6-3246-BD45-157FEA38E684}"/>
                  </a:ext>
                </a:extLst>
              </p:cNvPr>
              <p:cNvSpPr txBox="1"/>
              <p:nvPr/>
            </p:nvSpPr>
            <p:spPr>
              <a:xfrm>
                <a:off x="3073416" y="2787539"/>
                <a:ext cx="110959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1">
                        <a:lumMod val="7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시</a:t>
                </a:r>
                <a:endParaRPr kumimoji="1" lang="ko-Kore-KR" altLang="en-US" sz="8800" dirty="0">
                  <a:solidFill>
                    <a:schemeClr val="accent1">
                      <a:lumMod val="7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2CAF1C-2E84-F14A-AEED-0347C52FB0B4}"/>
                  </a:ext>
                </a:extLst>
              </p:cNvPr>
              <p:cNvSpPr txBox="1"/>
              <p:nvPr/>
            </p:nvSpPr>
            <p:spPr>
              <a:xfrm>
                <a:off x="6989955" y="2655197"/>
                <a:ext cx="11608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복</a:t>
                </a:r>
                <a:endParaRPr kumimoji="1" lang="ko-Kore-KR" altLang="en-US" sz="8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2BF1A9-CD96-184E-9283-9C7F25E21B78}"/>
                  </a:ext>
                </a:extLst>
              </p:cNvPr>
              <p:cNvSpPr txBox="1"/>
              <p:nvPr/>
            </p:nvSpPr>
            <p:spPr>
              <a:xfrm>
                <a:off x="8654014" y="2702693"/>
                <a:ext cx="131318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1">
                        <a:lumMod val="7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취</a:t>
                </a:r>
                <a:endParaRPr kumimoji="1" lang="ko-Kore-KR" altLang="en-US" sz="8800" dirty="0">
                  <a:solidFill>
                    <a:schemeClr val="accent1">
                      <a:lumMod val="7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08D6-C4B6-4526-B5B6-21BD7B744C5E}"/>
                  </a:ext>
                </a:extLst>
              </p:cNvPr>
              <p:cNvSpPr txBox="1"/>
              <p:nvPr/>
            </p:nvSpPr>
            <p:spPr>
              <a:xfrm>
                <a:off x="5883271" y="2624902"/>
                <a:ext cx="131318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</a:t>
                </a:r>
                <a:endParaRPr kumimoji="1" lang="ko-Kore-KR" altLang="en-US" sz="8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6E51603-4D3C-4037-A470-B26504A400BA}"/>
                </a:ext>
              </a:extLst>
            </p:cNvPr>
            <p:cNvGrpSpPr/>
            <p:nvPr/>
          </p:nvGrpSpPr>
          <p:grpSpPr>
            <a:xfrm>
              <a:off x="9919401" y="2926837"/>
              <a:ext cx="2179114" cy="1567171"/>
              <a:chOff x="10014493" y="2926837"/>
              <a:chExt cx="2179114" cy="156717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476530-8015-4968-A498-17240DCA2B4D}"/>
                  </a:ext>
                </a:extLst>
              </p:cNvPr>
              <p:cNvSpPr txBox="1"/>
              <p:nvPr/>
            </p:nvSpPr>
            <p:spPr>
              <a:xfrm>
                <a:off x="10014493" y="2926837"/>
                <a:ext cx="131318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accent5">
                        <a:lumMod val="7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개</a:t>
                </a:r>
                <a:endParaRPr kumimoji="1" lang="ko-Kore-KR" altLang="en-US" sz="8800" dirty="0">
                  <a:solidFill>
                    <a:schemeClr val="accent5">
                      <a:lumMod val="7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E324DF-AE75-4A23-AA16-C8E09B509D84}"/>
                  </a:ext>
                </a:extLst>
              </p:cNvPr>
              <p:cNvSpPr txBox="1"/>
              <p:nvPr/>
            </p:nvSpPr>
            <p:spPr>
              <a:xfrm>
                <a:off x="10880427" y="3047458"/>
                <a:ext cx="131318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800" dirty="0">
                    <a:solidFill>
                      <a:schemeClr val="tx2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선</a:t>
                </a:r>
                <a:endParaRPr kumimoji="1" lang="ko-Kore-KR" altLang="en-US" sz="8800" dirty="0">
                  <a:solidFill>
                    <a:schemeClr val="tx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71FF0A8-E3E0-44A8-BA15-0C0771F2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0" y="369913"/>
            <a:ext cx="2485667" cy="24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8B70B0-D424-1045-9956-3B6DA60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10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CD9BC-6F1B-4CC2-B88F-4A1AF591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80" y="1938507"/>
            <a:ext cx="5674037" cy="3537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CA916-D7C1-411E-BC0D-7EE2518AD69F}"/>
              </a:ext>
            </a:extLst>
          </p:cNvPr>
          <p:cNvSpPr txBox="1"/>
          <p:nvPr/>
        </p:nvSpPr>
        <p:spPr>
          <a:xfrm>
            <a:off x="3176991" y="5310597"/>
            <a:ext cx="5881738" cy="704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서울시 장애인 현황</a:t>
            </a:r>
            <a:r>
              <a:rPr kumimoji="1"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kumimoji="1" lang="ko-KR" altLang="en-US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 유형별</a:t>
            </a:r>
            <a:r>
              <a:rPr kumimoji="1"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</a:t>
            </a:r>
            <a:r>
              <a:rPr kumimoji="1" lang="ko-KR" altLang="en-US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통계</a:t>
            </a:r>
            <a:endParaRPr kumimoji="1" lang="en-US" altLang="ko-KR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EA48CC-969D-4A65-8DE0-42B4A1E81FF3}"/>
              </a:ext>
            </a:extLst>
          </p:cNvPr>
          <p:cNvGrpSpPr/>
          <p:nvPr/>
        </p:nvGrpSpPr>
        <p:grpSpPr>
          <a:xfrm>
            <a:off x="4949282" y="1110133"/>
            <a:ext cx="2670718" cy="704039"/>
            <a:chOff x="6401144" y="5057903"/>
            <a:chExt cx="1677002" cy="7040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1C909B-6217-4446-A85F-AD6E186BC778}"/>
                </a:ext>
              </a:extLst>
            </p:cNvPr>
            <p:cNvSpPr/>
            <p:nvPr/>
          </p:nvSpPr>
          <p:spPr>
            <a:xfrm>
              <a:off x="6401145" y="5244354"/>
              <a:ext cx="167700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801ADD-ECD1-4C79-A08F-1AD170F6568F}"/>
                </a:ext>
              </a:extLst>
            </p:cNvPr>
            <p:cNvSpPr txBox="1"/>
            <p:nvPr/>
          </p:nvSpPr>
          <p:spPr>
            <a:xfrm>
              <a:off x="6401144" y="5057903"/>
              <a:ext cx="1229774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사용한 데이터</a:t>
              </a:r>
              <a:endParaRPr kumimoji="1"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93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8B70B0-D424-1045-9956-3B6DA60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11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CA916-D7C1-411E-BC0D-7EE2518AD69F}"/>
              </a:ext>
            </a:extLst>
          </p:cNvPr>
          <p:cNvSpPr txBox="1"/>
          <p:nvPr/>
        </p:nvSpPr>
        <p:spPr>
          <a:xfrm>
            <a:off x="2962990" y="5310597"/>
            <a:ext cx="6309741" cy="704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서울시 장애인시설 현황 </a:t>
            </a: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좌표계</a:t>
            </a: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_ WTM)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C86F2-0602-452E-950F-CDE64FE8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04" y="2038850"/>
            <a:ext cx="8573390" cy="31091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F4BE595-6348-4B24-B6CA-4DDF5F834074}"/>
              </a:ext>
            </a:extLst>
          </p:cNvPr>
          <p:cNvGrpSpPr/>
          <p:nvPr/>
        </p:nvGrpSpPr>
        <p:grpSpPr>
          <a:xfrm>
            <a:off x="4949282" y="1110133"/>
            <a:ext cx="2670718" cy="704039"/>
            <a:chOff x="6401144" y="5057903"/>
            <a:chExt cx="1677002" cy="70403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0C46DB-A380-462C-AC6C-86ACDB9ED65E}"/>
                </a:ext>
              </a:extLst>
            </p:cNvPr>
            <p:cNvSpPr/>
            <p:nvPr/>
          </p:nvSpPr>
          <p:spPr>
            <a:xfrm>
              <a:off x="6401145" y="5244354"/>
              <a:ext cx="167700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24A0D6-B735-4DE6-A5F0-05D8A7E1263C}"/>
                </a:ext>
              </a:extLst>
            </p:cNvPr>
            <p:cNvSpPr txBox="1"/>
            <p:nvPr/>
          </p:nvSpPr>
          <p:spPr>
            <a:xfrm>
              <a:off x="6401144" y="5057903"/>
              <a:ext cx="1229774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사용한 데이터</a:t>
              </a:r>
              <a:endParaRPr kumimoji="1"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4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브랜드 | 서울특별시">
            <a:extLst>
              <a:ext uri="{FF2B5EF4-FFF2-40B4-BE49-F238E27FC236}">
                <a16:creationId xmlns:a16="http://schemas.microsoft.com/office/drawing/2014/main" id="{9F824193-0B49-4D2E-AF6D-B9732B729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25219" r="8154" b="20647"/>
          <a:stretch/>
        </p:blipFill>
        <p:spPr bwMode="auto">
          <a:xfrm>
            <a:off x="4784960" y="4915373"/>
            <a:ext cx="2997964" cy="9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8B70B0-D424-1045-9956-3B6DA60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12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CA916-D7C1-411E-BC0D-7EE2518AD69F}"/>
              </a:ext>
            </a:extLst>
          </p:cNvPr>
          <p:cNvSpPr txBox="1"/>
          <p:nvPr/>
        </p:nvSpPr>
        <p:spPr>
          <a:xfrm>
            <a:off x="1047775" y="2565178"/>
            <a:ext cx="10236310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kumimoji="1" lang="ko-KR" altLang="en-US" sz="3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통계의 정확성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높이기 위해 대한민국의 가장 많은 인구가</a:t>
            </a:r>
            <a:b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존재하는 서울시 데이터를 사용</a:t>
            </a:r>
            <a:endParaRPr kumimoji="1" lang="en-US" altLang="ko-KR" sz="3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서울시에서 제공하는 데이터이기 때문에</a:t>
            </a: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1" lang="ko-KR" altLang="en-US" sz="3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높은 데이터 신뢰성 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제공</a:t>
            </a:r>
            <a:endParaRPr kumimoji="1" lang="en-US" altLang="ko-KR" sz="3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EA48CC-969D-4A65-8DE0-42B4A1E81FF3}"/>
              </a:ext>
            </a:extLst>
          </p:cNvPr>
          <p:cNvGrpSpPr/>
          <p:nvPr/>
        </p:nvGrpSpPr>
        <p:grpSpPr>
          <a:xfrm>
            <a:off x="4949282" y="1110133"/>
            <a:ext cx="2670718" cy="704039"/>
            <a:chOff x="6401144" y="5057903"/>
            <a:chExt cx="1677002" cy="7040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1C909B-6217-4446-A85F-AD6E186BC778}"/>
                </a:ext>
              </a:extLst>
            </p:cNvPr>
            <p:cNvSpPr/>
            <p:nvPr/>
          </p:nvSpPr>
          <p:spPr>
            <a:xfrm>
              <a:off x="6401145" y="5244354"/>
              <a:ext cx="167700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801ADD-ECD1-4C79-A08F-1AD170F6568F}"/>
                </a:ext>
              </a:extLst>
            </p:cNvPr>
            <p:cNvSpPr txBox="1"/>
            <p:nvPr/>
          </p:nvSpPr>
          <p:spPr>
            <a:xfrm>
              <a:off x="6401144" y="5057903"/>
              <a:ext cx="1676124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데이터 선정 이유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4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5307241" y="1191781"/>
            <a:ext cx="2045666" cy="704039"/>
            <a:chOff x="6401144" y="5057903"/>
            <a:chExt cx="981228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981228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시각화결과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6B04-95D8-AD45-9EDF-959DC3E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13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2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5307241" y="1191781"/>
            <a:ext cx="2045666" cy="704039"/>
            <a:chOff x="6401144" y="5057903"/>
            <a:chExt cx="981228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981228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시각화결과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6B04-95D8-AD45-9EDF-959DC3E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14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8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4889347" y="1191781"/>
            <a:ext cx="2413304" cy="704039"/>
            <a:chOff x="6401144" y="5057903"/>
            <a:chExt cx="863082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861197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문제 해결 방안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11E0A-37DB-F64D-AC71-040BB8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15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F17737-5514-4066-990B-10335C487585}"/>
              </a:ext>
            </a:extLst>
          </p:cNvPr>
          <p:cNvSpPr/>
          <p:nvPr/>
        </p:nvSpPr>
        <p:spPr>
          <a:xfrm>
            <a:off x="2286167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구별 유형별 </a:t>
            </a:r>
            <a:br>
              <a:rPr kumimoji="1"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 수</a:t>
            </a:r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1397E5-E592-4428-9CCC-ED57CFFBF9F7}"/>
              </a:ext>
            </a:extLst>
          </p:cNvPr>
          <p:cNvSpPr/>
          <p:nvPr/>
        </p:nvSpPr>
        <p:spPr>
          <a:xfrm>
            <a:off x="7385833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A6684-59A4-4C42-952C-DFF3B842A73D}"/>
              </a:ext>
            </a:extLst>
          </p:cNvPr>
          <p:cNvSpPr txBox="1"/>
          <p:nvPr/>
        </p:nvSpPr>
        <p:spPr>
          <a:xfrm>
            <a:off x="1527743" y="4963256"/>
            <a:ext cx="9368270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지역별 장애유형에 따른 맞춤형 복지프로그램 개선</a:t>
            </a:r>
            <a:endParaRPr kumimoji="1" lang="en-US" altLang="ko-KR" sz="3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66AF5-CEB6-4DC9-9A16-BA44B5C2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17" y="2713746"/>
            <a:ext cx="1518831" cy="15188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50086B-8E4E-4B0F-804B-59AF7CE22E5E}"/>
              </a:ext>
            </a:extLst>
          </p:cNvPr>
          <p:cNvSpPr/>
          <p:nvPr/>
        </p:nvSpPr>
        <p:spPr>
          <a:xfrm>
            <a:off x="7886418" y="4488521"/>
            <a:ext cx="1518830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복지프로그램</a:t>
            </a:r>
          </a:p>
        </p:txBody>
      </p:sp>
    </p:spTree>
    <p:extLst>
      <p:ext uri="{BB962C8B-B14F-4D97-AF65-F5344CB8AC3E}">
        <p14:creationId xmlns:p14="http://schemas.microsoft.com/office/powerpoint/2010/main" val="375634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4889347" y="1191781"/>
            <a:ext cx="2413304" cy="704039"/>
            <a:chOff x="6401144" y="5057903"/>
            <a:chExt cx="863082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861197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문제 해결 방안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11E0A-37DB-F64D-AC71-040BB8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16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F17737-5514-4066-990B-10335C487585}"/>
              </a:ext>
            </a:extLst>
          </p:cNvPr>
          <p:cNvSpPr/>
          <p:nvPr/>
        </p:nvSpPr>
        <p:spPr>
          <a:xfrm>
            <a:off x="2286167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취약 지점</a:t>
            </a:r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1397E5-E592-4428-9CCC-ED57CFFBF9F7}"/>
              </a:ext>
            </a:extLst>
          </p:cNvPr>
          <p:cNvSpPr/>
          <p:nvPr/>
        </p:nvSpPr>
        <p:spPr>
          <a:xfrm>
            <a:off x="7385833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유형별 장애인 수</a:t>
            </a:r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A6684-59A4-4C42-952C-DFF3B842A73D}"/>
              </a:ext>
            </a:extLst>
          </p:cNvPr>
          <p:cNvSpPr txBox="1"/>
          <p:nvPr/>
        </p:nvSpPr>
        <p:spPr>
          <a:xfrm>
            <a:off x="1075694" y="4963256"/>
            <a:ext cx="10272364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복지시설이 빈약한 지점에 맞춤형 봉사활동 지원 활성화</a:t>
            </a:r>
            <a:endParaRPr kumimoji="1" lang="en-US" altLang="ko-KR" sz="3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0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4889347" y="1191781"/>
            <a:ext cx="2413304" cy="704039"/>
            <a:chOff x="6401144" y="5057903"/>
            <a:chExt cx="863082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861197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문제 해결 방안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11E0A-37DB-F64D-AC71-040BB8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17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A6684-59A4-4C42-952C-DFF3B842A73D}"/>
              </a:ext>
            </a:extLst>
          </p:cNvPr>
          <p:cNvSpPr txBox="1"/>
          <p:nvPr/>
        </p:nvSpPr>
        <p:spPr>
          <a:xfrm>
            <a:off x="1824298" y="4963256"/>
            <a:ext cx="8775159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복지시설이 빈약한 지점에 복지시설 추가 건설</a:t>
            </a: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3D1A1CD-4F8B-4804-94CE-724B4A261036}"/>
              </a:ext>
            </a:extLst>
          </p:cNvPr>
          <p:cNvSpPr/>
          <p:nvPr/>
        </p:nvSpPr>
        <p:spPr>
          <a:xfrm>
            <a:off x="2286167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취약 지점</a:t>
            </a:r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8D066A-F076-4A03-8682-41F58E22962B}"/>
              </a:ext>
            </a:extLst>
          </p:cNvPr>
          <p:cNvSpPr/>
          <p:nvPr/>
        </p:nvSpPr>
        <p:spPr>
          <a:xfrm>
            <a:off x="7385833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2A7435-1218-4539-B5D2-DED9B2E3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8" y="2636194"/>
            <a:ext cx="1363189" cy="1363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57EA5B-589D-4BA8-804B-2E301F5DC7B7}"/>
              </a:ext>
            </a:extLst>
          </p:cNvPr>
          <p:cNvSpPr/>
          <p:nvPr/>
        </p:nvSpPr>
        <p:spPr>
          <a:xfrm>
            <a:off x="8080443" y="4488521"/>
            <a:ext cx="1060314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복지시설</a:t>
            </a:r>
          </a:p>
        </p:txBody>
      </p:sp>
    </p:spTree>
    <p:extLst>
      <p:ext uri="{BB962C8B-B14F-4D97-AF65-F5344CB8AC3E}">
        <p14:creationId xmlns:p14="http://schemas.microsoft.com/office/powerpoint/2010/main" val="203009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29F75-9E1F-6541-80E6-68DC080E03FD}"/>
              </a:ext>
            </a:extLst>
          </p:cNvPr>
          <p:cNvSpPr txBox="1"/>
          <p:nvPr/>
        </p:nvSpPr>
        <p:spPr>
          <a:xfrm>
            <a:off x="3393628" y="4196959"/>
            <a:ext cx="5636478" cy="704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 정부의 정부 정책 과제 </a:t>
            </a: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탈시설화</a:t>
            </a:r>
            <a:endParaRPr kumimoji="1" lang="en-US" altLang="ko-KR" sz="3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32AF2-E704-8E43-AC9B-9D908B0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18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E20C33-5C52-434E-86AC-0376558AC41B}"/>
              </a:ext>
            </a:extLst>
          </p:cNvPr>
          <p:cNvGrpSpPr/>
          <p:nvPr/>
        </p:nvGrpSpPr>
        <p:grpSpPr>
          <a:xfrm>
            <a:off x="5041555" y="1179774"/>
            <a:ext cx="2300158" cy="704039"/>
            <a:chOff x="6401142" y="5057903"/>
            <a:chExt cx="1677004" cy="7040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0E829-09DE-44EF-8EEC-65646942D5C8}"/>
                </a:ext>
              </a:extLst>
            </p:cNvPr>
            <p:cNvSpPr/>
            <p:nvPr/>
          </p:nvSpPr>
          <p:spPr>
            <a:xfrm>
              <a:off x="6401145" y="5244354"/>
              <a:ext cx="167700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2AE890-92DE-4C7D-866C-6EFBD776373E}"/>
                </a:ext>
              </a:extLst>
            </p:cNvPr>
            <p:cNvSpPr txBox="1"/>
            <p:nvPr/>
          </p:nvSpPr>
          <p:spPr>
            <a:xfrm>
              <a:off x="6401142" y="5057903"/>
              <a:ext cx="1649299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/>
                </a:rPr>
                <a:t>탈시설화 정책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/>
              </a:endParaRPr>
            </a:p>
          </p:txBody>
        </p:sp>
      </p:grpSp>
      <p:pic>
        <p:nvPicPr>
          <p:cNvPr id="14" name="Picture 4" descr="대한민국의 국가행정조직 - 나무위키">
            <a:extLst>
              <a:ext uri="{FF2B5EF4-FFF2-40B4-BE49-F238E27FC236}">
                <a16:creationId xmlns:a16="http://schemas.microsoft.com/office/drawing/2014/main" id="{D1A5D156-B3C7-4656-BD02-6461E369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38" y="2421844"/>
            <a:ext cx="6396530" cy="15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3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29F75-9E1F-6541-80E6-68DC080E03FD}"/>
              </a:ext>
            </a:extLst>
          </p:cNvPr>
          <p:cNvSpPr txBox="1"/>
          <p:nvPr/>
        </p:nvSpPr>
        <p:spPr>
          <a:xfrm>
            <a:off x="2612353" y="4658780"/>
            <a:ext cx="8799204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 당사자의 권한과 선택으로 </a:t>
            </a:r>
            <a:r>
              <a:rPr kumimoji="1" lang="ko-KR" altLang="en-US" sz="2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개인의 자유</a:t>
            </a:r>
            <a:r>
              <a:rPr kumimoji="1" lang="en-US" altLang="ko-KR" sz="2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kumimoji="1" lang="ko-KR" altLang="en-US" sz="2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자율성</a:t>
            </a:r>
            <a:r>
              <a:rPr kumimoji="1" lang="en-US" altLang="ko-KR" sz="2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kumimoji="1" lang="ko-KR" altLang="en-US" sz="2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사생활을 보장</a:t>
            </a: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받고 </a:t>
            </a:r>
            <a:br>
              <a:rPr kumimoji="1" lang="en-US" altLang="ko-KR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소득 및 서비스를 지원받으며 사회의 일원으로 포함되어 살아갈 권리</a:t>
            </a:r>
            <a:endParaRPr kumimoji="1" lang="en-US" altLang="ko-KR" sz="2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A03FF6-CF78-7542-9CEE-EE23AD4D7229}"/>
              </a:ext>
            </a:extLst>
          </p:cNvPr>
          <p:cNvGrpSpPr/>
          <p:nvPr/>
        </p:nvGrpSpPr>
        <p:grpSpPr>
          <a:xfrm>
            <a:off x="5085969" y="1110133"/>
            <a:ext cx="2020057" cy="704039"/>
            <a:chOff x="6401143" y="5057903"/>
            <a:chExt cx="1677003" cy="7040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203AA9-4D66-F245-9B1C-C48EA4E6647C}"/>
                </a:ext>
              </a:extLst>
            </p:cNvPr>
            <p:cNvSpPr/>
            <p:nvPr/>
          </p:nvSpPr>
          <p:spPr>
            <a:xfrm>
              <a:off x="6401145" y="5244354"/>
              <a:ext cx="167700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C799F-F68E-254F-82F8-FE8DF8F5AE7D}"/>
                </a:ext>
              </a:extLst>
            </p:cNvPr>
            <p:cNvSpPr txBox="1"/>
            <p:nvPr/>
          </p:nvSpPr>
          <p:spPr>
            <a:xfrm>
              <a:off x="6401143" y="5057903"/>
              <a:ext cx="1095875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 err="1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탈시설화란</a:t>
              </a:r>
              <a:r>
                <a:rPr kumimoji="1" lang="en-US" altLang="ko-KR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?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32AF2-E704-8E43-AC9B-9D908B0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19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563943-09FD-48A2-9D0B-56131D3C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32" y="1954754"/>
            <a:ext cx="5667736" cy="25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42C49BC-024F-6E44-A7B4-A1E462AE8BA6}"/>
              </a:ext>
            </a:extLst>
          </p:cNvPr>
          <p:cNvGrpSpPr/>
          <p:nvPr/>
        </p:nvGrpSpPr>
        <p:grpSpPr>
          <a:xfrm>
            <a:off x="5011837" y="535928"/>
            <a:ext cx="2172611" cy="553998"/>
            <a:chOff x="4199874" y="1861888"/>
            <a:chExt cx="2475989" cy="553998"/>
          </a:xfrm>
          <a:solidFill>
            <a:schemeClr val="accent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99BC3A-B266-8E45-8C71-7901B7B41807}"/>
                </a:ext>
              </a:extLst>
            </p:cNvPr>
            <p:cNvSpPr/>
            <p:nvPr/>
          </p:nvSpPr>
          <p:spPr>
            <a:xfrm>
              <a:off x="4199874" y="1898257"/>
              <a:ext cx="2475989" cy="4812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E25291-D807-4940-9B52-D71CF7DDB0D1}"/>
                </a:ext>
              </a:extLst>
            </p:cNvPr>
            <p:cNvSpPr txBox="1"/>
            <p:nvPr/>
          </p:nvSpPr>
          <p:spPr>
            <a:xfrm>
              <a:off x="4199874" y="1861888"/>
              <a:ext cx="2475989" cy="55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INDEX </a:t>
              </a:r>
              <a:r>
                <a:rPr kumimoji="1"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목차</a:t>
              </a:r>
              <a:endParaRPr kumimoji="1" lang="ko-Kore-KR" altLang="en-US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507411-20ED-4544-B4E1-C131785700A2}"/>
              </a:ext>
            </a:extLst>
          </p:cNvPr>
          <p:cNvGrpSpPr/>
          <p:nvPr/>
        </p:nvGrpSpPr>
        <p:grpSpPr>
          <a:xfrm>
            <a:off x="3089329" y="2970573"/>
            <a:ext cx="6013342" cy="2901573"/>
            <a:chOff x="899369" y="2246387"/>
            <a:chExt cx="6013342" cy="290157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95BD409-A58C-5744-BC83-BAF7F66EFC24}"/>
                </a:ext>
              </a:extLst>
            </p:cNvPr>
            <p:cNvSpPr/>
            <p:nvPr/>
          </p:nvSpPr>
          <p:spPr>
            <a:xfrm>
              <a:off x="899370" y="2459752"/>
              <a:ext cx="5993950" cy="1522752"/>
            </a:xfrm>
            <a:prstGeom prst="rect">
              <a:avLst/>
            </a:prstGeom>
            <a:noFill/>
            <a:ln w="31750">
              <a:solidFill>
                <a:srgbClr val="E0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4FA10F6-49DD-4346-B455-8564ACF95351}"/>
                </a:ext>
              </a:extLst>
            </p:cNvPr>
            <p:cNvGrpSpPr/>
            <p:nvPr/>
          </p:nvGrpSpPr>
          <p:grpSpPr>
            <a:xfrm>
              <a:off x="899369" y="2246387"/>
              <a:ext cx="6013342" cy="708656"/>
              <a:chOff x="6401144" y="5049411"/>
              <a:chExt cx="2355720" cy="70865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C18F9BF-2B7F-B34E-AB73-E87D01F5B26D}"/>
                  </a:ext>
                </a:extLst>
              </p:cNvPr>
              <p:cNvSpPr/>
              <p:nvPr/>
            </p:nvSpPr>
            <p:spPr>
              <a:xfrm>
                <a:off x="6401144" y="5244354"/>
                <a:ext cx="2355720" cy="455472"/>
              </a:xfrm>
              <a:prstGeom prst="rect">
                <a:avLst/>
              </a:prstGeom>
              <a:solidFill>
                <a:srgbClr val="E054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2ABDE1-92E6-4A44-AF54-854B53460A4B}"/>
                  </a:ext>
                </a:extLst>
              </p:cNvPr>
              <p:cNvSpPr txBox="1"/>
              <p:nvPr/>
            </p:nvSpPr>
            <p:spPr>
              <a:xfrm>
                <a:off x="6442604" y="5049411"/>
                <a:ext cx="1848181" cy="708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3000">
                    <a:solidFill>
                      <a:schemeClr val="bg1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Chapter 2. Idea Detail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DC868C-0ECD-624B-ABA4-A0E909A07082}"/>
                </a:ext>
              </a:extLst>
            </p:cNvPr>
            <p:cNvSpPr txBox="1"/>
            <p:nvPr/>
          </p:nvSpPr>
          <p:spPr>
            <a:xfrm>
              <a:off x="1289458" y="2840195"/>
              <a:ext cx="2451239" cy="60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5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아이디어 소개</a:t>
              </a:r>
              <a:endParaRPr kumimoji="1"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DA53CF-E4AF-4143-ADAF-3D3B1B26625E}"/>
                </a:ext>
              </a:extLst>
            </p:cNvPr>
            <p:cNvSpPr txBox="1"/>
            <p:nvPr/>
          </p:nvSpPr>
          <p:spPr>
            <a:xfrm>
              <a:off x="1242599" y="4545872"/>
              <a:ext cx="1636987" cy="602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50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시각화 결과</a:t>
              </a:r>
              <a:endParaRPr kumimoji="1" lang="en-US" altLang="ko-KR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9854C-2212-1749-B08E-0194E36C4A64}"/>
              </a:ext>
            </a:extLst>
          </p:cNvPr>
          <p:cNvSpPr/>
          <p:nvPr/>
        </p:nvSpPr>
        <p:spPr>
          <a:xfrm>
            <a:off x="3103398" y="4892510"/>
            <a:ext cx="5979882" cy="1559713"/>
          </a:xfrm>
          <a:prstGeom prst="rect">
            <a:avLst/>
          </a:prstGeom>
          <a:noFill/>
          <a:ln w="31750">
            <a:solidFill>
              <a:srgbClr val="E0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D2D3982-A1AE-3140-B179-436600A7AA7A}"/>
              </a:ext>
            </a:extLst>
          </p:cNvPr>
          <p:cNvGrpSpPr/>
          <p:nvPr/>
        </p:nvGrpSpPr>
        <p:grpSpPr>
          <a:xfrm>
            <a:off x="3089327" y="4688818"/>
            <a:ext cx="5993949" cy="704039"/>
            <a:chOff x="6401144" y="5059224"/>
            <a:chExt cx="1314398" cy="70403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C35CCC7-7F02-044B-9C53-84FA5CAEC2C6}"/>
                </a:ext>
              </a:extLst>
            </p:cNvPr>
            <p:cNvSpPr/>
            <p:nvPr/>
          </p:nvSpPr>
          <p:spPr>
            <a:xfrm>
              <a:off x="6401144" y="5244354"/>
              <a:ext cx="1314398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FCD0EE-22C3-AC47-9728-9846699D1D43}"/>
                </a:ext>
              </a:extLst>
            </p:cNvPr>
            <p:cNvSpPr txBox="1"/>
            <p:nvPr/>
          </p:nvSpPr>
          <p:spPr>
            <a:xfrm>
              <a:off x="6405397" y="5059224"/>
              <a:ext cx="703107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Chapter 3. Result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A0D47F-B416-CC43-8B05-CEA451DD7BA9}"/>
              </a:ext>
            </a:extLst>
          </p:cNvPr>
          <p:cNvSpPr txBox="1"/>
          <p:nvPr/>
        </p:nvSpPr>
        <p:spPr>
          <a:xfrm>
            <a:off x="3432559" y="5779887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활용 방안</a:t>
            </a:r>
            <a:endParaRPr kumimoji="1" lang="en-US" altLang="ko-KR" sz="25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877DB-88BF-9641-8333-915D7B6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3FE886-04C4-48A4-B8C0-E25FA3D17718}"/>
              </a:ext>
            </a:extLst>
          </p:cNvPr>
          <p:cNvGrpSpPr/>
          <p:nvPr/>
        </p:nvGrpSpPr>
        <p:grpSpPr>
          <a:xfrm>
            <a:off x="3089329" y="1419586"/>
            <a:ext cx="6013342" cy="1583542"/>
            <a:chOff x="899369" y="2246387"/>
            <a:chExt cx="6013342" cy="158354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2F4F98-2300-4D36-BA21-24EF2D7E2F80}"/>
                </a:ext>
              </a:extLst>
            </p:cNvPr>
            <p:cNvSpPr/>
            <p:nvPr/>
          </p:nvSpPr>
          <p:spPr>
            <a:xfrm>
              <a:off x="899370" y="2459752"/>
              <a:ext cx="5993950" cy="1350190"/>
            </a:xfrm>
            <a:prstGeom prst="rect">
              <a:avLst/>
            </a:prstGeom>
            <a:noFill/>
            <a:ln w="31750">
              <a:solidFill>
                <a:srgbClr val="E0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EC4C611-9600-4F87-896C-55C9F5A9B7FA}"/>
                </a:ext>
              </a:extLst>
            </p:cNvPr>
            <p:cNvGrpSpPr/>
            <p:nvPr/>
          </p:nvGrpSpPr>
          <p:grpSpPr>
            <a:xfrm>
              <a:off x="899369" y="2246387"/>
              <a:ext cx="6013342" cy="704039"/>
              <a:chOff x="6401144" y="5049411"/>
              <a:chExt cx="2355720" cy="70403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8B7B695-1FA2-4659-97A8-682CB6AAD3C7}"/>
                  </a:ext>
                </a:extLst>
              </p:cNvPr>
              <p:cNvSpPr/>
              <p:nvPr/>
            </p:nvSpPr>
            <p:spPr>
              <a:xfrm>
                <a:off x="6401144" y="5244354"/>
                <a:ext cx="2355720" cy="455472"/>
              </a:xfrm>
              <a:prstGeom prst="rect">
                <a:avLst/>
              </a:prstGeom>
              <a:solidFill>
                <a:srgbClr val="E054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86BE43-FE6D-402A-B36F-D9E9525D4B04}"/>
                  </a:ext>
                </a:extLst>
              </p:cNvPr>
              <p:cNvSpPr txBox="1"/>
              <p:nvPr/>
            </p:nvSpPr>
            <p:spPr>
              <a:xfrm>
                <a:off x="6442604" y="5049411"/>
                <a:ext cx="2064113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3000">
                    <a:solidFill>
                      <a:schemeClr val="bg1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Chapter 1. Idea Background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75C465-3F22-4D36-B200-5B720D6D0E1B}"/>
                </a:ext>
              </a:extLst>
            </p:cNvPr>
            <p:cNvSpPr txBox="1"/>
            <p:nvPr/>
          </p:nvSpPr>
          <p:spPr>
            <a:xfrm>
              <a:off x="1289458" y="2840195"/>
              <a:ext cx="1402948" cy="602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50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제안 배경</a:t>
              </a:r>
              <a:endParaRPr kumimoji="1" lang="en-US" altLang="ko-KR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34C527-48FD-4C4D-810A-17565B029AB7}"/>
                </a:ext>
              </a:extLst>
            </p:cNvPr>
            <p:cNvSpPr txBox="1"/>
            <p:nvPr/>
          </p:nvSpPr>
          <p:spPr>
            <a:xfrm>
              <a:off x="1289458" y="3234894"/>
              <a:ext cx="1579278" cy="595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5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복지 문제</a:t>
              </a:r>
              <a:endParaRPr kumimoji="1"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8AF70-1BF6-43F6-B0B5-FD6F0FD6E8E9}"/>
              </a:ext>
            </a:extLst>
          </p:cNvPr>
          <p:cNvSpPr txBox="1"/>
          <p:nvPr/>
        </p:nvSpPr>
        <p:spPr>
          <a:xfrm>
            <a:off x="3479417" y="4050971"/>
            <a:ext cx="2735496" cy="60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선정 이유</a:t>
            </a:r>
            <a:endParaRPr kumimoji="1" lang="en-US" altLang="ko-KR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79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6DC05994-6619-4796-9F2A-37908790F382}"/>
              </a:ext>
            </a:extLst>
          </p:cNvPr>
          <p:cNvSpPr/>
          <p:nvPr/>
        </p:nvSpPr>
        <p:spPr>
          <a:xfrm>
            <a:off x="4951866" y="2008148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DA8BD4-3C43-6B40-85A1-67914985B187}"/>
              </a:ext>
            </a:extLst>
          </p:cNvPr>
          <p:cNvSpPr txBox="1"/>
          <p:nvPr/>
        </p:nvSpPr>
        <p:spPr>
          <a:xfrm>
            <a:off x="2423615" y="4925438"/>
            <a:ext cx="352853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완전 </a:t>
            </a:r>
            <a:r>
              <a:rPr kumimoji="1" lang="ko-KR" altLang="en-US" sz="4000" err="1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탈시설</a:t>
            </a:r>
            <a:r>
              <a:rPr kumimoji="1" lang="ko-KR" altLang="en-US" sz="400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불가</a:t>
            </a:r>
            <a:endParaRPr kumimoji="1" lang="en-US" altLang="ko-KR" sz="400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32AF2-E704-8E43-AC9B-9D908B0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20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67E748-5021-4551-BB84-D2F2A9B4CD55}"/>
              </a:ext>
            </a:extLst>
          </p:cNvPr>
          <p:cNvGrpSpPr/>
          <p:nvPr/>
        </p:nvGrpSpPr>
        <p:grpSpPr>
          <a:xfrm>
            <a:off x="5041554" y="1179774"/>
            <a:ext cx="2340625" cy="695575"/>
            <a:chOff x="6401142" y="5057903"/>
            <a:chExt cx="1706508" cy="6955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5E706DF-4AED-4B23-8F51-F452577C6FF4}"/>
                </a:ext>
              </a:extLst>
            </p:cNvPr>
            <p:cNvSpPr/>
            <p:nvPr/>
          </p:nvSpPr>
          <p:spPr>
            <a:xfrm>
              <a:off x="6401145" y="5244354"/>
              <a:ext cx="167700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2D5A2-6CFD-45F8-A8A4-0A3566BC87B5}"/>
                </a:ext>
              </a:extLst>
            </p:cNvPr>
            <p:cNvSpPr txBox="1"/>
            <p:nvPr/>
          </p:nvSpPr>
          <p:spPr>
            <a:xfrm>
              <a:off x="6401142" y="5057903"/>
              <a:ext cx="1706508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/>
                </a:rPr>
                <a:t>탈시설화 한계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B05B84-5C94-4CF8-A8BB-A97147042F57}"/>
              </a:ext>
            </a:extLst>
          </p:cNvPr>
          <p:cNvSpPr txBox="1"/>
          <p:nvPr/>
        </p:nvSpPr>
        <p:spPr>
          <a:xfrm>
            <a:off x="2423615" y="4412120"/>
            <a:ext cx="753603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국내법에는 장애인의 탈시설을 명시하고 있는 법률 </a:t>
            </a:r>
            <a:r>
              <a:rPr kumimoji="1" lang="en-US" altLang="ko-KR" sz="28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  <a:endParaRPr kumimoji="1" lang="ko-KR" altLang="en-US" sz="28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F9410B-7FD0-4740-ABF9-0F0DCB8FF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12" y="2509376"/>
            <a:ext cx="1598579" cy="15985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A99AB0-1120-4626-BC80-EC759B134715}"/>
              </a:ext>
            </a:extLst>
          </p:cNvPr>
          <p:cNvSpPr txBox="1"/>
          <p:nvPr/>
        </p:nvSpPr>
        <p:spPr>
          <a:xfrm>
            <a:off x="6453670" y="4925438"/>
            <a:ext cx="360868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시설화 완화 정책</a:t>
            </a:r>
            <a:endParaRPr kumimoji="1" lang="en-US" altLang="ko-KR" sz="40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F3D929-5FAA-4AE3-B8F3-8FE3C16FC9DC}"/>
              </a:ext>
            </a:extLst>
          </p:cNvPr>
          <p:cNvSpPr/>
          <p:nvPr/>
        </p:nvSpPr>
        <p:spPr>
          <a:xfrm>
            <a:off x="6089078" y="5379408"/>
            <a:ext cx="301558" cy="24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29F75-9E1F-6541-80E6-68DC080E03FD}"/>
              </a:ext>
            </a:extLst>
          </p:cNvPr>
          <p:cNvSpPr txBox="1"/>
          <p:nvPr/>
        </p:nvSpPr>
        <p:spPr>
          <a:xfrm>
            <a:off x="2508658" y="5061823"/>
            <a:ext cx="777809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장애인이 사회구성원으로서 존엄한 삶을 영위할 수 있도록 하는 공동생활가정</a:t>
            </a:r>
            <a:endParaRPr kumimoji="1" lang="en-US" altLang="ko-KR" sz="2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203AA9-4D66-F245-9B1C-C48EA4E6647C}"/>
              </a:ext>
            </a:extLst>
          </p:cNvPr>
          <p:cNvSpPr/>
          <p:nvPr/>
        </p:nvSpPr>
        <p:spPr>
          <a:xfrm>
            <a:off x="4528447" y="1296584"/>
            <a:ext cx="3085454" cy="455472"/>
          </a:xfrm>
          <a:prstGeom prst="rect">
            <a:avLst/>
          </a:prstGeom>
          <a:solidFill>
            <a:srgbClr val="E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C799F-F68E-254F-82F8-FE8DF8F5AE7D}"/>
              </a:ext>
            </a:extLst>
          </p:cNvPr>
          <p:cNvSpPr txBox="1"/>
          <p:nvPr/>
        </p:nvSpPr>
        <p:spPr>
          <a:xfrm>
            <a:off x="4567003" y="1092139"/>
            <a:ext cx="3085458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 </a:t>
            </a:r>
            <a:r>
              <a:rPr kumimoji="1" lang="ko-KR" altLang="en-US" sz="300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그룹홈이란</a:t>
            </a:r>
            <a:r>
              <a: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32AF2-E704-8E43-AC9B-9D908B0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21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58EA2-BCB4-43BA-AFED-E0051F19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87" y="1892005"/>
            <a:ext cx="3162574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4889347" y="1191781"/>
            <a:ext cx="2413304" cy="704039"/>
            <a:chOff x="6401144" y="5057903"/>
            <a:chExt cx="863082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861197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문제 해결 방안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11E0A-37DB-F64D-AC71-040BB8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22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F17737-5514-4066-990B-10335C487585}"/>
              </a:ext>
            </a:extLst>
          </p:cNvPr>
          <p:cNvSpPr/>
          <p:nvPr/>
        </p:nvSpPr>
        <p:spPr>
          <a:xfrm>
            <a:off x="2369347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취약 지점</a:t>
            </a:r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A6684-59A4-4C42-952C-DFF3B842A73D}"/>
              </a:ext>
            </a:extLst>
          </p:cNvPr>
          <p:cNvSpPr txBox="1"/>
          <p:nvPr/>
        </p:nvSpPr>
        <p:spPr>
          <a:xfrm>
            <a:off x="2556870" y="4963256"/>
            <a:ext cx="7310014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복지시설이 빈약한 지점에 </a:t>
            </a:r>
            <a:r>
              <a:rPr kumimoji="1" lang="ko-KR" altLang="en-US" sz="300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그룹홈</a:t>
            </a: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지원</a:t>
            </a:r>
            <a:endParaRPr kumimoji="1" lang="en-US" altLang="ko-KR" sz="3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C95DAF-C968-4F00-A558-0B0485E3B8C3}"/>
              </a:ext>
            </a:extLst>
          </p:cNvPr>
          <p:cNvSpPr/>
          <p:nvPr/>
        </p:nvSpPr>
        <p:spPr>
          <a:xfrm>
            <a:off x="7385833" y="2213162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042A0F-1A1C-4FA6-B4FD-0A233937AFB6}"/>
              </a:ext>
            </a:extLst>
          </p:cNvPr>
          <p:cNvSpPr/>
          <p:nvPr/>
        </p:nvSpPr>
        <p:spPr>
          <a:xfrm>
            <a:off x="8080443" y="4488521"/>
            <a:ext cx="1060314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그룹홈</a:t>
            </a:r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038180-22EB-486E-AF8B-E2216965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76" y="2730437"/>
            <a:ext cx="1606113" cy="13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3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5801482" y="1191781"/>
            <a:ext cx="820789" cy="704039"/>
            <a:chOff x="6401144" y="5057903"/>
            <a:chExt cx="863082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291346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결론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11E0A-37DB-F64D-AC71-040BB8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23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645DE-DF41-40FF-AFC3-1DE7F36C4CAB}"/>
              </a:ext>
            </a:extLst>
          </p:cNvPr>
          <p:cNvSpPr txBox="1"/>
          <p:nvPr/>
        </p:nvSpPr>
        <p:spPr>
          <a:xfrm>
            <a:off x="1424998" y="2978213"/>
            <a:ext cx="9030036" cy="208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지역별 장애유형에 따른 </a:t>
            </a:r>
            <a:r>
              <a:rPr kumimoji="1" lang="ko-KR" altLang="en-US" sz="3000" u="sng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맞춤형 복지프로그램 개선</a:t>
            </a:r>
            <a:endParaRPr kumimoji="1" lang="en-US" altLang="ko-KR" sz="3000" u="sng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복지 시설이 빈약한 지점에 </a:t>
            </a:r>
            <a:r>
              <a:rPr kumimoji="1" lang="ko-KR" altLang="en-US" sz="3000" u="sng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맞춤형 봉사활동 지원 활성화</a:t>
            </a:r>
            <a:endParaRPr kumimoji="1" lang="en-US" altLang="ko-KR" sz="3000" u="sng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3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복지시설이 빈약한 지점에 </a:t>
            </a:r>
            <a:r>
              <a:rPr kumimoji="1" lang="ko-KR" altLang="en-US" sz="3000" u="sng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그룹홈</a:t>
            </a:r>
            <a:r>
              <a:rPr kumimoji="1" lang="ko-KR" altLang="en-US" sz="3000" u="sng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정책 지원</a:t>
            </a:r>
            <a:endParaRPr kumimoji="1" lang="en-US" altLang="ko-KR" sz="3000" u="sng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1D85C-3223-4166-B01F-F4B834008630}"/>
              </a:ext>
            </a:extLst>
          </p:cNvPr>
          <p:cNvSpPr txBox="1"/>
          <p:nvPr/>
        </p:nvSpPr>
        <p:spPr>
          <a:xfrm>
            <a:off x="1424998" y="2178347"/>
            <a:ext cx="5311070" cy="704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0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서울시 장애인 복지 취약 개선 방안</a:t>
            </a:r>
            <a:endParaRPr kumimoji="1" lang="en-US" altLang="ko-KR" sz="30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4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4889348" y="3076980"/>
            <a:ext cx="2413301" cy="704039"/>
            <a:chOff x="6401145" y="5057903"/>
            <a:chExt cx="863081" cy="7040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503846" y="5057903"/>
              <a:ext cx="657678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감사합니다</a:t>
              </a:r>
              <a:r>
                <a:rPr kumimoji="1" lang="en-US" altLang="ko-KR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.</a:t>
              </a: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11E0A-37DB-F64D-AC71-040BB8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24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78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AA870C-BD91-8846-A827-22F95931C60A}"/>
              </a:ext>
            </a:extLst>
          </p:cNvPr>
          <p:cNvGrpSpPr/>
          <p:nvPr/>
        </p:nvGrpSpPr>
        <p:grpSpPr>
          <a:xfrm>
            <a:off x="5303152" y="1041815"/>
            <a:ext cx="1802323" cy="708656"/>
            <a:chOff x="6401144" y="5057903"/>
            <a:chExt cx="450104" cy="7086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FB6108-EA07-8B49-A212-6D7C8005651C}"/>
                </a:ext>
              </a:extLst>
            </p:cNvPr>
            <p:cNvSpPr/>
            <p:nvPr/>
          </p:nvSpPr>
          <p:spPr>
            <a:xfrm>
              <a:off x="6401145" y="5244354"/>
              <a:ext cx="450103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088-151B-A24E-868C-BB17055B9E09}"/>
                </a:ext>
              </a:extLst>
            </p:cNvPr>
            <p:cNvSpPr txBox="1"/>
            <p:nvPr/>
          </p:nvSpPr>
          <p:spPr>
            <a:xfrm>
              <a:off x="6401144" y="5057903"/>
              <a:ext cx="450104" cy="70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 dirty="0">
                  <a:solidFill>
                    <a:schemeClr val="bg1"/>
                  </a:solidFill>
                  <a:latin typeface="Black Han Sans" pitchFamily="2" charset="-127"/>
                  <a:ea typeface="Black Han Sans" pitchFamily="2" charset="-127"/>
                </a:rPr>
                <a:t>참고 문헌</a:t>
              </a:r>
              <a:endParaRPr kumimoji="1" lang="en-US" altLang="ko-KR" sz="3000" dirty="0">
                <a:solidFill>
                  <a:schemeClr val="bg1"/>
                </a:solidFill>
                <a:latin typeface="Black Han Sans" pitchFamily="2" charset="-127"/>
                <a:ea typeface="Black Han Sans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16D2710-BDBC-DB46-9EE2-5B9CBBDE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Black Han Sans" pitchFamily="2" charset="-127"/>
                <a:ea typeface="Black Han Sans" pitchFamily="2" charset="-127"/>
              </a:rPr>
              <a:pPr/>
              <a:t>25</a:t>
            </a:fld>
            <a:endParaRPr kumimoji="1" lang="ko-Kore-KR" altLang="en-US" dirty="0">
              <a:solidFill>
                <a:srgbClr val="E05490"/>
              </a:solidFill>
              <a:latin typeface="Black Han Sans" pitchFamily="2" charset="-127"/>
              <a:ea typeface="Black Han Sans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1FDB3E-BF6F-42CD-8622-C11248F8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0" y="1870189"/>
            <a:ext cx="6354005" cy="35499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234C9C-E5F0-4717-A66E-B3EDE448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98" y="458996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F6B93-7AD9-3C42-8616-650877DE3C68}"/>
              </a:ext>
            </a:extLst>
          </p:cNvPr>
          <p:cNvSpPr/>
          <p:nvPr/>
        </p:nvSpPr>
        <p:spPr>
          <a:xfrm>
            <a:off x="4956681" y="1292397"/>
            <a:ext cx="2120245" cy="455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A0EF7-B038-5445-8E50-C521DF7068A5}"/>
              </a:ext>
            </a:extLst>
          </p:cNvPr>
          <p:cNvSpPr txBox="1"/>
          <p:nvPr/>
        </p:nvSpPr>
        <p:spPr>
          <a:xfrm>
            <a:off x="5202662" y="1154774"/>
            <a:ext cx="1640193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</a:t>
            </a:r>
            <a:r>
              <a:rPr kumimoji="1" lang="ko-KR" altLang="en-US" sz="24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kumimoji="1" lang="en-US" altLang="ko-KR" sz="240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975EDB9-1C44-CB45-A14D-2DF8D3EB54A8}"/>
              </a:ext>
            </a:extLst>
          </p:cNvPr>
          <p:cNvSpPr/>
          <p:nvPr/>
        </p:nvSpPr>
        <p:spPr>
          <a:xfrm>
            <a:off x="3579323" y="3709040"/>
            <a:ext cx="1596001" cy="1596000"/>
          </a:xfrm>
          <a:prstGeom prst="ellipse">
            <a:avLst/>
          </a:prstGeom>
          <a:blipFill>
            <a:blip r:embed="rId2"/>
            <a:stretch>
              <a:fillRect l="-12025" t="-22513" r="1771" b="-22222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82C0BA-F2BE-6A4B-8185-B3DCB83CC059}"/>
              </a:ext>
            </a:extLst>
          </p:cNvPr>
          <p:cNvSpPr/>
          <p:nvPr/>
        </p:nvSpPr>
        <p:spPr>
          <a:xfrm>
            <a:off x="6869430" y="2333929"/>
            <a:ext cx="3592028" cy="10950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00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060C6-822C-5F48-A2C2-0E1906DBFDC1}"/>
              </a:ext>
            </a:extLst>
          </p:cNvPr>
          <p:cNvSpPr txBox="1"/>
          <p:nvPr/>
        </p:nvSpPr>
        <p:spPr>
          <a:xfrm>
            <a:off x="8181176" y="2427601"/>
            <a:ext cx="968535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최지혜</a:t>
            </a:r>
            <a:endParaRPr kumimoji="1" lang="en-US" altLang="ko-KR" sz="2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224FE7-9017-9B4B-ACFC-AB2C26D9EB1A}"/>
              </a:ext>
            </a:extLst>
          </p:cNvPr>
          <p:cNvGrpSpPr/>
          <p:nvPr/>
        </p:nvGrpSpPr>
        <p:grpSpPr>
          <a:xfrm>
            <a:off x="7315328" y="2531439"/>
            <a:ext cx="750414" cy="416754"/>
            <a:chOff x="6401144" y="5241779"/>
            <a:chExt cx="561009" cy="4167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4A65CA-8A6F-D849-BAA6-758C377A3B2C}"/>
                </a:ext>
              </a:extLst>
            </p:cNvPr>
            <p:cNvSpPr/>
            <p:nvPr/>
          </p:nvSpPr>
          <p:spPr>
            <a:xfrm>
              <a:off x="6401144" y="5338947"/>
              <a:ext cx="561009" cy="319586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58A683-FFF2-694A-9590-E044725BB90A}"/>
                </a:ext>
              </a:extLst>
            </p:cNvPr>
            <p:cNvSpPr txBox="1"/>
            <p:nvPr/>
          </p:nvSpPr>
          <p:spPr>
            <a:xfrm>
              <a:off x="6401144" y="5241779"/>
              <a:ext cx="375340" cy="39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팀장</a:t>
              </a:r>
              <a:endParaRPr kumimoji="1"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107C94-0F51-A043-A42B-BA4A548CA538}"/>
              </a:ext>
            </a:extLst>
          </p:cNvPr>
          <p:cNvSpPr txBox="1"/>
          <p:nvPr/>
        </p:nvSpPr>
        <p:spPr>
          <a:xfrm>
            <a:off x="2423642" y="4185475"/>
            <a:ext cx="925253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김민석</a:t>
            </a:r>
            <a:endParaRPr kumimoji="1"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C3560-DD6A-2C49-8F0C-C1E82984BDB7}"/>
              </a:ext>
            </a:extLst>
          </p:cNvPr>
          <p:cNvSpPr txBox="1"/>
          <p:nvPr/>
        </p:nvSpPr>
        <p:spPr>
          <a:xfrm>
            <a:off x="1697594" y="3804995"/>
            <a:ext cx="611065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</a:t>
            </a:r>
            <a:r>
              <a:rPr kumimoji="1" lang="en-US" altLang="ko-KR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0E9488-5EFB-A243-92C1-74D004DDDD50}"/>
              </a:ext>
            </a:extLst>
          </p:cNvPr>
          <p:cNvSpPr/>
          <p:nvPr/>
        </p:nvSpPr>
        <p:spPr>
          <a:xfrm>
            <a:off x="7735282" y="4209969"/>
            <a:ext cx="3592028" cy="10950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00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ABDA8-0A58-7743-8699-E254AC52CC00}"/>
              </a:ext>
            </a:extLst>
          </p:cNvPr>
          <p:cNvSpPr txBox="1"/>
          <p:nvPr/>
        </p:nvSpPr>
        <p:spPr>
          <a:xfrm>
            <a:off x="9453499" y="4185475"/>
            <a:ext cx="968535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최현석</a:t>
            </a:r>
            <a:endParaRPr kumimoji="1" lang="en-US" altLang="ko-KR" sz="2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4D609-A5E7-4844-8932-32E2489D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3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F0E7D65-646E-4000-A2D4-6222599CC288}"/>
              </a:ext>
            </a:extLst>
          </p:cNvPr>
          <p:cNvGrpSpPr/>
          <p:nvPr/>
        </p:nvGrpSpPr>
        <p:grpSpPr>
          <a:xfrm>
            <a:off x="8612006" y="4289120"/>
            <a:ext cx="750414" cy="416754"/>
            <a:chOff x="6401144" y="5241779"/>
            <a:chExt cx="561009" cy="41675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94FA700-DBF6-45DD-8E0B-FB12EED9A18E}"/>
                </a:ext>
              </a:extLst>
            </p:cNvPr>
            <p:cNvSpPr/>
            <p:nvPr/>
          </p:nvSpPr>
          <p:spPr>
            <a:xfrm>
              <a:off x="6401144" y="5338947"/>
              <a:ext cx="561009" cy="319586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2AD4590-8082-4724-818F-1E919487A545}"/>
                </a:ext>
              </a:extLst>
            </p:cNvPr>
            <p:cNvSpPr txBox="1"/>
            <p:nvPr/>
          </p:nvSpPr>
          <p:spPr>
            <a:xfrm>
              <a:off x="6401144" y="5241779"/>
              <a:ext cx="456832" cy="39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5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팀원</a:t>
              </a:r>
              <a:r>
                <a:rPr kumimoji="1" lang="en-US" altLang="ko-KR" sz="15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623E7E-5E9B-4212-971B-51A274F2EC11}"/>
              </a:ext>
            </a:extLst>
          </p:cNvPr>
          <p:cNvGrpSpPr/>
          <p:nvPr/>
        </p:nvGrpSpPr>
        <p:grpSpPr>
          <a:xfrm>
            <a:off x="1509827" y="4289346"/>
            <a:ext cx="750414" cy="416754"/>
            <a:chOff x="6401144" y="5241779"/>
            <a:chExt cx="561009" cy="41675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3AB90F8-8BDC-476B-B045-BA38A4239BAF}"/>
                </a:ext>
              </a:extLst>
            </p:cNvPr>
            <p:cNvSpPr/>
            <p:nvPr/>
          </p:nvSpPr>
          <p:spPr>
            <a:xfrm>
              <a:off x="6401144" y="5338947"/>
              <a:ext cx="561009" cy="319586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C8B31-20F3-471A-A3BB-3F23D14E0C89}"/>
                </a:ext>
              </a:extLst>
            </p:cNvPr>
            <p:cNvSpPr txBox="1"/>
            <p:nvPr/>
          </p:nvSpPr>
          <p:spPr>
            <a:xfrm>
              <a:off x="6401144" y="5241779"/>
              <a:ext cx="426872" cy="39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5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팀원</a:t>
              </a:r>
              <a:r>
                <a:rPr kumimoji="1" lang="en-US" altLang="ko-KR" sz="15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8C52366-F590-43B1-A0CE-85DC9581FC11}"/>
              </a:ext>
            </a:extLst>
          </p:cNvPr>
          <p:cNvSpPr/>
          <p:nvPr/>
        </p:nvSpPr>
        <p:spPr>
          <a:xfrm>
            <a:off x="5273429" y="1920450"/>
            <a:ext cx="1596001" cy="1596000"/>
          </a:xfrm>
          <a:prstGeom prst="ellipse">
            <a:avLst/>
          </a:prstGeom>
          <a:blipFill>
            <a:blip r:embed="rId3"/>
            <a:stretch>
              <a:fillRect l="-12025" t="-22513" r="1771" b="-22222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20155E-0815-4886-AD71-72D17ACE2227}"/>
              </a:ext>
            </a:extLst>
          </p:cNvPr>
          <p:cNvSpPr/>
          <p:nvPr/>
        </p:nvSpPr>
        <p:spPr>
          <a:xfrm>
            <a:off x="6768357" y="3748081"/>
            <a:ext cx="1596001" cy="1596000"/>
          </a:xfrm>
          <a:prstGeom prst="ellipse">
            <a:avLst/>
          </a:prstGeom>
          <a:blipFill>
            <a:blip r:embed="rId4"/>
            <a:stretch>
              <a:fillRect l="-12025" t="-22513" r="1771" b="-22222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7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3899F3-D5FD-4BB0-9F0C-BD582339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96"/>
          <a:stretch/>
        </p:blipFill>
        <p:spPr>
          <a:xfrm>
            <a:off x="2396446" y="1842130"/>
            <a:ext cx="7880003" cy="36085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099DC-601A-314F-911E-CE53669E1859}"/>
              </a:ext>
            </a:extLst>
          </p:cNvPr>
          <p:cNvSpPr txBox="1"/>
          <p:nvPr/>
        </p:nvSpPr>
        <p:spPr>
          <a:xfrm>
            <a:off x="4500047" y="5389582"/>
            <a:ext cx="3672800" cy="805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500" dirty="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 장애인</a:t>
            </a:r>
            <a:r>
              <a:rPr kumimoji="1" lang="ko-KR" altLang="en-US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수 증가</a:t>
            </a:r>
            <a:endParaRPr kumimoji="1" lang="en-US" altLang="ko-KR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877B3-AD84-A143-BB6B-12C78B47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4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D24016-0DB0-4F1B-BD2D-F21222A1CC5C}"/>
              </a:ext>
            </a:extLst>
          </p:cNvPr>
          <p:cNvGrpSpPr/>
          <p:nvPr/>
        </p:nvGrpSpPr>
        <p:grpSpPr>
          <a:xfrm>
            <a:off x="4899583" y="1030571"/>
            <a:ext cx="2873728" cy="704039"/>
            <a:chOff x="6401144" y="5070164"/>
            <a:chExt cx="2066591" cy="7040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E8B13C0-5810-4EDB-96B0-1E63A478B25C}"/>
                </a:ext>
              </a:extLst>
            </p:cNvPr>
            <p:cNvSpPr/>
            <p:nvPr/>
          </p:nvSpPr>
          <p:spPr>
            <a:xfrm>
              <a:off x="6401144" y="5244354"/>
              <a:ext cx="206659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B57B33-7E31-4537-9301-0CA0A556C892}"/>
                </a:ext>
              </a:extLst>
            </p:cNvPr>
            <p:cNvSpPr txBox="1"/>
            <p:nvPr/>
          </p:nvSpPr>
          <p:spPr>
            <a:xfrm>
              <a:off x="6437398" y="5070164"/>
              <a:ext cx="178350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대한민국은 지금</a:t>
              </a:r>
              <a:r>
                <a:rPr kumimoji="1" lang="en-US" altLang="ko-KR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59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099DC-601A-314F-911E-CE53669E1859}"/>
              </a:ext>
            </a:extLst>
          </p:cNvPr>
          <p:cNvSpPr txBox="1"/>
          <p:nvPr/>
        </p:nvSpPr>
        <p:spPr>
          <a:xfrm>
            <a:off x="3594654" y="5219218"/>
            <a:ext cx="5452134" cy="805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 복지 </a:t>
            </a:r>
            <a:r>
              <a:rPr kumimoji="1" lang="ko-KR" altLang="en-US" sz="3500" dirty="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예산 및 인력 부족</a:t>
            </a:r>
            <a:endParaRPr kumimoji="1" lang="en-US" altLang="ko-KR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877B3-AD84-A143-BB6B-12C78B47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5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F53CD3-248B-4DF4-959C-6A00C98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16" y="2016468"/>
            <a:ext cx="6147134" cy="310692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4769B9-DDE9-464A-92A1-A3B5AA5897EB}"/>
              </a:ext>
            </a:extLst>
          </p:cNvPr>
          <p:cNvGrpSpPr/>
          <p:nvPr/>
        </p:nvGrpSpPr>
        <p:grpSpPr>
          <a:xfrm>
            <a:off x="4899583" y="1030571"/>
            <a:ext cx="2873728" cy="704039"/>
            <a:chOff x="6401144" y="5070164"/>
            <a:chExt cx="2066591" cy="704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16423CA-9136-43EB-BE58-A5A457CDA41D}"/>
                </a:ext>
              </a:extLst>
            </p:cNvPr>
            <p:cNvSpPr/>
            <p:nvPr/>
          </p:nvSpPr>
          <p:spPr>
            <a:xfrm>
              <a:off x="6401144" y="5244354"/>
              <a:ext cx="206659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8EFA4A-7266-443A-9802-2F0AD4C4BDD9}"/>
                </a:ext>
              </a:extLst>
            </p:cNvPr>
            <p:cNvSpPr txBox="1"/>
            <p:nvPr/>
          </p:nvSpPr>
          <p:spPr>
            <a:xfrm>
              <a:off x="6437398" y="5070164"/>
              <a:ext cx="178350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대한민국은 지금</a:t>
              </a:r>
              <a:r>
                <a:rPr kumimoji="1" lang="en-US" altLang="ko-KR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23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99E17-A30F-7448-A0E7-36BCF39A6225}"/>
              </a:ext>
            </a:extLst>
          </p:cNvPr>
          <p:cNvSpPr txBox="1"/>
          <p:nvPr/>
        </p:nvSpPr>
        <p:spPr>
          <a:xfrm>
            <a:off x="2785873" y="5269453"/>
            <a:ext cx="3355406" cy="642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장애인들의 수요에 비해</a:t>
            </a:r>
            <a:endParaRPr kumimoji="1" lang="en-US" altLang="ko-KR" sz="27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8537B-1DC2-6347-8BD4-AAAB73B3DAC7}"/>
              </a:ext>
            </a:extLst>
          </p:cNvPr>
          <p:cNvSpPr txBox="1"/>
          <p:nvPr/>
        </p:nvSpPr>
        <p:spPr>
          <a:xfrm>
            <a:off x="6533028" y="5133355"/>
            <a:ext cx="4089581" cy="79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500" dirty="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부족한 맞춤형 복지</a:t>
            </a:r>
            <a:endParaRPr kumimoji="1" lang="en-US" altLang="ko-KR" sz="3500" dirty="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159A5-136E-5A48-BAB0-5FF1C0BB3EF8}"/>
              </a:ext>
            </a:extLst>
          </p:cNvPr>
          <p:cNvSpPr txBox="1"/>
          <p:nvPr/>
        </p:nvSpPr>
        <p:spPr>
          <a:xfrm>
            <a:off x="6697965" y="3417209"/>
            <a:ext cx="202331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i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kumimoji="1" lang="ko-KR" altLang="en-US" sz="1400" i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1" lang="ko-Kore-KR" altLang="en-US" sz="1400" i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조선일보</a:t>
            </a:r>
            <a:r>
              <a:rPr kumimoji="1" lang="en-US" altLang="ko-KR" sz="1400" i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(2019.09.27)</a:t>
            </a:r>
            <a:endParaRPr kumimoji="1" lang="ko-Kore-KR" altLang="en-US" sz="1400" i="1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7DC582-1A02-2140-B72E-FFC43A896E1A}"/>
              </a:ext>
            </a:extLst>
          </p:cNvPr>
          <p:cNvSpPr txBox="1"/>
          <p:nvPr/>
        </p:nvSpPr>
        <p:spPr>
          <a:xfrm>
            <a:off x="4770224" y="1030571"/>
            <a:ext cx="2446504" cy="704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대한민국 지금</a:t>
            </a:r>
            <a:r>
              <a: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AA0BFE-DBBD-C643-B093-3D34D8CC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6</a:t>
            </a:fld>
            <a:endParaRPr kumimoji="1" lang="ko-Kore-KR" altLang="en-US" dirty="0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E8D80-E610-400B-8144-A30F9B6EF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51"/>
          <a:stretch/>
        </p:blipFill>
        <p:spPr>
          <a:xfrm>
            <a:off x="899550" y="2253570"/>
            <a:ext cx="4460618" cy="2076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8A5C8-5581-4AC3-AADB-FB86B7CAF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742"/>
          <a:stretch/>
        </p:blipFill>
        <p:spPr>
          <a:xfrm>
            <a:off x="6008237" y="2050893"/>
            <a:ext cx="5426075" cy="594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D4FDAB-2223-4FFA-85A6-F181C6AC9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92" b="43659"/>
          <a:stretch/>
        </p:blipFill>
        <p:spPr>
          <a:xfrm>
            <a:off x="6008237" y="2741011"/>
            <a:ext cx="5426075" cy="864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776414-5243-493B-BEB9-0E3EB9F8F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51"/>
          <a:stretch/>
        </p:blipFill>
        <p:spPr>
          <a:xfrm>
            <a:off x="6008238" y="3843823"/>
            <a:ext cx="5426075" cy="8648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FC81B5-78A4-4B5D-A14F-42D92CD9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" y="2303366"/>
            <a:ext cx="1390650" cy="504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8D8A77-77AA-4D2F-9855-304F25C53929}"/>
              </a:ext>
            </a:extLst>
          </p:cNvPr>
          <p:cNvSpPr/>
          <p:nvPr/>
        </p:nvSpPr>
        <p:spPr>
          <a:xfrm>
            <a:off x="7051040" y="2099700"/>
            <a:ext cx="4079802" cy="17419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51142-7F71-43B2-9E2F-71E5B90B86C1}"/>
              </a:ext>
            </a:extLst>
          </p:cNvPr>
          <p:cNvSpPr/>
          <p:nvPr/>
        </p:nvSpPr>
        <p:spPr>
          <a:xfrm>
            <a:off x="6008237" y="2373526"/>
            <a:ext cx="402723" cy="1822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D22D95-37D2-42DC-95D3-8BCB7DC18ED0}"/>
              </a:ext>
            </a:extLst>
          </p:cNvPr>
          <p:cNvSpPr/>
          <p:nvPr/>
        </p:nvSpPr>
        <p:spPr>
          <a:xfrm>
            <a:off x="7431150" y="3840851"/>
            <a:ext cx="3561970" cy="1882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9540FF-CF26-4B57-83EA-5913BB6B50CF}"/>
              </a:ext>
            </a:extLst>
          </p:cNvPr>
          <p:cNvSpPr/>
          <p:nvPr/>
        </p:nvSpPr>
        <p:spPr>
          <a:xfrm>
            <a:off x="8961120" y="3079335"/>
            <a:ext cx="782320" cy="200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31E6C8-286D-4980-B057-569046E9DF77}"/>
              </a:ext>
            </a:extLst>
          </p:cNvPr>
          <p:cNvSpPr/>
          <p:nvPr/>
        </p:nvSpPr>
        <p:spPr>
          <a:xfrm>
            <a:off x="7735640" y="3380747"/>
            <a:ext cx="985636" cy="2251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17A9BF-FD83-4598-B8F2-381455553268}"/>
              </a:ext>
            </a:extLst>
          </p:cNvPr>
          <p:cNvSpPr/>
          <p:nvPr/>
        </p:nvSpPr>
        <p:spPr>
          <a:xfrm>
            <a:off x="6533028" y="3830690"/>
            <a:ext cx="684457" cy="261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EBF0639-6FE6-477B-9727-86401B75E370}"/>
              </a:ext>
            </a:extLst>
          </p:cNvPr>
          <p:cNvGrpSpPr/>
          <p:nvPr/>
        </p:nvGrpSpPr>
        <p:grpSpPr>
          <a:xfrm>
            <a:off x="4899583" y="1030571"/>
            <a:ext cx="2873728" cy="704039"/>
            <a:chOff x="6401144" y="5070164"/>
            <a:chExt cx="2066591" cy="70403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85B2BD-59D4-46BA-BFD5-285B8A88BCC2}"/>
                </a:ext>
              </a:extLst>
            </p:cNvPr>
            <p:cNvSpPr/>
            <p:nvPr/>
          </p:nvSpPr>
          <p:spPr>
            <a:xfrm>
              <a:off x="6401144" y="5244354"/>
              <a:ext cx="206659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3C4FB6-348E-4F93-A173-3C763994F9F8}"/>
                </a:ext>
              </a:extLst>
            </p:cNvPr>
            <p:cNvSpPr txBox="1"/>
            <p:nvPr/>
          </p:nvSpPr>
          <p:spPr>
            <a:xfrm>
              <a:off x="6437398" y="5070164"/>
              <a:ext cx="178350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대한민국은 지금</a:t>
              </a:r>
              <a:r>
                <a:rPr kumimoji="1" lang="en-US" altLang="ko-KR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9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99E17-A30F-7448-A0E7-36BCF39A6225}"/>
              </a:ext>
            </a:extLst>
          </p:cNvPr>
          <p:cNvSpPr txBox="1"/>
          <p:nvPr/>
        </p:nvSpPr>
        <p:spPr>
          <a:xfrm>
            <a:off x="533861" y="4923722"/>
            <a:ext cx="11144597" cy="126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dirty="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효율적인 예산 사용</a:t>
            </a: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위해</a:t>
            </a:r>
            <a:endParaRPr kumimoji="1" lang="en-US" altLang="ko-KR" sz="27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 별</a:t>
            </a:r>
            <a:r>
              <a:rPr kumimoji="1" lang="en-US" altLang="ko-KR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장애인 인구수 </a:t>
            </a:r>
            <a:r>
              <a:rPr kumimoji="1" lang="en-US" altLang="ko-KR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시설 수 </a:t>
            </a:r>
            <a:r>
              <a:rPr kumimoji="1" lang="en-US" altLang="ko-KR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1" lang="ko-KR" altLang="en-US" sz="2700" dirty="0">
                <a:solidFill>
                  <a:srgbClr val="00C27A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값</a:t>
            </a: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 큰 구 부터 </a:t>
            </a:r>
            <a:r>
              <a:rPr kumimoji="1" lang="ko-KR" altLang="en-US" sz="2700" dirty="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우선순위부여</a:t>
            </a: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AA0BFE-DBBD-C643-B093-3D34D8CC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7</a:t>
            </a:fld>
            <a:endParaRPr kumimoji="1" lang="ko-Kore-KR" altLang="en-US" dirty="0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AutoShape 2" descr="Teamwork free icon">
            <a:extLst>
              <a:ext uri="{FF2B5EF4-FFF2-40B4-BE49-F238E27FC236}">
                <a16:creationId xmlns:a16="http://schemas.microsoft.com/office/drawing/2014/main" id="{8AB28139-81D0-4874-A5FE-6553667C0A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 descr="장난감, 인형, 시계이(가) 표시된 사진&#10;&#10;자동 생성된 설명">
            <a:extLst>
              <a:ext uri="{FF2B5EF4-FFF2-40B4-BE49-F238E27FC236}">
                <a16:creationId xmlns:a16="http://schemas.microsoft.com/office/drawing/2014/main" id="{19028C12-CB6F-4A88-8A35-14AF1B8C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87" y="1940014"/>
            <a:ext cx="2031593" cy="20315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F0BBB8-AD94-459D-87E1-6F3C58F0C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64" y="2796301"/>
            <a:ext cx="2031594" cy="203159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9638E6-8E12-4FA5-8B92-4BBDB2879D2F}"/>
              </a:ext>
            </a:extLst>
          </p:cNvPr>
          <p:cNvCxnSpPr/>
          <p:nvPr/>
        </p:nvCxnSpPr>
        <p:spPr>
          <a:xfrm flipH="1">
            <a:off x="3250997" y="2276922"/>
            <a:ext cx="1275027" cy="2392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810C80D-B364-4E0C-AD39-10E2E472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01" y="1795657"/>
            <a:ext cx="2794512" cy="279451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B11BC-5385-4445-A6D6-CDAE8131FAA0}"/>
              </a:ext>
            </a:extLst>
          </p:cNvPr>
          <p:cNvCxnSpPr/>
          <p:nvPr/>
        </p:nvCxnSpPr>
        <p:spPr>
          <a:xfrm>
            <a:off x="6622089" y="3429000"/>
            <a:ext cx="8587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3DFD57-CF07-4351-B3C3-8B2AC832B56B}"/>
              </a:ext>
            </a:extLst>
          </p:cNvPr>
          <p:cNvGrpSpPr/>
          <p:nvPr/>
        </p:nvGrpSpPr>
        <p:grpSpPr>
          <a:xfrm>
            <a:off x="5347291" y="1038715"/>
            <a:ext cx="1497415" cy="695575"/>
            <a:chOff x="6401144" y="5070164"/>
            <a:chExt cx="2066591" cy="6955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2F88FF-A2AB-487C-BAE5-AA15072A6853}"/>
                </a:ext>
              </a:extLst>
            </p:cNvPr>
            <p:cNvSpPr/>
            <p:nvPr/>
          </p:nvSpPr>
          <p:spPr>
            <a:xfrm>
              <a:off x="6401144" y="5244354"/>
              <a:ext cx="206659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9A4C65-E9DB-4AFD-8162-FF237631A26E}"/>
                </a:ext>
              </a:extLst>
            </p:cNvPr>
            <p:cNvSpPr txBox="1"/>
            <p:nvPr/>
          </p:nvSpPr>
          <p:spPr>
            <a:xfrm>
              <a:off x="6437398" y="5070164"/>
              <a:ext cx="1735142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아이디어 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14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99E17-A30F-7448-A0E7-36BCF39A6225}"/>
              </a:ext>
            </a:extLst>
          </p:cNvPr>
          <p:cNvSpPr txBox="1"/>
          <p:nvPr/>
        </p:nvSpPr>
        <p:spPr>
          <a:xfrm>
            <a:off x="2656636" y="5036057"/>
            <a:ext cx="6878723" cy="64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70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우선순위 높은 구에 대한</a:t>
            </a:r>
            <a:r>
              <a:rPr kumimoji="1" lang="en-US" altLang="ko-KR" sz="270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270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동 </a:t>
            </a:r>
            <a:r>
              <a:rPr kumimoji="1" lang="ko-KR" altLang="en-US" sz="27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복지시설 밀집도 파악</a:t>
            </a:r>
            <a:endParaRPr kumimoji="1" lang="en-US" altLang="ko-KR" sz="27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AA0BFE-DBBD-C643-B093-3D34D8CC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8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EF9DEF9-1514-4F4C-918C-F1235FEC4434}"/>
              </a:ext>
            </a:extLst>
          </p:cNvPr>
          <p:cNvGrpSpPr/>
          <p:nvPr/>
        </p:nvGrpSpPr>
        <p:grpSpPr>
          <a:xfrm>
            <a:off x="5347291" y="1038715"/>
            <a:ext cx="1497415" cy="695575"/>
            <a:chOff x="6401144" y="5070164"/>
            <a:chExt cx="2066591" cy="6955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4B9F6E7-1A31-4556-92B5-2A0528529020}"/>
                </a:ext>
              </a:extLst>
            </p:cNvPr>
            <p:cNvSpPr/>
            <p:nvPr/>
          </p:nvSpPr>
          <p:spPr>
            <a:xfrm>
              <a:off x="6401144" y="5244354"/>
              <a:ext cx="206659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8E4035-B118-4371-9B56-632675D60A5E}"/>
                </a:ext>
              </a:extLst>
            </p:cNvPr>
            <p:cNvSpPr txBox="1"/>
            <p:nvPr/>
          </p:nvSpPr>
          <p:spPr>
            <a:xfrm>
              <a:off x="6437398" y="5070164"/>
              <a:ext cx="1735142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아이디어 </a:t>
              </a:r>
              <a:endParaRPr kumimoji="1"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633E2B-E822-455D-99ED-EB47F73E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42" y="1786500"/>
            <a:ext cx="3888516" cy="307621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6A23365-F532-433E-9B8D-F91128F00E0D}"/>
              </a:ext>
            </a:extLst>
          </p:cNvPr>
          <p:cNvSpPr/>
          <p:nvPr/>
        </p:nvSpPr>
        <p:spPr>
          <a:xfrm>
            <a:off x="6682903" y="2359041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AE3A8D-1243-466C-BD7B-5F8CC284E0E1}"/>
              </a:ext>
            </a:extLst>
          </p:cNvPr>
          <p:cNvSpPr/>
          <p:nvPr/>
        </p:nvSpPr>
        <p:spPr>
          <a:xfrm>
            <a:off x="6838545" y="268513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3895C7E-5C76-4896-B61B-577EF8DEF963}"/>
              </a:ext>
            </a:extLst>
          </p:cNvPr>
          <p:cNvSpPr/>
          <p:nvPr/>
        </p:nvSpPr>
        <p:spPr>
          <a:xfrm>
            <a:off x="6475712" y="2535731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CA7D37-8732-488A-BDBF-F2A4A8384855}"/>
              </a:ext>
            </a:extLst>
          </p:cNvPr>
          <p:cNvSpPr/>
          <p:nvPr/>
        </p:nvSpPr>
        <p:spPr>
          <a:xfrm>
            <a:off x="6183727" y="2571731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B344DC7-A0BA-4054-A049-5D2AAC6E0ED3}"/>
              </a:ext>
            </a:extLst>
          </p:cNvPr>
          <p:cNvSpPr/>
          <p:nvPr/>
        </p:nvSpPr>
        <p:spPr>
          <a:xfrm>
            <a:off x="6515464" y="281759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161A0B-0B35-48F0-83AD-734D06F2158C}"/>
              </a:ext>
            </a:extLst>
          </p:cNvPr>
          <p:cNvSpPr/>
          <p:nvPr/>
        </p:nvSpPr>
        <p:spPr>
          <a:xfrm>
            <a:off x="6219727" y="297013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7AA3EEE-EC1D-479C-9C4D-A1A576F140C5}"/>
              </a:ext>
            </a:extLst>
          </p:cNvPr>
          <p:cNvSpPr/>
          <p:nvPr/>
        </p:nvSpPr>
        <p:spPr>
          <a:xfrm>
            <a:off x="6566476" y="307714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C2C3F49-8C9A-415F-BFCC-2BD6CB33CB9F}"/>
              </a:ext>
            </a:extLst>
          </p:cNvPr>
          <p:cNvSpPr/>
          <p:nvPr/>
        </p:nvSpPr>
        <p:spPr>
          <a:xfrm>
            <a:off x="6147727" y="328860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D2E1D7B-6B98-40E6-B600-9575962E7648}"/>
              </a:ext>
            </a:extLst>
          </p:cNvPr>
          <p:cNvSpPr/>
          <p:nvPr/>
        </p:nvSpPr>
        <p:spPr>
          <a:xfrm>
            <a:off x="5583523" y="342711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983D32-14F9-4582-B4A0-C90D92D4540F}"/>
              </a:ext>
            </a:extLst>
          </p:cNvPr>
          <p:cNvSpPr/>
          <p:nvPr/>
        </p:nvSpPr>
        <p:spPr>
          <a:xfrm>
            <a:off x="6237727" y="3874745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151C77-73C5-4E03-83DD-48588373B854}"/>
              </a:ext>
            </a:extLst>
          </p:cNvPr>
          <p:cNvSpPr/>
          <p:nvPr/>
        </p:nvSpPr>
        <p:spPr>
          <a:xfrm>
            <a:off x="6957574" y="371910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5777ACD-515B-4D66-AF66-D2CE961D0E3B}"/>
              </a:ext>
            </a:extLst>
          </p:cNvPr>
          <p:cNvSpPr/>
          <p:nvPr/>
        </p:nvSpPr>
        <p:spPr>
          <a:xfrm>
            <a:off x="6511712" y="339111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1F11193-7132-48EA-93F2-FACFD935DCE5}"/>
              </a:ext>
            </a:extLst>
          </p:cNvPr>
          <p:cNvSpPr/>
          <p:nvPr/>
        </p:nvSpPr>
        <p:spPr>
          <a:xfrm>
            <a:off x="5716896" y="266713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8B1560-3E48-490C-B438-1077EA0721E2}"/>
              </a:ext>
            </a:extLst>
          </p:cNvPr>
          <p:cNvSpPr/>
          <p:nvPr/>
        </p:nvSpPr>
        <p:spPr>
          <a:xfrm>
            <a:off x="5698896" y="277152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302E66-2491-4236-97F9-2E543572CABB}"/>
              </a:ext>
            </a:extLst>
          </p:cNvPr>
          <p:cNvSpPr/>
          <p:nvPr/>
        </p:nvSpPr>
        <p:spPr>
          <a:xfrm>
            <a:off x="4940139" y="325260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17D7D2-CB36-47FF-A486-CB214D799B84}"/>
              </a:ext>
            </a:extLst>
          </p:cNvPr>
          <p:cNvSpPr/>
          <p:nvPr/>
        </p:nvSpPr>
        <p:spPr>
          <a:xfrm>
            <a:off x="5251424" y="367360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F84F4-5889-4E6B-BB46-5B4C73459DC9}"/>
              </a:ext>
            </a:extLst>
          </p:cNvPr>
          <p:cNvSpPr/>
          <p:nvPr/>
        </p:nvSpPr>
        <p:spPr>
          <a:xfrm>
            <a:off x="5752896" y="411886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3CDD8FF-F3BF-40EB-A479-5323DA414567}"/>
              </a:ext>
            </a:extLst>
          </p:cNvPr>
          <p:cNvSpPr/>
          <p:nvPr/>
        </p:nvSpPr>
        <p:spPr>
          <a:xfrm>
            <a:off x="5619369" y="292652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5715D3-B5EA-44C5-8197-F55231B5F805}"/>
              </a:ext>
            </a:extLst>
          </p:cNvPr>
          <p:cNvSpPr/>
          <p:nvPr/>
        </p:nvSpPr>
        <p:spPr>
          <a:xfrm>
            <a:off x="6584476" y="381280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341C057-897F-491E-BEF5-225774352B08}"/>
              </a:ext>
            </a:extLst>
          </p:cNvPr>
          <p:cNvSpPr/>
          <p:nvPr/>
        </p:nvSpPr>
        <p:spPr>
          <a:xfrm>
            <a:off x="6602476" y="424720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1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021D657-64A1-4601-8D1D-1CFEA04295B4}"/>
              </a:ext>
            </a:extLst>
          </p:cNvPr>
          <p:cNvSpPr/>
          <p:nvPr/>
        </p:nvSpPr>
        <p:spPr>
          <a:xfrm>
            <a:off x="8391892" y="2168507"/>
            <a:ext cx="2520000" cy="25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99E17-A30F-7448-A0E7-36BCF39A6225}"/>
              </a:ext>
            </a:extLst>
          </p:cNvPr>
          <p:cNvSpPr txBox="1"/>
          <p:nvPr/>
        </p:nvSpPr>
        <p:spPr>
          <a:xfrm>
            <a:off x="1047403" y="5100875"/>
            <a:ext cx="11144597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구의 장애 유형 분석 </a:t>
            </a:r>
            <a:r>
              <a:rPr kumimoji="1" lang="en-US" altLang="ko-KR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kumimoji="1" lang="ko-KR" altLang="en-US" sz="27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밀집도 낮은 지역에 맞춤형 복지 프로그램</a:t>
            </a:r>
            <a:endParaRPr kumimoji="1" lang="en-US" altLang="ko-KR" sz="27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AA0BFE-DBBD-C643-B093-3D34D8CC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9</a:t>
            </a:fld>
            <a:endParaRPr kumimoji="1" lang="ko-Kore-KR" altLang="en-US" dirty="0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48AB859C-222D-4BCC-892F-169A6B2171DD}"/>
              </a:ext>
            </a:extLst>
          </p:cNvPr>
          <p:cNvSpPr/>
          <p:nvPr/>
        </p:nvSpPr>
        <p:spPr>
          <a:xfrm>
            <a:off x="2021280" y="1754871"/>
            <a:ext cx="2824480" cy="282448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눈물 방울 15">
            <a:extLst>
              <a:ext uri="{FF2B5EF4-FFF2-40B4-BE49-F238E27FC236}">
                <a16:creationId xmlns:a16="http://schemas.microsoft.com/office/drawing/2014/main" id="{7E684363-23CE-4C70-8DB9-E7DE023490E0}"/>
              </a:ext>
            </a:extLst>
          </p:cNvPr>
          <p:cNvSpPr/>
          <p:nvPr/>
        </p:nvSpPr>
        <p:spPr>
          <a:xfrm>
            <a:off x="2007627" y="1754871"/>
            <a:ext cx="2838133" cy="2824480"/>
          </a:xfrm>
          <a:prstGeom prst="teardrop">
            <a:avLst>
              <a:gd name="adj" fmla="val 0"/>
            </a:avLst>
          </a:prstGeom>
          <a:solidFill>
            <a:srgbClr val="00C2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EE8EA4-4900-47DC-90FA-5BD4B14E8F1D}"/>
              </a:ext>
            </a:extLst>
          </p:cNvPr>
          <p:cNvGrpSpPr/>
          <p:nvPr/>
        </p:nvGrpSpPr>
        <p:grpSpPr>
          <a:xfrm>
            <a:off x="2021280" y="1754871"/>
            <a:ext cx="2824480" cy="2824480"/>
            <a:chOff x="2021280" y="1754871"/>
            <a:chExt cx="2824480" cy="28244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2DE6EF4-0C60-4A54-A363-2AE419DDD296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3433520" y="1754871"/>
              <a:ext cx="0" cy="2824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44C4457-3F4C-466D-951C-623732314B58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2021280" y="3167111"/>
              <a:ext cx="28244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CF6DFE-80B9-4346-9AD6-BCF5EA462E25}"/>
                </a:ext>
              </a:extLst>
            </p:cNvPr>
            <p:cNvCxnSpPr>
              <a:cxnSpLocks/>
              <a:stCxn id="4" idx="1"/>
              <a:endCxn id="4" idx="5"/>
            </p:cNvCxnSpPr>
            <p:nvPr/>
          </p:nvCxnSpPr>
          <p:spPr>
            <a:xfrm>
              <a:off x="2434916" y="2168507"/>
              <a:ext cx="1997208" cy="1997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FD5F74E-A8F4-4370-A433-1EA9638ABB0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2434916" y="3167111"/>
              <a:ext cx="998604" cy="9986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6AD44A-EF70-40EF-9C88-EAE8907AD9EE}"/>
              </a:ext>
            </a:extLst>
          </p:cNvPr>
          <p:cNvCxnSpPr>
            <a:cxnSpLocks/>
          </p:cNvCxnSpPr>
          <p:nvPr/>
        </p:nvCxnSpPr>
        <p:spPr>
          <a:xfrm>
            <a:off x="5128223" y="3500120"/>
            <a:ext cx="2812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1311A2F-D2D6-4ADB-9324-BD477895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01" y="1171305"/>
            <a:ext cx="1783022" cy="178302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1066ED-38AE-4F18-B4AA-9D8582166CE6}"/>
              </a:ext>
            </a:extLst>
          </p:cNvPr>
          <p:cNvGrpSpPr/>
          <p:nvPr/>
        </p:nvGrpSpPr>
        <p:grpSpPr>
          <a:xfrm>
            <a:off x="5347291" y="1038715"/>
            <a:ext cx="1497415" cy="695575"/>
            <a:chOff x="6401144" y="5070164"/>
            <a:chExt cx="2066591" cy="6955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78903AE-A76C-4ABA-BF05-EDB591A71C78}"/>
                </a:ext>
              </a:extLst>
            </p:cNvPr>
            <p:cNvSpPr/>
            <p:nvPr/>
          </p:nvSpPr>
          <p:spPr>
            <a:xfrm>
              <a:off x="6401144" y="5244354"/>
              <a:ext cx="206659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32383-1A38-4BA4-9031-32A7A4A7B95B}"/>
                </a:ext>
              </a:extLst>
            </p:cNvPr>
            <p:cNvSpPr txBox="1"/>
            <p:nvPr/>
          </p:nvSpPr>
          <p:spPr>
            <a:xfrm>
              <a:off x="6437398" y="5070164"/>
              <a:ext cx="1735142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아이디어 </a:t>
              </a:r>
              <a:endParaRPr kumimoji="1"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68A0D64-6F1F-4B40-8C57-2EC69083D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2" y="2606833"/>
            <a:ext cx="1558882" cy="15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356</Words>
  <Application>Microsoft Office PowerPoint</Application>
  <PresentationFormat>와이드스크린</PresentationFormat>
  <Paragraphs>114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Black Han Sans</vt:lpstr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</cp:revision>
  <dcterms:created xsi:type="dcterms:W3CDTF">2020-10-28T06:58:59Z</dcterms:created>
  <dcterms:modified xsi:type="dcterms:W3CDTF">2020-10-28T11:05:46Z</dcterms:modified>
</cp:coreProperties>
</file>