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/>
    <p:restoredTop sz="95741"/>
  </p:normalViewPr>
  <p:slideViewPr>
    <p:cSldViewPr snapToGrid="0" snapToObjects="1">
      <p:cViewPr>
        <p:scale>
          <a:sx n="105" d="100"/>
          <a:sy n="105" d="100"/>
        </p:scale>
        <p:origin x="105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49189-9BFA-49EF-9812-EDB8E597C5D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A0FA2A-CE63-45C0-8E6B-82942BA43F4D}">
      <dgm:prSet/>
      <dgm:spPr/>
      <dgm:t>
        <a:bodyPr/>
        <a:lstStyle/>
        <a:p>
          <a:r>
            <a:rPr lang="sk-SK" b="0" i="0"/>
            <a:t>1997 – začiatok</a:t>
          </a:r>
          <a:endParaRPr lang="en-US"/>
        </a:p>
      </dgm:t>
    </dgm:pt>
    <dgm:pt modelId="{ED2B643D-8ECF-4AA2-B5C6-F683DDDA4808}" type="parTrans" cxnId="{9202E5E8-7792-4020-9E4F-1D2C7F89E095}">
      <dgm:prSet/>
      <dgm:spPr/>
      <dgm:t>
        <a:bodyPr/>
        <a:lstStyle/>
        <a:p>
          <a:endParaRPr lang="en-US"/>
        </a:p>
      </dgm:t>
    </dgm:pt>
    <dgm:pt modelId="{961790D7-B2AC-43DB-9E27-843C69355C37}" type="sibTrans" cxnId="{9202E5E8-7792-4020-9E4F-1D2C7F89E095}">
      <dgm:prSet/>
      <dgm:spPr/>
      <dgm:t>
        <a:bodyPr/>
        <a:lstStyle/>
        <a:p>
          <a:endParaRPr lang="en-US"/>
        </a:p>
      </dgm:t>
    </dgm:pt>
    <dgm:pt modelId="{9C4476A2-2026-4104-9070-714909437EDA}">
      <dgm:prSet/>
      <dgm:spPr/>
      <dgm:t>
        <a:bodyPr/>
        <a:lstStyle/>
        <a:p>
          <a:r>
            <a:rPr lang="sk-SK" b="0" i="0"/>
            <a:t>2016 – hotová konštrukcia</a:t>
          </a:r>
          <a:endParaRPr lang="en-US"/>
        </a:p>
      </dgm:t>
    </dgm:pt>
    <dgm:pt modelId="{E1673912-663F-4BA9-B081-1E38081A21FD}" type="parTrans" cxnId="{1C900C01-0FB5-4F8C-8905-BB1E16F7149A}">
      <dgm:prSet/>
      <dgm:spPr/>
      <dgm:t>
        <a:bodyPr/>
        <a:lstStyle/>
        <a:p>
          <a:endParaRPr lang="en-US"/>
        </a:p>
      </dgm:t>
    </dgm:pt>
    <dgm:pt modelId="{103FEFDE-BF90-4ED9-853F-921F83710EB2}" type="sibTrans" cxnId="{1C900C01-0FB5-4F8C-8905-BB1E16F7149A}">
      <dgm:prSet/>
      <dgm:spPr/>
      <dgm:t>
        <a:bodyPr/>
        <a:lstStyle/>
        <a:p>
          <a:endParaRPr lang="en-US"/>
        </a:p>
      </dgm:t>
    </dgm:pt>
    <dgm:pt modelId="{6788CC79-5A41-4FFA-8F45-01F948076B6E}">
      <dgm:prSet/>
      <dgm:spPr/>
      <dgm:t>
        <a:bodyPr/>
        <a:lstStyle/>
        <a:p>
          <a:r>
            <a:rPr lang="sk-SK" b="0" i="0"/>
            <a:t>marec 2018 – testovacie cvičenie</a:t>
          </a:r>
          <a:endParaRPr lang="en-US"/>
        </a:p>
      </dgm:t>
    </dgm:pt>
    <dgm:pt modelId="{386DB019-01CE-4581-B191-E32CC04D8A73}" type="parTrans" cxnId="{DAD94EFF-5CA7-4432-9A5F-513B605762D2}">
      <dgm:prSet/>
      <dgm:spPr/>
      <dgm:t>
        <a:bodyPr/>
        <a:lstStyle/>
        <a:p>
          <a:endParaRPr lang="en-US"/>
        </a:p>
      </dgm:t>
    </dgm:pt>
    <dgm:pt modelId="{78877A1A-9BE8-4DBB-BFFD-AA7304A2266B}" type="sibTrans" cxnId="{DAD94EFF-5CA7-4432-9A5F-513B605762D2}">
      <dgm:prSet/>
      <dgm:spPr/>
      <dgm:t>
        <a:bodyPr/>
        <a:lstStyle/>
        <a:p>
          <a:endParaRPr lang="en-US"/>
        </a:p>
      </dgm:t>
    </dgm:pt>
    <dgm:pt modelId="{5AC746C4-D3B8-499B-A7FA-91B27269A871}">
      <dgm:prSet/>
      <dgm:spPr/>
      <dgm:t>
        <a:bodyPr/>
        <a:lstStyle/>
        <a:p>
          <a:r>
            <a:rPr lang="sk-SK" b="0" i="0" dirty="0"/>
            <a:t>14. máj</a:t>
          </a:r>
          <a:endParaRPr lang="en-US" dirty="0"/>
        </a:p>
      </dgm:t>
    </dgm:pt>
    <dgm:pt modelId="{48CC01BA-3191-4486-BFF4-66BA8DAB5F8F}" type="parTrans" cxnId="{63F700E9-BB4A-4EEA-97D9-D47BB632B4C6}">
      <dgm:prSet/>
      <dgm:spPr/>
      <dgm:t>
        <a:bodyPr/>
        <a:lstStyle/>
        <a:p>
          <a:endParaRPr lang="en-US"/>
        </a:p>
      </dgm:t>
    </dgm:pt>
    <dgm:pt modelId="{A9B6A708-93F1-4998-AEA9-1222B6EA937D}" type="sibTrans" cxnId="{63F700E9-BB4A-4EEA-97D9-D47BB632B4C6}">
      <dgm:prSet/>
      <dgm:spPr/>
      <dgm:t>
        <a:bodyPr/>
        <a:lstStyle/>
        <a:p>
          <a:endParaRPr lang="en-US"/>
        </a:p>
      </dgm:t>
    </dgm:pt>
    <dgm:pt modelId="{69E6530F-B59E-EC46-951F-DCE2526DA0DB}" type="pres">
      <dgm:prSet presAssocID="{D7D49189-9BFA-49EF-9812-EDB8E597C5DE}" presName="outerComposite" presStyleCnt="0">
        <dgm:presLayoutVars>
          <dgm:chMax val="5"/>
          <dgm:dir/>
          <dgm:resizeHandles val="exact"/>
        </dgm:presLayoutVars>
      </dgm:prSet>
      <dgm:spPr/>
    </dgm:pt>
    <dgm:pt modelId="{73DC3BFA-BD30-534F-9FC3-DEFFA601BFDD}" type="pres">
      <dgm:prSet presAssocID="{D7D49189-9BFA-49EF-9812-EDB8E597C5DE}" presName="dummyMaxCanvas" presStyleCnt="0">
        <dgm:presLayoutVars/>
      </dgm:prSet>
      <dgm:spPr/>
    </dgm:pt>
    <dgm:pt modelId="{1F23D74C-920A-9A4A-AFAD-F451D9A9B05E}" type="pres">
      <dgm:prSet presAssocID="{D7D49189-9BFA-49EF-9812-EDB8E597C5DE}" presName="FourNodes_1" presStyleLbl="node1" presStyleIdx="0" presStyleCnt="4">
        <dgm:presLayoutVars>
          <dgm:bulletEnabled val="1"/>
        </dgm:presLayoutVars>
      </dgm:prSet>
      <dgm:spPr/>
    </dgm:pt>
    <dgm:pt modelId="{9ECC87FF-9548-2442-AAA7-7CAC1BFDBFF2}" type="pres">
      <dgm:prSet presAssocID="{D7D49189-9BFA-49EF-9812-EDB8E597C5DE}" presName="FourNodes_2" presStyleLbl="node1" presStyleIdx="1" presStyleCnt="4">
        <dgm:presLayoutVars>
          <dgm:bulletEnabled val="1"/>
        </dgm:presLayoutVars>
      </dgm:prSet>
      <dgm:spPr/>
    </dgm:pt>
    <dgm:pt modelId="{F055E250-0134-9B4E-AE46-B81D22211F37}" type="pres">
      <dgm:prSet presAssocID="{D7D49189-9BFA-49EF-9812-EDB8E597C5DE}" presName="FourNodes_3" presStyleLbl="node1" presStyleIdx="2" presStyleCnt="4">
        <dgm:presLayoutVars>
          <dgm:bulletEnabled val="1"/>
        </dgm:presLayoutVars>
      </dgm:prSet>
      <dgm:spPr/>
    </dgm:pt>
    <dgm:pt modelId="{36BCAAF1-3FBD-304C-A9FD-4FF36ED362F7}" type="pres">
      <dgm:prSet presAssocID="{D7D49189-9BFA-49EF-9812-EDB8E597C5DE}" presName="FourNodes_4" presStyleLbl="node1" presStyleIdx="3" presStyleCnt="4">
        <dgm:presLayoutVars>
          <dgm:bulletEnabled val="1"/>
        </dgm:presLayoutVars>
      </dgm:prSet>
      <dgm:spPr/>
    </dgm:pt>
    <dgm:pt modelId="{ABE77B1A-ADE4-9F41-ABF4-F21EA076EBA2}" type="pres">
      <dgm:prSet presAssocID="{D7D49189-9BFA-49EF-9812-EDB8E597C5DE}" presName="FourConn_1-2" presStyleLbl="fgAccFollowNode1" presStyleIdx="0" presStyleCnt="3">
        <dgm:presLayoutVars>
          <dgm:bulletEnabled val="1"/>
        </dgm:presLayoutVars>
      </dgm:prSet>
      <dgm:spPr/>
    </dgm:pt>
    <dgm:pt modelId="{51266967-3DA3-D74C-A1D1-BBA09385E1CD}" type="pres">
      <dgm:prSet presAssocID="{D7D49189-9BFA-49EF-9812-EDB8E597C5DE}" presName="FourConn_2-3" presStyleLbl="fgAccFollowNode1" presStyleIdx="1" presStyleCnt="3">
        <dgm:presLayoutVars>
          <dgm:bulletEnabled val="1"/>
        </dgm:presLayoutVars>
      </dgm:prSet>
      <dgm:spPr/>
    </dgm:pt>
    <dgm:pt modelId="{355D9E82-FFCF-1048-A84B-81B05D588023}" type="pres">
      <dgm:prSet presAssocID="{D7D49189-9BFA-49EF-9812-EDB8E597C5DE}" presName="FourConn_3-4" presStyleLbl="fgAccFollowNode1" presStyleIdx="2" presStyleCnt="3">
        <dgm:presLayoutVars>
          <dgm:bulletEnabled val="1"/>
        </dgm:presLayoutVars>
      </dgm:prSet>
      <dgm:spPr/>
    </dgm:pt>
    <dgm:pt modelId="{9F04BA0D-68B6-134A-A25F-888C6AAA6F60}" type="pres">
      <dgm:prSet presAssocID="{D7D49189-9BFA-49EF-9812-EDB8E597C5DE}" presName="FourNodes_1_text" presStyleLbl="node1" presStyleIdx="3" presStyleCnt="4">
        <dgm:presLayoutVars>
          <dgm:bulletEnabled val="1"/>
        </dgm:presLayoutVars>
      </dgm:prSet>
      <dgm:spPr/>
    </dgm:pt>
    <dgm:pt modelId="{A1831082-5D03-E745-9EF9-3BB9EAA9CAF1}" type="pres">
      <dgm:prSet presAssocID="{D7D49189-9BFA-49EF-9812-EDB8E597C5DE}" presName="FourNodes_2_text" presStyleLbl="node1" presStyleIdx="3" presStyleCnt="4">
        <dgm:presLayoutVars>
          <dgm:bulletEnabled val="1"/>
        </dgm:presLayoutVars>
      </dgm:prSet>
      <dgm:spPr/>
    </dgm:pt>
    <dgm:pt modelId="{833B57EF-2B0A-3443-B9D4-1BA994699141}" type="pres">
      <dgm:prSet presAssocID="{D7D49189-9BFA-49EF-9812-EDB8E597C5DE}" presName="FourNodes_3_text" presStyleLbl="node1" presStyleIdx="3" presStyleCnt="4">
        <dgm:presLayoutVars>
          <dgm:bulletEnabled val="1"/>
        </dgm:presLayoutVars>
      </dgm:prSet>
      <dgm:spPr/>
    </dgm:pt>
    <dgm:pt modelId="{6FC66F78-8A17-A24A-A46B-5AD43A033C17}" type="pres">
      <dgm:prSet presAssocID="{D7D49189-9BFA-49EF-9812-EDB8E597C5D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C900C01-0FB5-4F8C-8905-BB1E16F7149A}" srcId="{D7D49189-9BFA-49EF-9812-EDB8E597C5DE}" destId="{9C4476A2-2026-4104-9070-714909437EDA}" srcOrd="1" destOrd="0" parTransId="{E1673912-663F-4BA9-B081-1E38081A21FD}" sibTransId="{103FEFDE-BF90-4ED9-853F-921F83710EB2}"/>
    <dgm:cxn modelId="{1319460F-C96E-D645-B672-26E6D8F13DA5}" type="presOf" srcId="{F6A0FA2A-CE63-45C0-8E6B-82942BA43F4D}" destId="{9F04BA0D-68B6-134A-A25F-888C6AAA6F60}" srcOrd="1" destOrd="0" presId="urn:microsoft.com/office/officeart/2005/8/layout/vProcess5"/>
    <dgm:cxn modelId="{D522BE13-31C8-1244-858A-4B7E20FB1141}" type="presOf" srcId="{961790D7-B2AC-43DB-9E27-843C69355C37}" destId="{ABE77B1A-ADE4-9F41-ABF4-F21EA076EBA2}" srcOrd="0" destOrd="0" presId="urn:microsoft.com/office/officeart/2005/8/layout/vProcess5"/>
    <dgm:cxn modelId="{31CF6C28-CD2A-C64D-A8B2-7F726206F475}" type="presOf" srcId="{F6A0FA2A-CE63-45C0-8E6B-82942BA43F4D}" destId="{1F23D74C-920A-9A4A-AFAD-F451D9A9B05E}" srcOrd="0" destOrd="0" presId="urn:microsoft.com/office/officeart/2005/8/layout/vProcess5"/>
    <dgm:cxn modelId="{BCFF0C44-A7A2-0B41-AE3D-7A995F0B280D}" type="presOf" srcId="{78877A1A-9BE8-4DBB-BFFD-AA7304A2266B}" destId="{355D9E82-FFCF-1048-A84B-81B05D588023}" srcOrd="0" destOrd="0" presId="urn:microsoft.com/office/officeart/2005/8/layout/vProcess5"/>
    <dgm:cxn modelId="{6530425C-A80B-5A4E-90B5-160A16E983FC}" type="presOf" srcId="{6788CC79-5A41-4FFA-8F45-01F948076B6E}" destId="{833B57EF-2B0A-3443-B9D4-1BA994699141}" srcOrd="1" destOrd="0" presId="urn:microsoft.com/office/officeart/2005/8/layout/vProcess5"/>
    <dgm:cxn modelId="{E3A63A5E-CB2C-9849-B025-CE7964F1D16E}" type="presOf" srcId="{5AC746C4-D3B8-499B-A7FA-91B27269A871}" destId="{36BCAAF1-3FBD-304C-A9FD-4FF36ED362F7}" srcOrd="0" destOrd="0" presId="urn:microsoft.com/office/officeart/2005/8/layout/vProcess5"/>
    <dgm:cxn modelId="{21FF6E99-A732-A448-B041-A7156435961E}" type="presOf" srcId="{9C4476A2-2026-4104-9070-714909437EDA}" destId="{A1831082-5D03-E745-9EF9-3BB9EAA9CAF1}" srcOrd="1" destOrd="0" presId="urn:microsoft.com/office/officeart/2005/8/layout/vProcess5"/>
    <dgm:cxn modelId="{DFD1DCA2-DF16-A84C-9456-2EECC2ACABC9}" type="presOf" srcId="{6788CC79-5A41-4FFA-8F45-01F948076B6E}" destId="{F055E250-0134-9B4E-AE46-B81D22211F37}" srcOrd="0" destOrd="0" presId="urn:microsoft.com/office/officeart/2005/8/layout/vProcess5"/>
    <dgm:cxn modelId="{005C5EB9-3FA5-0B47-AADF-428BE8DDACC0}" type="presOf" srcId="{9C4476A2-2026-4104-9070-714909437EDA}" destId="{9ECC87FF-9548-2442-AAA7-7CAC1BFDBFF2}" srcOrd="0" destOrd="0" presId="urn:microsoft.com/office/officeart/2005/8/layout/vProcess5"/>
    <dgm:cxn modelId="{845706DB-A556-5544-A7E0-FED35EACF765}" type="presOf" srcId="{5AC746C4-D3B8-499B-A7FA-91B27269A871}" destId="{6FC66F78-8A17-A24A-A46B-5AD43A033C17}" srcOrd="1" destOrd="0" presId="urn:microsoft.com/office/officeart/2005/8/layout/vProcess5"/>
    <dgm:cxn modelId="{B27B35E3-AF54-6246-B2B7-C308C3152339}" type="presOf" srcId="{D7D49189-9BFA-49EF-9812-EDB8E597C5DE}" destId="{69E6530F-B59E-EC46-951F-DCE2526DA0DB}" srcOrd="0" destOrd="0" presId="urn:microsoft.com/office/officeart/2005/8/layout/vProcess5"/>
    <dgm:cxn modelId="{2DC4F2E6-4C98-3F40-B6AB-9EA118137622}" type="presOf" srcId="{103FEFDE-BF90-4ED9-853F-921F83710EB2}" destId="{51266967-3DA3-D74C-A1D1-BBA09385E1CD}" srcOrd="0" destOrd="0" presId="urn:microsoft.com/office/officeart/2005/8/layout/vProcess5"/>
    <dgm:cxn modelId="{9202E5E8-7792-4020-9E4F-1D2C7F89E095}" srcId="{D7D49189-9BFA-49EF-9812-EDB8E597C5DE}" destId="{F6A0FA2A-CE63-45C0-8E6B-82942BA43F4D}" srcOrd="0" destOrd="0" parTransId="{ED2B643D-8ECF-4AA2-B5C6-F683DDDA4808}" sibTransId="{961790D7-B2AC-43DB-9E27-843C69355C37}"/>
    <dgm:cxn modelId="{63F700E9-BB4A-4EEA-97D9-D47BB632B4C6}" srcId="{D7D49189-9BFA-49EF-9812-EDB8E597C5DE}" destId="{5AC746C4-D3B8-499B-A7FA-91B27269A871}" srcOrd="3" destOrd="0" parTransId="{48CC01BA-3191-4486-BFF4-66BA8DAB5F8F}" sibTransId="{A9B6A708-93F1-4998-AEA9-1222B6EA937D}"/>
    <dgm:cxn modelId="{DAD94EFF-5CA7-4432-9A5F-513B605762D2}" srcId="{D7D49189-9BFA-49EF-9812-EDB8E597C5DE}" destId="{6788CC79-5A41-4FFA-8F45-01F948076B6E}" srcOrd="2" destOrd="0" parTransId="{386DB019-01CE-4581-B191-E32CC04D8A73}" sibTransId="{78877A1A-9BE8-4DBB-BFFD-AA7304A2266B}"/>
    <dgm:cxn modelId="{AFF60758-980B-2949-8389-47703F6FC591}" type="presParOf" srcId="{69E6530F-B59E-EC46-951F-DCE2526DA0DB}" destId="{73DC3BFA-BD30-534F-9FC3-DEFFA601BFDD}" srcOrd="0" destOrd="0" presId="urn:microsoft.com/office/officeart/2005/8/layout/vProcess5"/>
    <dgm:cxn modelId="{A6FEA6D4-88E9-AA4D-B87C-C0097D11DECA}" type="presParOf" srcId="{69E6530F-B59E-EC46-951F-DCE2526DA0DB}" destId="{1F23D74C-920A-9A4A-AFAD-F451D9A9B05E}" srcOrd="1" destOrd="0" presId="urn:microsoft.com/office/officeart/2005/8/layout/vProcess5"/>
    <dgm:cxn modelId="{3A3CFA12-7E20-E34C-91F5-BCA7DAC07C49}" type="presParOf" srcId="{69E6530F-B59E-EC46-951F-DCE2526DA0DB}" destId="{9ECC87FF-9548-2442-AAA7-7CAC1BFDBFF2}" srcOrd="2" destOrd="0" presId="urn:microsoft.com/office/officeart/2005/8/layout/vProcess5"/>
    <dgm:cxn modelId="{19B919BB-CC33-BB47-A8EC-D607AD59E1A2}" type="presParOf" srcId="{69E6530F-B59E-EC46-951F-DCE2526DA0DB}" destId="{F055E250-0134-9B4E-AE46-B81D22211F37}" srcOrd="3" destOrd="0" presId="urn:microsoft.com/office/officeart/2005/8/layout/vProcess5"/>
    <dgm:cxn modelId="{5BE8B3DC-A094-2E47-940A-41F72CF18E14}" type="presParOf" srcId="{69E6530F-B59E-EC46-951F-DCE2526DA0DB}" destId="{36BCAAF1-3FBD-304C-A9FD-4FF36ED362F7}" srcOrd="4" destOrd="0" presId="urn:microsoft.com/office/officeart/2005/8/layout/vProcess5"/>
    <dgm:cxn modelId="{F0CFED7B-E54D-9E46-84DC-D2B2EDF17524}" type="presParOf" srcId="{69E6530F-B59E-EC46-951F-DCE2526DA0DB}" destId="{ABE77B1A-ADE4-9F41-ABF4-F21EA076EBA2}" srcOrd="5" destOrd="0" presId="urn:microsoft.com/office/officeart/2005/8/layout/vProcess5"/>
    <dgm:cxn modelId="{158C0A9F-69CE-B245-AD7B-276CBE5FEDFB}" type="presParOf" srcId="{69E6530F-B59E-EC46-951F-DCE2526DA0DB}" destId="{51266967-3DA3-D74C-A1D1-BBA09385E1CD}" srcOrd="6" destOrd="0" presId="urn:microsoft.com/office/officeart/2005/8/layout/vProcess5"/>
    <dgm:cxn modelId="{883129C5-783F-FE4D-8CC6-BF41B893FB2D}" type="presParOf" srcId="{69E6530F-B59E-EC46-951F-DCE2526DA0DB}" destId="{355D9E82-FFCF-1048-A84B-81B05D588023}" srcOrd="7" destOrd="0" presId="urn:microsoft.com/office/officeart/2005/8/layout/vProcess5"/>
    <dgm:cxn modelId="{FBA0A68E-7E9A-994A-929D-4EB9040A745E}" type="presParOf" srcId="{69E6530F-B59E-EC46-951F-DCE2526DA0DB}" destId="{9F04BA0D-68B6-134A-A25F-888C6AAA6F60}" srcOrd="8" destOrd="0" presId="urn:microsoft.com/office/officeart/2005/8/layout/vProcess5"/>
    <dgm:cxn modelId="{761B0AB2-1C93-C246-9B67-23BD6E4E6304}" type="presParOf" srcId="{69E6530F-B59E-EC46-951F-DCE2526DA0DB}" destId="{A1831082-5D03-E745-9EF9-3BB9EAA9CAF1}" srcOrd="9" destOrd="0" presId="urn:microsoft.com/office/officeart/2005/8/layout/vProcess5"/>
    <dgm:cxn modelId="{250C8AD8-3FFB-9947-BA69-9D5A30CE0437}" type="presParOf" srcId="{69E6530F-B59E-EC46-951F-DCE2526DA0DB}" destId="{833B57EF-2B0A-3443-B9D4-1BA994699141}" srcOrd="10" destOrd="0" presId="urn:microsoft.com/office/officeart/2005/8/layout/vProcess5"/>
    <dgm:cxn modelId="{19E54A0F-E0A4-B04C-8F52-7F2F99050152}" type="presParOf" srcId="{69E6530F-B59E-EC46-951F-DCE2526DA0DB}" destId="{6FC66F78-8A17-A24A-A46B-5AD43A033C1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3D74C-920A-9A4A-AFAD-F451D9A9B05E}">
      <dsp:nvSpPr>
        <dsp:cNvPr id="0" name=""/>
        <dsp:cNvSpPr/>
      </dsp:nvSpPr>
      <dsp:spPr>
        <a:xfrm>
          <a:off x="0" y="0"/>
          <a:ext cx="3359563" cy="87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0" i="0" kern="1200"/>
            <a:t>1997 – začiatok</a:t>
          </a:r>
          <a:endParaRPr lang="en-US" sz="2000" kern="1200"/>
        </a:p>
      </dsp:txBody>
      <dsp:txXfrm>
        <a:off x="25688" y="25688"/>
        <a:ext cx="2339031" cy="825688"/>
      </dsp:txXfrm>
    </dsp:sp>
    <dsp:sp modelId="{9ECC87FF-9548-2442-AAA7-7CAC1BFDBFF2}">
      <dsp:nvSpPr>
        <dsp:cNvPr id="0" name=""/>
        <dsp:cNvSpPr/>
      </dsp:nvSpPr>
      <dsp:spPr>
        <a:xfrm>
          <a:off x="281363" y="1036530"/>
          <a:ext cx="3359563" cy="87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0" i="0" kern="1200"/>
            <a:t>2016 – hotová konštrukcia</a:t>
          </a:r>
          <a:endParaRPr lang="en-US" sz="2000" kern="1200"/>
        </a:p>
      </dsp:txBody>
      <dsp:txXfrm>
        <a:off x="307051" y="1062218"/>
        <a:ext cx="2456731" cy="825688"/>
      </dsp:txXfrm>
    </dsp:sp>
    <dsp:sp modelId="{F055E250-0134-9B4E-AE46-B81D22211F37}">
      <dsp:nvSpPr>
        <dsp:cNvPr id="0" name=""/>
        <dsp:cNvSpPr/>
      </dsp:nvSpPr>
      <dsp:spPr>
        <a:xfrm>
          <a:off x="558527" y="2073061"/>
          <a:ext cx="3359563" cy="87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0" i="0" kern="1200"/>
            <a:t>marec 2018 – testovacie cvičenie</a:t>
          </a:r>
          <a:endParaRPr lang="en-US" sz="2000" kern="1200"/>
        </a:p>
      </dsp:txBody>
      <dsp:txXfrm>
        <a:off x="584215" y="2098749"/>
        <a:ext cx="2460931" cy="825688"/>
      </dsp:txXfrm>
    </dsp:sp>
    <dsp:sp modelId="{36BCAAF1-3FBD-304C-A9FD-4FF36ED362F7}">
      <dsp:nvSpPr>
        <dsp:cNvPr id="0" name=""/>
        <dsp:cNvSpPr/>
      </dsp:nvSpPr>
      <dsp:spPr>
        <a:xfrm>
          <a:off x="839890" y="3109591"/>
          <a:ext cx="3359563" cy="87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0" i="0" kern="1200" dirty="0"/>
            <a:t>14. máj</a:t>
          </a:r>
          <a:endParaRPr lang="en-US" sz="2000" kern="1200" dirty="0"/>
        </a:p>
      </dsp:txBody>
      <dsp:txXfrm>
        <a:off x="865578" y="3135279"/>
        <a:ext cx="2456731" cy="825688"/>
      </dsp:txXfrm>
    </dsp:sp>
    <dsp:sp modelId="{ABE77B1A-ADE4-9F41-ABF4-F21EA076EBA2}">
      <dsp:nvSpPr>
        <dsp:cNvPr id="0" name=""/>
        <dsp:cNvSpPr/>
      </dsp:nvSpPr>
      <dsp:spPr>
        <a:xfrm>
          <a:off x="2789471" y="671751"/>
          <a:ext cx="570091" cy="570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917741" y="671751"/>
        <a:ext cx="313551" cy="428993"/>
      </dsp:txXfrm>
    </dsp:sp>
    <dsp:sp modelId="{51266967-3DA3-D74C-A1D1-BBA09385E1CD}">
      <dsp:nvSpPr>
        <dsp:cNvPr id="0" name=""/>
        <dsp:cNvSpPr/>
      </dsp:nvSpPr>
      <dsp:spPr>
        <a:xfrm>
          <a:off x="3070834" y="1708282"/>
          <a:ext cx="570091" cy="570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199104" y="1708282"/>
        <a:ext cx="313551" cy="428993"/>
      </dsp:txXfrm>
    </dsp:sp>
    <dsp:sp modelId="{355D9E82-FFCF-1048-A84B-81B05D588023}">
      <dsp:nvSpPr>
        <dsp:cNvPr id="0" name=""/>
        <dsp:cNvSpPr/>
      </dsp:nvSpPr>
      <dsp:spPr>
        <a:xfrm>
          <a:off x="3347998" y="2744812"/>
          <a:ext cx="570091" cy="570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76268" y="2744812"/>
        <a:ext cx="313551" cy="42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5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5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9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1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4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6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5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wst.nasa.gov/Webb3d/#/optics/primary-mirror/" TargetMode="External"/><Relationship Id="rId2" Type="http://schemas.openxmlformats.org/officeDocument/2006/relationships/hyperlink" Target="https://www.volty.cz/2019/05/12/nejdrazsi-vesmirny-teleskop-dohledne-nejda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wst.nasa.gov/content/about/comparisonWebbVsHubble.html" TargetMode="External"/><Relationship Id="rId5" Type="http://schemas.openxmlformats.org/officeDocument/2006/relationships/hyperlink" Target="https://www.jwst.nasa.gov/content/about/index.html" TargetMode="External"/><Relationship Id="rId4" Type="http://schemas.openxmlformats.org/officeDocument/2006/relationships/hyperlink" Target="https://www.nasa.gov/feature/goddard/2020/first-look-nasa-s-james-webb-space-telescope-fully-stow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6VqG3Jazrf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E0F1996-0E9D-F346-95C2-E4F44A73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 algn="ctr"/>
            <a:r>
              <a:rPr lang="sk-SK" b="0" dirty="0">
                <a:latin typeface="Microsoft JhengHei UI" panose="020B0304030504040204" pitchFamily="34" charset="-120"/>
                <a:ea typeface="Microsoft JhengHei UI" panose="020B0304030504040204" pitchFamily="34" charset="-120"/>
                <a:cs typeface="Bodoni MT" panose="020F0502020204030204" pitchFamily="34" charset="0"/>
              </a:rPr>
              <a:t>JAMES WEBB TELESKOP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78B46B6-E203-7D4F-9321-FD1865931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sk-SK" dirty="0" err="1"/>
              <a:t>Jan</a:t>
            </a:r>
            <a:r>
              <a:rPr lang="sk-SK" dirty="0"/>
              <a:t> </a:t>
            </a:r>
            <a:r>
              <a:rPr lang="sk-SK" dirty="0" err="1"/>
              <a:t>Ondis</a:t>
            </a:r>
            <a:endParaRPr lang="sk-SK" dirty="0"/>
          </a:p>
          <a:p>
            <a:r>
              <a:rPr lang="sk-SK" dirty="0"/>
              <a:t>PEVS Fakulta informatiky</a:t>
            </a:r>
          </a:p>
        </p:txBody>
      </p:sp>
      <p:pic>
        <p:nvPicPr>
          <p:cNvPr id="4" name="Picture 3" descr="Ružové tieňované pozadie z veľkého množstva mnohouholníkov">
            <a:extLst>
              <a:ext uri="{FF2B5EF4-FFF2-40B4-BE49-F238E27FC236}">
                <a16:creationId xmlns:a16="http://schemas.microsoft.com/office/drawing/2014/main" id="{91903EF1-9E75-4A4B-8EEB-36A1D3F1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1" r="27869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899E3E6-A5DF-FF40-A457-4B2C10BF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8900"/>
          </a:xfrm>
        </p:spPr>
        <p:txBody>
          <a:bodyPr/>
          <a:lstStyle/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https://www.volty.cz/2019/05/12/nejdrazsi-vesmirny-teleskop-dohledne-nejdale/</a:t>
            </a:r>
            <a:endParaRPr lang="sk-SK" dirty="0"/>
          </a:p>
          <a:p>
            <a:r>
              <a:rPr lang="sk-SK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https://jwst.nasa.gov/Webb3d/#/optics/primary-mirror/</a:t>
            </a:r>
            <a:endParaRPr lang="sk-SK" dirty="0"/>
          </a:p>
          <a:p>
            <a:r>
              <a:rPr lang="sk-SK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https://www.nasa.gov/feature/goddard/2020/first-look-nasa-s-james-webb-space-telescope-fully-stowed</a:t>
            </a:r>
            <a:endParaRPr lang="sk-SK" dirty="0"/>
          </a:p>
          <a:p>
            <a:r>
              <a:rPr lang="sk-SK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https://www.jwst.nasa.gov/content/about/index.html</a:t>
            </a:r>
            <a:endParaRPr lang="sk-SK" dirty="0"/>
          </a:p>
          <a:p>
            <a:r>
              <a:rPr lang="sk-SK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https://www.jwst.nasa.gov/content/about/comparisonWebbVsHubble.html</a:t>
            </a:r>
            <a:endParaRPr lang="sk-SK" b="1" dirty="0"/>
          </a:p>
          <a:p>
            <a:endParaRPr lang="sk-SK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56BFAC4-63F9-494F-A690-FB3B22E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C2284A6-62C4-5144-979E-799D2A27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92" y="6095999"/>
            <a:ext cx="705304" cy="471033"/>
          </a:xfrm>
        </p:spPr>
        <p:txBody>
          <a:bodyPr/>
          <a:lstStyle/>
          <a:p>
            <a:fld id="{AED5F0BD-5CEF-4E23-88D9-317A6AB620C1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25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202224-28D6-9443-B535-1ACB5E99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82" y="2794508"/>
            <a:ext cx="7335835" cy="1268984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65666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E41B551-A434-0346-BB8F-A6B61C6B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92" y="2142078"/>
            <a:ext cx="10515600" cy="3898900"/>
          </a:xfrm>
        </p:spPr>
        <p:txBody>
          <a:bodyPr/>
          <a:lstStyle/>
          <a:p>
            <a:r>
              <a:rPr lang="sk-SK" dirty="0"/>
              <a:t>Základné informácie</a:t>
            </a:r>
          </a:p>
          <a:p>
            <a:r>
              <a:rPr lang="sk-SK" dirty="0"/>
              <a:t>Vývoj</a:t>
            </a:r>
          </a:p>
          <a:p>
            <a:r>
              <a:rPr lang="sk-SK" dirty="0"/>
              <a:t>Komponenty teleskopu</a:t>
            </a:r>
          </a:p>
          <a:p>
            <a:r>
              <a:rPr lang="sk-SK" dirty="0"/>
              <a:t>Porovnanie James Webb ST vs. Hubble ST</a:t>
            </a:r>
          </a:p>
          <a:p>
            <a:r>
              <a:rPr lang="sk-SK" dirty="0"/>
              <a:t>Zdroje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1A4C2CB-E4B7-D840-81EA-171D4185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92" y="681578"/>
            <a:ext cx="10515600" cy="1325563"/>
          </a:xfrm>
        </p:spPr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C24111-9719-B744-8F75-2DDC429A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92" y="6095999"/>
            <a:ext cx="705304" cy="471033"/>
          </a:xfrm>
        </p:spPr>
        <p:txBody>
          <a:bodyPr/>
          <a:lstStyle/>
          <a:p>
            <a:fld id="{AED5F0BD-5CEF-4E23-88D9-317A6AB620C1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67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50168A-858F-694B-9231-25C0E7F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57475B-B133-1F49-91C3-9AEEB584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Image result for james webb telescope">
            <a:extLst>
              <a:ext uri="{FF2B5EF4-FFF2-40B4-BE49-F238E27FC236}">
                <a16:creationId xmlns:a16="http://schemas.microsoft.com/office/drawing/2014/main" id="{74530559-6311-964B-92BF-A1D8C71D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99" y="0"/>
            <a:ext cx="6457501" cy="68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ames webb telescope">
            <a:extLst>
              <a:ext uri="{FF2B5EF4-FFF2-40B4-BE49-F238E27FC236}">
                <a16:creationId xmlns:a16="http://schemas.microsoft.com/office/drawing/2014/main" id="{B94A9E1B-1583-7947-9CD3-0BE91E83B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t="4348" r="25226" b="3144"/>
          <a:stretch/>
        </p:blipFill>
        <p:spPr bwMode="auto">
          <a:xfrm>
            <a:off x="-1" y="-1"/>
            <a:ext cx="57345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7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54794690-69B1-214E-9E5B-FD1FA247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4541446" cy="1587162"/>
          </a:xfrm>
        </p:spPr>
        <p:txBody>
          <a:bodyPr anchor="b">
            <a:normAutofit/>
          </a:bodyPr>
          <a:lstStyle/>
          <a:p>
            <a:r>
              <a:rPr lang="sk-SK" sz="3700"/>
              <a:t>Vesmírny teleskop Jamesa Webba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519148D-7211-FD44-83E6-A9C9C757D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5706" y="4294207"/>
            <a:ext cx="5265333" cy="1540857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k-SK" sz="1700" dirty="0"/>
              <a:t>NASA + ESA + CSA</a:t>
            </a:r>
          </a:p>
          <a:p>
            <a:pPr>
              <a:lnSpc>
                <a:spcPct val="90000"/>
              </a:lnSpc>
            </a:pPr>
            <a:r>
              <a:rPr lang="sk-SK" sz="1700" dirty="0"/>
              <a:t>James </a:t>
            </a:r>
            <a:r>
              <a:rPr lang="sk-SK" sz="1700" dirty="0" err="1"/>
              <a:t>Edwin</a:t>
            </a:r>
            <a:r>
              <a:rPr lang="sk-SK" sz="1700" dirty="0"/>
              <a:t> </a:t>
            </a:r>
            <a:r>
              <a:rPr lang="sk-SK" sz="1700" dirty="0" err="1"/>
              <a:t>Webb</a:t>
            </a:r>
            <a:r>
              <a:rPr lang="sk-SK" sz="1700" dirty="0"/>
              <a:t> (1961-1968)</a:t>
            </a:r>
          </a:p>
          <a:p>
            <a:pPr>
              <a:lnSpc>
                <a:spcPct val="90000"/>
              </a:lnSpc>
            </a:pPr>
            <a:r>
              <a:rPr lang="sk-SK" sz="1700" dirty="0" err="1"/>
              <a:t>Ariane</a:t>
            </a:r>
            <a:r>
              <a:rPr lang="sk-SK" sz="1700" dirty="0"/>
              <a:t> 5, 18. december 2021, Francúzska Guyana</a:t>
            </a:r>
          </a:p>
          <a:p>
            <a:pPr>
              <a:lnSpc>
                <a:spcPct val="90000"/>
              </a:lnSpc>
            </a:pPr>
            <a:r>
              <a:rPr lang="sk-SK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sk-SK" sz="1700" dirty="0"/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A3FF831C-E52A-DA48-A533-B9DBF662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D5F0BD-5CEF-4E23-88D9-317A6AB620C1}" type="slidenum">
              <a:rPr lang="sk-SK" smtClean="0"/>
              <a:pPr>
                <a:spcAft>
                  <a:spcPts val="600"/>
                </a:spcAft>
              </a:pPr>
              <a:t>4</a:t>
            </a:fld>
            <a:endParaRPr lang="sk-SK"/>
          </a:p>
        </p:txBody>
      </p:sp>
      <p:pic>
        <p:nvPicPr>
          <p:cNvPr id="6" name="Picture 4" descr="Image result for james webb telescope">
            <a:extLst>
              <a:ext uri="{FF2B5EF4-FFF2-40B4-BE49-F238E27FC236}">
                <a16:creationId xmlns:a16="http://schemas.microsoft.com/office/drawing/2014/main" id="{A794254D-43C7-E740-B8F6-EDBE10730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 r="3" b="3"/>
          <a:stretch/>
        </p:blipFill>
        <p:spPr bwMode="auto">
          <a:xfrm>
            <a:off x="653260" y="681648"/>
            <a:ext cx="5326632" cy="32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B165AB0-981E-9E4C-8CB6-DC230CC92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3" r="3" b="13321"/>
          <a:stretch/>
        </p:blipFill>
        <p:spPr bwMode="auto">
          <a:xfrm>
            <a:off x="6208530" y="681648"/>
            <a:ext cx="5329858" cy="32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1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9C8FE37-8350-424A-A7D0-C4B2EA72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92" y="6095999"/>
            <a:ext cx="705304" cy="4710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AED5F0BD-5CEF-4E23-88D9-317A6AB620C1}" type="slidenum">
              <a:rPr lang="sk-SK" smtClean="0"/>
              <a:t>5</a:t>
            </a:fld>
            <a:endParaRPr lang="sk-SK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3365C87-27A6-554E-919D-3C925D4A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7047"/>
            <a:ext cx="3932237" cy="13258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sk-SK" sz="4000" dirty="0"/>
              <a:t>Vývoj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0C68521-B527-CE4B-9DEE-CC57983D9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937432"/>
              </p:ext>
            </p:extLst>
          </p:nvPr>
        </p:nvGraphicFramePr>
        <p:xfrm>
          <a:off x="6019801" y="0"/>
          <a:ext cx="6172199" cy="68579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87899">
                  <a:extLst>
                    <a:ext uri="{9D8B030D-6E8A-4147-A177-3AD203B41FA5}">
                      <a16:colId xmlns:a16="http://schemas.microsoft.com/office/drawing/2014/main" val="379736455"/>
                    </a:ext>
                  </a:extLst>
                </a:gridCol>
                <a:gridCol w="2242150">
                  <a:extLst>
                    <a:ext uri="{9D8B030D-6E8A-4147-A177-3AD203B41FA5}">
                      <a16:colId xmlns:a16="http://schemas.microsoft.com/office/drawing/2014/main" val="3251970771"/>
                    </a:ext>
                  </a:extLst>
                </a:gridCol>
                <a:gridCol w="2242150">
                  <a:extLst>
                    <a:ext uri="{9D8B030D-6E8A-4147-A177-3AD203B41FA5}">
                      <a16:colId xmlns:a16="http://schemas.microsoft.com/office/drawing/2014/main" val="1179059316"/>
                    </a:ext>
                  </a:extLst>
                </a:gridCol>
              </a:tblGrid>
              <a:tr h="703535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Plánované dokončenie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Budget Plan</a:t>
                      </a:r>
                      <a:b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</a:br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(mld USD)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48257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1997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655209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51524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2007 - 2008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45310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134183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39267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19822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603034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072486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46328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2015 - 2016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21741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8.7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25222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74344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39400"/>
                  </a:ext>
                </a:extLst>
              </a:tr>
              <a:tr h="452137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≥8.8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7497"/>
                  </a:ext>
                </a:extLst>
              </a:tr>
              <a:tr h="407309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9.66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27319"/>
                  </a:ext>
                </a:extLst>
              </a:tr>
            </a:tbl>
          </a:graphicData>
        </a:graphic>
      </p:graphicFrame>
      <p:pic>
        <p:nvPicPr>
          <p:cNvPr id="8" name="Picture 2" descr="Webb stowed into an Ariane V rocket for launch">
            <a:extLst>
              <a:ext uri="{FF2B5EF4-FFF2-40B4-BE49-F238E27FC236}">
                <a16:creationId xmlns:a16="http://schemas.microsoft.com/office/drawing/2014/main" id="{921ECBF3-6AA5-E24F-9221-A15DA9E5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54" y="746635"/>
            <a:ext cx="1459330" cy="49329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12" name="Text Placeholder 3">
            <a:extLst>
              <a:ext uri="{FF2B5EF4-FFF2-40B4-BE49-F238E27FC236}">
                <a16:creationId xmlns:a16="http://schemas.microsoft.com/office/drawing/2014/main" id="{527F2706-D66F-46D9-B9CF-6C30020F5EC4}"/>
              </a:ext>
            </a:extLst>
          </p:cNvPr>
          <p:cNvGraphicFramePr/>
          <p:nvPr/>
        </p:nvGraphicFramePr>
        <p:xfrm>
          <a:off x="567701" y="1692927"/>
          <a:ext cx="4199454" cy="398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00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AE26841-2A6B-6F40-9500-18C81565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Komponenty teleskopu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F955C6D-4D97-2D44-B698-E9F09DAEE4C3}"/>
              </a:ext>
            </a:extLst>
          </p:cNvPr>
          <p:cNvSpPr txBox="1">
            <a:spLocks/>
          </p:cNvSpPr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primárne</a:t>
            </a:r>
            <a:r>
              <a:rPr lang="en-US" sz="2200" dirty="0"/>
              <a:t> </a:t>
            </a:r>
            <a:r>
              <a:rPr lang="en-US" sz="2200" dirty="0" err="1"/>
              <a:t>zrkadlo</a:t>
            </a:r>
            <a:r>
              <a:rPr lang="en-US" sz="2200" dirty="0"/>
              <a:t> – 18 </a:t>
            </a:r>
            <a:r>
              <a:rPr lang="en-US" sz="2200" dirty="0" err="1"/>
              <a:t>šesťuholníkov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sekundárne</a:t>
            </a:r>
            <a:r>
              <a:rPr lang="en-US" sz="2200" dirty="0"/>
              <a:t> </a:t>
            </a:r>
            <a:r>
              <a:rPr lang="en-US" sz="2200" dirty="0" err="1"/>
              <a:t>zrkadlo</a:t>
            </a:r>
            <a:endParaRPr lang="en-US" sz="2200" dirty="0"/>
          </a:p>
          <a:p>
            <a:r>
              <a:rPr lang="en-US" sz="2200" dirty="0" err="1"/>
              <a:t>solárne</a:t>
            </a:r>
            <a:r>
              <a:rPr lang="en-US" sz="2200" dirty="0"/>
              <a:t> </a:t>
            </a:r>
            <a:r>
              <a:rPr lang="en-US" sz="2200" dirty="0" err="1"/>
              <a:t>panely</a:t>
            </a:r>
            <a:endParaRPr lang="en-US" sz="2200" dirty="0"/>
          </a:p>
          <a:p>
            <a:r>
              <a:rPr lang="en-US" sz="2200" dirty="0" err="1"/>
              <a:t>anténa</a:t>
            </a:r>
            <a:endParaRPr lang="en-US" sz="2200" dirty="0"/>
          </a:p>
          <a:p>
            <a:r>
              <a:rPr lang="en-US" sz="2200" dirty="0"/>
              <a:t>5 </a:t>
            </a:r>
            <a:r>
              <a:rPr lang="en-US" sz="2200" dirty="0" err="1"/>
              <a:t>vrstvová</a:t>
            </a:r>
            <a:r>
              <a:rPr lang="en-US" sz="2200" dirty="0"/>
              <a:t> </a:t>
            </a:r>
            <a:r>
              <a:rPr lang="en-US" sz="2200" dirty="0" err="1"/>
              <a:t>slnečná</a:t>
            </a:r>
            <a:r>
              <a:rPr lang="en-US" sz="2200" dirty="0"/>
              <a:t> </a:t>
            </a:r>
            <a:r>
              <a:rPr lang="en-US" sz="2200" dirty="0" err="1"/>
              <a:t>clona</a:t>
            </a:r>
            <a:endParaRPr lang="en-US" sz="2200" dirty="0"/>
          </a:p>
          <a:p>
            <a:r>
              <a:rPr lang="en-US" sz="2200" dirty="0" err="1"/>
              <a:t>fotoaparáty</a:t>
            </a:r>
            <a:r>
              <a:rPr lang="en-US" sz="2200" dirty="0"/>
              <a:t> a </a:t>
            </a:r>
            <a:r>
              <a:rPr lang="en-US" sz="2200" dirty="0" err="1"/>
              <a:t>spektrometre</a:t>
            </a:r>
            <a:endParaRPr lang="en-US" sz="2200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0E4DC2F-40D0-A049-9107-A4AA6A1F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3069" y="6141085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D5F0BD-5CEF-4E23-88D9-317A6AB620C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2" descr="Observatory - Webb/NASA">
            <a:extLst>
              <a:ext uri="{FF2B5EF4-FFF2-40B4-BE49-F238E27FC236}">
                <a16:creationId xmlns:a16="http://schemas.microsoft.com/office/drawing/2014/main" id="{C9AD855D-B022-3847-9DE7-D6D2BF524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596" y="1013232"/>
            <a:ext cx="6430513" cy="48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9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A0AAC0EE-15F0-BD46-ADE1-629932FB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92" y="6095999"/>
            <a:ext cx="705304" cy="471033"/>
          </a:xfrm>
        </p:spPr>
        <p:txBody>
          <a:bodyPr/>
          <a:lstStyle/>
          <a:p>
            <a:fld id="{AED5F0BD-5CEF-4E23-88D9-317A6AB620C1}" type="slidenum">
              <a:rPr lang="sk-SK" smtClean="0"/>
              <a:t>7</a:t>
            </a:fld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E49D4137-CE19-7D4F-A7D2-938E0308352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7972234"/>
                  </p:ext>
                </p:extLst>
              </p:nvPr>
            </p:nvGraphicFramePr>
            <p:xfrm>
              <a:off x="0" y="361950"/>
              <a:ext cx="6309360" cy="535412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973645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25197077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179059316"/>
                        </a:ext>
                      </a:extLst>
                    </a:gridCol>
                  </a:tblGrid>
                  <a:tr h="945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Rozdiely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James Webb 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Hubble 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1948257"/>
                      </a:ext>
                    </a:extLst>
                  </a:tr>
                  <a:tr h="21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Obrázok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661368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Vlnová d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YaHei UI Light" panose="020B0502040204020203" pitchFamily="34" charset="-122"/>
                              <a:ea typeface="Microsoft YaHei UI Light" panose="020B0502040204020203" pitchFamily="34" charset="-122"/>
                            </a:rPr>
                            <a:t>ĺ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žka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0,6 – 28,5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0,1</a:t>
                          </a:r>
                          <a:r>
                            <a:rPr lang="sk-SK" sz="200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– 0,8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50180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d primár. zrkadla</a:t>
                          </a:r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YaHei UI Light" panose="020B0502040204020203" pitchFamily="34" charset="-122"/>
                            <a:ea typeface="Microsoft YaHei UI Light" panose="020B0502040204020203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6,5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2,4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051524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Obežná dráha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L2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cca. 570 </a:t>
                          </a:r>
                          <a14:m>
                            <m:oMath xmlns:m="http://schemas.openxmlformats.org/officeDocument/2006/math">
                              <m:r>
                                <a:rPr lang="sk-SK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oMath>
                          </a14:m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od Zeme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645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E49D4137-CE19-7D4F-A7D2-938E0308352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7972234"/>
                  </p:ext>
                </p:extLst>
              </p:nvPr>
            </p:nvGraphicFramePr>
            <p:xfrm>
              <a:off x="0" y="361950"/>
              <a:ext cx="6309360" cy="535412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973645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25197077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179059316"/>
                        </a:ext>
                      </a:extLst>
                    </a:gridCol>
                  </a:tblGrid>
                  <a:tr h="945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Rozdiely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James Webb 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Hubble 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1948257"/>
                      </a:ext>
                    </a:extLst>
                  </a:tr>
                  <a:tr h="21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Obrázok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661368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Vlnová d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YaHei UI Light" panose="020B0502040204020203" pitchFamily="34" charset="-122"/>
                              <a:ea typeface="Microsoft YaHei UI Light" panose="020B0502040204020203" pitchFamily="34" charset="-122"/>
                            </a:rPr>
                            <a:t>ĺ</a:t>
                          </a:r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žka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2" t="-420339" r="-101818" b="-20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20339" r="-1205" b="-208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50180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d primár. zrkadla</a:t>
                          </a:r>
                          <a:endParaRPr lang="sk-SK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Microsoft YaHei UI Light" panose="020B0502040204020203" pitchFamily="34" charset="-122"/>
                            <a:ea typeface="Microsoft YaHei UI Light" panose="020B0502040204020203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2" t="-529310" r="-101818" b="-1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29310" r="-1205" b="-11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051524"/>
                      </a:ext>
                    </a:extLst>
                  </a:tr>
                  <a:tr h="740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Obežná dráha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L2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18644" r="-1205" b="-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6453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2" descr="Webb and Hubble mirror &#10;comparison">
            <a:extLst>
              <a:ext uri="{FF2B5EF4-FFF2-40B4-BE49-F238E27FC236}">
                <a16:creationId xmlns:a16="http://schemas.microsoft.com/office/drawing/2014/main" id="{EC842236-A25D-6546-872C-196540FE9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58" y="1311201"/>
            <a:ext cx="5882641" cy="401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ebb versus Hubble Overall Size Comparison">
            <a:extLst>
              <a:ext uri="{FF2B5EF4-FFF2-40B4-BE49-F238E27FC236}">
                <a16:creationId xmlns:a16="http://schemas.microsoft.com/office/drawing/2014/main" id="{6D16A46E-F799-0742-9B0E-203595EE2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95"/>
          <a:stretch/>
        </p:blipFill>
        <p:spPr bwMode="auto">
          <a:xfrm>
            <a:off x="2102855" y="1311201"/>
            <a:ext cx="2103649" cy="215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ebb versus Hubble Overall Size Comparison">
            <a:extLst>
              <a:ext uri="{FF2B5EF4-FFF2-40B4-BE49-F238E27FC236}">
                <a16:creationId xmlns:a16="http://schemas.microsoft.com/office/drawing/2014/main" id="{37A1A862-490B-AB43-AB5C-B3A5BBD06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5"/>
          <a:stretch/>
        </p:blipFill>
        <p:spPr bwMode="auto">
          <a:xfrm>
            <a:off x="4206108" y="1311201"/>
            <a:ext cx="2103649" cy="215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089C04-2ED3-D14A-A4E0-D9DFDA77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sk-SK" dirty="0"/>
              <a:t>Čo ma skúmať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A531D8-8F02-1D48-A74B-9DBFD54A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/>
              <a:t>Formovanie prvých galaxii a planét</a:t>
            </a:r>
          </a:p>
          <a:p>
            <a:pPr>
              <a:lnSpc>
                <a:spcPct val="90000"/>
              </a:lnSpc>
            </a:pPr>
            <a:r>
              <a:rPr lang="sk-SK"/>
              <a:t>Expanziu vesmíru</a:t>
            </a:r>
          </a:p>
          <a:p>
            <a:pPr>
              <a:lnSpc>
                <a:spcPct val="90000"/>
              </a:lnSpc>
            </a:pPr>
            <a:r>
              <a:rPr lang="sk-SK"/>
              <a:t>Čí čierne diery majú za následok existenciu galaxii</a:t>
            </a:r>
          </a:p>
          <a:p>
            <a:pPr>
              <a:lnSpc>
                <a:spcPct val="90000"/>
              </a:lnSpc>
            </a:pPr>
            <a:r>
              <a:rPr lang="sk-SK"/>
              <a:t>Čí vzdialene planéty spĺňajú podmienky na život</a:t>
            </a:r>
          </a:p>
          <a:p>
            <a:pPr>
              <a:lnSpc>
                <a:spcPct val="90000"/>
              </a:lnSpc>
            </a:pPr>
            <a:endParaRPr lang="sk-SK"/>
          </a:p>
        </p:txBody>
      </p:sp>
      <p:pic>
        <p:nvPicPr>
          <p:cNvPr id="2050" name="Picture 2" descr="First Galaxies - The Early Universe">
            <a:extLst>
              <a:ext uri="{FF2B5EF4-FFF2-40B4-BE49-F238E27FC236}">
                <a16:creationId xmlns:a16="http://schemas.microsoft.com/office/drawing/2014/main" id="{1B0D8E21-416C-FF44-B7D3-15E3E4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596" y="1342796"/>
            <a:ext cx="6430513" cy="41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7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57" name="Straight Connector 7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far can the james webb telescope see off 75% - medpharmres.com">
            <a:extLst>
              <a:ext uri="{FF2B5EF4-FFF2-40B4-BE49-F238E27FC236}">
                <a16:creationId xmlns:a16="http://schemas.microsoft.com/office/drawing/2014/main" id="{92D00D04-B0C8-2947-B95D-28A3194DC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" b="1"/>
          <a:stretch/>
        </p:blipFill>
        <p:spPr bwMode="auto">
          <a:xfrm>
            <a:off x="3048" y="-1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3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41243A"/>
      </a:dk2>
      <a:lt2>
        <a:srgbClr val="E2E3E8"/>
      </a:lt2>
      <a:accent1>
        <a:srgbClr val="B49F4D"/>
      </a:accent1>
      <a:accent2>
        <a:srgbClr val="E28C57"/>
      </a:accent2>
      <a:accent3>
        <a:srgbClr val="E77579"/>
      </a:accent3>
      <a:accent4>
        <a:srgbClr val="E25795"/>
      </a:accent4>
      <a:accent5>
        <a:srgbClr val="E775D8"/>
      </a:accent5>
      <a:accent6>
        <a:srgbClr val="BB57E2"/>
      </a:accent6>
      <a:hlink>
        <a:srgbClr val="6977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289</Words>
  <Application>Microsoft Macintosh PowerPoint</Application>
  <PresentationFormat>Širokouhlá</PresentationFormat>
  <Paragraphs>105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Microsoft JhengHei UI</vt:lpstr>
      <vt:lpstr>Microsoft JhengHei UI Light</vt:lpstr>
      <vt:lpstr>Microsoft YaHei UI Light</vt:lpstr>
      <vt:lpstr>Arial</vt:lpstr>
      <vt:lpstr>Cambria Math</vt:lpstr>
      <vt:lpstr>Neue Haas Grotesk Text Pro</vt:lpstr>
      <vt:lpstr>PunchcardVTI</vt:lpstr>
      <vt:lpstr>JAMES WEBB TELESKOP</vt:lpstr>
      <vt:lpstr>Obsah prezentácie</vt:lpstr>
      <vt:lpstr>Prezentácia programu PowerPoint</vt:lpstr>
      <vt:lpstr>Vesmírny teleskop Jamesa Webba</vt:lpstr>
      <vt:lpstr>Vývoj</vt:lpstr>
      <vt:lpstr>Komponenty teleskopu</vt:lpstr>
      <vt:lpstr>Prezentácia programu PowerPoint</vt:lpstr>
      <vt:lpstr>Čo ma skúmať</vt:lpstr>
      <vt:lpstr>Prezentácia programu PowerPoint</vt:lpstr>
      <vt:lpstr>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WEBB TELESKOP</dc:title>
  <dc:creator>Ján Ondis</dc:creator>
  <cp:lastModifiedBy>Ján Ondis</cp:lastModifiedBy>
  <cp:revision>1</cp:revision>
  <dcterms:created xsi:type="dcterms:W3CDTF">2021-10-22T20:14:58Z</dcterms:created>
  <dcterms:modified xsi:type="dcterms:W3CDTF">2021-10-22T20:49:41Z</dcterms:modified>
</cp:coreProperties>
</file>