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5614" autoAdjust="0"/>
  </p:normalViewPr>
  <p:slideViewPr>
    <p:cSldViewPr snapToGrid="0">
      <p:cViewPr varScale="1">
        <p:scale>
          <a:sx n="49" d="100"/>
          <a:sy n="49" d="100"/>
        </p:scale>
        <p:origin x="17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1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6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4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3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7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BDCC-9B2A-4915-BB3E-D7E5B7842A4F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D761-4BAF-43EB-89FF-6791492D9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1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F07118-2599-78BE-92E2-BA1EC830AA2C}"/>
              </a:ext>
            </a:extLst>
          </p:cNvPr>
          <p:cNvSpPr/>
          <p:nvPr/>
        </p:nvSpPr>
        <p:spPr>
          <a:xfrm>
            <a:off x="0" y="-3"/>
            <a:ext cx="32399288" cy="3244647"/>
          </a:xfrm>
          <a:prstGeom prst="rect">
            <a:avLst/>
          </a:prstGeom>
          <a:solidFill>
            <a:srgbClr val="001B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하트, 그래픽이(가) 표시된 사진&#10;&#10;자동 생성된 설명">
            <a:extLst>
              <a:ext uri="{FF2B5EF4-FFF2-40B4-BE49-F238E27FC236}">
                <a16:creationId xmlns:a16="http://schemas.microsoft.com/office/drawing/2014/main" id="{141B80D0-FA8F-419B-13D8-8BCBC030A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6259" y="1810244"/>
            <a:ext cx="1552575" cy="666750"/>
          </a:xfrm>
          <a:prstGeom prst="rect">
            <a:avLst/>
          </a:prstGeom>
        </p:spPr>
      </p:pic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CA593AA5-4C85-CF8B-8CD9-E07005E8811C}"/>
              </a:ext>
            </a:extLst>
          </p:cNvPr>
          <p:cNvGrpSpPr/>
          <p:nvPr/>
        </p:nvGrpSpPr>
        <p:grpSpPr>
          <a:xfrm>
            <a:off x="3318241" y="713371"/>
            <a:ext cx="25455716" cy="2121766"/>
            <a:chOff x="3318241" y="536720"/>
            <a:chExt cx="25455716" cy="21217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2B163B-2786-2E0D-8B8B-A03C44E743F8}"/>
                </a:ext>
              </a:extLst>
            </p:cNvPr>
            <p:cNvSpPr txBox="1"/>
            <p:nvPr/>
          </p:nvSpPr>
          <p:spPr>
            <a:xfrm>
              <a:off x="3318241" y="536720"/>
              <a:ext cx="254557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</a:rPr>
                <a:t>Zero-calibration for the daily use of P300-based brain-computer interfaces</a:t>
              </a:r>
              <a:endParaRPr lang="ko-KR" altLang="en-US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09B06-66F0-6515-3041-210B13E8F68C}"/>
                </a:ext>
              </a:extLst>
            </p:cNvPr>
            <p:cNvSpPr txBox="1"/>
            <p:nvPr/>
          </p:nvSpPr>
          <p:spPr>
            <a:xfrm>
              <a:off x="3318241" y="1556567"/>
              <a:ext cx="254557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err="1">
                  <a:solidFill>
                    <a:schemeClr val="bg1"/>
                  </a:solidFill>
                </a:rPr>
                <a:t>Dojin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 Heo</a:t>
              </a:r>
              <a:r>
                <a:rPr lang="en-US" altLang="ko-KR" sz="3200" b="1" baseline="30000" dirty="0">
                  <a:solidFill>
                    <a:schemeClr val="bg1"/>
                  </a:solidFill>
                </a:rPr>
                <a:t>1</a:t>
              </a:r>
              <a:r>
                <a:rPr lang="en-US" altLang="ko-KR" sz="3200" dirty="0">
                  <a:solidFill>
                    <a:schemeClr val="bg1"/>
                  </a:solidFill>
                </a:rPr>
                <a:t>, Sung-Phil Kim</a:t>
              </a:r>
              <a:r>
                <a:rPr lang="en-US" altLang="ko-KR" sz="3200" baseline="30000" dirty="0">
                  <a:solidFill>
                    <a:schemeClr val="bg1"/>
                  </a:solidFill>
                </a:rPr>
                <a:t>1</a:t>
              </a:r>
              <a:endParaRPr lang="ko-KR" altLang="en-US" sz="32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01FE28-41B2-A8A6-D83A-CDEA6AD14D3E}"/>
                </a:ext>
              </a:extLst>
            </p:cNvPr>
            <p:cNvSpPr txBox="1"/>
            <p:nvPr/>
          </p:nvSpPr>
          <p:spPr>
            <a:xfrm>
              <a:off x="3318241" y="2237858"/>
              <a:ext cx="25455716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aseline="30000" dirty="0">
                  <a:solidFill>
                    <a:schemeClr val="bg1"/>
                  </a:solidFill>
                </a:rPr>
                <a:t>1 Department of Biomedical Engineering, Ulsan National Institute of Science and Technology (UNIST), Ulsan, Republic of Korea</a:t>
              </a:r>
              <a:endParaRPr lang="ko-KR" altLang="en-US" sz="32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27794186-F1CA-EF8E-D8E0-CA946C8ADC4D}"/>
              </a:ext>
            </a:extLst>
          </p:cNvPr>
          <p:cNvGrpSpPr/>
          <p:nvPr/>
        </p:nvGrpSpPr>
        <p:grpSpPr>
          <a:xfrm>
            <a:off x="27049356" y="254152"/>
            <a:ext cx="4957624" cy="2653862"/>
            <a:chOff x="27279601" y="165661"/>
            <a:chExt cx="4957624" cy="26538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B211A0-187E-80FD-BB84-1CD73D46B9FF}"/>
                </a:ext>
              </a:extLst>
            </p:cNvPr>
            <p:cNvSpPr txBox="1"/>
            <p:nvPr/>
          </p:nvSpPr>
          <p:spPr>
            <a:xfrm>
              <a:off x="27279601" y="165661"/>
              <a:ext cx="4957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b="1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Poster # -  PSTR380.24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048DF26-DBEC-C1DB-7A17-F3EC9E69F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1471" y="916097"/>
              <a:ext cx="2339150" cy="1903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3DEC00-BD9A-55DB-7E7E-6C4AD5782730}"/>
              </a:ext>
            </a:extLst>
          </p:cNvPr>
          <p:cNvSpPr/>
          <p:nvPr/>
        </p:nvSpPr>
        <p:spPr>
          <a:xfrm>
            <a:off x="693496" y="3955603"/>
            <a:ext cx="9129259" cy="580704"/>
          </a:xfrm>
          <a:prstGeom prst="rect">
            <a:avLst/>
          </a:prstGeom>
          <a:gradFill flip="none" rotWithShape="1">
            <a:gsLst>
              <a:gs pos="60000">
                <a:srgbClr val="001B54"/>
              </a:gs>
              <a:gs pos="0">
                <a:srgbClr val="001B54"/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D8F8A-8908-A30F-17F9-BDA3402AEFC4}"/>
              </a:ext>
            </a:extLst>
          </p:cNvPr>
          <p:cNvSpPr txBox="1"/>
          <p:nvPr/>
        </p:nvSpPr>
        <p:spPr>
          <a:xfrm>
            <a:off x="875594" y="3984345"/>
            <a:ext cx="894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432114-E694-8752-58FD-BFA8755FF468}"/>
              </a:ext>
            </a:extLst>
          </p:cNvPr>
          <p:cNvSpPr txBox="1"/>
          <p:nvPr/>
        </p:nvSpPr>
        <p:spPr>
          <a:xfrm>
            <a:off x="875595" y="4706486"/>
            <a:ext cx="8947159" cy="40164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1B54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The P300-based brain-computer interface (BCI) requires laborious calibration in order to be successfully set up</a:t>
            </a:r>
          </a:p>
          <a:p>
            <a:pPr marL="342900" indent="-342900">
              <a:spcAft>
                <a:spcPts val="600"/>
              </a:spcAft>
              <a:buClr>
                <a:srgbClr val="001B54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The P300-based brain-computer interface (BCI) requires laborious calibration in order to be successfully set </a:t>
            </a:r>
            <a:r>
              <a:rPr lang="en-US" altLang="ko-KR" sz="2400" dirty="0" err="1"/>
              <a:t>upThe</a:t>
            </a:r>
            <a:r>
              <a:rPr lang="en-US" altLang="ko-KR" sz="2400" dirty="0"/>
              <a:t> P300-based brain-computer interface (BCI) requires laborious calibration in order to be successfully set up</a:t>
            </a:r>
          </a:p>
          <a:p>
            <a:pPr marL="342900" indent="-342900">
              <a:spcAft>
                <a:spcPts val="600"/>
              </a:spcAft>
              <a:buClr>
                <a:srgbClr val="001B54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The P300-based brain-computer interface (BCI) requires laborious calibration in order to be successfully set up</a:t>
            </a:r>
          </a:p>
          <a:p>
            <a:pPr marL="342900" indent="-342900">
              <a:spcAft>
                <a:spcPts val="600"/>
              </a:spcAft>
              <a:buClr>
                <a:srgbClr val="001B54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The P300-based brain-computer interface (BCI) requires laborious calibration in order to be successfully set up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54A2F0-EBF4-12BD-3ACA-38CDF910C1F7}"/>
              </a:ext>
            </a:extLst>
          </p:cNvPr>
          <p:cNvSpPr/>
          <p:nvPr/>
        </p:nvSpPr>
        <p:spPr>
          <a:xfrm>
            <a:off x="693497" y="8948344"/>
            <a:ext cx="9129258" cy="1557741"/>
          </a:xfrm>
          <a:prstGeom prst="rect">
            <a:avLst/>
          </a:prstGeom>
          <a:gradFill flip="none" rotWithShape="1">
            <a:gsLst>
              <a:gs pos="60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48DF9-43B5-16DE-02CD-DA8CB5DCD304}"/>
              </a:ext>
            </a:extLst>
          </p:cNvPr>
          <p:cNvSpPr txBox="1"/>
          <p:nvPr/>
        </p:nvSpPr>
        <p:spPr>
          <a:xfrm>
            <a:off x="875595" y="9022901"/>
            <a:ext cx="325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Research Aim</a:t>
            </a:r>
            <a:endParaRPr lang="ko-KR" altLang="en-US" sz="2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B0D6-B4CB-92C9-0E36-E124D24246A4}"/>
              </a:ext>
            </a:extLst>
          </p:cNvPr>
          <p:cNvSpPr txBox="1"/>
          <p:nvPr/>
        </p:nvSpPr>
        <p:spPr>
          <a:xfrm>
            <a:off x="875595" y="9521190"/>
            <a:ext cx="8947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State an approach for constructing the P300-based BCI to perform more consistently over the days without requiring daily calibration</a:t>
            </a:r>
            <a:endParaRPr lang="ko-KR" altLang="en-US" sz="2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D4F144-77FE-6695-7CCE-A1432DDD54AE}"/>
              </a:ext>
            </a:extLst>
          </p:cNvPr>
          <p:cNvSpPr/>
          <p:nvPr/>
        </p:nvSpPr>
        <p:spPr>
          <a:xfrm>
            <a:off x="693496" y="11124167"/>
            <a:ext cx="9129259" cy="580704"/>
          </a:xfrm>
          <a:prstGeom prst="rect">
            <a:avLst/>
          </a:prstGeom>
          <a:gradFill flip="none" rotWithShape="1">
            <a:gsLst>
              <a:gs pos="60000">
                <a:srgbClr val="001B54"/>
              </a:gs>
              <a:gs pos="0">
                <a:srgbClr val="001B54"/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B33CCD-ABB3-6F55-4C8A-E022CE6E3B70}"/>
              </a:ext>
            </a:extLst>
          </p:cNvPr>
          <p:cNvSpPr txBox="1"/>
          <p:nvPr/>
        </p:nvSpPr>
        <p:spPr>
          <a:xfrm>
            <a:off x="875594" y="11152909"/>
            <a:ext cx="894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Methods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9A9A0A3B-19CF-4C35-C00F-CB0EF627E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496" y="11981561"/>
            <a:ext cx="1226288" cy="122628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3187DB4-42D6-AB44-BEEA-EA881910A4B7}"/>
              </a:ext>
            </a:extLst>
          </p:cNvPr>
          <p:cNvSpPr txBox="1"/>
          <p:nvPr/>
        </p:nvSpPr>
        <p:spPr>
          <a:xfrm>
            <a:off x="2170190" y="11886819"/>
            <a:ext cx="3764204" cy="1415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  <a:buClr>
                <a:srgbClr val="001B54"/>
              </a:buClr>
            </a:pPr>
            <a:r>
              <a:rPr lang="en-US" altLang="ko-KR" sz="2800" b="1" dirty="0"/>
              <a:t>Subject</a:t>
            </a:r>
            <a:endParaRPr lang="en-US" altLang="ko-KR" sz="2400" b="1" dirty="0"/>
          </a:p>
          <a:p>
            <a:pPr>
              <a:spcAft>
                <a:spcPts val="600"/>
              </a:spcAft>
              <a:buClr>
                <a:srgbClr val="001B54"/>
              </a:buClr>
            </a:pPr>
            <a:r>
              <a:rPr lang="en-US" altLang="ko-KR" sz="2400" dirty="0"/>
              <a:t>Seventeen healthy adults</a:t>
            </a:r>
          </a:p>
          <a:p>
            <a:pPr>
              <a:spcAft>
                <a:spcPts val="600"/>
              </a:spcAft>
              <a:buClr>
                <a:srgbClr val="001B54"/>
              </a:buClr>
            </a:pPr>
            <a:r>
              <a:rPr lang="en-US" altLang="ko-KR" sz="2400" dirty="0"/>
              <a:t>(11 males, age 23.47± 2.61)</a:t>
            </a:r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95AA5C37-F2AB-6070-2813-57D7FDEBD6A8}"/>
              </a:ext>
            </a:extLst>
          </p:cNvPr>
          <p:cNvGrpSpPr/>
          <p:nvPr/>
        </p:nvGrpSpPr>
        <p:grpSpPr>
          <a:xfrm>
            <a:off x="258313" y="-152400"/>
            <a:ext cx="4689470" cy="3406616"/>
            <a:chOff x="185829" y="-152400"/>
            <a:chExt cx="4689470" cy="3406616"/>
          </a:xfrm>
        </p:grpSpPr>
        <p:pic>
          <p:nvPicPr>
            <p:cNvPr id="12" name="그림 11" descr="텍스트, 폰트, 상징, 스크린샷이(가) 표시된 사진&#10;&#10;자동 생성된 설명">
              <a:extLst>
                <a:ext uri="{FF2B5EF4-FFF2-40B4-BE49-F238E27FC236}">
                  <a16:creationId xmlns:a16="http://schemas.microsoft.com/office/drawing/2014/main" id="{9ABBED4A-227D-702E-BB19-7052BF535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600" b="54400" l="10000" r="90000">
                          <a14:foregroundMark x1="50700" y1="10300" x2="50700" y2="10300"/>
                          <a14:foregroundMark x1="51900" y1="54400" x2="51900" y2="54400"/>
                          <a14:foregroundMark x1="50400" y1="54400" x2="50400" y2="544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67" r="43565" b="43259"/>
            <a:stretch/>
          </p:blipFill>
          <p:spPr>
            <a:xfrm>
              <a:off x="185829" y="-152400"/>
              <a:ext cx="670534" cy="3406616"/>
            </a:xfrm>
            <a:prstGeom prst="rect">
              <a:avLst/>
            </a:prstGeom>
          </p:spPr>
        </p:pic>
        <p:pic>
          <p:nvPicPr>
            <p:cNvPr id="14" name="그림 1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5B48CD4-84D3-BD6B-C677-EC9633B6D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49" b="28875"/>
            <a:stretch/>
          </p:blipFill>
          <p:spPr>
            <a:xfrm>
              <a:off x="1914677" y="1409257"/>
              <a:ext cx="2960622" cy="900659"/>
            </a:xfrm>
            <a:prstGeom prst="rect">
              <a:avLst/>
            </a:prstGeom>
          </p:spPr>
        </p:pic>
        <p:pic>
          <p:nvPicPr>
            <p:cNvPr id="1028" name="object 31">
              <a:extLst>
                <a:ext uri="{FF2B5EF4-FFF2-40B4-BE49-F238E27FC236}">
                  <a16:creationId xmlns:a16="http://schemas.microsoft.com/office/drawing/2014/main" id="{9A3D8F47-637E-D430-B99E-99089A4B80FD}"/>
                </a:ext>
              </a:extLst>
            </p:cNvPr>
            <p:cNvPicPr/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6712" y="750364"/>
              <a:ext cx="1524015" cy="1510705"/>
            </a:xfrm>
            <a:prstGeom prst="rect">
              <a:avLst/>
            </a:prstGeom>
          </p:spPr>
        </p:pic>
        <p:pic>
          <p:nvPicPr>
            <p:cNvPr id="1030" name="그림 1029" descr="스크린샷, 일렉트릭 블루, 블루이(가) 표시된 사진&#10;&#10;자동 생성된 설명">
              <a:extLst>
                <a:ext uri="{FF2B5EF4-FFF2-40B4-BE49-F238E27FC236}">
                  <a16:creationId xmlns:a16="http://schemas.microsoft.com/office/drawing/2014/main" id="{6B8F00A2-2FC3-1CD6-43F8-99E5C3533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712" y="2429178"/>
              <a:ext cx="3573678" cy="653983"/>
            </a:xfrm>
            <a:prstGeom prst="rect">
              <a:avLst/>
            </a:prstGeom>
          </p:spPr>
        </p:pic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D382AC95-2852-6131-E0E0-6993DEC6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65" y="998385"/>
            <a:ext cx="2482603" cy="29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4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2661</TotalTime>
  <Words>159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도진 허</dc:creator>
  <cp:lastModifiedBy>(대학원생) 김재훈 (바이오메디컬공학과)</cp:lastModifiedBy>
  <cp:revision>3</cp:revision>
  <dcterms:created xsi:type="dcterms:W3CDTF">2023-10-18T07:11:59Z</dcterms:created>
  <dcterms:modified xsi:type="dcterms:W3CDTF">2023-10-20T03:58:52Z</dcterms:modified>
</cp:coreProperties>
</file>