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12roU7qxHFNQ6bFfmoQ0AznYI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5d4a81a5_1_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4f5d4a81a5_1_1:notes"/>
          <p:cNvSpPr/>
          <p:nvPr>
            <p:ph idx="2" type="sldImg"/>
          </p:nvPr>
        </p:nvSpPr>
        <p:spPr>
          <a:xfrm>
            <a:off x="422275" y="1243013"/>
            <a:ext cx="59628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 rot="5400000">
            <a:off x="3565560" y="-1951360"/>
            <a:ext cx="5040560" cy="1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 rot="5400000">
            <a:off x="7429500" y="1714500"/>
            <a:ext cx="6019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" type="body"/>
          </p:nvPr>
        </p:nvSpPr>
        <p:spPr>
          <a:xfrm rot="5400000">
            <a:off x="1536700" y="-1079500"/>
            <a:ext cx="6019800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>
  <p:cSld name="제목 및 표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44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345440" y="1268760"/>
            <a:ext cx="5558539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92011" y="1268760"/>
            <a:ext cx="5634229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335360" y="1268760"/>
            <a:ext cx="55686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335360" y="1916832"/>
            <a:ext cx="5568619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38" name="Google Shape;38;p37"/>
          <p:cNvSpPr txBox="1"/>
          <p:nvPr>
            <p:ph idx="3" type="body"/>
          </p:nvPr>
        </p:nvSpPr>
        <p:spPr>
          <a:xfrm>
            <a:off x="6192012" y="1268760"/>
            <a:ext cx="564024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4" type="body"/>
          </p:nvPr>
        </p:nvSpPr>
        <p:spPr>
          <a:xfrm>
            <a:off x="6192012" y="1916832"/>
            <a:ext cx="5640245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40" name="Google Shape;40;p37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7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4416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53" name="Google Shape;53;p4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8000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layground.tensorflow.org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JHKim-snu/AI_Expe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1792012" y="702230"/>
            <a:ext cx="8640960" cy="267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576A3"/>
                </a:solidFill>
              </a:rPr>
              <a:t>Lab 2-1: MLP</a:t>
            </a:r>
            <a:r>
              <a:rPr lang="en-US" sz="3200"/>
              <a:t> </a:t>
            </a:r>
            <a:br>
              <a:rPr lang="en-US" sz="3200"/>
            </a:br>
            <a:r>
              <a:rPr lang="en-US" sz="2400"/>
              <a:t>&lt;삼성 AI 전문가 교육과정&gt; 실습</a:t>
            </a:r>
            <a:br>
              <a:rPr lang="en-US" sz="2400"/>
            </a:br>
            <a:r>
              <a:rPr lang="en-US" sz="2400"/>
              <a:t>서울대학교 </a:t>
            </a:r>
            <a:r>
              <a:rPr lang="en-US" sz="2400"/>
              <a:t>바이오지능 연구실 (장병탁 교수)</a:t>
            </a:r>
            <a:br>
              <a:rPr lang="en-US" sz="2400"/>
            </a:br>
            <a:r>
              <a:rPr lang="en-US" sz="2400"/>
              <a:t>김정현, 신수연</a:t>
            </a:r>
            <a:br>
              <a:rPr lang="en-US" sz="2400"/>
            </a:br>
            <a:r>
              <a:rPr lang="en-US" sz="2400"/>
              <a:t>2023.06.07</a:t>
            </a:r>
            <a:endParaRPr sz="3600"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2895600" y="3645503"/>
            <a:ext cx="6400800" cy="275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Biointelligence Laboratory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Dept. of Computer Science and Engineering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Seoul National University</a:t>
            </a:r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590" y="5185274"/>
            <a:ext cx="899603" cy="92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3838" y="5365632"/>
            <a:ext cx="940461" cy="78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phase details</a:t>
            </a:r>
            <a:endParaRPr/>
          </a:p>
        </p:txBody>
      </p:sp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591" y="3232643"/>
            <a:ext cx="5986267" cy="28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345440" y="1268760"/>
            <a:ext cx="6365418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전체적인 순서</a:t>
            </a:r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591" y="1866900"/>
            <a:ext cx="5076134" cy="11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6905625" y="1521024"/>
            <a:ext cx="4662983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Hyperparameter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num_epochs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Optimizer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84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each epoch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optimizer.zero_grad()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 = model(x)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loss(val, val_)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loss.backward()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optimizer.step()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1132901" y="4772025"/>
            <a:ext cx="4363024" cy="6667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phase details</a:t>
            </a:r>
            <a:endParaRPr/>
          </a:p>
        </p:txBody>
      </p:sp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591" y="3232643"/>
            <a:ext cx="5986267" cy="28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345440" y="1268760"/>
            <a:ext cx="6365418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전체적인 순서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591" y="1866900"/>
            <a:ext cx="5076134" cy="11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6905624" y="1412776"/>
            <a:ext cx="4662983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Hyperparameter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num_epochs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Optimizer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84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each epoch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optimizer.zero_grad()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 = model(x)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loss(val, val_)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loss.backward()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optimizer.step()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151951" y="5410201"/>
            <a:ext cx="1734124" cy="2476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151951" y="4352926"/>
            <a:ext cx="2210374" cy="2285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24591" y="2609261"/>
            <a:ext cx="4999934" cy="27681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Optimizer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345440" y="1268760"/>
            <a:ext cx="5710844" cy="5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Optimizer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Variable의 .grad 값을 사용하여 Variable의 값을 변경(optimize)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learning_rate: 학습 가중치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params: 학습할 Variable 리스트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Adam optimizer를 많이 사용</a:t>
            </a:r>
            <a:endParaRPr sz="1800"/>
          </a:p>
          <a:p>
            <a:pPr indent="-28003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optimizer.zero_grad()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변수들의 .grad 값을 0으로 초기화</a:t>
            </a:r>
            <a:endParaRPr sz="1800"/>
          </a:p>
          <a:p>
            <a:pPr indent="-222884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optimzer.step()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Params에 포함된 변수들의 값 변경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변경 방법은 optimizer 종류 따라 다름</a:t>
            </a:r>
            <a:endParaRPr sz="1800"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093" y="1510595"/>
            <a:ext cx="5076134" cy="11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/>
          <p:nvPr/>
        </p:nvSpPr>
        <p:spPr>
          <a:xfrm>
            <a:off x="6411312" y="2213491"/>
            <a:ext cx="4952233" cy="3556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38100">
              <a:srgbClr val="808080">
                <a:alpha val="42745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phase details</a:t>
            </a:r>
            <a:endParaRPr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591" y="3232643"/>
            <a:ext cx="5986267" cy="28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345440" y="1268760"/>
            <a:ext cx="6365418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전체적인 순서</a:t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591" y="1866900"/>
            <a:ext cx="5076134" cy="11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6905624" y="1513490"/>
            <a:ext cx="4662983" cy="493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Hyperparameter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num_epochs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Optimizer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84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each epoch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optimizer.zero_grad()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 = model(x)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loss(val, val_)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loss.backward()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optimizer.step()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Minibatch</a:t>
            </a:r>
            <a:endParaRPr/>
          </a:p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341922" y="1556794"/>
            <a:ext cx="114807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Minibatch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281305" lvl="1" marL="74295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</a:pPr>
            <a:r>
              <a:rPr lang="en-US" sz="2000"/>
              <a:t>Batch</a:t>
            </a:r>
            <a:endParaRPr sz="2000"/>
          </a:p>
          <a:p>
            <a:pPr indent="-217169" lvl="2" marL="11430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Batch – 집단, 1회분</a:t>
            </a:r>
            <a:endParaRPr sz="1800"/>
          </a:p>
          <a:p>
            <a:pPr indent="-217169" lvl="2" marL="11430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한번에 처리할 데이터 묶음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크기가 커질수록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안정적인 학습 가능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학습 시간 대비 효율 감소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많은 메모리 소모</a:t>
            </a:r>
            <a:endParaRPr i="1" sz="1800"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00" y="1875948"/>
            <a:ext cx="7672999" cy="4301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7367988" y="3803625"/>
            <a:ext cx="17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Batch size = 1</a:t>
            </a:r>
            <a:endParaRPr b="1" i="1" sz="1700"/>
          </a:p>
        </p:txBody>
      </p:sp>
      <p:sp>
        <p:nvSpPr>
          <p:cNvPr id="236" name="Google Shape;236;p19"/>
          <p:cNvSpPr txBox="1"/>
          <p:nvPr/>
        </p:nvSpPr>
        <p:spPr>
          <a:xfrm>
            <a:off x="9115805" y="1556800"/>
            <a:ext cx="24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Batch size &lt; Data size</a:t>
            </a:r>
            <a:endParaRPr b="1" i="1" sz="1700"/>
          </a:p>
        </p:txBody>
      </p:sp>
      <p:sp>
        <p:nvSpPr>
          <p:cNvPr id="237" name="Google Shape;237;p19"/>
          <p:cNvSpPr txBox="1"/>
          <p:nvPr/>
        </p:nvSpPr>
        <p:spPr>
          <a:xfrm>
            <a:off x="5080680" y="1556800"/>
            <a:ext cx="24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Batch size = Data size</a:t>
            </a:r>
            <a:endParaRPr b="1" i="1" sz="17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f5d4a81a5_1_1"/>
          <p:cNvSpPr txBox="1"/>
          <p:nvPr>
            <p:ph type="title"/>
          </p:nvPr>
        </p:nvSpPr>
        <p:spPr>
          <a:xfrm>
            <a:off x="335360" y="152400"/>
            <a:ext cx="11493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Minibatch</a:t>
            </a:r>
            <a:endParaRPr/>
          </a:p>
        </p:txBody>
      </p:sp>
      <p:sp>
        <p:nvSpPr>
          <p:cNvPr id="243" name="Google Shape;243;g24f5d4a81a5_1_1"/>
          <p:cNvSpPr txBox="1"/>
          <p:nvPr>
            <p:ph idx="1" type="body"/>
          </p:nvPr>
        </p:nvSpPr>
        <p:spPr>
          <a:xfrm>
            <a:off x="335360" y="1124744"/>
            <a:ext cx="114807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Char char="■"/>
            </a:pPr>
            <a:r>
              <a:rPr lang="en-US" sz="1800">
                <a:solidFill>
                  <a:schemeClr val="dk1"/>
                </a:solidFill>
              </a:rPr>
              <a:t>batch_size	: 한번에 사용할 데이터 수</a:t>
            </a:r>
            <a:endParaRPr sz="1800">
              <a:solidFill>
                <a:schemeClr val="dk1"/>
              </a:solidFill>
            </a:endParaRPr>
          </a:p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Char char="■"/>
            </a:pPr>
            <a:r>
              <a:rPr lang="en-US" sz="1800">
                <a:solidFill>
                  <a:schemeClr val="dk1"/>
                </a:solidFill>
              </a:rPr>
              <a:t>iterations	: batch_size 단위로 진행한 연산 수</a:t>
            </a:r>
            <a:endParaRPr sz="1800">
              <a:solidFill>
                <a:schemeClr val="dk1"/>
              </a:solidFill>
            </a:endParaRPr>
          </a:p>
          <a:p>
            <a:pPr indent="-274320" lvl="1" marL="74295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90"/>
              <a:buChar char="■"/>
            </a:pPr>
            <a:r>
              <a:rPr lang="en-US" sz="1800">
                <a:solidFill>
                  <a:srgbClr val="7F7F7F"/>
                </a:solidFill>
              </a:rPr>
              <a:t>Data size = batch_size * iterations</a:t>
            </a:r>
            <a:endParaRPr sz="1400">
              <a:solidFill>
                <a:schemeClr val="dk1"/>
              </a:solidFill>
            </a:endParaRPr>
          </a:p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Char char="■"/>
            </a:pPr>
            <a:r>
              <a:rPr lang="en-US" sz="1800">
                <a:solidFill>
                  <a:schemeClr val="dk1"/>
                </a:solidFill>
              </a:rPr>
              <a:t>epoch	: 전체 training data 단위로 진행한 연산 수</a:t>
            </a:r>
            <a:endParaRPr sz="1800"/>
          </a:p>
          <a:p>
            <a:pPr indent="-222884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Torch 구현 특징</a:t>
            </a:r>
            <a:endParaRPr b="1" sz="2000"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모듈의 입력으로 들어오는 텐서의 </a:t>
            </a:r>
            <a:r>
              <a:rPr b="1" lang="en-US" sz="1800">
                <a:solidFill>
                  <a:srgbClr val="1900FF"/>
                </a:solidFill>
              </a:rPr>
              <a:t>0번째 차원은 항상 batch size를 위해 할당</a:t>
            </a:r>
            <a:endParaRPr b="1" sz="1800">
              <a:solidFill>
                <a:srgbClr val="1900FF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Batch size는 단순히 연산 횟수이므로, 입력값은 유동적으로 변할 수 있음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Ex) </a:t>
            </a:r>
            <a:r>
              <a:rPr i="1" lang="en-US" sz="1800"/>
              <a:t>fc = nn.Linear(30, 10), b.shape: [5, 30], c.shape: [100, 30]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fc(b).shape: [5, 10]	fc(c).shape: [100, 30]</a:t>
            </a:r>
            <a:endParaRPr i="1" sz="1800"/>
          </a:p>
        </p:txBody>
      </p:sp>
      <p:sp>
        <p:nvSpPr>
          <p:cNvPr id="244" name="Google Shape;244;g24f5d4a81a5_1_1"/>
          <p:cNvSpPr txBox="1"/>
          <p:nvPr>
            <p:ph idx="12" type="sldNum"/>
          </p:nvPr>
        </p:nvSpPr>
        <p:spPr>
          <a:xfrm>
            <a:off x="11568608" y="6597352"/>
            <a:ext cx="576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24f5d4a81a5_1_1"/>
          <p:cNvSpPr txBox="1"/>
          <p:nvPr/>
        </p:nvSpPr>
        <p:spPr>
          <a:xfrm>
            <a:off x="2838262" y="5439724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4f5d4a81a5_1_1"/>
          <p:cNvSpPr txBox="1"/>
          <p:nvPr/>
        </p:nvSpPr>
        <p:spPr>
          <a:xfrm>
            <a:off x="3151168" y="5445966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4f5d4a81a5_1_1"/>
          <p:cNvSpPr txBox="1"/>
          <p:nvPr/>
        </p:nvSpPr>
        <p:spPr>
          <a:xfrm>
            <a:off x="5106537" y="5415479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f5d4a81a5_1_1"/>
          <p:cNvSpPr txBox="1"/>
          <p:nvPr/>
        </p:nvSpPr>
        <p:spPr>
          <a:xfrm>
            <a:off x="5470160" y="5415479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 b="59445" l="0" r="0" t="0"/>
          <a:stretch/>
        </p:blipFill>
        <p:spPr>
          <a:xfrm>
            <a:off x="670595" y="2038349"/>
            <a:ext cx="4467956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3929" l="0" r="0" t="55565"/>
          <a:stretch/>
        </p:blipFill>
        <p:spPr>
          <a:xfrm>
            <a:off x="7053449" y="2041822"/>
            <a:ext cx="4467956" cy="27778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/>
          <p:nvPr/>
        </p:nvSpPr>
        <p:spPr>
          <a:xfrm>
            <a:off x="5406885" y="3052761"/>
            <a:ext cx="1252724" cy="7524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38100">
              <a:srgbClr val="808080">
                <a:alpha val="42745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Tips: Neural network playground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TensorFlow neural network playground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https://playground.tensorflow.org</a:t>
            </a:r>
            <a:r>
              <a:rPr lang="en-US" sz="18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Model structure, activation function 변경했을 때의 effect를 시각적으로 확인하고 이해하는데 도움이 됨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" y="3173144"/>
            <a:ext cx="6188392" cy="313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7628" y="3173144"/>
            <a:ext cx="1532662" cy="1570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9429750" y="3789040"/>
            <a:ext cx="1383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neurons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7629" y="4895909"/>
            <a:ext cx="1532662" cy="151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9429750" y="5282301"/>
            <a:ext cx="1383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Codes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실습 코드 Github 주소</a:t>
            </a:r>
            <a:endParaRPr b="1" sz="2000"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3302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https://github.com/JHKim-snu/AI_Expert</a:t>
            </a:r>
            <a:endParaRPr sz="1800"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Multi-Layer Perceptron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Gate Example (Prev.)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45440" y="1268760"/>
            <a:ext cx="11480700" cy="504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■"/>
            </a:pPr>
            <a:r>
              <a:rPr lang="en-US"/>
              <a:t> </a:t>
            </a:r>
            <a:endParaRPr/>
          </a:p>
        </p:txBody>
      </p:sp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1942729" y="3857297"/>
            <a:ext cx="8306542" cy="2740055"/>
            <a:chOff x="998951" y="1851829"/>
            <a:chExt cx="7595208" cy="2352675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8951" y="1851829"/>
              <a:ext cx="3505200" cy="235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50859" y="1867878"/>
              <a:ext cx="3543300" cy="2324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Layer Perceptron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Multi-Layer Perceptron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N-1번째 층의 출력을 입력으로 하는 N번째 층을 생성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표현할 수 있는 범위가 더 커짐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79618" t="0"/>
          <a:stretch/>
        </p:blipFill>
        <p:spPr>
          <a:xfrm>
            <a:off x="6387830" y="2420525"/>
            <a:ext cx="1288150" cy="428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7675979" y="2420525"/>
            <a:ext cx="3453425" cy="42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Layer Perceptron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■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5"/>
          <p:cNvCxnSpPr/>
          <p:nvPr/>
        </p:nvCxnSpPr>
        <p:spPr>
          <a:xfrm>
            <a:off x="1522838" y="5825498"/>
            <a:ext cx="314348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9" name="Google Shape;119;p5"/>
          <p:cNvGrpSpPr/>
          <p:nvPr/>
        </p:nvGrpSpPr>
        <p:grpSpPr>
          <a:xfrm>
            <a:off x="1522838" y="4878263"/>
            <a:ext cx="3152756" cy="941032"/>
            <a:chOff x="1934543" y="4967338"/>
            <a:chExt cx="3152756" cy="941032"/>
          </a:xfrm>
        </p:grpSpPr>
        <p:cxnSp>
          <p:nvCxnSpPr>
            <p:cNvPr id="120" name="Google Shape;120;p5"/>
            <p:cNvCxnSpPr/>
            <p:nvPr/>
          </p:nvCxnSpPr>
          <p:spPr>
            <a:xfrm flipH="1" rot="10800000">
              <a:off x="3936906" y="4967338"/>
              <a:ext cx="1150393" cy="941032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1934543" y="5908370"/>
              <a:ext cx="2002363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" name="Google Shape;122;p5"/>
          <p:cNvSpPr txBox="1"/>
          <p:nvPr/>
        </p:nvSpPr>
        <p:spPr>
          <a:xfrm>
            <a:off x="3094580" y="4450921"/>
            <a:ext cx="4048218" cy="3231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58416" y="6324464"/>
            <a:ext cx="3036164" cy="323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579531" y="5093373"/>
            <a:ext cx="1482571" cy="6863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38100">
              <a:srgbClr val="808080">
                <a:alpha val="42745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>
            <a:off x="7757348" y="5825498"/>
            <a:ext cx="314348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5"/>
          <p:cNvCxnSpPr/>
          <p:nvPr/>
        </p:nvCxnSpPr>
        <p:spPr>
          <a:xfrm flipH="1">
            <a:off x="7461938" y="5600830"/>
            <a:ext cx="1150393" cy="502415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5"/>
          <p:cNvCxnSpPr/>
          <p:nvPr/>
        </p:nvCxnSpPr>
        <p:spPr>
          <a:xfrm rot="10800000">
            <a:off x="8603628" y="5600830"/>
            <a:ext cx="1450924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" name="Google Shape;128;p5"/>
          <p:cNvGrpSpPr/>
          <p:nvPr/>
        </p:nvGrpSpPr>
        <p:grpSpPr>
          <a:xfrm>
            <a:off x="1009135" y="5822311"/>
            <a:ext cx="3042007" cy="502415"/>
            <a:chOff x="1420840" y="5950921"/>
            <a:chExt cx="3042007" cy="502415"/>
          </a:xfrm>
        </p:grpSpPr>
        <p:cxnSp>
          <p:nvCxnSpPr>
            <p:cNvPr id="129" name="Google Shape;129;p5"/>
            <p:cNvCxnSpPr/>
            <p:nvPr/>
          </p:nvCxnSpPr>
          <p:spPr>
            <a:xfrm flipH="1">
              <a:off x="1420840" y="5950921"/>
              <a:ext cx="1150393" cy="502415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2571233" y="5950921"/>
              <a:ext cx="1891614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31" name="Google Shape;131;p5"/>
          <p:cNvCxnSpPr/>
          <p:nvPr/>
        </p:nvCxnSpPr>
        <p:spPr>
          <a:xfrm flipH="1">
            <a:off x="10063255" y="4810383"/>
            <a:ext cx="995679" cy="79044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/>
        </p:nvSpPr>
        <p:spPr>
          <a:xfrm>
            <a:off x="7304981" y="4560683"/>
            <a:ext cx="4048218" cy="3231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3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>
            <a:off x="8877494" y="1124693"/>
            <a:ext cx="1886702" cy="2909202"/>
            <a:chOff x="9665770" y="869055"/>
            <a:chExt cx="1886702" cy="2909202"/>
          </a:xfrm>
        </p:grpSpPr>
        <p:sp>
          <p:nvSpPr>
            <p:cNvPr id="134" name="Google Shape;134;p5"/>
            <p:cNvSpPr/>
            <p:nvPr/>
          </p:nvSpPr>
          <p:spPr>
            <a:xfrm>
              <a:off x="9665770" y="2547738"/>
              <a:ext cx="629920" cy="619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rotWithShape="0" dir="2700000" dist="38100">
                <a:srgbClr val="808080">
                  <a:alpha val="42745"/>
                </a:srgbClr>
              </a:outerShdw>
            </a:effectLst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h11</a:t>
              </a:r>
              <a:endParaRPr b="1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0922552" y="2547738"/>
              <a:ext cx="629920" cy="619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rotWithShape="0" dir="2700000" dist="38100">
                <a:srgbClr val="808080">
                  <a:alpha val="42745"/>
                </a:srgbClr>
              </a:outerShdw>
            </a:effectLst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h12</a:t>
              </a:r>
              <a:endParaRPr b="1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36" name="Google Shape;136;p5"/>
            <p:cNvCxnSpPr>
              <a:endCxn id="134" idx="4"/>
            </p:cNvCxnSpPr>
            <p:nvPr/>
          </p:nvCxnSpPr>
          <p:spPr>
            <a:xfrm rot="10800000">
              <a:off x="9980730" y="3167498"/>
              <a:ext cx="407100" cy="326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5"/>
            <p:cNvCxnSpPr>
              <a:endCxn id="135" idx="4"/>
            </p:cNvCxnSpPr>
            <p:nvPr/>
          </p:nvCxnSpPr>
          <p:spPr>
            <a:xfrm flipH="1" rot="10800000">
              <a:off x="10833412" y="3167498"/>
              <a:ext cx="404100" cy="326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5"/>
            <p:cNvCxnSpPr>
              <a:stCxn id="134" idx="0"/>
            </p:cNvCxnSpPr>
            <p:nvPr/>
          </p:nvCxnSpPr>
          <p:spPr>
            <a:xfrm flipH="1" rot="10800000">
              <a:off x="9980730" y="2076738"/>
              <a:ext cx="407100" cy="471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5"/>
            <p:cNvCxnSpPr>
              <a:stCxn id="135" idx="0"/>
            </p:cNvCxnSpPr>
            <p:nvPr/>
          </p:nvCxnSpPr>
          <p:spPr>
            <a:xfrm rot="10800000">
              <a:off x="10833412" y="2076738"/>
              <a:ext cx="404100" cy="471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5"/>
            <p:cNvSpPr txBox="1"/>
            <p:nvPr/>
          </p:nvSpPr>
          <p:spPr>
            <a:xfrm>
              <a:off x="10432853" y="3408925"/>
              <a:ext cx="355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1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0270912" y="1564378"/>
              <a:ext cx="629920" cy="619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rotWithShape="0" dir="2700000" dist="38100">
                <a:srgbClr val="808080">
                  <a:alpha val="42745"/>
                </a:srgbClr>
              </a:outerShdw>
            </a:effectLst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h2</a:t>
              </a:r>
              <a:endParaRPr b="1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42" name="Google Shape;142;p5"/>
            <p:cNvCxnSpPr>
              <a:stCxn id="141" idx="0"/>
              <a:endCxn id="143" idx="2"/>
            </p:cNvCxnSpPr>
            <p:nvPr/>
          </p:nvCxnSpPr>
          <p:spPr>
            <a:xfrm flipH="1" rot="10800000">
              <a:off x="10585872" y="1238278"/>
              <a:ext cx="5700" cy="326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5"/>
            <p:cNvSpPr txBox="1"/>
            <p:nvPr/>
          </p:nvSpPr>
          <p:spPr>
            <a:xfrm>
              <a:off x="10312101" y="869055"/>
              <a:ext cx="5589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</a:t>
              </a:r>
              <a:endParaRPr b="1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9755699" y="3196315"/>
              <a:ext cx="51521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333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10950388" y="3234064"/>
              <a:ext cx="515213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333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9719034" y="1996606"/>
              <a:ext cx="515213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333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0988087" y="1996606"/>
              <a:ext cx="515213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333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8" name="Google Shape;148;p5"/>
          <p:cNvSpPr txBox="1"/>
          <p:nvPr/>
        </p:nvSpPr>
        <p:spPr>
          <a:xfrm>
            <a:off x="4448452" y="4191351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ctified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모델의 구성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335360" y="1594179"/>
            <a:ext cx="11665585" cy="55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nn.Linear(in_features, out_features)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Weight matrix, bias vector를 포함한 단일 perceptron layer를 구현한 라이브러리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Input, output개수: in_features, out_features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nn.Module을 inherit한 일종의 submodule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Parameter를 가지므로 모델 초기화 시 선언 필요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nn.functional.relu(input)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ReLU activation function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torch.sigmoid(input)</a:t>
            </a:r>
            <a:endParaRPr b="1"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결과값 shaping을 위한 Sigmoid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모델이 아닌 단순한 함수이므로 초기화 필요 없음</a:t>
            </a:r>
            <a:endParaRPr sz="1800"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implementation details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initialization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모델 선언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97" y="1975482"/>
            <a:ext cx="4306215" cy="290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4917182" y="1673424"/>
            <a:ext cx="6939458" cy="4635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__init__(self)</a:t>
            </a:r>
            <a:endParaRPr/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2개의 fully connected(linear) layer를 선언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initialization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노드 개수: 2(x,y)</a:t>
            </a: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4(hidden)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→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1(val_)</a:t>
            </a:r>
            <a:endParaRPr/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forward(self, x)</a:t>
            </a:r>
            <a:endParaRPr/>
          </a:p>
          <a:p>
            <a:pPr indent="-16573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 = sigmoid(fc2(ReLU(fc1(x)))</a:t>
            </a:r>
            <a:endParaRPr/>
          </a:p>
          <a:p>
            <a: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900933" y="5199658"/>
            <a:ext cx="9977934" cy="11816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phase details</a:t>
            </a:r>
            <a:endParaRPr/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591" y="3232643"/>
            <a:ext cx="5986267" cy="28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345440" y="1268760"/>
            <a:ext cx="6365418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전체적인 순서</a:t>
            </a:r>
            <a:endParaRPr/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591" y="1866900"/>
            <a:ext cx="5076134" cy="11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6905624" y="1412776"/>
            <a:ext cx="4662983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Hyperparameter 선언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num_epochs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Optimizer 초기화</a:t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84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each epoch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optimizer.zero_grad()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val_ = model(x)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loss(val, val_)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loss.backward()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CC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optimizer.step()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132901" y="4543425"/>
            <a:ext cx="1791274" cy="2571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2">
  <a:themeElements>
    <a:clrScheme name="Custom 23">
      <a:dk1>
        <a:srgbClr val="000000"/>
      </a:dk1>
      <a:lt1>
        <a:srgbClr val="FFFFFF"/>
      </a:lt1>
      <a:dk2>
        <a:srgbClr val="7DA100"/>
      </a:dk2>
      <a:lt2>
        <a:srgbClr val="FBE5B4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808000"/>
      </a:accent5>
      <a:accent6>
        <a:srgbClr val="BF7B1B"/>
      </a:accent6>
      <a:hlink>
        <a:srgbClr val="99350B"/>
      </a:hlink>
      <a:folHlink>
        <a:srgbClr val="7851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2015-02-23T05:17:01Z</dcterms:created>
  <dc:creator>bi</dc:creator>
</cp:coreProperties>
</file>