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CFjGXoqANxkHIqVXN7MrGJc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5838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 txBox="1"/>
          <p:nvPr>
            <p:ph idx="12" type="sldNum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6e58f5637_0_0:notes"/>
          <p:cNvSpPr/>
          <p:nvPr>
            <p:ph idx="2" type="sldImg"/>
          </p:nvPr>
        </p:nvSpPr>
        <p:spPr>
          <a:xfrm>
            <a:off x="422275" y="1243013"/>
            <a:ext cx="59628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6e58f5637_0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26e58f5637_0_0:notes"/>
          <p:cNvSpPr txBox="1"/>
          <p:nvPr>
            <p:ph idx="12" type="sldNum"/>
          </p:nvPr>
        </p:nvSpPr>
        <p:spPr>
          <a:xfrm>
            <a:off x="3855838" y="9440647"/>
            <a:ext cx="2949900" cy="49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08305cefc_0_1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508305cefc_0_10:notes"/>
          <p:cNvSpPr/>
          <p:nvPr>
            <p:ph idx="2" type="sldImg"/>
          </p:nvPr>
        </p:nvSpPr>
        <p:spPr>
          <a:xfrm>
            <a:off x="422275" y="1243013"/>
            <a:ext cx="59628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08305cefc_0_33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508305cefc_0_33:notes"/>
          <p:cNvSpPr/>
          <p:nvPr>
            <p:ph idx="2" type="sldImg"/>
          </p:nvPr>
        </p:nvSpPr>
        <p:spPr>
          <a:xfrm>
            <a:off x="422275" y="1243013"/>
            <a:ext cx="59628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22275" y="1243013"/>
            <a:ext cx="59626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 rot="5400000">
            <a:off x="3565560" y="-1951360"/>
            <a:ext cx="5040560" cy="1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 rot="5400000">
            <a:off x="7429500" y="1714500"/>
            <a:ext cx="60198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 rot="5400000">
            <a:off x="1536700" y="-1079500"/>
            <a:ext cx="6019800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>
  <p:cSld name="제목 및 표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3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22" name="Google Shape;22;p23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345440" y="1268760"/>
            <a:ext cx="5558539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276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92011" y="1268760"/>
            <a:ext cx="5634229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276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335360" y="1268760"/>
            <a:ext cx="55686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37" name="Google Shape;37;p26"/>
          <p:cNvSpPr txBox="1"/>
          <p:nvPr>
            <p:ph idx="2" type="body"/>
          </p:nvPr>
        </p:nvSpPr>
        <p:spPr>
          <a:xfrm>
            <a:off x="335360" y="1916832"/>
            <a:ext cx="5568619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38" name="Google Shape;38;p26"/>
          <p:cNvSpPr txBox="1"/>
          <p:nvPr>
            <p:ph idx="3" type="body"/>
          </p:nvPr>
        </p:nvSpPr>
        <p:spPr>
          <a:xfrm>
            <a:off x="6192012" y="1268760"/>
            <a:ext cx="564024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4" type="body"/>
          </p:nvPr>
        </p:nvSpPr>
        <p:spPr>
          <a:xfrm>
            <a:off x="6192012" y="1916832"/>
            <a:ext cx="5640245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6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■"/>
              <a:defRPr sz="3200"/>
            </a:lvl1pPr>
            <a:lvl2pPr indent="-344169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9pPr>
          </a:lstStyle>
          <a:p/>
        </p:txBody>
      </p:sp>
      <p:sp>
        <p:nvSpPr>
          <p:cNvPr id="53" name="Google Shape;53;p2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8000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CC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47328" y="6597352"/>
            <a:ext cx="5376597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HKim-snu/AI_Expe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hyperlink" Target="https://www.quora.com/What-is-the-difference-between-a-convolutional-neural-network-and-a-multilayer-perceptr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vdumoulin/conv_arithmetic/blob/master/README.md" TargetMode="External"/><Relationship Id="rId4" Type="http://schemas.openxmlformats.org/officeDocument/2006/relationships/image" Target="../media/image11.jpg"/><Relationship Id="rId5" Type="http://schemas.openxmlformats.org/officeDocument/2006/relationships/hyperlink" Target="https://machinethink.net/blog/googles-mobile-net-architecture-on-iphone/" TargetMode="External"/><Relationship Id="rId6" Type="http://schemas.openxmlformats.org/officeDocument/2006/relationships/hyperlink" Target="https://www.slideshare.net/mohamedloey/convolutional-neural-network-models-deep-learning" TargetMode="External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jp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1792012" y="702230"/>
            <a:ext cx="8640960" cy="267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576A3"/>
                </a:solidFill>
              </a:rPr>
              <a:t>Lab 2-2: CNN</a:t>
            </a:r>
            <a:br>
              <a:rPr lang="en-US" sz="3200"/>
            </a:br>
            <a:r>
              <a:rPr lang="en-US" sz="2400"/>
              <a:t>&lt;삼성 AI 전문가 교육과정&gt; 실습</a:t>
            </a:r>
            <a:br>
              <a:rPr lang="en-US" sz="2400"/>
            </a:br>
            <a:r>
              <a:rPr lang="en-US" sz="2400"/>
              <a:t>서울대학교 바이오지능 연구실 (장병탁 교수)</a:t>
            </a:r>
            <a:br>
              <a:rPr lang="en-US" sz="2400"/>
            </a:br>
            <a:r>
              <a:rPr lang="en-US" sz="2400"/>
              <a:t>김정현, 신수연</a:t>
            </a:r>
            <a:br>
              <a:rPr lang="en-US" sz="2400"/>
            </a:br>
            <a:r>
              <a:rPr lang="en-US" sz="2400"/>
              <a:t>2023.06.07</a:t>
            </a:r>
            <a:endParaRPr sz="3600"/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2895600" y="3645503"/>
            <a:ext cx="6400800" cy="275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</a:pPr>
            <a:r>
              <a:rPr lang="en-US" sz="2300">
                <a:solidFill>
                  <a:schemeClr val="dk1"/>
                </a:solidFill>
              </a:rPr>
              <a:t>Biointelligence Laboratory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</a:pPr>
            <a:r>
              <a:rPr lang="en-US" sz="2300">
                <a:solidFill>
                  <a:schemeClr val="dk1"/>
                </a:solidFill>
              </a:rPr>
              <a:t>Dept. of Computer Science and Engineering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</a:pPr>
            <a:r>
              <a:rPr lang="en-US" sz="2300">
                <a:solidFill>
                  <a:schemeClr val="dk1"/>
                </a:solidFill>
              </a:rPr>
              <a:t>Seoul National University</a:t>
            </a:r>
            <a:endParaRPr/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590" y="5185274"/>
            <a:ext cx="899603" cy="92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3838" y="5365632"/>
            <a:ext cx="940461" cy="78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Codes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실습 코드 Github 주소</a:t>
            </a:r>
            <a:endParaRPr b="1" sz="2000"/>
          </a:p>
          <a:p>
            <a:pPr indent="-2730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/>
          </a:p>
          <a:p>
            <a:pPr indent="-337185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https://github.com/JHKim-snu/AI_Expert</a:t>
            </a:r>
            <a:endParaRPr sz="1800"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 implementation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45440" y="1268760"/>
            <a:ext cx="7918450" cy="50405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479" t="-5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■"/>
            </a:pPr>
            <a:r>
              <a:rPr lang="en-US"/>
              <a:t> </a:t>
            </a:r>
            <a:endParaRPr/>
          </a:p>
        </p:txBody>
      </p:sp>
      <p:sp>
        <p:nvSpPr>
          <p:cNvPr id="98" name="Google Shape;98;p3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nn vs mlp에 대한 이미지 검색결과" id="99" name="Google Shape;99;p3"/>
          <p:cNvPicPr preferRelativeResize="0"/>
          <p:nvPr/>
        </p:nvPicPr>
        <p:blipFill rotWithShape="1">
          <a:blip r:embed="rId4">
            <a:alphaModFix/>
          </a:blip>
          <a:srcRect b="0" l="51727" r="0" t="0"/>
          <a:stretch/>
        </p:blipFill>
        <p:spPr>
          <a:xfrm>
            <a:off x="8263891" y="3777445"/>
            <a:ext cx="3264712" cy="24153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nn vs mlp에 대한 이미지 검색결과"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50331" t="0"/>
          <a:stretch/>
        </p:blipFill>
        <p:spPr>
          <a:xfrm>
            <a:off x="8263891" y="1200832"/>
            <a:ext cx="3304718" cy="2376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8373288" y="6192838"/>
            <a:ext cx="36505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출처:</a:t>
            </a: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https://www.quora.com/What-is-the-difference-between-a-convolutional-neural-network-and-a-multilayer-perceptron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e58f5637_0_0"/>
          <p:cNvSpPr txBox="1"/>
          <p:nvPr>
            <p:ph idx="12" type="sldNum"/>
          </p:nvPr>
        </p:nvSpPr>
        <p:spPr>
          <a:xfrm>
            <a:off x="11568608" y="6597352"/>
            <a:ext cx="576000" cy="24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g226e58f56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7200"/>
            <a:ext cx="4542575" cy="51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26e58f563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575" y="2046190"/>
            <a:ext cx="7374976" cy="276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 model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345440" y="1298852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nn.Conv2d(</a:t>
            </a:r>
            <a:r>
              <a:rPr b="1" i="1" lang="en-US" sz="2000"/>
              <a:t>in_channels</a:t>
            </a:r>
            <a:r>
              <a:rPr b="1" lang="en-US" sz="2000"/>
              <a:t>, </a:t>
            </a:r>
            <a:r>
              <a:rPr b="1" i="1" lang="en-US" sz="2000"/>
              <a:t>out_channels</a:t>
            </a:r>
            <a:r>
              <a:rPr b="1" lang="en-US" sz="2000"/>
              <a:t>, </a:t>
            </a:r>
            <a:r>
              <a:rPr b="1" i="1" lang="en-US" sz="2000"/>
              <a:t>kernel_size</a:t>
            </a:r>
            <a:r>
              <a:rPr b="1" lang="en-US" sz="2000"/>
              <a:t>, </a:t>
            </a:r>
            <a:r>
              <a:rPr b="1" i="1" lang="en-US" sz="2000"/>
              <a:t>stride</a:t>
            </a:r>
            <a:r>
              <a:rPr b="1" lang="en-US" sz="2000"/>
              <a:t>, </a:t>
            </a:r>
            <a:r>
              <a:rPr b="1" i="1" lang="en-US" sz="2000"/>
              <a:t>padding</a:t>
            </a:r>
            <a:r>
              <a:rPr b="1" lang="en-US" sz="2000"/>
              <a:t>)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>
                <a:solidFill>
                  <a:srgbClr val="1900FF"/>
                </a:solidFill>
              </a:rPr>
              <a:t>out_channels</a:t>
            </a:r>
            <a:r>
              <a:rPr lang="en-US" sz="1800"/>
              <a:t>: 사용할 커널의 개수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>
                <a:solidFill>
                  <a:srgbClr val="1900FF"/>
                </a:solidFill>
              </a:rPr>
              <a:t>stride</a:t>
            </a:r>
            <a:r>
              <a:rPr lang="en-US" sz="1800"/>
              <a:t>: 한번에 넘길 픽셀 개수 (default: 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>
                <a:solidFill>
                  <a:srgbClr val="1900FF"/>
                </a:solidFill>
              </a:rPr>
              <a:t>padding</a:t>
            </a:r>
            <a:r>
              <a:rPr lang="en-US" sz="1800"/>
              <a:t>: 입력의 가장자리에 padding만큼의 빈값을 채워넣음(default: 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https://github.com/vdumoulin/conv_arithmetic/blob/master/README.md</a:t>
            </a:r>
            <a:endParaRPr sz="1800"/>
          </a:p>
          <a:p>
            <a:pPr indent="-18669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nn stride padding에 대한 이미지 검색결과"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6051" y="3958013"/>
            <a:ext cx="4149771" cy="233505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809553" y="6428075"/>
            <a:ext cx="46791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출처: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https://machinethink.net/blog/googles-mobile-net-architecture-on-iphone/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6631453" y="6351131"/>
            <a:ext cx="46791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출처: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https://www.slideshare.net/mohamedloey/convolutional-neural-network-models-deep-learning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860543" y="3575691"/>
            <a:ext cx="4627910" cy="2892690"/>
            <a:chOff x="8053" y="3578204"/>
            <a:chExt cx="4853523" cy="2875132"/>
          </a:xfrm>
        </p:grpSpPr>
        <p:pic>
          <p:nvPicPr>
            <p:cNvPr descr="관련 이미지" id="121" name="Google Shape;121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25203" y="3974355"/>
              <a:ext cx="3336373" cy="2478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4"/>
            <p:cNvSpPr/>
            <p:nvPr/>
          </p:nvSpPr>
          <p:spPr>
            <a:xfrm>
              <a:off x="1508760" y="4399567"/>
              <a:ext cx="342900" cy="161003"/>
            </a:xfrm>
            <a:custGeom>
              <a:rect b="b" l="l" r="r" t="t"/>
              <a:pathLst>
                <a:path extrusionOk="0" h="161003" w="342900">
                  <a:moveTo>
                    <a:pt x="0" y="161003"/>
                  </a:moveTo>
                  <a:cubicBezTo>
                    <a:pt x="28575" y="105758"/>
                    <a:pt x="57150" y="50513"/>
                    <a:pt x="114300" y="23843"/>
                  </a:cubicBezTo>
                  <a:cubicBezTo>
                    <a:pt x="171450" y="-2827"/>
                    <a:pt x="257175" y="-922"/>
                    <a:pt x="342900" y="983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 rot="-4135984">
              <a:off x="1337309" y="4710837"/>
              <a:ext cx="342900" cy="161003"/>
            </a:xfrm>
            <a:custGeom>
              <a:rect b="b" l="l" r="r" t="t"/>
              <a:pathLst>
                <a:path extrusionOk="0" h="161003" w="342900">
                  <a:moveTo>
                    <a:pt x="0" y="161003"/>
                  </a:moveTo>
                  <a:cubicBezTo>
                    <a:pt x="28575" y="105758"/>
                    <a:pt x="57150" y="50513"/>
                    <a:pt x="114300" y="23843"/>
                  </a:cubicBezTo>
                  <a:cubicBezTo>
                    <a:pt x="171450" y="-2827"/>
                    <a:pt x="257175" y="-922"/>
                    <a:pt x="342900" y="983"/>
                  </a:cubicBezTo>
                </a:path>
              </a:pathLst>
            </a:cu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8053" y="4189054"/>
              <a:ext cx="1761176" cy="425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kernel_size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 rot="3731498">
              <a:off x="1855536" y="4427345"/>
              <a:ext cx="307010" cy="147287"/>
            </a:xfrm>
            <a:custGeom>
              <a:rect b="b" l="l" r="r" t="t"/>
              <a:pathLst>
                <a:path extrusionOk="0" h="161003" w="342900">
                  <a:moveTo>
                    <a:pt x="0" y="161003"/>
                  </a:moveTo>
                  <a:cubicBezTo>
                    <a:pt x="28575" y="105758"/>
                    <a:pt x="57150" y="50513"/>
                    <a:pt x="114300" y="23843"/>
                  </a:cubicBezTo>
                  <a:cubicBezTo>
                    <a:pt x="171450" y="-2827"/>
                    <a:pt x="257175" y="-922"/>
                    <a:pt x="342900" y="98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1508759" y="3578204"/>
              <a:ext cx="1547036" cy="367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in_channels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7;p4"/>
            <p:cNvCxnSpPr>
              <a:stCxn id="126" idx="2"/>
              <a:endCxn id="125" idx="1"/>
            </p:cNvCxnSpPr>
            <p:nvPr/>
          </p:nvCxnSpPr>
          <p:spPr>
            <a:xfrm flipH="1">
              <a:off x="2029677" y="3945294"/>
              <a:ext cx="252600" cy="487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08305cefc_0_10"/>
          <p:cNvSpPr txBox="1"/>
          <p:nvPr>
            <p:ph type="title"/>
          </p:nvPr>
        </p:nvSpPr>
        <p:spPr>
          <a:xfrm>
            <a:off x="335360" y="152400"/>
            <a:ext cx="114939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 Normalization</a:t>
            </a:r>
            <a:endParaRPr/>
          </a:p>
        </p:txBody>
      </p:sp>
      <p:sp>
        <p:nvSpPr>
          <p:cNvPr id="133" name="Google Shape;133;g2508305cefc_0_10"/>
          <p:cNvSpPr txBox="1"/>
          <p:nvPr>
            <p:ph idx="12" type="sldNum"/>
          </p:nvPr>
        </p:nvSpPr>
        <p:spPr>
          <a:xfrm>
            <a:off x="11568608" y="6597352"/>
            <a:ext cx="576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g2508305cef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5" y="1801513"/>
            <a:ext cx="4790299" cy="38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508305cef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700" y="2663824"/>
            <a:ext cx="6996699" cy="18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nist 이미지 검색결과&quot;" id="140" name="Google Shape;140;g2508305cefc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447" y="1124744"/>
            <a:ext cx="2938726" cy="220404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508305cefc_0_33"/>
          <p:cNvSpPr txBox="1"/>
          <p:nvPr>
            <p:ph type="title"/>
          </p:nvPr>
        </p:nvSpPr>
        <p:spPr>
          <a:xfrm>
            <a:off x="335360" y="152400"/>
            <a:ext cx="114939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MNIST Dataset</a:t>
            </a:r>
            <a:endParaRPr/>
          </a:p>
        </p:txBody>
      </p:sp>
      <p:sp>
        <p:nvSpPr>
          <p:cNvPr id="142" name="Google Shape;142;g2508305cefc_0_33"/>
          <p:cNvSpPr txBox="1"/>
          <p:nvPr>
            <p:ph idx="1" type="body"/>
          </p:nvPr>
        </p:nvSpPr>
        <p:spPr>
          <a:xfrm>
            <a:off x="345440" y="1268760"/>
            <a:ext cx="1148070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■"/>
            </a:pPr>
            <a:r>
              <a:rPr lang="en-US"/>
              <a:t>MNIST 계열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MNIST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Handwritten digits</a:t>
            </a:r>
            <a:endParaRPr/>
          </a:p>
          <a:p>
            <a:pPr indent="-129539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Fashion-MNIST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Grayscale cloth images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난이도 높은 MNIST</a:t>
            </a:r>
            <a:endParaRPr/>
          </a:p>
          <a:p>
            <a:pPr indent="-129539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KMNIST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일본어 MNIST</a:t>
            </a:r>
            <a:endParaRPr/>
          </a:p>
        </p:txBody>
      </p:sp>
      <p:sp>
        <p:nvSpPr>
          <p:cNvPr id="143" name="Google Shape;143;g2508305cefc_0_33"/>
          <p:cNvSpPr txBox="1"/>
          <p:nvPr>
            <p:ph idx="12" type="sldNum"/>
          </p:nvPr>
        </p:nvSpPr>
        <p:spPr>
          <a:xfrm>
            <a:off x="11568608" y="6597352"/>
            <a:ext cx="576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g2508305cefc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6188" y="9525"/>
            <a:ext cx="1434458" cy="6838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shion mnist 이미지 검색결과&quot;" id="145" name="Google Shape;145;g2508305cefc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4448" y="1989363"/>
            <a:ext cx="2516535" cy="25165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github.com/rois-codh/kmnist/raw/master/images/kmnist_examples.png" id="146" name="Google Shape;146;g2508305cefc_0_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11307" y="4793930"/>
            <a:ext cx="5459677" cy="180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508305cefc_0_33"/>
          <p:cNvSpPr/>
          <p:nvPr/>
        </p:nvSpPr>
        <p:spPr>
          <a:xfrm>
            <a:off x="10394235" y="434305"/>
            <a:ext cx="1264500" cy="68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0404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 classifier implementation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345440" y="1268760"/>
            <a:ext cx="6149953" cy="50405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5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■"/>
            </a:pPr>
            <a:r>
              <a:rPr lang="en-US"/>
              <a:t> </a:t>
            </a:r>
            <a:endParaRPr/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3307" y="1268759"/>
            <a:ext cx="4863253" cy="504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335360" y="152400"/>
            <a:ext cx="11493925" cy="972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results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345440" y="1268760"/>
            <a:ext cx="114808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-US" sz="2000"/>
              <a:t>학습 결과</a:t>
            </a:r>
            <a:endParaRPr b="1" sz="2000"/>
          </a:p>
          <a:p>
            <a:pPr indent="-2730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약 98% 정도의 accuracy</a:t>
            </a:r>
            <a:endParaRPr/>
          </a:p>
          <a:p>
            <a:pPr indent="-222884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학습 파라메터: </a:t>
            </a:r>
            <a:r>
              <a:rPr b="1" lang="en-US" sz="1800">
                <a:solidFill>
                  <a:srgbClr val="C00000"/>
                </a:solidFill>
              </a:rPr>
              <a:t>2762</a:t>
            </a:r>
            <a:r>
              <a:rPr lang="en-US" sz="1800"/>
              <a:t>개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Layer 개수:		2 </a:t>
            </a:r>
            <a:r>
              <a:rPr lang="en-US" sz="1800">
                <a:latin typeface="Batang"/>
                <a:ea typeface="Batang"/>
                <a:cs typeface="Batang"/>
                <a:sym typeface="Batang"/>
              </a:rPr>
              <a:t>→</a:t>
            </a:r>
            <a:r>
              <a:rPr lang="en-US" sz="1800"/>
              <a:t> 4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파라메터 수:	25514 </a:t>
            </a:r>
            <a:r>
              <a:rPr lang="en-US" sz="1800">
                <a:latin typeface="Batang"/>
                <a:ea typeface="Batang"/>
                <a:cs typeface="Batang"/>
                <a:sym typeface="Batang"/>
              </a:rPr>
              <a:t>→</a:t>
            </a:r>
            <a:r>
              <a:rPr lang="en-US" sz="1800"/>
              <a:t> 2762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정확도:		97.2%</a:t>
            </a:r>
            <a:r>
              <a:rPr lang="en-US" sz="1800">
                <a:latin typeface="Batang"/>
                <a:ea typeface="Batang"/>
                <a:cs typeface="Batang"/>
                <a:sym typeface="Batang"/>
              </a:rPr>
              <a:t> →</a:t>
            </a:r>
            <a:r>
              <a:rPr lang="en-US" sz="1800"/>
              <a:t> 98.0%</a:t>
            </a:r>
            <a:endParaRPr/>
          </a:p>
          <a:p>
            <a:pPr indent="-129539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568608" y="6597352"/>
            <a:ext cx="576064" cy="241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822" y="1913634"/>
            <a:ext cx="4021704" cy="220642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2">
  <a:themeElements>
    <a:clrScheme name="Custom 23">
      <a:dk1>
        <a:srgbClr val="000000"/>
      </a:dk1>
      <a:lt1>
        <a:srgbClr val="FFFFFF"/>
      </a:lt1>
      <a:dk2>
        <a:srgbClr val="7DA100"/>
      </a:dk2>
      <a:lt2>
        <a:srgbClr val="FBE5B4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808000"/>
      </a:accent5>
      <a:accent6>
        <a:srgbClr val="BF7B1B"/>
      </a:accent6>
      <a:hlink>
        <a:srgbClr val="99350B"/>
      </a:hlink>
      <a:folHlink>
        <a:srgbClr val="7851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2015-02-23T05:17:01Z</dcterms:created>
  <dc:creator>bi</dc:creator>
</cp:coreProperties>
</file>