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8" r:id="rId4"/>
    <p:sldId id="258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00"/>
    <a:srgbClr val="FEF2E8"/>
    <a:srgbClr val="FCE5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CB74A87-857E-4ED5-8FFA-5C44D50E60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366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43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87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31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CB74A87-857E-4ED5-8FFA-5C44D50E60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60396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493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7226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0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1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CB74A87-857E-4ED5-8FFA-5C44D50E60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655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CB74A87-857E-4ED5-8FFA-5C44D50E60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27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CB74A87-857E-4ED5-8FFA-5C44D50E60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319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842235-EDBF-47ED-8A37-5CCACB583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037" y="1205761"/>
            <a:ext cx="1121276" cy="2507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58F4114-916B-4255-916A-D6452135B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472" y="2519680"/>
            <a:ext cx="9144000" cy="2387600"/>
          </a:xfrm>
        </p:spPr>
        <p:txBody>
          <a:bodyPr/>
          <a:lstStyle/>
          <a:p>
            <a:r>
              <a:rPr lang="en-US" altLang="ko-KR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A1A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피라미드" panose="02020600000000000000" pitchFamily="18" charset="-127"/>
                <a:ea typeface="a피라미드" panose="02020600000000000000" pitchFamily="18" charset="-127"/>
              </a:rPr>
              <a:t>2DGP </a:t>
            </a:r>
            <a:r>
              <a:rPr lang="ko-KR" alt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A1A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피라미드" panose="02020600000000000000" pitchFamily="18" charset="-127"/>
                <a:ea typeface="a피라미드" panose="02020600000000000000" pitchFamily="18" charset="-127"/>
              </a:rPr>
              <a:t>프로젝트</a:t>
            </a:r>
            <a:br>
              <a:rPr lang="en-US" altLang="ko-KR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A1A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피라미드" panose="02020600000000000000" pitchFamily="18" charset="-127"/>
                <a:ea typeface="a피라미드" panose="02020600000000000000" pitchFamily="18" charset="-127"/>
              </a:rPr>
            </a:br>
            <a:r>
              <a:rPr lang="en-US" altLang="ko-KR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A1A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피라미드" panose="02020600000000000000" pitchFamily="18" charset="-127"/>
                <a:ea typeface="a피라미드" panose="02020600000000000000" pitchFamily="18" charset="-127"/>
              </a:rPr>
              <a:t>4</a:t>
            </a:r>
            <a:r>
              <a:rPr lang="ko-KR" alt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A1A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피라미드" panose="02020600000000000000" pitchFamily="18" charset="-127"/>
                <a:ea typeface="a피라미드" panose="02020600000000000000" pitchFamily="18" charset="-127"/>
              </a:rPr>
              <a:t>차 발표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D7EABDBE-B8A4-463C-855A-A79C3E7D9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5313" y="5642419"/>
            <a:ext cx="8045373" cy="742279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2020180048</a:t>
            </a:r>
          </a:p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김준현</a:t>
            </a:r>
          </a:p>
        </p:txBody>
      </p:sp>
    </p:spTree>
    <p:extLst>
      <p:ext uri="{BB962C8B-B14F-4D97-AF65-F5344CB8AC3E}">
        <p14:creationId xmlns:p14="http://schemas.microsoft.com/office/powerpoint/2010/main" val="323608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E8D25EF-CA69-4C79-BEDF-C9972A26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68" y="355126"/>
            <a:ext cx="4152103" cy="1492132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>
                <a:solidFill>
                  <a:srgbClr val="FFC000"/>
                </a:solidFill>
                <a:latin typeface="a피라미드" panose="02020600000000000000" pitchFamily="18" charset="-127"/>
                <a:ea typeface="a피라미드" panose="02020600000000000000" pitchFamily="18" charset="-127"/>
              </a:rPr>
              <a:t>#1 </a:t>
            </a:r>
            <a:r>
              <a:rPr lang="ko-KR" altLang="en-US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진척도</a:t>
            </a:r>
          </a:p>
        </p:txBody>
      </p:sp>
      <p:graphicFrame>
        <p:nvGraphicFramePr>
          <p:cNvPr id="6" name="표 18">
            <a:extLst>
              <a:ext uri="{FF2B5EF4-FFF2-40B4-BE49-F238E27FC236}">
                <a16:creationId xmlns:a16="http://schemas.microsoft.com/office/drawing/2014/main" id="{811E07A5-6D12-40B7-A9A6-BFD542A82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7786"/>
              </p:ext>
            </p:extLst>
          </p:nvPr>
        </p:nvGraphicFramePr>
        <p:xfrm>
          <a:off x="1251794" y="1148606"/>
          <a:ext cx="10237051" cy="555546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97938">
                  <a:extLst>
                    <a:ext uri="{9D8B030D-6E8A-4147-A177-3AD203B41FA5}">
                      <a16:colId xmlns:a16="http://schemas.microsoft.com/office/drawing/2014/main" val="3740341982"/>
                    </a:ext>
                  </a:extLst>
                </a:gridCol>
                <a:gridCol w="5059828">
                  <a:extLst>
                    <a:ext uri="{9D8B030D-6E8A-4147-A177-3AD203B41FA5}">
                      <a16:colId xmlns:a16="http://schemas.microsoft.com/office/drawing/2014/main" val="3944871571"/>
                    </a:ext>
                  </a:extLst>
                </a:gridCol>
                <a:gridCol w="1873110">
                  <a:extLst>
                    <a:ext uri="{9D8B030D-6E8A-4147-A177-3AD203B41FA5}">
                      <a16:colId xmlns:a16="http://schemas.microsoft.com/office/drawing/2014/main" val="1257932463"/>
                    </a:ext>
                  </a:extLst>
                </a:gridCol>
                <a:gridCol w="1706175">
                  <a:extLst>
                    <a:ext uri="{9D8B030D-6E8A-4147-A177-3AD203B41FA5}">
                      <a16:colId xmlns:a16="http://schemas.microsoft.com/office/drawing/2014/main" val="1194977277"/>
                    </a:ext>
                  </a:extLst>
                </a:gridCol>
              </a:tblGrid>
              <a:tr h="388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내용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수정 됐던 </a:t>
                      </a:r>
                      <a:r>
                        <a:rPr lang="en-US" altLang="ko-KR" sz="1700" dirty="0"/>
                        <a:t>3</a:t>
                      </a:r>
                      <a:r>
                        <a:rPr lang="ko-KR" altLang="en-US" sz="1700" dirty="0"/>
                        <a:t>차 발표 목표 범위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실제 개발 완료 범위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진척도</a:t>
                      </a:r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972490290"/>
                  </a:ext>
                </a:extLst>
              </a:tr>
              <a:tr h="3880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캐릭터 컨트롤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방향키로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방향 이동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‘z’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키를 이용한 점프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좌우이동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점프 구현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>
                          <a:solidFill>
                            <a:srgbClr val="3333FF"/>
                          </a:solidFill>
                        </a:rPr>
                        <a:t>100%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1315281615"/>
                  </a:ext>
                </a:extLst>
              </a:tr>
              <a:tr h="3880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캐릭터 기술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‘c’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키를 이용한 공격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아이템을 획득하면 원거리 공격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아이템을 통한 공격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>
                          <a:solidFill>
                            <a:srgbClr val="3333FF"/>
                          </a:solidFill>
                        </a:rPr>
                        <a:t>100%</a:t>
                      </a:r>
                      <a:endParaRPr lang="ko-KR" altLang="en-US" sz="1700" dirty="0"/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1497989340"/>
                  </a:ext>
                </a:extLst>
              </a:tr>
              <a:tr h="606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맵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스테이지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스테이지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개 </a:t>
                      </a:r>
                      <a:endParaRPr lang="en-US" altLang="ko-KR" sz="17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난이도를 대폭 올린 스테이지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추가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스테이지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개 구현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>
                          <a:solidFill>
                            <a:srgbClr val="3333FF"/>
                          </a:solidFill>
                        </a:rPr>
                        <a:t>100%</a:t>
                      </a:r>
                      <a:endParaRPr lang="ko-KR" altLang="en-US" sz="1700" dirty="0">
                        <a:solidFill>
                          <a:srgbClr val="3333FF"/>
                        </a:solidFill>
                      </a:endParaRPr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3600498629"/>
                  </a:ext>
                </a:extLst>
              </a:tr>
              <a:tr h="606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적 </a:t>
                      </a:r>
                      <a:r>
                        <a:rPr lang="en-US" altLang="ko-KR" sz="1700" dirty="0"/>
                        <a:t>AI</a:t>
                      </a:r>
                      <a:endParaRPr lang="ko-KR" altLang="en-US" sz="1700" dirty="0"/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특정 </a:t>
                      </a:r>
                      <a:r>
                        <a:rPr lang="ko-KR" altLang="en-US" sz="1700" dirty="0" err="1">
                          <a:solidFill>
                            <a:schemeClr val="tx1"/>
                          </a:solidFill>
                        </a:rPr>
                        <a:t>지형물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 위에서 좌우로만 움직임</a:t>
                      </a:r>
                      <a:endParaRPr lang="en-US" altLang="ko-KR" sz="17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주인공을 </a:t>
                      </a:r>
                      <a:r>
                        <a:rPr lang="ko-KR" altLang="en-US" sz="1700" dirty="0" err="1">
                          <a:solidFill>
                            <a:schemeClr val="tx1"/>
                          </a:solidFill>
                        </a:rPr>
                        <a:t>발견시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 주인공 방향으로 빠르게 이동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주인공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발견시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주인공 방향으로 빠르게 이동 구현 못함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50%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2830012009"/>
                  </a:ext>
                </a:extLst>
              </a:tr>
              <a:tr h="606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난이도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난이도 </a:t>
                      </a:r>
                      <a:r>
                        <a:rPr lang="ko-KR" altLang="en-US" sz="1700" dirty="0" err="1">
                          <a:solidFill>
                            <a:schemeClr val="tx1"/>
                          </a:solidFill>
                        </a:rPr>
                        <a:t>증가시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 점프를 이용해 스테이지 클리어</a:t>
                      </a:r>
                      <a:endParaRPr lang="en-US" altLang="ko-KR" sz="17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난이도 </a:t>
                      </a:r>
                      <a:r>
                        <a:rPr lang="ko-KR" altLang="en-US" sz="1700" dirty="0" err="1">
                          <a:solidFill>
                            <a:schemeClr val="tx1"/>
                          </a:solidFill>
                        </a:rPr>
                        <a:t>증가시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 공중 적 추가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난이도 증가에 따른 오브젝트 구현 완료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3333FF"/>
                          </a:solidFill>
                        </a:rPr>
                        <a:t>100%</a:t>
                      </a:r>
                      <a:endParaRPr lang="ko-KR" altLang="en-US" sz="1700" dirty="0">
                        <a:solidFill>
                          <a:srgbClr val="3333FF"/>
                        </a:solidFill>
                      </a:endParaRPr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3573020117"/>
                  </a:ext>
                </a:extLst>
              </a:tr>
              <a:tr h="1116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게임 기능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원거리 공격을 할 수 있는 아이템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개 존재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공격 키로 적 제거 가능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700" dirty="0" err="1">
                          <a:solidFill>
                            <a:schemeClr val="tx1"/>
                          </a:solidFill>
                        </a:rPr>
                        <a:t>피격시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 사망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ko-KR" altLang="en-US" sz="1700" dirty="0" err="1">
                          <a:solidFill>
                            <a:schemeClr val="tx1"/>
                          </a:solidFill>
                        </a:rPr>
                        <a:t>낭떨어지에서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 떨어지면 사망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목표 범위 구현 완료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>
                          <a:solidFill>
                            <a:srgbClr val="3333FF"/>
                          </a:solidFill>
                        </a:rPr>
                        <a:t>100%</a:t>
                      </a:r>
                      <a:endParaRPr lang="en-US" altLang="ko-KR" sz="1700" dirty="0">
                        <a:solidFill>
                          <a:srgbClr val="FF0000"/>
                        </a:solidFill>
                      </a:endParaRPr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2051441257"/>
                  </a:ext>
                </a:extLst>
              </a:tr>
              <a:tr h="3880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사운드 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배경 음악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점프 효과음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공격 효과음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아이템 획득 효과음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적 </a:t>
                      </a:r>
                      <a:r>
                        <a:rPr lang="ko-KR" altLang="en-US" sz="1700" dirty="0" err="1">
                          <a:solidFill>
                            <a:schemeClr val="tx1"/>
                          </a:solidFill>
                        </a:rPr>
                        <a:t>피격시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 효과음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목표범위 구현 완료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3333FF"/>
                          </a:solidFill>
                        </a:rPr>
                        <a:t>100%</a:t>
                      </a:r>
                      <a:endParaRPr lang="ko-KR" altLang="en-US" sz="1600" dirty="0"/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2669605434"/>
                  </a:ext>
                </a:extLst>
              </a:tr>
              <a:tr h="606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애니메이션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주인공의 이동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주인공의 공격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 /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적 이동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원거리 공격 모션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목표범위 구현 완료</a:t>
                      </a:r>
                    </a:p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>
                          <a:solidFill>
                            <a:srgbClr val="3333FF"/>
                          </a:solidFill>
                        </a:rPr>
                        <a:t>100%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4626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56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8">
            <a:extLst>
              <a:ext uri="{FF2B5EF4-FFF2-40B4-BE49-F238E27FC236}">
                <a16:creationId xmlns:a16="http://schemas.microsoft.com/office/drawing/2014/main" id="{196D48EE-07A8-41EE-B8C1-4B3981F14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928716"/>
              </p:ext>
            </p:extLst>
          </p:nvPr>
        </p:nvGraphicFramePr>
        <p:xfrm>
          <a:off x="1251794" y="1148606"/>
          <a:ext cx="10237051" cy="555546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97938">
                  <a:extLst>
                    <a:ext uri="{9D8B030D-6E8A-4147-A177-3AD203B41FA5}">
                      <a16:colId xmlns:a16="http://schemas.microsoft.com/office/drawing/2014/main" val="3740341982"/>
                    </a:ext>
                  </a:extLst>
                </a:gridCol>
                <a:gridCol w="5059828">
                  <a:extLst>
                    <a:ext uri="{9D8B030D-6E8A-4147-A177-3AD203B41FA5}">
                      <a16:colId xmlns:a16="http://schemas.microsoft.com/office/drawing/2014/main" val="3944871571"/>
                    </a:ext>
                  </a:extLst>
                </a:gridCol>
                <a:gridCol w="1873110">
                  <a:extLst>
                    <a:ext uri="{9D8B030D-6E8A-4147-A177-3AD203B41FA5}">
                      <a16:colId xmlns:a16="http://schemas.microsoft.com/office/drawing/2014/main" val="1257932463"/>
                    </a:ext>
                  </a:extLst>
                </a:gridCol>
                <a:gridCol w="1706175">
                  <a:extLst>
                    <a:ext uri="{9D8B030D-6E8A-4147-A177-3AD203B41FA5}">
                      <a16:colId xmlns:a16="http://schemas.microsoft.com/office/drawing/2014/main" val="1194977277"/>
                    </a:ext>
                  </a:extLst>
                </a:gridCol>
              </a:tblGrid>
              <a:tr h="388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내용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수정 됐던 </a:t>
                      </a:r>
                      <a:r>
                        <a:rPr lang="en-US" altLang="ko-KR" sz="1700" dirty="0"/>
                        <a:t>3</a:t>
                      </a:r>
                      <a:r>
                        <a:rPr lang="ko-KR" altLang="en-US" sz="1700" dirty="0"/>
                        <a:t>차 발표 목표 범위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실제 개발 완료 범위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진척도</a:t>
                      </a:r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972490290"/>
                  </a:ext>
                </a:extLst>
              </a:tr>
              <a:tr h="3880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캐릭터 컨트롤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방향키로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방향 이동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‘z’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키를 이용한 점프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좌우이동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점프 구현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>
                          <a:solidFill>
                            <a:srgbClr val="3333FF"/>
                          </a:solidFill>
                        </a:rPr>
                        <a:t>100%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1315281615"/>
                  </a:ext>
                </a:extLst>
              </a:tr>
              <a:tr h="3880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캐릭터 기술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‘c’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키를 이용한 공격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아이템을 획득하면 원거리 공격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아이템을 통한 공격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>
                          <a:solidFill>
                            <a:srgbClr val="3333FF"/>
                          </a:solidFill>
                        </a:rPr>
                        <a:t>100%</a:t>
                      </a:r>
                      <a:endParaRPr lang="ko-KR" altLang="en-US" sz="1700" dirty="0"/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1497989340"/>
                  </a:ext>
                </a:extLst>
              </a:tr>
              <a:tr h="606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맵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스테이지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스테이지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개 </a:t>
                      </a:r>
                      <a:endParaRPr lang="en-US" altLang="ko-KR" sz="17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난이도를 대폭 올린 스테이지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추가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스테이지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개 구현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>
                          <a:solidFill>
                            <a:srgbClr val="3333FF"/>
                          </a:solidFill>
                        </a:rPr>
                        <a:t>100%</a:t>
                      </a:r>
                      <a:endParaRPr lang="ko-KR" altLang="en-US" sz="1700" dirty="0">
                        <a:solidFill>
                          <a:srgbClr val="3333FF"/>
                        </a:solidFill>
                      </a:endParaRPr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3600498629"/>
                  </a:ext>
                </a:extLst>
              </a:tr>
              <a:tr h="606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적 </a:t>
                      </a:r>
                      <a:r>
                        <a:rPr lang="en-US" altLang="ko-KR" sz="1700" dirty="0"/>
                        <a:t>AI</a:t>
                      </a:r>
                      <a:endParaRPr lang="ko-KR" altLang="en-US" sz="1700" dirty="0"/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특정 </a:t>
                      </a:r>
                      <a:r>
                        <a:rPr lang="ko-KR" altLang="en-US" sz="1700" dirty="0" err="1">
                          <a:solidFill>
                            <a:schemeClr val="tx1"/>
                          </a:solidFill>
                        </a:rPr>
                        <a:t>지형물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 위에서 좌우로만 움직임</a:t>
                      </a:r>
                      <a:endParaRPr lang="en-US" altLang="ko-KR" sz="17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주인공을 </a:t>
                      </a:r>
                      <a:r>
                        <a:rPr lang="ko-KR" altLang="en-US" sz="1700" dirty="0" err="1">
                          <a:solidFill>
                            <a:schemeClr val="tx1"/>
                          </a:solidFill>
                        </a:rPr>
                        <a:t>발견시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 주인공 방향으로 빠르게 이동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주인공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발견시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주인공 방향으로 빠르게 이동 구현 못함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50%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2830012009"/>
                  </a:ext>
                </a:extLst>
              </a:tr>
              <a:tr h="606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난이도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난이도 </a:t>
                      </a:r>
                      <a:r>
                        <a:rPr lang="ko-KR" altLang="en-US" sz="1700" dirty="0" err="1">
                          <a:solidFill>
                            <a:schemeClr val="tx1"/>
                          </a:solidFill>
                        </a:rPr>
                        <a:t>증가시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 점프를 이용해 스테이지 클리어</a:t>
                      </a:r>
                      <a:endParaRPr lang="en-US" altLang="ko-KR" sz="17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난이도 </a:t>
                      </a:r>
                      <a:r>
                        <a:rPr lang="ko-KR" altLang="en-US" sz="1700" dirty="0" err="1">
                          <a:solidFill>
                            <a:schemeClr val="tx1"/>
                          </a:solidFill>
                        </a:rPr>
                        <a:t>증가시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 공중 적 추가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난이도 증가에 따른 오브젝트 구현 완료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3333FF"/>
                          </a:solidFill>
                        </a:rPr>
                        <a:t>100%</a:t>
                      </a:r>
                      <a:endParaRPr lang="ko-KR" altLang="en-US" sz="1700" dirty="0">
                        <a:solidFill>
                          <a:srgbClr val="3333FF"/>
                        </a:solidFill>
                      </a:endParaRPr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3573020117"/>
                  </a:ext>
                </a:extLst>
              </a:tr>
              <a:tr h="1116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게임 기능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원거리 공격을 할 수 있는 아이템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개 존재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공격 키로 적 제거 가능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700" dirty="0" err="1">
                          <a:solidFill>
                            <a:schemeClr val="tx1"/>
                          </a:solidFill>
                        </a:rPr>
                        <a:t>피격시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 사망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ko-KR" altLang="en-US" sz="1700" dirty="0" err="1">
                          <a:solidFill>
                            <a:schemeClr val="tx1"/>
                          </a:solidFill>
                        </a:rPr>
                        <a:t>낭떨어지에서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 떨어지면 사망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목표 범위 구현 완료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>
                          <a:solidFill>
                            <a:srgbClr val="3333FF"/>
                          </a:solidFill>
                        </a:rPr>
                        <a:t>100%</a:t>
                      </a:r>
                      <a:endParaRPr lang="en-US" altLang="ko-KR" sz="1700" dirty="0">
                        <a:solidFill>
                          <a:srgbClr val="FF0000"/>
                        </a:solidFill>
                      </a:endParaRPr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2051441257"/>
                  </a:ext>
                </a:extLst>
              </a:tr>
              <a:tr h="3880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사운드 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배경 음악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점프 효과음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공격 효과음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아이템 획득 효과음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적 </a:t>
                      </a:r>
                      <a:r>
                        <a:rPr lang="ko-KR" altLang="en-US" sz="1700" dirty="0" err="1">
                          <a:solidFill>
                            <a:schemeClr val="tx1"/>
                          </a:solidFill>
                        </a:rPr>
                        <a:t>피격시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 효과음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목표범위 구현 완료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3333FF"/>
                          </a:solidFill>
                        </a:rPr>
                        <a:t>100%</a:t>
                      </a:r>
                      <a:endParaRPr lang="ko-KR" altLang="en-US" sz="1600" dirty="0"/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2669605434"/>
                  </a:ext>
                </a:extLst>
              </a:tr>
              <a:tr h="606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애니메이션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주인공의 이동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주인공의 공격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 /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적 이동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원거리 공격 모션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목표범위 구현 완료</a:t>
                      </a:r>
                    </a:p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>
                          <a:solidFill>
                            <a:srgbClr val="3333FF"/>
                          </a:solidFill>
                        </a:rPr>
                        <a:t>100%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4626458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CE8D25EF-CA69-4C79-BEDF-C9972A26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82" y="355126"/>
            <a:ext cx="5260612" cy="1492132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>
                <a:solidFill>
                  <a:srgbClr val="FFC000"/>
                </a:solidFill>
                <a:latin typeface="a피라미드" panose="02020600000000000000" pitchFamily="18" charset="-127"/>
                <a:ea typeface="a피라미드" panose="02020600000000000000" pitchFamily="18" charset="-127"/>
              </a:rPr>
              <a:t>#2 </a:t>
            </a:r>
            <a:r>
              <a:rPr lang="ko-KR" altLang="en-US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깃 </a:t>
            </a:r>
            <a:r>
              <a:rPr lang="ko-KR" altLang="en-US" sz="3600" dirty="0" err="1">
                <a:latin typeface="a피라미드" panose="02020600000000000000" pitchFamily="18" charset="-127"/>
                <a:ea typeface="a피라미드" panose="02020600000000000000" pitchFamily="18" charset="-127"/>
              </a:rPr>
              <a:t>커밋</a:t>
            </a:r>
            <a:r>
              <a:rPr lang="ko-KR" altLang="en-US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 통계</a:t>
            </a:r>
          </a:p>
        </p:txBody>
      </p:sp>
    </p:spTree>
    <p:extLst>
      <p:ext uri="{BB962C8B-B14F-4D97-AF65-F5344CB8AC3E}">
        <p14:creationId xmlns:p14="http://schemas.microsoft.com/office/powerpoint/2010/main" val="261787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D96919CF-D495-4CE6-BBF9-DC75860CF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50283"/>
              </p:ext>
            </p:extLst>
          </p:nvPr>
        </p:nvGraphicFramePr>
        <p:xfrm>
          <a:off x="1268520" y="1080224"/>
          <a:ext cx="9864078" cy="5588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52907">
                  <a:extLst>
                    <a:ext uri="{9D8B030D-6E8A-4147-A177-3AD203B41FA5}">
                      <a16:colId xmlns:a16="http://schemas.microsoft.com/office/drawing/2014/main" val="4077651475"/>
                    </a:ext>
                  </a:extLst>
                </a:gridCol>
                <a:gridCol w="2269373">
                  <a:extLst>
                    <a:ext uri="{9D8B030D-6E8A-4147-A177-3AD203B41FA5}">
                      <a16:colId xmlns:a16="http://schemas.microsoft.com/office/drawing/2014/main" val="666118122"/>
                    </a:ext>
                  </a:extLst>
                </a:gridCol>
                <a:gridCol w="6541798">
                  <a:extLst>
                    <a:ext uri="{9D8B030D-6E8A-4147-A177-3AD203B41FA5}">
                      <a16:colId xmlns:a16="http://schemas.microsoft.com/office/drawing/2014/main" val="27875761"/>
                    </a:ext>
                  </a:extLst>
                </a:gridCol>
              </a:tblGrid>
              <a:tr h="344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세부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26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수집과 좌표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리소스 수집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캔버스위에 </a:t>
                      </a:r>
                      <a:r>
                        <a:rPr lang="ko-KR" altLang="en-US" dirty="0" err="1"/>
                        <a:t>맵을</a:t>
                      </a:r>
                      <a:r>
                        <a:rPr lang="ko-KR" altLang="en-US" dirty="0"/>
                        <a:t> 그리고 맵 위에 몬스터 및 </a:t>
                      </a:r>
                      <a:r>
                        <a:rPr lang="ko-KR" altLang="en-US" dirty="0" err="1"/>
                        <a:t>지형지물</a:t>
                      </a:r>
                      <a:r>
                        <a:rPr lang="ko-KR" altLang="en-US" dirty="0"/>
                        <a:t> 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98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캐릭터의 기본 움직임 및 기본 공격 구현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피격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사망처리 구현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981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 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적 움직임 구현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캐릭터와 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13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 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아이템효과와 원거리 공격 구현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원거리 </a:t>
                      </a:r>
                      <a:r>
                        <a:rPr lang="ko-KR" altLang="en-US" dirty="0" err="1"/>
                        <a:t>공격시</a:t>
                      </a:r>
                      <a:r>
                        <a:rPr lang="ko-KR" altLang="en-US" dirty="0"/>
                        <a:t> 적과의 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1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 점검 및 기타 요소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최소 범위를 만족하기 위한 버그 수정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추가 요소가 가능 한지 판단과 기타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제작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0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오브젝트 업데이트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오브젝트에 대한 최종 수정과 추가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45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1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 오브젝트 업데이트와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기타 오브젝트 확인</a:t>
                      </a:r>
                      <a:endParaRPr lang="en-US" altLang="ko-K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캐릭터와의 상호작용 최종 점검 및 수정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기타 오브젝트 점검 및 수정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3. </a:t>
                      </a:r>
                      <a:r>
                        <a:rPr lang="ko-KR" altLang="en-US" dirty="0"/>
                        <a:t>사운드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92768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57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마무리 및 최종점검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버그 점검 및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41923"/>
                  </a:ext>
                </a:extLst>
              </a:tr>
            </a:tbl>
          </a:graphicData>
        </a:graphic>
      </p:graphicFrame>
      <p:sp>
        <p:nvSpPr>
          <p:cNvPr id="11" name="제목 1">
            <a:extLst>
              <a:ext uri="{FF2B5EF4-FFF2-40B4-BE49-F238E27FC236}">
                <a16:creationId xmlns:a16="http://schemas.microsoft.com/office/drawing/2014/main" id="{112D5AB4-15AD-47D3-BC03-D9C97DE6E7F5}"/>
              </a:ext>
            </a:extLst>
          </p:cNvPr>
          <p:cNvSpPr txBox="1">
            <a:spLocks/>
          </p:cNvSpPr>
          <p:nvPr/>
        </p:nvSpPr>
        <p:spPr>
          <a:xfrm>
            <a:off x="1059402" y="371168"/>
            <a:ext cx="4395537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solidFill>
                  <a:srgbClr val="FFC000"/>
                </a:solidFill>
                <a:latin typeface="a피라미드" panose="02020600000000000000" pitchFamily="18" charset="-127"/>
                <a:ea typeface="a피라미드" panose="02020600000000000000" pitchFamily="18" charset="-127"/>
              </a:rPr>
              <a:t>#3 </a:t>
            </a:r>
            <a:r>
              <a:rPr lang="ko-KR" altLang="en-US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기존 개발 일정</a:t>
            </a:r>
          </a:p>
        </p:txBody>
      </p:sp>
    </p:spTree>
    <p:extLst>
      <p:ext uri="{BB962C8B-B14F-4D97-AF65-F5344CB8AC3E}">
        <p14:creationId xmlns:p14="http://schemas.microsoft.com/office/powerpoint/2010/main" val="48483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6">
            <a:extLst>
              <a:ext uri="{FF2B5EF4-FFF2-40B4-BE49-F238E27FC236}">
                <a16:creationId xmlns:a16="http://schemas.microsoft.com/office/drawing/2014/main" id="{94929D01-1E61-4D05-87DA-39F7A7E67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105765"/>
              </p:ext>
            </p:extLst>
          </p:nvPr>
        </p:nvGraphicFramePr>
        <p:xfrm>
          <a:off x="1215252" y="2608750"/>
          <a:ext cx="10263574" cy="387808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79878">
                  <a:extLst>
                    <a:ext uri="{9D8B030D-6E8A-4147-A177-3AD203B41FA5}">
                      <a16:colId xmlns:a16="http://schemas.microsoft.com/office/drawing/2014/main" val="4077651475"/>
                    </a:ext>
                  </a:extLst>
                </a:gridCol>
                <a:gridCol w="1410070">
                  <a:extLst>
                    <a:ext uri="{9D8B030D-6E8A-4147-A177-3AD203B41FA5}">
                      <a16:colId xmlns:a16="http://schemas.microsoft.com/office/drawing/2014/main" val="666118122"/>
                    </a:ext>
                  </a:extLst>
                </a:gridCol>
                <a:gridCol w="2611120">
                  <a:extLst>
                    <a:ext uri="{9D8B030D-6E8A-4147-A177-3AD203B41FA5}">
                      <a16:colId xmlns:a16="http://schemas.microsoft.com/office/drawing/2014/main" val="27875761"/>
                    </a:ext>
                  </a:extLst>
                </a:gridCol>
                <a:gridCol w="4551680">
                  <a:extLst>
                    <a:ext uri="{9D8B030D-6E8A-4147-A177-3AD203B41FA5}">
                      <a16:colId xmlns:a16="http://schemas.microsoft.com/office/drawing/2014/main" val="1341405834"/>
                    </a:ext>
                  </a:extLst>
                </a:gridCol>
                <a:gridCol w="810826">
                  <a:extLst>
                    <a:ext uri="{9D8B030D-6E8A-4147-A177-3AD203B41FA5}">
                      <a16:colId xmlns:a16="http://schemas.microsoft.com/office/drawing/2014/main" val="344546683"/>
                    </a:ext>
                  </a:extLst>
                </a:gridCol>
              </a:tblGrid>
              <a:tr h="376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800" dirty="0"/>
                        <a:t>세부 설명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800" dirty="0"/>
                        <a:t>결과 및 진행률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262039"/>
                  </a:ext>
                </a:extLst>
              </a:tr>
              <a:tr h="1090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 오브젝트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아이템효과와 원거리 </a:t>
                      </a: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dirty="0"/>
                        <a:t>     공격 구현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 startAt="2"/>
                      </a:pPr>
                      <a:r>
                        <a:rPr lang="ko-KR" altLang="en-US" dirty="0"/>
                        <a:t>원거리 </a:t>
                      </a:r>
                      <a:r>
                        <a:rPr lang="ko-KR" altLang="en-US" dirty="0" err="1"/>
                        <a:t>공격시</a:t>
                      </a:r>
                      <a:r>
                        <a:rPr lang="ko-KR" altLang="en-US" dirty="0"/>
                        <a:t> 적과의 </a:t>
                      </a: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     </a:t>
                      </a:r>
                      <a:r>
                        <a:rPr lang="ko-KR" altLang="en-US" dirty="0"/>
                        <a:t>상호작용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800" dirty="0"/>
                        <a:t>1.   </a:t>
                      </a:r>
                      <a:r>
                        <a:rPr lang="ko-KR" altLang="en-US" sz="1800" dirty="0"/>
                        <a:t>아이템효과와 원거리 공격 구현 완료</a:t>
                      </a:r>
                      <a:endParaRPr lang="en-US" altLang="ko-KR" sz="18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800" dirty="0"/>
                        <a:t>2.   </a:t>
                      </a:r>
                      <a:r>
                        <a:rPr lang="ko-KR" altLang="en-US" sz="1800" dirty="0"/>
                        <a:t>원거리 </a:t>
                      </a:r>
                      <a:r>
                        <a:rPr lang="ko-KR" altLang="en-US" sz="1800" dirty="0" err="1"/>
                        <a:t>공격시</a:t>
                      </a:r>
                      <a:r>
                        <a:rPr lang="ko-KR" altLang="en-US" sz="1800" dirty="0"/>
                        <a:t> 적과의 상호작용 완료</a:t>
                      </a:r>
                      <a:endParaRPr lang="en-US" altLang="ko-K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8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627709"/>
                  </a:ext>
                </a:extLst>
              </a:tr>
              <a:tr h="60272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 점검 및 기타 요소 추가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최소 범위를 만족하기 위한 버그  수정 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  </a:t>
                      </a:r>
                      <a:r>
                        <a:rPr lang="ko-KR" altLang="en-US" dirty="0"/>
                        <a:t>추가 요소가 가능 한지         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     판단과 기타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제작 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800" dirty="0"/>
                        <a:t>1.  </a:t>
                      </a:r>
                      <a:r>
                        <a:rPr lang="ko-KR" altLang="en-US" sz="1800" dirty="0"/>
                        <a:t>최소 범위 버그 수정 일부 완료</a:t>
                      </a:r>
                      <a:endParaRPr lang="en-US" altLang="ko-KR" sz="18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2.  </a:t>
                      </a:r>
                      <a:r>
                        <a:rPr lang="ko-KR" altLang="en-US" dirty="0"/>
                        <a:t>추가 요소가 가능 한지 판단과 기타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제작 완료</a:t>
                      </a:r>
                      <a:endParaRPr lang="en-US" altLang="ko-KR" dirty="0"/>
                    </a:p>
                  </a:txBody>
                  <a:tcPr>
                    <a:solidFill>
                      <a:srgbClr val="FCE5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80%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452191"/>
                  </a:ext>
                </a:extLst>
              </a:tr>
              <a:tr h="6027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캐릭터 </a:t>
                      </a:r>
                      <a:r>
                        <a:rPr lang="ko-KR" altLang="en-US" sz="1800" dirty="0" err="1">
                          <a:solidFill>
                            <a:srgbClr val="FF0000"/>
                          </a:solidFill>
                        </a:rPr>
                        <a:t>점프시</a:t>
                      </a: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 움직임 수정 및 </a:t>
                      </a:r>
                      <a:endParaRPr lang="en-US" altLang="ko-K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기타 오브젝트와 충돌처리 시 </a:t>
                      </a:r>
                      <a:r>
                        <a:rPr lang="ko-KR" altLang="en-US" sz="1800" dirty="0" err="1">
                          <a:solidFill>
                            <a:srgbClr val="FF0000"/>
                          </a:solidFill>
                        </a:rPr>
                        <a:t>잔버그</a:t>
                      </a: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 수정 필요</a:t>
                      </a:r>
                      <a:endParaRPr lang="en-US" altLang="ko-K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EF2E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EF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08212"/>
                  </a:ext>
                </a:extLst>
              </a:tr>
              <a:tr h="51638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캐릭터 오브젝트 업데이트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오브젝트에 대한 최종 수정과 추가 구현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800" dirty="0"/>
                        <a:t>캐릭터 오브젝트에 대한 수정과 추가 구현 일부 완료</a:t>
                      </a:r>
                      <a:endParaRPr lang="en-US" altLang="ko-KR" sz="1800" dirty="0"/>
                    </a:p>
                  </a:txBody>
                  <a:tcPr>
                    <a:solidFill>
                      <a:srgbClr val="FCE5CC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800" dirty="0"/>
                        <a:t>65%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927683"/>
                  </a:ext>
                </a:extLst>
              </a:tr>
              <a:tr h="1147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캐릭터 오브젝트에 대한 최종 수정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추가 구현 필요</a:t>
                      </a:r>
                      <a:endParaRPr lang="en-US" altLang="ko-K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EF2E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EF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363514"/>
                  </a:ext>
                </a:extLst>
              </a:tr>
              <a:tr h="4016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7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FCE5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1800" dirty="0"/>
                    </a:p>
                  </a:txBody>
                  <a:tcPr>
                    <a:solidFill>
                      <a:srgbClr val="FCE5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854635"/>
                  </a:ext>
                </a:extLst>
              </a:tr>
            </a:tbl>
          </a:graphicData>
        </a:graphic>
      </p:graphicFrame>
      <p:sp>
        <p:nvSpPr>
          <p:cNvPr id="17" name="제목 1">
            <a:extLst>
              <a:ext uri="{FF2B5EF4-FFF2-40B4-BE49-F238E27FC236}">
                <a16:creationId xmlns:a16="http://schemas.microsoft.com/office/drawing/2014/main" id="{EEF5D589-AD1E-4ED5-A91F-54EAF482C7AD}"/>
              </a:ext>
            </a:extLst>
          </p:cNvPr>
          <p:cNvSpPr txBox="1">
            <a:spLocks/>
          </p:cNvSpPr>
          <p:nvPr/>
        </p:nvSpPr>
        <p:spPr>
          <a:xfrm>
            <a:off x="1059402" y="371168"/>
            <a:ext cx="7378745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solidFill>
                  <a:srgbClr val="FFC000"/>
                </a:solidFill>
                <a:latin typeface="a피라미드" panose="02020600000000000000" pitchFamily="18" charset="-127"/>
                <a:ea typeface="a피라미드" panose="02020600000000000000" pitchFamily="18" charset="-127"/>
              </a:rPr>
              <a:t>#4 </a:t>
            </a:r>
            <a:r>
              <a:rPr lang="ko-KR" altLang="en-US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계획대비 현재 진행상황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CAF54-0396-48D5-8730-E956FD435269}"/>
              </a:ext>
            </a:extLst>
          </p:cNvPr>
          <p:cNvSpPr txBox="1"/>
          <p:nvPr/>
        </p:nvSpPr>
        <p:spPr>
          <a:xfrm>
            <a:off x="9312847" y="759231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평균 진행도 </a:t>
            </a:r>
            <a:r>
              <a:rPr lang="en-US" altLang="ko-KR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: 77%</a:t>
            </a:r>
            <a:endParaRPr lang="ko-KR" altLang="en-US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A43772BD-590B-4A9C-8308-84467384A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93021"/>
              </p:ext>
            </p:extLst>
          </p:nvPr>
        </p:nvGraphicFramePr>
        <p:xfrm>
          <a:off x="1215252" y="1195298"/>
          <a:ext cx="10263573" cy="1280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88908">
                  <a:extLst>
                    <a:ext uri="{9D8B030D-6E8A-4147-A177-3AD203B41FA5}">
                      <a16:colId xmlns:a16="http://schemas.microsoft.com/office/drawing/2014/main" val="407765147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666118122"/>
                    </a:ext>
                  </a:extLst>
                </a:gridCol>
                <a:gridCol w="7811065">
                  <a:extLst>
                    <a:ext uri="{9D8B030D-6E8A-4147-A177-3AD203B41FA5}">
                      <a16:colId xmlns:a16="http://schemas.microsoft.com/office/drawing/2014/main" val="27875761"/>
                    </a:ext>
                  </a:extLst>
                </a:gridCol>
              </a:tblGrid>
              <a:tr h="292747">
                <a:tc rowSpan="2">
                  <a:txBody>
                    <a:bodyPr/>
                    <a:lstStyle/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차 발표 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 미흡 사항 보완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800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262039"/>
                  </a:ext>
                </a:extLst>
              </a:tr>
              <a:tr h="7318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~ 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주차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몬스터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지형지물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리소스 추가 수집 완료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주차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캐릭터 피격 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사망처리 구현 완료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주차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적 오브젝트와 캐릭터 상호작용 구현 완료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987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2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2779D58B-7B45-4206-964B-FAE28DEF7046}"/>
              </a:ext>
            </a:extLst>
          </p:cNvPr>
          <p:cNvSpPr txBox="1">
            <a:spLocks/>
          </p:cNvSpPr>
          <p:nvPr/>
        </p:nvSpPr>
        <p:spPr>
          <a:xfrm>
            <a:off x="1059402" y="371168"/>
            <a:ext cx="5357440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solidFill>
                  <a:srgbClr val="FFC000"/>
                </a:solidFill>
                <a:latin typeface="a피라미드" panose="02020600000000000000" pitchFamily="18" charset="-127"/>
                <a:ea typeface="a피라미드" panose="02020600000000000000" pitchFamily="18" charset="-127"/>
              </a:rPr>
              <a:t>#5 </a:t>
            </a:r>
            <a:r>
              <a:rPr lang="en-US" altLang="ko-KR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GITHUB </a:t>
            </a:r>
            <a:r>
              <a:rPr lang="ko-KR" altLang="en-US" sz="3600" dirty="0" err="1">
                <a:latin typeface="a피라미드" panose="02020600000000000000" pitchFamily="18" charset="-127"/>
                <a:ea typeface="a피라미드" panose="02020600000000000000" pitchFamily="18" charset="-127"/>
              </a:rPr>
              <a:t>커밋</a:t>
            </a:r>
            <a:r>
              <a:rPr lang="ko-KR" altLang="en-US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 통계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9FD9AB-2791-4136-AC7D-089F09D5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43" y="1688511"/>
            <a:ext cx="10472397" cy="453082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1129752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배지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배지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배지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배지</Template>
  <TotalTime>945</TotalTime>
  <Words>708</Words>
  <Application>Microsoft Office PowerPoint</Application>
  <PresentationFormat>와이드스크린</PresentationFormat>
  <Paragraphs>164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a고딕15</vt:lpstr>
      <vt:lpstr>a피라미드</vt:lpstr>
      <vt:lpstr>Arial</vt:lpstr>
      <vt:lpstr>Gill Sans MT</vt:lpstr>
      <vt:lpstr>Impact</vt:lpstr>
      <vt:lpstr>배지</vt:lpstr>
      <vt:lpstr>2DGP 프로젝트 4차 발표</vt:lpstr>
      <vt:lpstr>#1 개발 진척도</vt:lpstr>
      <vt:lpstr>#2 깃 커밋 통계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구스구스덕  UI 개선</dc:title>
  <dc:creator>김 준현</dc:creator>
  <cp:lastModifiedBy>김 준현</cp:lastModifiedBy>
  <cp:revision>90</cp:revision>
  <dcterms:created xsi:type="dcterms:W3CDTF">2022-05-09T04:30:40Z</dcterms:created>
  <dcterms:modified xsi:type="dcterms:W3CDTF">2022-12-05T06:53:32Z</dcterms:modified>
</cp:coreProperties>
</file>