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36" r:id="rId3"/>
    <p:sldId id="337" r:id="rId4"/>
    <p:sldId id="320" r:id="rId5"/>
    <p:sldId id="333" r:id="rId6"/>
    <p:sldId id="335" r:id="rId7"/>
    <p:sldId id="334" r:id="rId8"/>
    <p:sldId id="338" r:id="rId9"/>
    <p:sldId id="339" r:id="rId10"/>
    <p:sldId id="340" r:id="rId11"/>
    <p:sldId id="330" r:id="rId12"/>
    <p:sldId id="327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BEE"/>
    <a:srgbClr val="ECC1D2"/>
    <a:srgbClr val="2E75B6"/>
    <a:srgbClr val="E0E9EE"/>
    <a:srgbClr val="5B9BD5"/>
    <a:srgbClr val="B0DBEE"/>
    <a:srgbClr val="9BD1E9"/>
    <a:srgbClr val="611FC3"/>
    <a:srgbClr val="DDBFF3"/>
    <a:srgbClr val="EE9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85" d="100"/>
          <a:sy n="85" d="100"/>
        </p:scale>
        <p:origin x="115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85DC98-6A56-4561-AA29-BBA9E42F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90" y="748973"/>
            <a:ext cx="7880220" cy="536005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356412" y="5521028"/>
            <a:ext cx="39796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20173020 </a:t>
            </a:r>
            <a:r>
              <a:rPr lang="ko-KR" altLang="en-US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이경민</a:t>
            </a:r>
            <a:endParaRPr lang="en-US" altLang="ko-KR" sz="2400" spc="-150" dirty="0">
              <a:solidFill>
                <a:schemeClr val="bg1"/>
              </a:solidFill>
              <a:latin typeface="김해가야체 Regular" panose="020B0603000000000000" pitchFamily="34" charset="-127"/>
              <a:ea typeface="김해가야체 Regular" panose="020B0603000000000000" pitchFamily="34" charset="-127"/>
            </a:endParaRPr>
          </a:p>
          <a:p>
            <a:pPr algn="r"/>
            <a:r>
              <a:rPr lang="en-US" altLang="ko-KR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20173024 </a:t>
            </a:r>
            <a:r>
              <a:rPr lang="ko-KR" altLang="en-US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이지현</a:t>
            </a:r>
            <a:endParaRPr lang="en-US" altLang="ko-KR" sz="2400" spc="-150" dirty="0">
              <a:solidFill>
                <a:schemeClr val="bg1"/>
              </a:solidFill>
              <a:latin typeface="김해가야체 Regular" panose="020B0603000000000000" pitchFamily="34" charset="-127"/>
              <a:ea typeface="김해가야체 Regular" panose="020B0603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rot="21265552">
            <a:off x="1978697" y="2933489"/>
            <a:ext cx="6755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책 재고 </a:t>
            </a:r>
            <a:r>
              <a:rPr lang="ko-KR" altLang="en-US" sz="4000" b="1" dirty="0" err="1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알리미</a:t>
            </a:r>
            <a:r>
              <a:rPr lang="ko-KR" altLang="en-US" sz="4000" b="1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챗봇</a:t>
            </a:r>
            <a:r>
              <a:rPr lang="ko-KR" altLang="en-US" sz="4000" b="1" dirty="0">
                <a:solidFill>
                  <a:schemeClr val="bg1"/>
                </a:solidFill>
                <a:latin typeface="Mapo꽃섬" panose="02000500000000000000" pitchFamily="2" charset="-127"/>
                <a:ea typeface="Mapo꽃섬" panose="02000500000000000000" pitchFamily="2" charset="-127"/>
              </a:rPr>
              <a:t> 시스템</a:t>
            </a:r>
            <a:endParaRPr lang="en-US" altLang="ko-KR" sz="4000" spc="300" dirty="0">
              <a:solidFill>
                <a:schemeClr val="bg1"/>
              </a:solidFill>
              <a:latin typeface="Mapo꽃섬" panose="02000500000000000000" pitchFamily="2" charset="-127"/>
              <a:ea typeface="Mapo꽃섬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328CC7-BF2F-40F3-BCBF-7781D4B1A8E5}"/>
              </a:ext>
            </a:extLst>
          </p:cNvPr>
          <p:cNvSpPr/>
          <p:nvPr/>
        </p:nvSpPr>
        <p:spPr>
          <a:xfrm>
            <a:off x="2128827" y="4847370"/>
            <a:ext cx="6866964" cy="1130527"/>
          </a:xfrm>
          <a:prstGeom prst="rect">
            <a:avLst/>
          </a:prstGeom>
          <a:solidFill>
            <a:srgbClr val="AEDBEE"/>
          </a:solidFill>
          <a:ln>
            <a:solidFill>
              <a:srgbClr val="AED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CB3D3A-41B7-450E-A53A-C6EACB034A52}"/>
              </a:ext>
            </a:extLst>
          </p:cNvPr>
          <p:cNvSpPr/>
          <p:nvPr/>
        </p:nvSpPr>
        <p:spPr>
          <a:xfrm>
            <a:off x="1711279" y="4645136"/>
            <a:ext cx="1436309" cy="536625"/>
          </a:xfrm>
          <a:prstGeom prst="rect">
            <a:avLst/>
          </a:prstGeom>
          <a:solidFill>
            <a:srgbClr val="ECC1D2"/>
          </a:solidFill>
          <a:ln>
            <a:noFill/>
          </a:ln>
          <a:effectLst>
            <a:outerShdw dist="381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FA3824-9AED-47E2-AF08-740F45EBE57F}"/>
              </a:ext>
            </a:extLst>
          </p:cNvPr>
          <p:cNvSpPr/>
          <p:nvPr/>
        </p:nvSpPr>
        <p:spPr>
          <a:xfrm>
            <a:off x="2178424" y="3020334"/>
            <a:ext cx="6866964" cy="1130527"/>
          </a:xfrm>
          <a:prstGeom prst="rect">
            <a:avLst/>
          </a:prstGeom>
          <a:solidFill>
            <a:srgbClr val="AEDBEE"/>
          </a:solidFill>
          <a:ln>
            <a:solidFill>
              <a:srgbClr val="AED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2C7BB2-B1AC-43CF-8D18-6D22DEAFE0D7}"/>
              </a:ext>
            </a:extLst>
          </p:cNvPr>
          <p:cNvSpPr/>
          <p:nvPr/>
        </p:nvSpPr>
        <p:spPr>
          <a:xfrm>
            <a:off x="1711279" y="2822109"/>
            <a:ext cx="1436309" cy="536625"/>
          </a:xfrm>
          <a:prstGeom prst="rect">
            <a:avLst/>
          </a:prstGeom>
          <a:solidFill>
            <a:srgbClr val="ECC1D2"/>
          </a:solidFill>
          <a:ln>
            <a:noFill/>
          </a:ln>
          <a:effectLst>
            <a:outerShdw dist="381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E1B47D-77E1-4532-B5C5-7441A4CC5819}"/>
              </a:ext>
            </a:extLst>
          </p:cNvPr>
          <p:cNvSpPr/>
          <p:nvPr/>
        </p:nvSpPr>
        <p:spPr>
          <a:xfrm>
            <a:off x="2178424" y="1228370"/>
            <a:ext cx="6866964" cy="1130527"/>
          </a:xfrm>
          <a:prstGeom prst="rect">
            <a:avLst/>
          </a:prstGeom>
          <a:solidFill>
            <a:srgbClr val="AEDBEE"/>
          </a:solidFill>
          <a:ln>
            <a:solidFill>
              <a:srgbClr val="AED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9BDBDB6-CA73-4F06-81D1-BE6B1DF93564}"/>
              </a:ext>
            </a:extLst>
          </p:cNvPr>
          <p:cNvSpPr/>
          <p:nvPr/>
        </p:nvSpPr>
        <p:spPr>
          <a:xfrm>
            <a:off x="1711279" y="1012609"/>
            <a:ext cx="1436309" cy="536625"/>
          </a:xfrm>
          <a:prstGeom prst="rect">
            <a:avLst/>
          </a:prstGeom>
          <a:solidFill>
            <a:srgbClr val="ECC1D2"/>
          </a:solidFill>
          <a:ln>
            <a:noFill/>
          </a:ln>
          <a:effectLst>
            <a:outerShdw dist="38100" dir="2700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21316533">
            <a:off x="122238" y="324103"/>
            <a:ext cx="127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기대효과</a:t>
            </a:r>
            <a:endParaRPr lang="en-US" altLang="ko-KR" b="1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61682" y="2872830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4CE2B2-3D1E-49E7-84BC-3B51DD0E370D}"/>
              </a:ext>
            </a:extLst>
          </p:cNvPr>
          <p:cNvSpPr/>
          <p:nvPr/>
        </p:nvSpPr>
        <p:spPr>
          <a:xfrm>
            <a:off x="3281249" y="3208511"/>
            <a:ext cx="49286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인터넷 사용이 미숙한</a:t>
            </a:r>
            <a:r>
              <a:rPr lang="en-US" altLang="ko-KR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디지털 소외계층 또한</a:t>
            </a:r>
            <a:endParaRPr lang="en-US" altLang="ko-KR" sz="200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50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손쉽게 이용할 수</a:t>
            </a:r>
            <a:r>
              <a:rPr lang="en-US" altLang="ko-KR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있을 것이다</a:t>
            </a:r>
            <a:r>
              <a:rPr lang="en-US" altLang="ko-KR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A0362-0DF4-49BE-B236-B53205A27B91}"/>
              </a:ext>
            </a:extLst>
          </p:cNvPr>
          <p:cNvSpPr/>
          <p:nvPr/>
        </p:nvSpPr>
        <p:spPr>
          <a:xfrm>
            <a:off x="3281249" y="5004829"/>
            <a:ext cx="5151939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자연스러운 대화를</a:t>
            </a:r>
            <a:r>
              <a:rPr lang="en-US" altLang="ko-KR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통해 얻는 정보로 </a:t>
            </a:r>
            <a:endParaRPr lang="en-US" altLang="ko-KR" sz="200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50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2000" dirty="0" err="1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챗봇</a:t>
            </a:r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서비스에 </a:t>
            </a:r>
            <a:r>
              <a:rPr lang="ko-KR" altLang="en-US" sz="200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대한 사용자의 신뢰도가 </a:t>
            </a:r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향상될 것이다</a:t>
            </a:r>
            <a:r>
              <a:rPr lang="en-US" altLang="ko-KR" sz="22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5DC3B8-62F4-4255-B706-89CA6DC68853}"/>
              </a:ext>
            </a:extLst>
          </p:cNvPr>
          <p:cNvSpPr/>
          <p:nvPr/>
        </p:nvSpPr>
        <p:spPr>
          <a:xfrm>
            <a:off x="1612085" y="4699866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61682" y="1080866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23758" y="1369627"/>
            <a:ext cx="594059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고객센터 상담 업무가</a:t>
            </a:r>
            <a:r>
              <a:rPr lang="en-US" altLang="ko-KR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상당수 줄어들 것으로</a:t>
            </a:r>
            <a:r>
              <a:rPr lang="en-US" altLang="ko-KR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예상되므로</a:t>
            </a:r>
            <a:endParaRPr lang="en-US" altLang="ko-KR" sz="200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500" dirty="0">
              <a:solidFill>
                <a:schemeClr val="tx2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인건비와 시간을 절약 할 수 있을 것이다</a:t>
            </a:r>
            <a:r>
              <a:rPr lang="en-US" altLang="ko-KR" sz="2000" dirty="0">
                <a:solidFill>
                  <a:schemeClr val="tx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6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316533">
            <a:off x="302530" y="339328"/>
            <a:ext cx="68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en-US" altLang="ko-KR" b="1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4485" y="1537962"/>
            <a:ext cx="68524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사용자가 원하는 책 이름을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입력 ·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선택하면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챗봇이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해당하는 책의 재고 현황을 알려주는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프로그램이 될 것이다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13808" y="1065041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6812" y="4223299"/>
            <a:ext cx="72877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이에 사용자는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직접 서점에 가서 책의 재고를 확인할 필요 없이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240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인터넷에 연결되어 있으면 언제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어디서나 손쉽게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원하는 책의 현황을 알 수 있다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13808" y="3719902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5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rot="21265552">
            <a:off x="3925278" y="2515106"/>
            <a:ext cx="2758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spc="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  <a:endParaRPr lang="en-US" altLang="ko-KR" sz="3200" spc="3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670550-2EA6-487C-A0C6-534CC7904ABA}"/>
              </a:ext>
            </a:extLst>
          </p:cNvPr>
          <p:cNvSpPr/>
          <p:nvPr/>
        </p:nvSpPr>
        <p:spPr>
          <a:xfrm>
            <a:off x="4953000" y="5512064"/>
            <a:ext cx="39796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20173020 </a:t>
            </a:r>
            <a:r>
              <a:rPr lang="ko-KR" altLang="en-US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이경민</a:t>
            </a:r>
            <a:endParaRPr lang="en-US" altLang="ko-KR" sz="2400" spc="-150" dirty="0">
              <a:solidFill>
                <a:schemeClr val="bg1"/>
              </a:solidFill>
              <a:latin typeface="김해가야체 Regular" panose="020B0603000000000000" pitchFamily="34" charset="-127"/>
              <a:ea typeface="김해가야체 Regular" panose="020B0603000000000000" pitchFamily="34" charset="-127"/>
            </a:endParaRPr>
          </a:p>
          <a:p>
            <a:pPr algn="r"/>
            <a:r>
              <a:rPr lang="en-US" altLang="ko-KR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20173024 </a:t>
            </a:r>
            <a:r>
              <a:rPr lang="ko-KR" altLang="en-US" sz="2400" spc="-150" dirty="0">
                <a:solidFill>
                  <a:schemeClr val="bg1"/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이지현</a:t>
            </a:r>
            <a:endParaRPr lang="en-US" altLang="ko-KR" sz="2400" spc="-150" dirty="0">
              <a:solidFill>
                <a:schemeClr val="bg1"/>
              </a:solidFill>
              <a:latin typeface="김해가야체 Regular" panose="020B0603000000000000" pitchFamily="34" charset="-127"/>
              <a:ea typeface="김해가야체 Regular" panose="020B06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1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316533">
            <a:off x="299123" y="308647"/>
            <a:ext cx="15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en-US" altLang="ko-KR" spc="-15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E1CE9B7-7119-4E8F-8A67-60CBDE56811C}"/>
              </a:ext>
            </a:extLst>
          </p:cNvPr>
          <p:cNvSpPr/>
          <p:nvPr/>
        </p:nvSpPr>
        <p:spPr>
          <a:xfrm>
            <a:off x="5437773" y="1559156"/>
            <a:ext cx="1577217" cy="1577217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3224292-B36E-442B-A66A-25A3F8B9B3FE}"/>
              </a:ext>
            </a:extLst>
          </p:cNvPr>
          <p:cNvGrpSpPr/>
          <p:nvPr/>
        </p:nvGrpSpPr>
        <p:grpSpPr>
          <a:xfrm>
            <a:off x="2140780" y="1573537"/>
            <a:ext cx="3227650" cy="2177481"/>
            <a:chOff x="2140780" y="1573537"/>
            <a:chExt cx="3227650" cy="21774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1F3FF8-BDE4-4C8A-AAA7-7A82239A2141}"/>
                </a:ext>
              </a:extLst>
            </p:cNvPr>
            <p:cNvSpPr/>
            <p:nvPr/>
          </p:nvSpPr>
          <p:spPr>
            <a:xfrm>
              <a:off x="2282605" y="2140752"/>
              <a:ext cx="1293565" cy="426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1.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연구목적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3B5622-7956-48C7-809F-3502DF7C1040}"/>
                </a:ext>
              </a:extLst>
            </p:cNvPr>
            <p:cNvSpPr/>
            <p:nvPr/>
          </p:nvSpPr>
          <p:spPr>
            <a:xfrm>
              <a:off x="2140780" y="1573537"/>
              <a:ext cx="1577217" cy="1577217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E048CC5-37DD-4553-933A-5644C55F18A4}"/>
                </a:ext>
              </a:extLst>
            </p:cNvPr>
            <p:cNvSpPr/>
            <p:nvPr/>
          </p:nvSpPr>
          <p:spPr>
            <a:xfrm>
              <a:off x="3791213" y="2173801"/>
              <a:ext cx="1577217" cy="1577217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8960F4-B65F-4A39-AD16-92C5429ED01B}"/>
                </a:ext>
              </a:extLst>
            </p:cNvPr>
            <p:cNvSpPr/>
            <p:nvPr/>
          </p:nvSpPr>
          <p:spPr>
            <a:xfrm>
              <a:off x="3805072" y="2710231"/>
              <a:ext cx="1449032" cy="426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2. 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스토리보드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BC0DC4-099D-483D-8B67-50A5CD176318}"/>
              </a:ext>
            </a:extLst>
          </p:cNvPr>
          <p:cNvSpPr/>
          <p:nvPr/>
        </p:nvSpPr>
        <p:spPr>
          <a:xfrm>
            <a:off x="5558412" y="1950027"/>
            <a:ext cx="1293565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79FECB-0D91-4CAA-B813-35E8AA200E3C}"/>
              </a:ext>
            </a:extLst>
          </p:cNvPr>
          <p:cNvGrpSpPr/>
          <p:nvPr/>
        </p:nvGrpSpPr>
        <p:grpSpPr>
          <a:xfrm>
            <a:off x="7265483" y="2100217"/>
            <a:ext cx="1577217" cy="1577217"/>
            <a:chOff x="7083756" y="2159420"/>
            <a:chExt cx="1577217" cy="157721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B5FBC6A-D487-4FA3-B1E5-261A84E24694}"/>
                </a:ext>
              </a:extLst>
            </p:cNvPr>
            <p:cNvSpPr/>
            <p:nvPr/>
          </p:nvSpPr>
          <p:spPr>
            <a:xfrm>
              <a:off x="7083756" y="2159420"/>
              <a:ext cx="1577217" cy="1577217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69B436-055B-4403-8785-03886AF73D54}"/>
                </a:ext>
              </a:extLst>
            </p:cNvPr>
            <p:cNvSpPr/>
            <p:nvPr/>
          </p:nvSpPr>
          <p:spPr>
            <a:xfrm>
              <a:off x="7203243" y="2550291"/>
              <a:ext cx="1338241" cy="795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4. 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시스템 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0DAE23A-46C0-4874-9864-D84CE3664B2E}"/>
              </a:ext>
            </a:extLst>
          </p:cNvPr>
          <p:cNvGrpSpPr/>
          <p:nvPr/>
        </p:nvGrpSpPr>
        <p:grpSpPr>
          <a:xfrm>
            <a:off x="3576170" y="4259031"/>
            <a:ext cx="1577217" cy="1577217"/>
            <a:chOff x="3456161" y="4058543"/>
            <a:chExt cx="1577217" cy="157721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0D0CAC8-0944-4F74-8A01-39291167563F}"/>
                </a:ext>
              </a:extLst>
            </p:cNvPr>
            <p:cNvSpPr/>
            <p:nvPr/>
          </p:nvSpPr>
          <p:spPr>
            <a:xfrm>
              <a:off x="3568732" y="4634080"/>
              <a:ext cx="1293565" cy="426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5.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연구일정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DB72960-19AB-43B4-B99B-6E2E2970D14C}"/>
                </a:ext>
              </a:extLst>
            </p:cNvPr>
            <p:cNvSpPr/>
            <p:nvPr/>
          </p:nvSpPr>
          <p:spPr>
            <a:xfrm>
              <a:off x="3456161" y="4058543"/>
              <a:ext cx="1577217" cy="1577217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4923B2-9282-4D8D-8FFF-C169EA270AA5}"/>
              </a:ext>
            </a:extLst>
          </p:cNvPr>
          <p:cNvGrpSpPr/>
          <p:nvPr/>
        </p:nvGrpSpPr>
        <p:grpSpPr>
          <a:xfrm>
            <a:off x="5558412" y="3867352"/>
            <a:ext cx="1577217" cy="1577217"/>
            <a:chOff x="7083756" y="2159420"/>
            <a:chExt cx="1577217" cy="157721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A79CB12-C9A9-4C06-9571-D5332A4D6DD0}"/>
                </a:ext>
              </a:extLst>
            </p:cNvPr>
            <p:cNvSpPr/>
            <p:nvPr/>
          </p:nvSpPr>
          <p:spPr>
            <a:xfrm>
              <a:off x="7083756" y="2159420"/>
              <a:ext cx="1577217" cy="1577217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9D6684-7B81-4E7A-9268-198EF6448411}"/>
                </a:ext>
              </a:extLst>
            </p:cNvPr>
            <p:cNvSpPr/>
            <p:nvPr/>
          </p:nvSpPr>
          <p:spPr>
            <a:xfrm>
              <a:off x="7154668" y="2551099"/>
              <a:ext cx="1435392" cy="795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6. 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기대효과 및 결론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28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217734-A34C-4EFB-9089-9EF74BF64AE8}"/>
              </a:ext>
            </a:extLst>
          </p:cNvPr>
          <p:cNvSpPr/>
          <p:nvPr/>
        </p:nvSpPr>
        <p:spPr>
          <a:xfrm>
            <a:off x="2732494" y="3482981"/>
            <a:ext cx="3979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사용자에게 현실적인 서비스</a:t>
            </a:r>
            <a:endParaRPr lang="en-US" altLang="ko-KR" sz="2400" spc="-150" dirty="0">
              <a:solidFill>
                <a:prstClr val="black">
                  <a:lumMod val="65000"/>
                  <a:lumOff val="35000"/>
                </a:prst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A79BA4-B6D8-4369-82EE-25109C8A40D6}"/>
              </a:ext>
            </a:extLst>
          </p:cNvPr>
          <p:cNvSpPr/>
          <p:nvPr/>
        </p:nvSpPr>
        <p:spPr>
          <a:xfrm rot="21316533">
            <a:off x="147426" y="325727"/>
            <a:ext cx="1127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연구 목적</a:t>
            </a:r>
            <a:endParaRPr lang="en-US" altLang="ko-KR" b="1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650E9B-1875-4F70-AED6-8482E7693465}"/>
              </a:ext>
            </a:extLst>
          </p:cNvPr>
          <p:cNvSpPr/>
          <p:nvPr/>
        </p:nvSpPr>
        <p:spPr>
          <a:xfrm>
            <a:off x="3985931" y="1590815"/>
            <a:ext cx="302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챗봇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AI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기술 접목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68177F0-3F26-4E0B-9BB7-5DC4A856A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17" y="827930"/>
            <a:ext cx="1472184" cy="147218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3F6B2F-7B6A-45D7-A22E-3DDE58E77194}"/>
              </a:ext>
            </a:extLst>
          </p:cNvPr>
          <p:cNvSpPr/>
          <p:nvPr/>
        </p:nvSpPr>
        <p:spPr>
          <a:xfrm>
            <a:off x="3728981" y="1098146"/>
            <a:ext cx="15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01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2A7CEF-DC91-4186-8034-E0F4F4B813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49" y="2661249"/>
            <a:ext cx="1535502" cy="15355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53DC9-66CD-4C8B-85B1-686798D6F047}"/>
              </a:ext>
            </a:extLst>
          </p:cNvPr>
          <p:cNvSpPr/>
          <p:nvPr/>
        </p:nvSpPr>
        <p:spPr>
          <a:xfrm>
            <a:off x="2648209" y="3027376"/>
            <a:ext cx="15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02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4DC6032-89F9-4481-90A2-0A21527D33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17" y="4702397"/>
            <a:ext cx="1472184" cy="147218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0AF3EC-3049-49F4-8A8F-87FA847C0AF4}"/>
              </a:ext>
            </a:extLst>
          </p:cNvPr>
          <p:cNvSpPr/>
          <p:nvPr/>
        </p:nvSpPr>
        <p:spPr>
          <a:xfrm>
            <a:off x="5988034" y="5599354"/>
            <a:ext cx="3469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인건비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업무시간 절약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A83D11-DC50-46DC-9C0B-DB61B91FDF74}"/>
              </a:ext>
            </a:extLst>
          </p:cNvPr>
          <p:cNvSpPr/>
          <p:nvPr/>
        </p:nvSpPr>
        <p:spPr>
          <a:xfrm>
            <a:off x="5820108" y="5230022"/>
            <a:ext cx="1784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김해가야체 Regular" panose="020B0603000000000000" pitchFamily="34" charset="-127"/>
                <a:ea typeface="김해가야체 Regular" panose="020B0603000000000000" pitchFamily="34" charset="-127"/>
              </a:rPr>
              <a:t>03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F50B8A-A6B5-4979-AD63-B799340E201C}"/>
              </a:ext>
            </a:extLst>
          </p:cNvPr>
          <p:cNvSpPr/>
          <p:nvPr/>
        </p:nvSpPr>
        <p:spPr>
          <a:xfrm>
            <a:off x="3455664" y="5322398"/>
            <a:ext cx="447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+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B3BE79B-39D2-4DF8-B8C1-63CD2E3E60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42" y="4919542"/>
            <a:ext cx="1255040" cy="12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21316533">
            <a:off x="110863" y="317609"/>
            <a:ext cx="15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스토리보드</a:t>
            </a:r>
            <a:endParaRPr lang="en-US" altLang="ko-KR" b="1" spc="-1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E2FFD3-21FB-4456-8216-EAECF1827E74}"/>
              </a:ext>
            </a:extLst>
          </p:cNvPr>
          <p:cNvSpPr/>
          <p:nvPr/>
        </p:nvSpPr>
        <p:spPr>
          <a:xfrm>
            <a:off x="1766047" y="204663"/>
            <a:ext cx="3434715" cy="6323642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4F8DE0-D447-4681-9012-8B4CA2FD4D15}"/>
              </a:ext>
            </a:extLst>
          </p:cNvPr>
          <p:cNvGrpSpPr/>
          <p:nvPr/>
        </p:nvGrpSpPr>
        <p:grpSpPr>
          <a:xfrm>
            <a:off x="2277887" y="874069"/>
            <a:ext cx="2232253" cy="613574"/>
            <a:chOff x="1237130" y="1066798"/>
            <a:chExt cx="1748117" cy="6657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6C7BA8B0-CA0E-4165-8272-2358ED76EEA9}"/>
                </a:ext>
              </a:extLst>
            </p:cNvPr>
            <p:cNvSpPr/>
            <p:nvPr/>
          </p:nvSpPr>
          <p:spPr>
            <a:xfrm>
              <a:off x="1237130" y="1066798"/>
              <a:ext cx="1748117" cy="412377"/>
            </a:xfrm>
            <a:prstGeom prst="wedgeRoundRectCallout">
              <a:avLst>
                <a:gd name="adj1" fmla="val -54651"/>
                <a:gd name="adj2" fmla="val 1032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E4E2A-5448-42DF-A0A4-3202E12F042D}"/>
                </a:ext>
              </a:extLst>
            </p:cNvPr>
            <p:cNvSpPr txBox="1"/>
            <p:nvPr/>
          </p:nvSpPr>
          <p:spPr>
            <a:xfrm>
              <a:off x="1272988" y="1098047"/>
              <a:ext cx="1676399" cy="634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무엇을 도와드릴까요</a:t>
              </a:r>
              <a:r>
                <a:rPr lang="en-US" altLang="ko-KR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?</a:t>
              </a:r>
              <a:endPara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BD03ACB6-EE6A-4466-916A-6BEA3BCAD895}"/>
              </a:ext>
            </a:extLst>
          </p:cNvPr>
          <p:cNvSpPr/>
          <p:nvPr/>
        </p:nvSpPr>
        <p:spPr>
          <a:xfrm>
            <a:off x="2856430" y="1529124"/>
            <a:ext cx="1882590" cy="601091"/>
          </a:xfrm>
          <a:prstGeom prst="wedgeRoundRectCallout">
            <a:avLst>
              <a:gd name="adj1" fmla="val 54278"/>
              <a:gd name="adj2" fmla="val 2711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E2402-1F2D-4087-9860-224FF270E0B8}"/>
              </a:ext>
            </a:extLst>
          </p:cNvPr>
          <p:cNvSpPr txBox="1"/>
          <p:nvPr/>
        </p:nvSpPr>
        <p:spPr>
          <a:xfrm>
            <a:off x="2767314" y="1558765"/>
            <a:ext cx="188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○○○ 책 재고는 얼마나 있나요</a:t>
            </a:r>
            <a:r>
              <a: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?</a:t>
            </a:r>
            <a:endParaRPr lang="ko-KR" altLang="en-US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r"/>
            <a:endParaRPr lang="ko-KR" altLang="en-US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5D0FEC77-ACCD-4BBC-BAD5-60EFA889A96C}"/>
              </a:ext>
            </a:extLst>
          </p:cNvPr>
          <p:cNvSpPr/>
          <p:nvPr/>
        </p:nvSpPr>
        <p:spPr>
          <a:xfrm rot="10800000">
            <a:off x="1766046" y="5659515"/>
            <a:ext cx="3272117" cy="729048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BD3C31-59DE-4CFF-B3B4-A6A3BC471401}"/>
              </a:ext>
            </a:extLst>
          </p:cNvPr>
          <p:cNvSpPr txBox="1"/>
          <p:nvPr/>
        </p:nvSpPr>
        <p:spPr>
          <a:xfrm>
            <a:off x="2213689" y="5943913"/>
            <a:ext cx="22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Write a message…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866BAD-E9ED-41EE-BAA0-B325A94991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58" y="5974009"/>
            <a:ext cx="289701" cy="28970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0F7C60-1D29-4C62-A8D5-803ED3C5F378}"/>
              </a:ext>
            </a:extLst>
          </p:cNvPr>
          <p:cNvGrpSpPr/>
          <p:nvPr/>
        </p:nvGrpSpPr>
        <p:grpSpPr>
          <a:xfrm>
            <a:off x="2239271" y="2416401"/>
            <a:ext cx="2713729" cy="751246"/>
            <a:chOff x="1237130" y="1066798"/>
            <a:chExt cx="1748117" cy="4123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DFD503EB-9B15-473B-9BD4-60873EE5A433}"/>
                </a:ext>
              </a:extLst>
            </p:cNvPr>
            <p:cNvSpPr/>
            <p:nvPr/>
          </p:nvSpPr>
          <p:spPr>
            <a:xfrm>
              <a:off x="1237130" y="1066798"/>
              <a:ext cx="1748117" cy="412377"/>
            </a:xfrm>
            <a:prstGeom prst="wedgeRoundRectCallout">
              <a:avLst>
                <a:gd name="adj1" fmla="val -54651"/>
                <a:gd name="adj2" fmla="val 1032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CA7CA3-7586-4356-90A3-8D2C9CB3DD1D}"/>
                </a:ext>
              </a:extLst>
            </p:cNvPr>
            <p:cNvSpPr txBox="1"/>
            <p:nvPr/>
          </p:nvSpPr>
          <p:spPr>
            <a:xfrm>
              <a:off x="1272988" y="1098047"/>
              <a:ext cx="1676399" cy="32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○○○ 책 검색결과 입니다</a:t>
              </a:r>
              <a:r>
                <a:rPr lang="en-US" altLang="ko-KR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.</a:t>
              </a:r>
            </a:p>
            <a:p>
              <a:r>
                <a:rPr lang="ko-KR" altLang="en-US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찾으시는 책이 </a:t>
              </a:r>
              <a:r>
                <a:rPr lang="ko-KR" altLang="en-US" sz="1600" dirty="0" err="1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있으신가요</a:t>
              </a:r>
              <a:r>
                <a:rPr lang="en-US" altLang="ko-KR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?</a:t>
              </a:r>
              <a:endPara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21849453-ACF9-4165-A353-A915DE6D073D}"/>
              </a:ext>
            </a:extLst>
          </p:cNvPr>
          <p:cNvSpPr/>
          <p:nvPr/>
        </p:nvSpPr>
        <p:spPr>
          <a:xfrm>
            <a:off x="2239271" y="3685420"/>
            <a:ext cx="2155511" cy="1992350"/>
          </a:xfrm>
          <a:prstGeom prst="wedgeRoundRectCallout">
            <a:avLst>
              <a:gd name="adj1" fmla="val -54321"/>
              <a:gd name="adj2" fmla="val 191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1CE3018D-842B-455D-B8D3-DD11D90188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0" y="3916139"/>
            <a:ext cx="718011" cy="7180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30007A-474D-4D7D-8C7A-1858F44E0B9A}"/>
              </a:ext>
            </a:extLst>
          </p:cNvPr>
          <p:cNvSpPr txBox="1"/>
          <p:nvPr/>
        </p:nvSpPr>
        <p:spPr>
          <a:xfrm>
            <a:off x="2413996" y="4722852"/>
            <a:ext cx="1805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책 제목</a:t>
            </a:r>
            <a:endParaRPr lang="en-US" altLang="ko-KR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작가 이름</a:t>
            </a:r>
            <a:endParaRPr lang="en-US" altLang="ko-KR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출판사 명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482954B-943E-4C10-B74B-07D73D4B5B9F}"/>
              </a:ext>
            </a:extLst>
          </p:cNvPr>
          <p:cNvCxnSpPr>
            <a:cxnSpLocks/>
          </p:cNvCxnSpPr>
          <p:nvPr/>
        </p:nvCxnSpPr>
        <p:spPr>
          <a:xfrm flipV="1">
            <a:off x="4428826" y="1080771"/>
            <a:ext cx="1036789" cy="1"/>
          </a:xfrm>
          <a:prstGeom prst="line">
            <a:avLst/>
          </a:prstGeom>
          <a:ln w="222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5E6BD5-FA8F-4A03-A928-E53BD8C6D9B3}"/>
              </a:ext>
            </a:extLst>
          </p:cNvPr>
          <p:cNvSpPr/>
          <p:nvPr/>
        </p:nvSpPr>
        <p:spPr>
          <a:xfrm>
            <a:off x="5769418" y="1254109"/>
            <a:ext cx="2883876" cy="68391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BAC55-F556-4B88-AEA0-3CA8AC3E3AD2}"/>
              </a:ext>
            </a:extLst>
          </p:cNvPr>
          <p:cNvSpPr txBox="1"/>
          <p:nvPr/>
        </p:nvSpPr>
        <p:spPr>
          <a:xfrm>
            <a:off x="5795820" y="1421966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원하는 서비스를 질문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/</a:t>
            </a:r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대답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440738F-F144-45B4-804F-720B8540ADC4}"/>
              </a:ext>
            </a:extLst>
          </p:cNvPr>
          <p:cNvCxnSpPr>
            <a:cxnSpLocks/>
          </p:cNvCxnSpPr>
          <p:nvPr/>
        </p:nvCxnSpPr>
        <p:spPr>
          <a:xfrm>
            <a:off x="4897332" y="2826952"/>
            <a:ext cx="566414" cy="0"/>
          </a:xfrm>
          <a:prstGeom prst="line">
            <a:avLst/>
          </a:prstGeom>
          <a:ln w="222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0C4619-39E0-4870-AEA6-F048EB1B09C0}"/>
              </a:ext>
            </a:extLst>
          </p:cNvPr>
          <p:cNvSpPr/>
          <p:nvPr/>
        </p:nvSpPr>
        <p:spPr>
          <a:xfrm>
            <a:off x="5767549" y="2957062"/>
            <a:ext cx="3872864" cy="119359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D3144B-279B-4C01-974C-A7609E6E04EA}"/>
              </a:ext>
            </a:extLst>
          </p:cNvPr>
          <p:cNvSpPr txBox="1"/>
          <p:nvPr/>
        </p:nvSpPr>
        <p:spPr>
          <a:xfrm>
            <a:off x="5795820" y="3115077"/>
            <a:ext cx="381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사용자가 입력한 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책의 제목과 일치하는 책이나 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입력 단어가 들어간 책의 목록을 표시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CADFFF-B60D-47E4-8D8B-54CF1CE44593}"/>
              </a:ext>
            </a:extLst>
          </p:cNvPr>
          <p:cNvCxnSpPr>
            <a:cxnSpLocks/>
          </p:cNvCxnSpPr>
          <p:nvPr/>
        </p:nvCxnSpPr>
        <p:spPr>
          <a:xfrm>
            <a:off x="4250994" y="4495162"/>
            <a:ext cx="1212752" cy="0"/>
          </a:xfrm>
          <a:prstGeom prst="line">
            <a:avLst/>
          </a:prstGeom>
          <a:ln w="222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6C19939-1D54-42FA-BB04-6FD263AE1C80}"/>
              </a:ext>
            </a:extLst>
          </p:cNvPr>
          <p:cNvCxnSpPr>
            <a:cxnSpLocks/>
          </p:cNvCxnSpPr>
          <p:nvPr/>
        </p:nvCxnSpPr>
        <p:spPr>
          <a:xfrm>
            <a:off x="5463746" y="2826952"/>
            <a:ext cx="0" cy="166821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2B834C1-3FD0-4D87-8332-C8FD6F19414E}"/>
              </a:ext>
            </a:extLst>
          </p:cNvPr>
          <p:cNvCxnSpPr>
            <a:cxnSpLocks/>
          </p:cNvCxnSpPr>
          <p:nvPr/>
        </p:nvCxnSpPr>
        <p:spPr>
          <a:xfrm flipH="1">
            <a:off x="5465615" y="1072738"/>
            <a:ext cx="1" cy="906661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AA7BE02-CBC0-407B-A653-FA2C8F6B7240}"/>
              </a:ext>
            </a:extLst>
          </p:cNvPr>
          <p:cNvCxnSpPr>
            <a:cxnSpLocks/>
          </p:cNvCxnSpPr>
          <p:nvPr/>
        </p:nvCxnSpPr>
        <p:spPr>
          <a:xfrm>
            <a:off x="4739020" y="1974263"/>
            <a:ext cx="726595" cy="0"/>
          </a:xfrm>
          <a:prstGeom prst="line">
            <a:avLst/>
          </a:prstGeom>
          <a:ln w="222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C3A3A0-1BD8-4F31-B198-8BA37FE09EA0}"/>
              </a:ext>
            </a:extLst>
          </p:cNvPr>
          <p:cNvCxnSpPr>
            <a:cxnSpLocks/>
          </p:cNvCxnSpPr>
          <p:nvPr/>
        </p:nvCxnSpPr>
        <p:spPr>
          <a:xfrm flipH="1">
            <a:off x="5465615" y="1606632"/>
            <a:ext cx="303803" cy="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3D08823-77F3-4374-A44C-A7A84FD1AF22}"/>
              </a:ext>
            </a:extLst>
          </p:cNvPr>
          <p:cNvCxnSpPr>
            <a:cxnSpLocks/>
          </p:cNvCxnSpPr>
          <p:nvPr/>
        </p:nvCxnSpPr>
        <p:spPr>
          <a:xfrm flipH="1">
            <a:off x="5463746" y="3636390"/>
            <a:ext cx="303803" cy="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E88D3F-3B31-4B4F-84DF-FF7357F8E148}"/>
              </a:ext>
            </a:extLst>
          </p:cNvPr>
          <p:cNvGrpSpPr/>
          <p:nvPr/>
        </p:nvGrpSpPr>
        <p:grpSpPr>
          <a:xfrm>
            <a:off x="3889788" y="4655892"/>
            <a:ext cx="1358074" cy="1030939"/>
            <a:chOff x="3856824" y="4012704"/>
            <a:chExt cx="1358074" cy="1030939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4ABB058-3FF6-40B6-BD98-B0BBE2EF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58021">
              <a:off x="3856824" y="4080145"/>
              <a:ext cx="963498" cy="96349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5D1B0B-9936-47BC-931B-13328BEE111E}"/>
                </a:ext>
              </a:extLst>
            </p:cNvPr>
            <p:cNvSpPr txBox="1"/>
            <p:nvPr/>
          </p:nvSpPr>
          <p:spPr>
            <a:xfrm>
              <a:off x="4297680" y="4012704"/>
              <a:ext cx="917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완도희망체 Bold" panose="02030803000000000000" pitchFamily="18" charset="-127"/>
                  <a:ea typeface="완도희망체 Bold" panose="02030803000000000000" pitchFamily="18" charset="-127"/>
                </a:rPr>
                <a:t>Click!</a:t>
              </a:r>
              <a:endParaRPr lang="ko-KR" altLang="en-US" dirty="0">
                <a:solidFill>
                  <a:srgbClr val="FF0000"/>
                </a:solidFill>
                <a:latin typeface="완도희망체 Bold" panose="02030803000000000000" pitchFamily="18" charset="-127"/>
                <a:ea typeface="완도희망체 Bold" panose="02030803000000000000" pitchFamily="18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A613B6B-2C0C-407B-BE28-59BDD5C047B6}"/>
              </a:ext>
            </a:extLst>
          </p:cNvPr>
          <p:cNvGrpSpPr/>
          <p:nvPr/>
        </p:nvGrpSpPr>
        <p:grpSpPr>
          <a:xfrm>
            <a:off x="4569507" y="5469582"/>
            <a:ext cx="4228432" cy="857073"/>
            <a:chOff x="4536543" y="4826394"/>
            <a:chExt cx="4228432" cy="85707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422D49F-D710-443F-A1C7-3AA0479607C0}"/>
                </a:ext>
              </a:extLst>
            </p:cNvPr>
            <p:cNvSpPr/>
            <p:nvPr/>
          </p:nvSpPr>
          <p:spPr>
            <a:xfrm>
              <a:off x="5825230" y="4999551"/>
              <a:ext cx="2883876" cy="6839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B0A733-853F-430B-A99F-5591A5B5BF44}"/>
                </a:ext>
              </a:extLst>
            </p:cNvPr>
            <p:cNvSpPr txBox="1"/>
            <p:nvPr/>
          </p:nvSpPr>
          <p:spPr>
            <a:xfrm>
              <a:off x="5881098" y="5156843"/>
              <a:ext cx="2883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사용자가 원하는 </a:t>
              </a:r>
              <a:r>
                <a:rPr lang="ko-KR" altLang="en-US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책을 선택</a:t>
              </a:r>
              <a:endPara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96E7177-4CAD-417C-9A20-A539295EF3A2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4536543" y="4826394"/>
              <a:ext cx="1288687" cy="515115"/>
            </a:xfrm>
            <a:prstGeom prst="line">
              <a:avLst/>
            </a:prstGeom>
            <a:ln w="2222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15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612EFBF-4307-43D8-8E77-02EAD496413E}"/>
              </a:ext>
            </a:extLst>
          </p:cNvPr>
          <p:cNvSpPr/>
          <p:nvPr/>
        </p:nvSpPr>
        <p:spPr>
          <a:xfrm>
            <a:off x="1766047" y="204663"/>
            <a:ext cx="3434715" cy="6323642"/>
          </a:xfrm>
          <a:prstGeom prst="round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:a16="http://schemas.microsoft.com/office/drawing/2014/main" id="{8A6F4D8E-6C5D-4183-B25E-E8D3F4782262}"/>
              </a:ext>
            </a:extLst>
          </p:cNvPr>
          <p:cNvSpPr/>
          <p:nvPr/>
        </p:nvSpPr>
        <p:spPr>
          <a:xfrm rot="10800000">
            <a:off x="2008917" y="5670964"/>
            <a:ext cx="3272117" cy="729048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811E28-6003-4DDD-8828-E5DDCC939D34}"/>
              </a:ext>
            </a:extLst>
          </p:cNvPr>
          <p:cNvGrpSpPr/>
          <p:nvPr/>
        </p:nvGrpSpPr>
        <p:grpSpPr>
          <a:xfrm>
            <a:off x="2170513" y="949884"/>
            <a:ext cx="2500133" cy="644687"/>
            <a:chOff x="1237130" y="1066798"/>
            <a:chExt cx="1748117" cy="4123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말풍선: 모서리가 둥근 사각형 44">
              <a:extLst>
                <a:ext uri="{FF2B5EF4-FFF2-40B4-BE49-F238E27FC236}">
                  <a16:creationId xmlns:a16="http://schemas.microsoft.com/office/drawing/2014/main" id="{665771D0-94A1-4E23-BD20-A67C8301910B}"/>
                </a:ext>
              </a:extLst>
            </p:cNvPr>
            <p:cNvSpPr/>
            <p:nvPr/>
          </p:nvSpPr>
          <p:spPr>
            <a:xfrm>
              <a:off x="1237130" y="1066798"/>
              <a:ext cx="1748117" cy="412377"/>
            </a:xfrm>
            <a:prstGeom prst="wedgeRoundRectCallout">
              <a:avLst>
                <a:gd name="adj1" fmla="val -54651"/>
                <a:gd name="adj2" fmla="val 1032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32E81E-4E83-4848-8E3C-B69BBE3BE6BD}"/>
                </a:ext>
              </a:extLst>
            </p:cNvPr>
            <p:cNvSpPr txBox="1"/>
            <p:nvPr/>
          </p:nvSpPr>
          <p:spPr>
            <a:xfrm>
              <a:off x="1272988" y="1098047"/>
              <a:ext cx="1676399" cy="37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선택하신 </a:t>
              </a:r>
              <a:endParaRPr lang="en-US" altLang="ko-KR" sz="16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r>
                <a:rPr lang="ko-KR" altLang="en-US" sz="16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책의 재고 현황입니다</a:t>
              </a:r>
            </a:p>
          </p:txBody>
        </p:sp>
      </p:grpSp>
      <p:sp>
        <p:nvSpPr>
          <p:cNvPr id="47" name="말풍선: 모서리가 둥근 사각형 46">
            <a:extLst>
              <a:ext uri="{FF2B5EF4-FFF2-40B4-BE49-F238E27FC236}">
                <a16:creationId xmlns:a16="http://schemas.microsoft.com/office/drawing/2014/main" id="{470C02C3-5278-41B1-8035-1CEEC1BB33BF}"/>
              </a:ext>
            </a:extLst>
          </p:cNvPr>
          <p:cNvSpPr/>
          <p:nvPr/>
        </p:nvSpPr>
        <p:spPr>
          <a:xfrm>
            <a:off x="2210248" y="1925287"/>
            <a:ext cx="2358115" cy="2540849"/>
          </a:xfrm>
          <a:prstGeom prst="wedgeRoundRectCallout">
            <a:avLst>
              <a:gd name="adj1" fmla="val -55081"/>
              <a:gd name="adj2" fmla="val 214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3AF253D-FFD9-4F15-8A12-212BCAFED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157"/>
              </p:ext>
            </p:extLst>
          </p:nvPr>
        </p:nvGraphicFramePr>
        <p:xfrm>
          <a:off x="2456560" y="2135763"/>
          <a:ext cx="1861672" cy="2119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836">
                  <a:extLst>
                    <a:ext uri="{9D8B030D-6E8A-4147-A177-3AD203B41FA5}">
                      <a16:colId xmlns:a16="http://schemas.microsoft.com/office/drawing/2014/main" val="2157139931"/>
                    </a:ext>
                  </a:extLst>
                </a:gridCol>
                <a:gridCol w="930836">
                  <a:extLst>
                    <a:ext uri="{9D8B030D-6E8A-4147-A177-3AD203B41FA5}">
                      <a16:colId xmlns:a16="http://schemas.microsoft.com/office/drawing/2014/main" val="470060696"/>
                    </a:ext>
                  </a:extLst>
                </a:gridCol>
              </a:tblGrid>
              <a:tr h="529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00 </a:t>
                      </a:r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5</a:t>
                      </a:r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426275"/>
                  </a:ext>
                </a:extLst>
              </a:tr>
              <a:tr h="529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XX</a:t>
                      </a:r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 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3</a:t>
                      </a:r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149"/>
                  </a:ext>
                </a:extLst>
              </a:tr>
              <a:tr h="52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△△ 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0</a:t>
                      </a:r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77705"/>
                  </a:ext>
                </a:extLst>
              </a:tr>
              <a:tr h="529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□□ 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1</a:t>
                      </a:r>
                      <a:r>
                        <a:rPr lang="ko-KR" altLang="en-US" sz="1050" dirty="0">
                          <a:latin typeface="DX영화자막 M" panose="02020600000000000000" pitchFamily="18" charset="-127"/>
                          <a:ea typeface="DX영화자막 M" panose="02020600000000000000" pitchFamily="18" charset="-127"/>
                        </a:rPr>
                        <a:t>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884986"/>
                  </a:ext>
                </a:extLst>
              </a:tr>
            </a:tbl>
          </a:graphicData>
        </a:graphic>
      </p:graphicFrame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9A29795-B649-400D-A7AE-4BA5D013E83D}"/>
              </a:ext>
            </a:extLst>
          </p:cNvPr>
          <p:cNvCxnSpPr>
            <a:cxnSpLocks/>
          </p:cNvCxnSpPr>
          <p:nvPr/>
        </p:nvCxnSpPr>
        <p:spPr>
          <a:xfrm>
            <a:off x="4502863" y="3859158"/>
            <a:ext cx="921342" cy="0"/>
          </a:xfrm>
          <a:prstGeom prst="line">
            <a:avLst/>
          </a:prstGeom>
          <a:ln w="222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813FFB6-3E0B-4A52-91AE-7250E26246EF}"/>
              </a:ext>
            </a:extLst>
          </p:cNvPr>
          <p:cNvCxnSpPr>
            <a:cxnSpLocks/>
          </p:cNvCxnSpPr>
          <p:nvPr/>
        </p:nvCxnSpPr>
        <p:spPr>
          <a:xfrm flipH="1">
            <a:off x="5412699" y="1312429"/>
            <a:ext cx="10457" cy="2546729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9598C9D-81B5-46FC-9107-A1BF225E0D69}"/>
              </a:ext>
            </a:extLst>
          </p:cNvPr>
          <p:cNvSpPr txBox="1"/>
          <p:nvPr/>
        </p:nvSpPr>
        <p:spPr>
          <a:xfrm>
            <a:off x="5728235" y="2259491"/>
            <a:ext cx="346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앞서 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사용자가 선택한 책의 재고를</a:t>
            </a:r>
            <a:endParaRPr lang="en-US" altLang="ko-KR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나타낸다</a:t>
            </a:r>
            <a:r>
              <a:rPr lang="en-US" altLang="ko-KR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  <a:endParaRPr lang="ko-KR" altLang="en-US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EBC4B9F-BFDA-4432-A998-98E57D4388E7}"/>
              </a:ext>
            </a:extLst>
          </p:cNvPr>
          <p:cNvCxnSpPr>
            <a:cxnSpLocks/>
          </p:cNvCxnSpPr>
          <p:nvPr/>
        </p:nvCxnSpPr>
        <p:spPr>
          <a:xfrm flipH="1">
            <a:off x="5412699" y="2687415"/>
            <a:ext cx="303803" cy="0"/>
          </a:xfrm>
          <a:prstGeom prst="line">
            <a:avLst/>
          </a:prstGeom>
          <a:ln w="2222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4E759AA-7084-41DA-8787-519A1EB66AAB}"/>
              </a:ext>
            </a:extLst>
          </p:cNvPr>
          <p:cNvCxnSpPr>
            <a:cxnSpLocks/>
          </p:cNvCxnSpPr>
          <p:nvPr/>
        </p:nvCxnSpPr>
        <p:spPr>
          <a:xfrm>
            <a:off x="4598507" y="1312429"/>
            <a:ext cx="834663" cy="0"/>
          </a:xfrm>
          <a:prstGeom prst="line">
            <a:avLst/>
          </a:prstGeom>
          <a:ln w="2222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CCF7FD6-5DBD-4E81-B9DC-2570571DD82A}"/>
              </a:ext>
            </a:extLst>
          </p:cNvPr>
          <p:cNvSpPr/>
          <p:nvPr/>
        </p:nvSpPr>
        <p:spPr>
          <a:xfrm>
            <a:off x="5716502" y="2117833"/>
            <a:ext cx="3119141" cy="117221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09C56A-502E-449F-B992-DFEE536BBB0B}"/>
              </a:ext>
            </a:extLst>
          </p:cNvPr>
          <p:cNvSpPr/>
          <p:nvPr/>
        </p:nvSpPr>
        <p:spPr>
          <a:xfrm rot="21316533">
            <a:off x="110863" y="317609"/>
            <a:ext cx="15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스토리보드</a:t>
            </a:r>
            <a:endParaRPr lang="en-US" altLang="ko-KR" b="1" spc="-1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2D080-3C9E-43A3-A81E-1338CA5A0AEE}"/>
              </a:ext>
            </a:extLst>
          </p:cNvPr>
          <p:cNvSpPr txBox="1"/>
          <p:nvPr/>
        </p:nvSpPr>
        <p:spPr>
          <a:xfrm>
            <a:off x="2213689" y="5943913"/>
            <a:ext cx="22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Write a message…</a:t>
            </a:r>
            <a:endParaRPr lang="ko-KR" altLang="en-US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CD77266-4C75-4039-9506-1D425BB51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58" y="5974009"/>
            <a:ext cx="289701" cy="2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47277" y="1346195"/>
            <a:ext cx="68835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재고확인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(Stock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Dialog)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기능은 사용자가 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책 이름을 검색하면 각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서점별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재고 현황을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알려 준다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57624" y="1332638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47277" y="3001177"/>
            <a:ext cx="61165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FAQ(FAQ Dialog)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기능은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QnA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Maker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라는 별도의 서비스를 이용해서 구성할 예정이다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57624" y="3006659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75906" y="4398833"/>
            <a:ext cx="7026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QnA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Maker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미리 질문과 답변을 </a:t>
            </a:r>
            <a:r>
              <a:rPr lang="ko-KR" altLang="en-US" sz="2400" dirty="0" err="1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학습시켜두면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사용자의 질문에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QnA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Maker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적절한 답변을 찾아서 대답한다</a:t>
            </a: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57624" y="4414222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03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135AC6-C602-43F1-96D6-808E5B996EA7}"/>
              </a:ext>
            </a:extLst>
          </p:cNvPr>
          <p:cNvSpPr/>
          <p:nvPr/>
        </p:nvSpPr>
        <p:spPr>
          <a:xfrm rot="21316533">
            <a:off x="62483" y="330804"/>
            <a:ext cx="15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설계</a:t>
            </a:r>
            <a:endParaRPr lang="en-US" altLang="ko-KR" b="1" spc="-1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38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E35E5B-38FE-4B67-9CDA-0FE555F998A5}"/>
              </a:ext>
            </a:extLst>
          </p:cNvPr>
          <p:cNvGrpSpPr/>
          <p:nvPr/>
        </p:nvGrpSpPr>
        <p:grpSpPr>
          <a:xfrm>
            <a:off x="1878880" y="1119172"/>
            <a:ext cx="7358926" cy="4610690"/>
            <a:chOff x="1875303" y="164293"/>
            <a:chExt cx="9478494" cy="660050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621F7C5-909A-47DF-8B78-10B2454271C2}"/>
                </a:ext>
              </a:extLst>
            </p:cNvPr>
            <p:cNvGrpSpPr/>
            <p:nvPr/>
          </p:nvGrpSpPr>
          <p:grpSpPr>
            <a:xfrm>
              <a:off x="1875303" y="164293"/>
              <a:ext cx="9478494" cy="5902700"/>
              <a:chOff x="1875303" y="164293"/>
              <a:chExt cx="9478494" cy="59027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B563FF6-0602-4E2A-ADAC-486EC41B0B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1701" t="-1726" b="-1"/>
              <a:stretch/>
            </p:blipFill>
            <p:spPr>
              <a:xfrm>
                <a:off x="1875303" y="177127"/>
                <a:ext cx="2080932" cy="3517246"/>
              </a:xfrm>
              <a:prstGeom prst="rect">
                <a:avLst/>
              </a:prstGeom>
            </p:spPr>
          </p:pic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590AE74-4F4B-4C79-AB95-8C4F56182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235" y="682859"/>
                <a:ext cx="286142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20F2920-6998-4255-BF17-7441555AC309}"/>
                  </a:ext>
                </a:extLst>
              </p:cNvPr>
              <p:cNvSpPr/>
              <p:nvPr/>
            </p:nvSpPr>
            <p:spPr>
              <a:xfrm>
                <a:off x="6817658" y="164293"/>
                <a:ext cx="2474258" cy="10114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챗봇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(Bot Framework)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15E969C-C530-4ED6-AD8F-2F912CA45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4617" y="1188588"/>
                <a:ext cx="0" cy="55952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FEAB3E2-0D52-4E50-9BC4-652625C969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4617" y="2441482"/>
                <a:ext cx="0" cy="57514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66002F08-C0F6-44B9-A6A4-ACFD3C9B9F5A}"/>
                  </a:ext>
                </a:extLst>
              </p:cNvPr>
              <p:cNvSpPr/>
              <p:nvPr/>
            </p:nvSpPr>
            <p:spPr>
              <a:xfrm>
                <a:off x="6817657" y="1562168"/>
                <a:ext cx="2474257" cy="10114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err="1">
                    <a:solidFill>
                      <a:schemeClr val="tx1"/>
                    </a:solidFill>
                  </a:rPr>
                  <a:t>주대화</a:t>
                </a: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(Root Dialog)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6C460C-1FC6-48D8-B4AD-2A29D76174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0578" y="3016623"/>
                <a:ext cx="417419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76E87DB-E4DA-45FA-90A4-DA715BC1A0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54770" y="3004721"/>
                <a:ext cx="0" cy="39892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4904F97-FE36-463F-BC29-46C96804D8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0578" y="2991274"/>
                <a:ext cx="0" cy="39892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46FD5C1-28A2-411D-BA60-079A9FA80A9A}"/>
                  </a:ext>
                </a:extLst>
              </p:cNvPr>
              <p:cNvSpPr/>
              <p:nvPr/>
            </p:nvSpPr>
            <p:spPr>
              <a:xfrm>
                <a:off x="4756896" y="3390203"/>
                <a:ext cx="2474257" cy="1011461"/>
              </a:xfrm>
              <a:prstGeom prst="roundRect">
                <a:avLst/>
              </a:prstGeom>
              <a:solidFill>
                <a:srgbClr val="E0E9EE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8FFBFD00-D05B-49C7-B66A-F1BA22F298FB}"/>
                  </a:ext>
                </a:extLst>
              </p:cNvPr>
              <p:cNvSpPr/>
              <p:nvPr/>
            </p:nvSpPr>
            <p:spPr>
              <a:xfrm>
                <a:off x="8879540" y="3340913"/>
                <a:ext cx="2474257" cy="101146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FAQ</a:t>
                </a:r>
              </a:p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(FAQ Dialog)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E0918F1-868C-498B-A26D-52B824781F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0578" y="4401664"/>
                <a:ext cx="0" cy="39892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FEC1885-500C-48BC-B0D7-2EF0D3E25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54770" y="4352375"/>
                <a:ext cx="0" cy="8516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원통형 34">
                <a:extLst>
                  <a:ext uri="{FF2B5EF4-FFF2-40B4-BE49-F238E27FC236}">
                    <a16:creationId xmlns:a16="http://schemas.microsoft.com/office/drawing/2014/main" id="{38973730-96E8-47EC-8CD9-726701EEE774}"/>
                  </a:ext>
                </a:extLst>
              </p:cNvPr>
              <p:cNvSpPr/>
              <p:nvPr/>
            </p:nvSpPr>
            <p:spPr>
              <a:xfrm>
                <a:off x="5415396" y="4772282"/>
                <a:ext cx="1130363" cy="1294711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1C43789B-A05C-4EC7-8E2F-FEE6C072F43F}"/>
                  </a:ext>
                </a:extLst>
              </p:cNvPr>
              <p:cNvSpPr/>
              <p:nvPr/>
            </p:nvSpPr>
            <p:spPr>
              <a:xfrm>
                <a:off x="8879539" y="5055532"/>
                <a:ext cx="2474257" cy="101146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Q&amp;A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Maker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7ABBA0-79CB-4F30-8AA2-4433CAD8BF10}"/>
                </a:ext>
              </a:extLst>
            </p:cNvPr>
            <p:cNvSpPr txBox="1"/>
            <p:nvPr/>
          </p:nvSpPr>
          <p:spPr>
            <a:xfrm>
              <a:off x="5198763" y="6118466"/>
              <a:ext cx="1563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Microsoft</a:t>
              </a:r>
            </a:p>
            <a:p>
              <a:pPr algn="ctr"/>
              <a:r>
                <a:rPr lang="en-US" altLang="ko-KR" b="1" dirty="0"/>
                <a:t>SQL Server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AC5693F-CBA6-43B9-98A7-3F58B5913DD0}"/>
              </a:ext>
            </a:extLst>
          </p:cNvPr>
          <p:cNvSpPr txBox="1"/>
          <p:nvPr/>
        </p:nvSpPr>
        <p:spPr>
          <a:xfrm>
            <a:off x="4253558" y="3427143"/>
            <a:ext cx="161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재고 확인</a:t>
            </a:r>
            <a:endParaRPr lang="en-US" altLang="ko-KR" b="1" dirty="0"/>
          </a:p>
          <a:p>
            <a:pPr algn="ctr"/>
            <a:r>
              <a:rPr lang="en-US" altLang="ko-KR" b="1" dirty="0"/>
              <a:t>(Stock Dialog)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D66E71-D36B-41E8-9761-1EBBB048BD0C}"/>
              </a:ext>
            </a:extLst>
          </p:cNvPr>
          <p:cNvSpPr/>
          <p:nvPr/>
        </p:nvSpPr>
        <p:spPr>
          <a:xfrm rot="21316533">
            <a:off x="62483" y="330804"/>
            <a:ext cx="15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설계</a:t>
            </a:r>
            <a:endParaRPr lang="en-US" altLang="ko-KR" b="1" spc="-1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31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89C34A-2F1C-4B6A-B5B7-25AA1C2E8772}"/>
              </a:ext>
            </a:extLst>
          </p:cNvPr>
          <p:cNvSpPr/>
          <p:nvPr/>
        </p:nvSpPr>
        <p:spPr>
          <a:xfrm rot="21316533">
            <a:off x="101901" y="326575"/>
            <a:ext cx="15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 구현</a:t>
            </a:r>
            <a:endParaRPr lang="en-US" altLang="ko-KR" b="1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129A7F-2877-4601-B19B-629E4A001C41}"/>
              </a:ext>
            </a:extLst>
          </p:cNvPr>
          <p:cNvSpPr/>
          <p:nvPr/>
        </p:nvSpPr>
        <p:spPr>
          <a:xfrm>
            <a:off x="1575883" y="702038"/>
            <a:ext cx="1948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아리따-돋움(TTF)-Bold" panose="02020603020101020101" pitchFamily="18" charset="-127"/>
              </a:rPr>
              <a:t>봇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아리따-돋움(TTF)-Bold" panose="02020603020101020101" pitchFamily="18" charset="-127"/>
              </a:rPr>
              <a:t>빌드 과정</a:t>
            </a:r>
            <a:endParaRPr lang="en-US" altLang="ko-KR" sz="2400" spc="-15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아리따-돋움(TTF)-Medium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CA473A-F0FE-4E4F-91FC-BC64ED7C2E6B}"/>
              </a:ext>
            </a:extLst>
          </p:cNvPr>
          <p:cNvGrpSpPr/>
          <p:nvPr/>
        </p:nvGrpSpPr>
        <p:grpSpPr>
          <a:xfrm>
            <a:off x="1377458" y="2442404"/>
            <a:ext cx="8438150" cy="2146613"/>
            <a:chOff x="1306437" y="2113931"/>
            <a:chExt cx="8438150" cy="214661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445CA01-9784-4EBB-94D3-E95E3B7A61E7}"/>
                </a:ext>
              </a:extLst>
            </p:cNvPr>
            <p:cNvGrpSpPr/>
            <p:nvPr/>
          </p:nvGrpSpPr>
          <p:grpSpPr>
            <a:xfrm>
              <a:off x="1306437" y="2113931"/>
              <a:ext cx="7873074" cy="1341586"/>
              <a:chOff x="1306437" y="2113931"/>
              <a:chExt cx="7873074" cy="134158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4804AB7A-43E4-45BE-8AD3-CE649FB48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6437" y="2483517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0408F93F-07BC-483D-A1EB-016799BB7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9859" y="2483517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0151E66-465F-4399-AB18-D4C0D1728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3281" y="2483517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A3F1134D-BA61-40DE-B365-AB3FBE282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703" y="2483517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3BD4E7EC-915C-4D80-B6C0-83331A5B1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125" y="2483517"/>
                <a:ext cx="972000" cy="972000"/>
              </a:xfrm>
              <a:prstGeom prst="rect">
                <a:avLst/>
              </a:prstGeom>
            </p:spPr>
          </p:pic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A11E6F1-474F-49CC-A146-CBC710B35C30}"/>
                  </a:ext>
                </a:extLst>
              </p:cNvPr>
              <p:cNvCxnSpPr>
                <a:stCxn id="17" idx="3"/>
                <a:endCxn id="19" idx="1"/>
              </p:cNvCxnSpPr>
              <p:nvPr/>
            </p:nvCxnSpPr>
            <p:spPr>
              <a:xfrm>
                <a:off x="2278437" y="2969517"/>
                <a:ext cx="5014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5AE7275D-F103-4F44-B10A-76316E9EEC89}"/>
                  </a:ext>
                </a:extLst>
              </p:cNvPr>
              <p:cNvCxnSpPr/>
              <p:nvPr/>
            </p:nvCxnSpPr>
            <p:spPr>
              <a:xfrm>
                <a:off x="3668230" y="2882220"/>
                <a:ext cx="5014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FE725DF-013B-4522-A4EB-9146C8F55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8230" y="3086406"/>
                <a:ext cx="45911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AD017507-7DA5-4092-B766-8DB52F285600}"/>
                  </a:ext>
                </a:extLst>
              </p:cNvPr>
              <p:cNvCxnSpPr/>
              <p:nvPr/>
            </p:nvCxnSpPr>
            <p:spPr>
              <a:xfrm>
                <a:off x="5189769" y="2966494"/>
                <a:ext cx="5014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2F1D8C5F-AF8B-4D68-8F0B-64D7D4DD5B89}"/>
                  </a:ext>
                </a:extLst>
              </p:cNvPr>
              <p:cNvCxnSpPr/>
              <p:nvPr/>
            </p:nvCxnSpPr>
            <p:spPr>
              <a:xfrm>
                <a:off x="6698703" y="2966494"/>
                <a:ext cx="5014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D48D02D-E836-4AE2-9473-1CE032303A6F}"/>
                  </a:ext>
                </a:extLst>
              </p:cNvPr>
              <p:cNvCxnSpPr/>
              <p:nvPr/>
            </p:nvCxnSpPr>
            <p:spPr>
              <a:xfrm>
                <a:off x="8172125" y="2978204"/>
                <a:ext cx="5014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C0EDB5A-E396-44C2-8319-B60A56501F04}"/>
                  </a:ext>
                </a:extLst>
              </p:cNvPr>
              <p:cNvGrpSpPr/>
              <p:nvPr/>
            </p:nvGrpSpPr>
            <p:grpSpPr>
              <a:xfrm>
                <a:off x="3265859" y="2113931"/>
                <a:ext cx="5913652" cy="369585"/>
                <a:chOff x="3265859" y="2113931"/>
                <a:chExt cx="5913652" cy="369585"/>
              </a:xfrm>
            </p:grpSpPr>
            <p:cxnSp>
              <p:nvCxnSpPr>
                <p:cNvPr id="30" name="연결선: 꺾임 29">
                  <a:extLst>
                    <a:ext uri="{FF2B5EF4-FFF2-40B4-BE49-F238E27FC236}">
                      <a16:creationId xmlns:a16="http://schemas.microsoft.com/office/drawing/2014/main" id="{47552FAC-9DC1-4754-8649-4D770C75FD54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 rot="10800000" flipV="1">
                  <a:off x="3265859" y="2120247"/>
                  <a:ext cx="5913652" cy="363269"/>
                </a:xfrm>
                <a:prstGeom prst="bentConnector2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B814DF47-DF11-4A72-B3CD-DD09CB82A3CF}"/>
                    </a:ext>
                  </a:extLst>
                </p:cNvPr>
                <p:cNvCxnSpPr/>
                <p:nvPr/>
              </p:nvCxnSpPr>
              <p:spPr>
                <a:xfrm>
                  <a:off x="9170633" y="2113931"/>
                  <a:ext cx="0" cy="2589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" name="그림 2" descr="검은색이(가) 표시된 사진&#10;&#10;자동 생성된 설명">
              <a:extLst>
                <a:ext uri="{FF2B5EF4-FFF2-40B4-BE49-F238E27FC236}">
                  <a16:creationId xmlns:a16="http://schemas.microsoft.com/office/drawing/2014/main" id="{E945B3FF-447D-4EDE-83E3-2E2B086F4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587" y="2483516"/>
              <a:ext cx="972000" cy="1073798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2E9D37-1D54-400A-B604-86EADDC9F67F}"/>
                </a:ext>
              </a:extLst>
            </p:cNvPr>
            <p:cNvSpPr/>
            <p:nvPr/>
          </p:nvSpPr>
          <p:spPr>
            <a:xfrm>
              <a:off x="1494318" y="3860434"/>
              <a:ext cx="82486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spc="-15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Plan 	      Build 	  Test 	        Publish 	Connect	           Evaluate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5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A79BA4-B6D8-4369-82EE-25109C8A40D6}"/>
              </a:ext>
            </a:extLst>
          </p:cNvPr>
          <p:cNvSpPr/>
          <p:nvPr/>
        </p:nvSpPr>
        <p:spPr>
          <a:xfrm rot="21316533">
            <a:off x="164656" y="326575"/>
            <a:ext cx="15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연구 일정</a:t>
            </a:r>
            <a:endParaRPr lang="en-US" altLang="ko-KR" b="1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E41AF8-189E-4024-8FF0-48909A99A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86529"/>
              </p:ext>
            </p:extLst>
          </p:nvPr>
        </p:nvGraphicFramePr>
        <p:xfrm>
          <a:off x="1575883" y="1509204"/>
          <a:ext cx="7994246" cy="463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229">
                  <a:extLst>
                    <a:ext uri="{9D8B030D-6E8A-4147-A177-3AD203B41FA5}">
                      <a16:colId xmlns:a16="http://schemas.microsoft.com/office/drawing/2014/main" val="896650194"/>
                    </a:ext>
                  </a:extLst>
                </a:gridCol>
                <a:gridCol w="422780">
                  <a:extLst>
                    <a:ext uri="{9D8B030D-6E8A-4147-A177-3AD203B41FA5}">
                      <a16:colId xmlns:a16="http://schemas.microsoft.com/office/drawing/2014/main" val="661528543"/>
                    </a:ext>
                  </a:extLst>
                </a:gridCol>
                <a:gridCol w="431588">
                  <a:extLst>
                    <a:ext uri="{9D8B030D-6E8A-4147-A177-3AD203B41FA5}">
                      <a16:colId xmlns:a16="http://schemas.microsoft.com/office/drawing/2014/main" val="3074658686"/>
                    </a:ext>
                  </a:extLst>
                </a:gridCol>
                <a:gridCol w="413972">
                  <a:extLst>
                    <a:ext uri="{9D8B030D-6E8A-4147-A177-3AD203B41FA5}">
                      <a16:colId xmlns:a16="http://schemas.microsoft.com/office/drawing/2014/main" val="2924530534"/>
                    </a:ext>
                  </a:extLst>
                </a:gridCol>
                <a:gridCol w="396356">
                  <a:extLst>
                    <a:ext uri="{9D8B030D-6E8A-4147-A177-3AD203B41FA5}">
                      <a16:colId xmlns:a16="http://schemas.microsoft.com/office/drawing/2014/main" val="3376912519"/>
                    </a:ext>
                  </a:extLst>
                </a:gridCol>
                <a:gridCol w="413973">
                  <a:extLst>
                    <a:ext uri="{9D8B030D-6E8A-4147-A177-3AD203B41FA5}">
                      <a16:colId xmlns:a16="http://schemas.microsoft.com/office/drawing/2014/main" val="2559068668"/>
                    </a:ext>
                  </a:extLst>
                </a:gridCol>
                <a:gridCol w="440395">
                  <a:extLst>
                    <a:ext uri="{9D8B030D-6E8A-4147-A177-3AD203B41FA5}">
                      <a16:colId xmlns:a16="http://schemas.microsoft.com/office/drawing/2014/main" val="2176948359"/>
                    </a:ext>
                  </a:extLst>
                </a:gridCol>
                <a:gridCol w="422781">
                  <a:extLst>
                    <a:ext uri="{9D8B030D-6E8A-4147-A177-3AD203B41FA5}">
                      <a16:colId xmlns:a16="http://schemas.microsoft.com/office/drawing/2014/main" val="2052014383"/>
                    </a:ext>
                  </a:extLst>
                </a:gridCol>
                <a:gridCol w="431587">
                  <a:extLst>
                    <a:ext uri="{9D8B030D-6E8A-4147-A177-3AD203B41FA5}">
                      <a16:colId xmlns:a16="http://schemas.microsoft.com/office/drawing/2014/main" val="4059467233"/>
                    </a:ext>
                  </a:extLst>
                </a:gridCol>
                <a:gridCol w="422781">
                  <a:extLst>
                    <a:ext uri="{9D8B030D-6E8A-4147-A177-3AD203B41FA5}">
                      <a16:colId xmlns:a16="http://schemas.microsoft.com/office/drawing/2014/main" val="3610358291"/>
                    </a:ext>
                  </a:extLst>
                </a:gridCol>
                <a:gridCol w="431587">
                  <a:extLst>
                    <a:ext uri="{9D8B030D-6E8A-4147-A177-3AD203B41FA5}">
                      <a16:colId xmlns:a16="http://schemas.microsoft.com/office/drawing/2014/main" val="2023228335"/>
                    </a:ext>
                  </a:extLst>
                </a:gridCol>
                <a:gridCol w="422780">
                  <a:extLst>
                    <a:ext uri="{9D8B030D-6E8A-4147-A177-3AD203B41FA5}">
                      <a16:colId xmlns:a16="http://schemas.microsoft.com/office/drawing/2014/main" val="1659898008"/>
                    </a:ext>
                  </a:extLst>
                </a:gridCol>
                <a:gridCol w="419437">
                  <a:extLst>
                    <a:ext uri="{9D8B030D-6E8A-4147-A177-3AD203B41FA5}">
                      <a16:colId xmlns:a16="http://schemas.microsoft.com/office/drawing/2014/main" val="1637008092"/>
                    </a:ext>
                  </a:extLst>
                </a:gridCol>
              </a:tblGrid>
              <a:tr h="77235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567078"/>
                  </a:ext>
                </a:extLst>
              </a:tr>
              <a:tr h="772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스토리보드 회의</a:t>
                      </a:r>
                      <a:endParaRPr lang="en-US" altLang="ko-KR" sz="1600" spc="-15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500444"/>
                  </a:ext>
                </a:extLst>
              </a:tr>
              <a:tr h="77235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S/W </a:t>
                      </a:r>
                      <a:r>
                        <a:rPr lang="ko-KR" altLang="en-US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개발</a:t>
                      </a:r>
                      <a:endParaRPr lang="en-US" altLang="ko-KR" sz="1600" spc="-15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791187"/>
                  </a:ext>
                </a:extLst>
              </a:tr>
              <a:tr h="772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서버 운용</a:t>
                      </a:r>
                      <a:r>
                        <a:rPr lang="en-US" altLang="ko-KR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개발</a:t>
                      </a:r>
                      <a:endParaRPr lang="en-US" altLang="ko-KR" sz="1600" spc="-15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744550"/>
                  </a:ext>
                </a:extLst>
              </a:tr>
              <a:tr h="772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아리따-돋움(TTF)-Medium" panose="02020603020101020101" pitchFamily="18" charset="-127"/>
                        </a:rPr>
                        <a:t>UI/UX </a:t>
                      </a:r>
                      <a:r>
                        <a:rPr lang="ko-KR" altLang="en-US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아리따-돋움(TTF)-Medium" panose="02020603020101020101" pitchFamily="18" charset="-127"/>
                        </a:rPr>
                        <a:t>디자인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037054"/>
                  </a:ext>
                </a:extLst>
              </a:tr>
              <a:tr h="772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15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아리따-돋움(TTF)-Medium" panose="02020603020101020101" pitchFamily="18" charset="-127"/>
                        </a:rPr>
                        <a:t>테스트 검증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791281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11809A-1A17-4D10-8110-F164089F1127}"/>
              </a:ext>
            </a:extLst>
          </p:cNvPr>
          <p:cNvCxnSpPr>
            <a:cxnSpLocks/>
          </p:cNvCxnSpPr>
          <p:nvPr/>
        </p:nvCxnSpPr>
        <p:spPr>
          <a:xfrm>
            <a:off x="1575883" y="1509204"/>
            <a:ext cx="2925096" cy="745724"/>
          </a:xfrm>
          <a:prstGeom prst="line">
            <a:avLst/>
          </a:prstGeom>
          <a:ln w="139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782AF2-4ED5-4A63-B3DA-5DF0D37A3373}"/>
              </a:ext>
            </a:extLst>
          </p:cNvPr>
          <p:cNvSpPr/>
          <p:nvPr/>
        </p:nvSpPr>
        <p:spPr>
          <a:xfrm>
            <a:off x="1655549" y="1808494"/>
            <a:ext cx="940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진행과정</a:t>
            </a:r>
            <a:endParaRPr lang="en-US" altLang="ko-KR" sz="1600" spc="-15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22AD48-439B-4982-BA08-2D78831DDBE1}"/>
              </a:ext>
            </a:extLst>
          </p:cNvPr>
          <p:cNvSpPr/>
          <p:nvPr/>
        </p:nvSpPr>
        <p:spPr>
          <a:xfrm>
            <a:off x="3560472" y="1639217"/>
            <a:ext cx="940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 별</a:t>
            </a:r>
            <a:endParaRPr lang="en-US" altLang="ko-KR" sz="1600" spc="-150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4433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1968</TotalTime>
  <Words>374</Words>
  <Application>Microsoft Office PowerPoint</Application>
  <PresentationFormat>A4 용지(210x297mm)</PresentationFormat>
  <Paragraphs>133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DX시인과나</vt:lpstr>
      <vt:lpstr>DX영화자막 M</vt:lpstr>
      <vt:lpstr>LG Smart UI Regular</vt:lpstr>
      <vt:lpstr>Mapo꽃섬</vt:lpstr>
      <vt:lpstr>김해가야체 Regular</vt:lpstr>
      <vt:lpstr>나눔스퀘어_ac</vt:lpstr>
      <vt:lpstr>아리따-돋움(TTF)-Bold</vt:lpstr>
      <vt:lpstr>아리따-돋움(TTF)-Medium</vt:lpstr>
      <vt:lpstr>완도희망체 Bold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이지현</cp:lastModifiedBy>
  <cp:revision>466</cp:revision>
  <dcterms:created xsi:type="dcterms:W3CDTF">2017-09-07T10:48:07Z</dcterms:created>
  <dcterms:modified xsi:type="dcterms:W3CDTF">2020-04-23T23:36:01Z</dcterms:modified>
</cp:coreProperties>
</file>