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3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136"/>
    <a:srgbClr val="505357"/>
    <a:srgbClr val="5E6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bms-integrity-constrain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concurrency-problems-in-dbms-transactions/" TargetMode="External"/><Relationship Id="rId5" Type="http://schemas.openxmlformats.org/officeDocument/2006/relationships/hyperlink" Target="https://www.educba.com/integrity-constraints-in-dbms/" TargetMode="External"/><Relationship Id="rId4" Type="http://schemas.openxmlformats.org/officeDocument/2006/relationships/hyperlink" Target="https://www.oracle.com/kr/database/what-is-a-relational-databas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8514" y="4237219"/>
            <a:ext cx="13108686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8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Written homework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Lost update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244BF44-586D-45AA-B85E-1CA9D1532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21298"/>
              </p:ext>
            </p:extLst>
          </p:nvPr>
        </p:nvGraphicFramePr>
        <p:xfrm>
          <a:off x="3048000" y="3086100"/>
          <a:ext cx="121920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3233569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40316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Transaction 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Transaction 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22926"/>
                  </a:ext>
                </a:extLst>
              </a:tr>
              <a:tr h="442976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X=X+30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Write(X)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X=X-10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Write(X)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48790"/>
                  </a:ext>
                </a:extLst>
              </a:tr>
            </a:tbl>
          </a:graphicData>
        </a:graphic>
      </p:graphicFrame>
      <p:sp>
        <p:nvSpPr>
          <p:cNvPr id="7" name="Object 11">
            <a:extLst>
              <a:ext uri="{FF2B5EF4-FFF2-40B4-BE49-F238E27FC236}">
                <a16:creationId xmlns:a16="http://schemas.microsoft.com/office/drawing/2014/main" id="{8323DE20-9429-4EC6-A045-EE36E8BF04FF}"/>
              </a:ext>
            </a:extLst>
          </p:cNvPr>
          <p:cNvSpPr txBox="1"/>
          <p:nvPr/>
        </p:nvSpPr>
        <p:spPr>
          <a:xfrm>
            <a:off x="2129714" y="8391883"/>
            <a:ext cx="140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In the above example, transaction 1 changes the value of X but it gets overwritten by the update done by transaction 2, so the update done by transaction 1 is lost</a:t>
            </a:r>
          </a:p>
        </p:txBody>
      </p:sp>
    </p:spTree>
    <p:extLst>
      <p:ext uri="{BB962C8B-B14F-4D97-AF65-F5344CB8AC3E}">
        <p14:creationId xmlns:p14="http://schemas.microsoft.com/office/powerpoint/2010/main" val="333594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Dirty read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244BF44-586D-45AA-B85E-1CA9D1532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5903"/>
              </p:ext>
            </p:extLst>
          </p:nvPr>
        </p:nvGraphicFramePr>
        <p:xfrm>
          <a:off x="3048000" y="3086100"/>
          <a:ext cx="121920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3233569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40316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Transaction 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Transaction 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22926"/>
                  </a:ext>
                </a:extLst>
              </a:tr>
              <a:tr h="442976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X=X+30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Write(X)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Error &amp; 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X=X-10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Write(X)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48790"/>
                  </a:ext>
                </a:extLst>
              </a:tr>
            </a:tbl>
          </a:graphicData>
        </a:graphic>
      </p:graphicFrame>
      <p:sp>
        <p:nvSpPr>
          <p:cNvPr id="7" name="Object 11">
            <a:extLst>
              <a:ext uri="{FF2B5EF4-FFF2-40B4-BE49-F238E27FC236}">
                <a16:creationId xmlns:a16="http://schemas.microsoft.com/office/drawing/2014/main" id="{8323DE20-9429-4EC6-A045-EE36E8BF04FF}"/>
              </a:ext>
            </a:extLst>
          </p:cNvPr>
          <p:cNvSpPr txBox="1"/>
          <p:nvPr/>
        </p:nvSpPr>
        <p:spPr>
          <a:xfrm>
            <a:off x="2129714" y="8391883"/>
            <a:ext cx="140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In the above example, transaction 1 changes the value of X but for some reason then x will revert back to its previous value. But transaction 2 already read incorrect value of X</a:t>
            </a:r>
          </a:p>
        </p:txBody>
      </p:sp>
    </p:spTree>
    <p:extLst>
      <p:ext uri="{BB962C8B-B14F-4D97-AF65-F5344CB8AC3E}">
        <p14:creationId xmlns:p14="http://schemas.microsoft.com/office/powerpoint/2010/main" val="8067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Unrepeatable read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244BF44-586D-45AA-B85E-1CA9D1532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38624"/>
              </p:ext>
            </p:extLst>
          </p:nvPr>
        </p:nvGraphicFramePr>
        <p:xfrm>
          <a:off x="3048000" y="3086100"/>
          <a:ext cx="121920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3233569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40316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Transaction 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Transaction 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22926"/>
                  </a:ext>
                </a:extLst>
              </a:tr>
              <a:tr h="442976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X=X+30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Write(X)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48790"/>
                  </a:ext>
                </a:extLst>
              </a:tr>
            </a:tbl>
          </a:graphicData>
        </a:graphic>
      </p:graphicFrame>
      <p:sp>
        <p:nvSpPr>
          <p:cNvPr id="7" name="Object 11">
            <a:extLst>
              <a:ext uri="{FF2B5EF4-FFF2-40B4-BE49-F238E27FC236}">
                <a16:creationId xmlns:a16="http://schemas.microsoft.com/office/drawing/2014/main" id="{8323DE20-9429-4EC6-A045-EE36E8BF04FF}"/>
              </a:ext>
            </a:extLst>
          </p:cNvPr>
          <p:cNvSpPr txBox="1"/>
          <p:nvPr/>
        </p:nvSpPr>
        <p:spPr>
          <a:xfrm>
            <a:off x="2129714" y="8391883"/>
            <a:ext cx="1402857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In the above example, once transaction 2 reads the variable X, a write operation in transaction 1 changes the value of the variable X. Thus when another read operation is performed by transaction 2, it reads the new value of X which was updated by transaction 1</a:t>
            </a:r>
          </a:p>
        </p:txBody>
      </p:sp>
    </p:spTree>
    <p:extLst>
      <p:ext uri="{BB962C8B-B14F-4D97-AF65-F5344CB8AC3E}">
        <p14:creationId xmlns:p14="http://schemas.microsoft.com/office/powerpoint/2010/main" val="87523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Lost transaction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244BF44-586D-45AA-B85E-1CA9D1532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74928"/>
              </p:ext>
            </p:extLst>
          </p:nvPr>
        </p:nvGraphicFramePr>
        <p:xfrm>
          <a:off x="3048000" y="3086100"/>
          <a:ext cx="121920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3233569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40316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Transaction 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Transaction 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22926"/>
                  </a:ext>
                </a:extLst>
              </a:tr>
              <a:tr h="442976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Delete(X)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Read(X)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48790"/>
                  </a:ext>
                </a:extLst>
              </a:tr>
            </a:tbl>
          </a:graphicData>
        </a:graphic>
      </p:graphicFrame>
      <p:sp>
        <p:nvSpPr>
          <p:cNvPr id="7" name="Object 11">
            <a:extLst>
              <a:ext uri="{FF2B5EF4-FFF2-40B4-BE49-F238E27FC236}">
                <a16:creationId xmlns:a16="http://schemas.microsoft.com/office/drawing/2014/main" id="{8323DE20-9429-4EC6-A045-EE36E8BF04FF}"/>
              </a:ext>
            </a:extLst>
          </p:cNvPr>
          <p:cNvSpPr txBox="1"/>
          <p:nvPr/>
        </p:nvSpPr>
        <p:spPr>
          <a:xfrm>
            <a:off x="2129714" y="8391883"/>
            <a:ext cx="1402857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In the above example, once transaction 2 reads the variable X, transaction 1 deletes the variable X without transaction 2’s knowledge. Thus, when transaction 2 tries to read X, it is not able.</a:t>
            </a:r>
          </a:p>
        </p:txBody>
      </p:sp>
    </p:spTree>
    <p:extLst>
      <p:ext uri="{BB962C8B-B14F-4D97-AF65-F5344CB8AC3E}">
        <p14:creationId xmlns:p14="http://schemas.microsoft.com/office/powerpoint/2010/main" val="23916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48279" y="1057594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1562100"/>
            <a:ext cx="14028571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Reference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 err="1">
                <a:solidFill>
                  <a:srgbClr val="2D3136"/>
                </a:solidFill>
                <a:latin typeface="NanumSquare" pitchFamily="34" charset="0"/>
              </a:rPr>
              <a:t>Javatpoint</a:t>
            </a: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 Integrity Constraints</a:t>
            </a:r>
          </a:p>
          <a:p>
            <a:r>
              <a:rPr lang="en-US" altLang="ko-KR" sz="2400" b="1" i="1" dirty="0">
                <a:solidFill>
                  <a:srgbClr val="121212"/>
                </a:solidFill>
                <a:effectLst/>
                <a:latin typeface="nyt-cheltenham"/>
                <a:hlinkClick r:id="rId3"/>
              </a:rPr>
              <a:t>https://www.javatpoint.com/dbms-integrity-constraints</a:t>
            </a:r>
            <a:endParaRPr lang="en-US" altLang="ko-KR" sz="2400" b="1" i="1" dirty="0">
              <a:solidFill>
                <a:srgbClr val="121212"/>
              </a:solidFill>
              <a:effectLst/>
              <a:latin typeface="nyt-cheltenham"/>
            </a:endParaRPr>
          </a:p>
          <a:p>
            <a:endParaRPr lang="en-US" altLang="ko-KR" sz="2400" b="1" i="1" dirty="0">
              <a:solidFill>
                <a:srgbClr val="121212"/>
              </a:solidFill>
              <a:latin typeface="nyt-cheltenham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ORACLE : 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관계형 데이터베이스란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?</a:t>
            </a:r>
          </a:p>
          <a:p>
            <a:r>
              <a:rPr lang="en-US" altLang="ko-KR" sz="2400" b="1" i="1" dirty="0">
                <a:solidFill>
                  <a:srgbClr val="121212"/>
                </a:solidFill>
                <a:effectLst/>
                <a:latin typeface="nyt-cheltenham"/>
                <a:hlinkClick r:id="rId4"/>
              </a:rPr>
              <a:t>https://www.oracle.com/kr/database/what-is-a-relational-database/</a:t>
            </a:r>
            <a:endParaRPr lang="en-US" altLang="ko-KR" sz="2400" b="1" i="1" dirty="0">
              <a:solidFill>
                <a:srgbClr val="121212"/>
              </a:solidFill>
              <a:effectLst/>
              <a:latin typeface="nyt-cheltenham"/>
            </a:endParaRPr>
          </a:p>
          <a:p>
            <a:endParaRPr lang="en-US" altLang="ko-KR" sz="2400" b="1" i="1" dirty="0">
              <a:solidFill>
                <a:srgbClr val="121212"/>
              </a:solidFill>
              <a:latin typeface="nyt-cheltenham"/>
            </a:endParaRPr>
          </a:p>
          <a:p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Educba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 : Integrity constraints in DBMS</a:t>
            </a: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5"/>
              </a:rPr>
              <a:t>https://www.educba.com/integrity-constraints-in-dbms/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GeeksforGeeks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 : Concurrency problems in DBMS Transactions</a:t>
            </a:r>
            <a:endParaRPr lang="en-US" altLang="ko-KR" sz="2400" b="0" i="0" dirty="0">
              <a:solidFill>
                <a:srgbClr val="222222"/>
              </a:solidFill>
              <a:effectLst/>
              <a:latin typeface="ChosunMGothicBold"/>
            </a:endParaRPr>
          </a:p>
          <a:p>
            <a:r>
              <a:rPr lang="en-US" altLang="ko-KR" sz="2400" dirty="0">
                <a:solidFill>
                  <a:srgbClr val="222222"/>
                </a:solidFill>
                <a:latin typeface="ChosunMGothicBold"/>
                <a:hlinkClick r:id="rId6"/>
              </a:rPr>
              <a:t>https://www.geeksforgeeks.org/concurrency-problems-in-dbms-transactions/</a:t>
            </a:r>
            <a:endParaRPr lang="en-US" altLang="ko-KR" sz="2400" dirty="0">
              <a:solidFill>
                <a:srgbClr val="222222"/>
              </a:solidFill>
              <a:latin typeface="ChosunMGothicBold"/>
            </a:endParaRPr>
          </a:p>
        </p:txBody>
      </p:sp>
    </p:spTree>
    <p:extLst>
      <p:ext uri="{BB962C8B-B14F-4D97-AF65-F5344CB8AC3E}">
        <p14:creationId xmlns:p14="http://schemas.microsoft.com/office/powerpoint/2010/main" val="114410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4314920" cy="213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CONTENT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55241" y="3638830"/>
            <a:ext cx="6303260" cy="947860"/>
            <a:chOff x="1255241" y="3638830"/>
            <a:chExt cx="6303260" cy="947860"/>
          </a:xfrm>
        </p:grpSpPr>
        <p:sp>
          <p:nvSpPr>
            <p:cNvPr id="4" name="Object 4"/>
            <p:cNvSpPr txBox="1"/>
            <p:nvPr/>
          </p:nvSpPr>
          <p:spPr>
            <a:xfrm>
              <a:off x="1255241" y="3638830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01. Written Homework 1</a:t>
              </a:r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255241" y="4217358"/>
              <a:ext cx="630326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rgbClr val="2D3136"/>
                  </a:solidFill>
                  <a:latin typeface="NanumSquare" pitchFamily="34" charset="0"/>
                </a:rPr>
                <a:t>A software company would like to use big data analysis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7143" y="4961919"/>
            <a:ext cx="6303260" cy="947859"/>
            <a:chOff x="1257143" y="4961919"/>
            <a:chExt cx="6303260" cy="947859"/>
          </a:xfrm>
        </p:grpSpPr>
        <p:sp>
          <p:nvSpPr>
            <p:cNvPr id="16" name="Object 16"/>
            <p:cNvSpPr txBox="1"/>
            <p:nvPr/>
          </p:nvSpPr>
          <p:spPr>
            <a:xfrm>
              <a:off x="1257143" y="4961919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02. Written Homework 2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257143" y="5540446"/>
              <a:ext cx="630326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rgbClr val="2D3136"/>
                  </a:solidFill>
                  <a:latin typeface="NanumSquare" pitchFamily="34" charset="0"/>
                </a:rPr>
                <a:t>DBMS=preventable wrong data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881754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Written homework 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What kind of data would be necessary?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employment exam(job interview) scores, university grades, projects have done, health 	condition(people who have 	intervertebral disk cannot sit a long time), professional field(design, 	programming language).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2. Assuming that an Employee table is one such data, list 3 features/attributes of the table that are relevant to creating the model.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employment exam(job interview) scores, projects have done, professional field(design, 	programming 	language).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Written Homework 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What is RDBMS (Relational Database Management Systems)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	- A relational database is a type of database that stores and provides access to related data points. 	Relational databases are based on relational models, which are intuitive and simple ways to represent 	data in tables. </a:t>
            </a:r>
            <a:r>
              <a:rPr lang="en-US" altLang="ko-KR" sz="2400" b="0" i="0" dirty="0">
                <a:solidFill>
                  <a:srgbClr val="2D3136"/>
                </a:solidFill>
                <a:effectLst/>
                <a:latin typeface="noto"/>
              </a:rPr>
              <a:t>In a relational database, each row of the table is a record with a unique ID called a key. 	The columns in the table contain data attributes, and each record typically has a value for each attribute, 	making it easy to establish a relationship between data points.</a:t>
            </a:r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Domain integrity constraint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Domain constraints can be defined as the definition of a valid set of values for an attribute.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The data type of domain includes string, character, integer, time, date, currency, etc. The value of the attribute must be available in the corresponding domain.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Example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9D70D1C-9F8C-41F5-951C-5D6EE58D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10860"/>
              </p:ext>
            </p:extLst>
          </p:nvPr>
        </p:nvGraphicFramePr>
        <p:xfrm>
          <a:off x="1255240" y="5753100"/>
          <a:ext cx="14028572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143">
                  <a:extLst>
                    <a:ext uri="{9D8B030D-6E8A-4147-A177-3AD203B41FA5}">
                      <a16:colId xmlns:a16="http://schemas.microsoft.com/office/drawing/2014/main" val="2282477203"/>
                    </a:ext>
                  </a:extLst>
                </a:gridCol>
                <a:gridCol w="3507143">
                  <a:extLst>
                    <a:ext uri="{9D8B030D-6E8A-4147-A177-3AD203B41FA5}">
                      <a16:colId xmlns:a16="http://schemas.microsoft.com/office/drawing/2014/main" val="3404445807"/>
                    </a:ext>
                  </a:extLst>
                </a:gridCol>
                <a:gridCol w="3507143">
                  <a:extLst>
                    <a:ext uri="{9D8B030D-6E8A-4147-A177-3AD203B41FA5}">
                      <a16:colId xmlns:a16="http://schemas.microsoft.com/office/drawing/2014/main" val="978407269"/>
                    </a:ext>
                  </a:extLst>
                </a:gridCol>
                <a:gridCol w="3507143">
                  <a:extLst>
                    <a:ext uri="{9D8B030D-6E8A-4147-A177-3AD203B41FA5}">
                      <a16:colId xmlns:a16="http://schemas.microsoft.com/office/drawing/2014/main" val="347988749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NAME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SEMESTER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AGE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308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John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en-US" altLang="ko-KR" sz="2000" baseline="30000" dirty="0"/>
                        <a:t>st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44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Tom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en-US" altLang="ko-KR" sz="2000" baseline="30000" dirty="0"/>
                        <a:t>st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851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Junhee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5</a:t>
                      </a:r>
                      <a:r>
                        <a:rPr lang="en-US" altLang="ko-KR" sz="2000" baseline="30000" dirty="0"/>
                        <a:t>th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AAA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8427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Kate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7</a:t>
                      </a:r>
                      <a:r>
                        <a:rPr lang="en-US" altLang="ko-KR" sz="2000" baseline="30000" dirty="0"/>
                        <a:t>th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9417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Morgan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r>
                        <a:rPr lang="en-US" altLang="ko-KR" sz="2000" baseline="30000" dirty="0"/>
                        <a:t>rd</a:t>
                      </a:r>
                      <a:endParaRPr lang="en-US" altLang="ko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24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32826"/>
                  </a:ext>
                </a:extLst>
              </a:tr>
            </a:tbl>
          </a:graphicData>
        </a:graphic>
      </p:graphicFrame>
      <p:sp>
        <p:nvSpPr>
          <p:cNvPr id="5" name="설명선: 왼쪽 화살표 4">
            <a:extLst>
              <a:ext uri="{FF2B5EF4-FFF2-40B4-BE49-F238E27FC236}">
                <a16:creationId xmlns:a16="http://schemas.microsoft.com/office/drawing/2014/main" id="{05A767D8-1492-409E-BBB0-ABC4040BA400}"/>
              </a:ext>
            </a:extLst>
          </p:cNvPr>
          <p:cNvSpPr/>
          <p:nvPr/>
        </p:nvSpPr>
        <p:spPr>
          <a:xfrm>
            <a:off x="13104222" y="6134100"/>
            <a:ext cx="3659777" cy="2819400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D3136"/>
                </a:solidFill>
              </a:rPr>
              <a:t>Not allowed.</a:t>
            </a:r>
          </a:p>
          <a:p>
            <a:pPr algn="ctr"/>
            <a:endParaRPr lang="en-US" altLang="ko-KR" dirty="0">
              <a:solidFill>
                <a:srgbClr val="2D3136"/>
              </a:solidFill>
            </a:endParaRPr>
          </a:p>
          <a:p>
            <a:pPr algn="ctr"/>
            <a:r>
              <a:rPr lang="en-US" altLang="ko-KR" dirty="0">
                <a:solidFill>
                  <a:srgbClr val="2D3136"/>
                </a:solidFill>
              </a:rPr>
              <a:t>Because AGE is an integer attribute but ‘AAA’ is string</a:t>
            </a:r>
            <a:endParaRPr lang="ko-KR" altLang="en-US" dirty="0">
              <a:solidFill>
                <a:srgbClr val="2D3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5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Entity integrity constraint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The entity integrity constraint states that primary key value can't be null.</a:t>
            </a:r>
          </a:p>
          <a:p>
            <a:pPr marL="342900" indent="-342900" algn="just">
              <a:buFontTx/>
              <a:buChar char="-"/>
            </a:pPr>
            <a:endParaRPr lang="en-US" altLang="ko-KR" sz="2400" b="0" i="0" dirty="0">
              <a:solidFill>
                <a:srgbClr val="2D3136"/>
              </a:solidFill>
              <a:effectLst/>
              <a:latin typeface="inter-regular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This is because the primary key value is used to identify individual rows in relation and if the primary key has a null value, then we can't identify those rows.</a:t>
            </a:r>
          </a:p>
          <a:p>
            <a:pPr marL="342900" indent="-342900" algn="just">
              <a:buFontTx/>
              <a:buChar char="-"/>
            </a:pPr>
            <a:endParaRPr lang="en-US" altLang="ko-KR" sz="2400" b="0" i="0" dirty="0">
              <a:solidFill>
                <a:srgbClr val="2D3136"/>
              </a:solidFill>
              <a:effectLst/>
              <a:latin typeface="inter-regular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A table can contain a null value other than the primary key field.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Example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9D70D1C-9F8C-41F5-951C-5D6EE58D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69415"/>
              </p:ext>
            </p:extLst>
          </p:nvPr>
        </p:nvGraphicFramePr>
        <p:xfrm>
          <a:off x="4114800" y="6438900"/>
          <a:ext cx="10521429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143">
                  <a:extLst>
                    <a:ext uri="{9D8B030D-6E8A-4147-A177-3AD203B41FA5}">
                      <a16:colId xmlns:a16="http://schemas.microsoft.com/office/drawing/2014/main" val="2282477203"/>
                    </a:ext>
                  </a:extLst>
                </a:gridCol>
                <a:gridCol w="3507143">
                  <a:extLst>
                    <a:ext uri="{9D8B030D-6E8A-4147-A177-3AD203B41FA5}">
                      <a16:colId xmlns:a16="http://schemas.microsoft.com/office/drawing/2014/main" val="3404445807"/>
                    </a:ext>
                  </a:extLst>
                </a:gridCol>
                <a:gridCol w="3507143">
                  <a:extLst>
                    <a:ext uri="{9D8B030D-6E8A-4147-A177-3AD203B41FA5}">
                      <a16:colId xmlns:a16="http://schemas.microsoft.com/office/drawing/2014/main" val="97840726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EMP_ID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EMP_NAME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SALARY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308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John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100000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44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Tom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140000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851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Junhee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200000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8427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Kate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130000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9417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Morgan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32826"/>
                  </a:ext>
                </a:extLst>
              </a:tr>
            </a:tbl>
          </a:graphicData>
        </a:graphic>
      </p:graphicFrame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8430F795-02F7-4B9D-82E5-978BFF99DF87}"/>
              </a:ext>
            </a:extLst>
          </p:cNvPr>
          <p:cNvSpPr/>
          <p:nvPr/>
        </p:nvSpPr>
        <p:spPr>
          <a:xfrm>
            <a:off x="1084821" y="6667500"/>
            <a:ext cx="3200400" cy="3046988"/>
          </a:xfrm>
          <a:prstGeom prst="rightArrowCallout">
            <a:avLst>
              <a:gd name="adj1" fmla="val 25000"/>
              <a:gd name="adj2" fmla="val 22722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Not allowed.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 primary key can’t contain a NULL value.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9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referential integrity constraint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A referential integrity constraint is specified between two tables</a:t>
            </a:r>
          </a:p>
          <a:p>
            <a:pPr marL="342900" indent="-342900" algn="just">
              <a:buFontTx/>
              <a:buChar char="-"/>
            </a:pPr>
            <a:endParaRPr lang="en-US" altLang="ko-KR" sz="2400" b="0" i="0" dirty="0">
              <a:solidFill>
                <a:srgbClr val="2D3136"/>
              </a:solidFill>
              <a:effectLst/>
              <a:latin typeface="inter-regular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In the Referential integrity constraints, if a foreign key in Table 1 refers to the Primary Key of Table 2, then every value of the Foreign Key in Table 1 must be null or be available in Table 2.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Example  </a:t>
            </a: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Table1                                                                        Foreign Key                       Primary Key                   Table 2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9D70D1C-9F8C-41F5-951C-5D6EE58D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17465"/>
              </p:ext>
            </p:extLst>
          </p:nvPr>
        </p:nvGraphicFramePr>
        <p:xfrm>
          <a:off x="1255241" y="6143186"/>
          <a:ext cx="7696200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282477203"/>
                    </a:ext>
                  </a:extLst>
                </a:gridCol>
                <a:gridCol w="2078509">
                  <a:extLst>
                    <a:ext uri="{9D8B030D-6E8A-4147-A177-3AD203B41FA5}">
                      <a16:colId xmlns:a16="http://schemas.microsoft.com/office/drawing/2014/main" val="3404445807"/>
                    </a:ext>
                  </a:extLst>
                </a:gridCol>
                <a:gridCol w="1769591">
                  <a:extLst>
                    <a:ext uri="{9D8B030D-6E8A-4147-A177-3AD203B41FA5}">
                      <a16:colId xmlns:a16="http://schemas.microsoft.com/office/drawing/2014/main" val="978407269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22248117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EMP_ID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EMP_NAME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SALARY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D_No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308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John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44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Tom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140000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22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851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Junhee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200000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8427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Kate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130000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94179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60D25E79-7377-47E4-BC56-26F399B5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28990"/>
              </p:ext>
            </p:extLst>
          </p:nvPr>
        </p:nvGraphicFramePr>
        <p:xfrm>
          <a:off x="10058400" y="6143186"/>
          <a:ext cx="400255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282477203"/>
                    </a:ext>
                  </a:extLst>
                </a:gridCol>
                <a:gridCol w="2078509">
                  <a:extLst>
                    <a:ext uri="{9D8B030D-6E8A-4147-A177-3AD203B41FA5}">
                      <a16:colId xmlns:a16="http://schemas.microsoft.com/office/drawing/2014/main" val="34044458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D_No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D_Location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308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AAA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44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BBB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851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CCC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8427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B300755-211A-4AD8-B6C3-23594AE65569}"/>
              </a:ext>
            </a:extLst>
          </p:cNvPr>
          <p:cNvCxnSpPr/>
          <p:nvPr/>
        </p:nvCxnSpPr>
        <p:spPr>
          <a:xfrm flipH="1">
            <a:off x="8229600" y="64389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설명선: 위쪽 화살표 6">
            <a:extLst>
              <a:ext uri="{FF2B5EF4-FFF2-40B4-BE49-F238E27FC236}">
                <a16:creationId xmlns:a16="http://schemas.microsoft.com/office/drawing/2014/main" id="{01A96FB8-BE11-47DD-875A-82122BD9BB8A}"/>
              </a:ext>
            </a:extLst>
          </p:cNvPr>
          <p:cNvSpPr/>
          <p:nvPr/>
        </p:nvSpPr>
        <p:spPr>
          <a:xfrm>
            <a:off x="6914121" y="7967988"/>
            <a:ext cx="3200400" cy="2042143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Not allowed.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D_No</a:t>
            </a:r>
            <a:r>
              <a:rPr lang="en-US" altLang="ko-KR" dirty="0">
                <a:solidFill>
                  <a:schemeClr val="tx1"/>
                </a:solidFill>
              </a:rPr>
              <a:t> 15 is not defined as a Primary Key of table 2.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6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key integrity constraint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Keys are the entity set that is used to identify an entity within its entity set uniquely</a:t>
            </a:r>
          </a:p>
          <a:p>
            <a:pPr marL="342900" indent="-342900" algn="just">
              <a:buFontTx/>
              <a:buChar char="-"/>
            </a:pPr>
            <a:endParaRPr lang="en-US" altLang="ko-KR" sz="2400" b="0" i="0" dirty="0">
              <a:solidFill>
                <a:srgbClr val="2D3136"/>
              </a:solidFill>
              <a:effectLst/>
              <a:latin typeface="inter-regular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An entity set can have multiple keys, but out of which one key will be the primary key. A primary key can contain a unique and null value in the relational table.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Example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9D70D1C-9F8C-41F5-951C-5D6EE58D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53760"/>
              </p:ext>
            </p:extLst>
          </p:nvPr>
        </p:nvGraphicFramePr>
        <p:xfrm>
          <a:off x="4114800" y="5748391"/>
          <a:ext cx="10521429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143">
                  <a:extLst>
                    <a:ext uri="{9D8B030D-6E8A-4147-A177-3AD203B41FA5}">
                      <a16:colId xmlns:a16="http://schemas.microsoft.com/office/drawing/2014/main" val="2282477203"/>
                    </a:ext>
                  </a:extLst>
                </a:gridCol>
                <a:gridCol w="3507143">
                  <a:extLst>
                    <a:ext uri="{9D8B030D-6E8A-4147-A177-3AD203B41FA5}">
                      <a16:colId xmlns:a16="http://schemas.microsoft.com/office/drawing/2014/main" val="3404445807"/>
                    </a:ext>
                  </a:extLst>
                </a:gridCol>
                <a:gridCol w="3507143">
                  <a:extLst>
                    <a:ext uri="{9D8B030D-6E8A-4147-A177-3AD203B41FA5}">
                      <a16:colId xmlns:a16="http://schemas.microsoft.com/office/drawing/2014/main" val="97840726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EMP_ID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EMP_NAME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SALARY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308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John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100000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44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Tom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140000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851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Junhee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200000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8427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Kate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130000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9417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Morgan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32826"/>
                  </a:ext>
                </a:extLst>
              </a:tr>
            </a:tbl>
          </a:graphicData>
        </a:graphic>
      </p:graphicFrame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8430F795-02F7-4B9D-82E5-978BFF99DF87}"/>
              </a:ext>
            </a:extLst>
          </p:cNvPr>
          <p:cNvSpPr/>
          <p:nvPr/>
        </p:nvSpPr>
        <p:spPr>
          <a:xfrm>
            <a:off x="914400" y="5981700"/>
            <a:ext cx="3200400" cy="3046988"/>
          </a:xfrm>
          <a:prstGeom prst="rightArrowCallout">
            <a:avLst>
              <a:gd name="adj1" fmla="val 25000"/>
              <a:gd name="adj2" fmla="val 22722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Not allowed.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 all row must be unique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1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035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Acid properties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402857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Atomicity : Either all operations of the transaction are properly reflected in the</a:t>
            </a:r>
            <a:r>
              <a:rPr lang="ko-KR" altLang="en-US" sz="2400" b="0" i="0" dirty="0">
                <a:solidFill>
                  <a:srgbClr val="2D3136"/>
                </a:solidFill>
                <a:effectLst/>
                <a:latin typeface="inter-regular"/>
              </a:rPr>
              <a:t> </a:t>
            </a: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database</a:t>
            </a:r>
            <a:r>
              <a:rPr lang="ko-KR" altLang="en-US" sz="2400" b="0" i="0" dirty="0">
                <a:solidFill>
                  <a:srgbClr val="2D3136"/>
                </a:solidFill>
                <a:effectLst/>
                <a:latin typeface="inter-regular"/>
              </a:rPr>
              <a:t> </a:t>
            </a: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or</a:t>
            </a:r>
            <a:r>
              <a:rPr lang="ko-KR" altLang="en-US" sz="2400" b="0" i="0" dirty="0">
                <a:solidFill>
                  <a:srgbClr val="2D3136"/>
                </a:solidFill>
                <a:effectLst/>
                <a:latin typeface="inter-regular"/>
              </a:rPr>
              <a:t> </a:t>
            </a: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none</a:t>
            </a:r>
            <a:r>
              <a:rPr lang="ko-KR" altLang="en-US" sz="2400" b="0" i="0" dirty="0">
                <a:solidFill>
                  <a:srgbClr val="2D3136"/>
                </a:solidFill>
                <a:effectLst/>
                <a:latin typeface="inter-regular"/>
              </a:rPr>
              <a:t> </a:t>
            </a: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ar</a:t>
            </a:r>
            <a:r>
              <a:rPr lang="en-US" altLang="ko-KR" sz="2400" dirty="0">
                <a:solidFill>
                  <a:srgbClr val="2D3136"/>
                </a:solidFill>
                <a:latin typeface="inter-regular"/>
              </a:rPr>
              <a:t>e.</a:t>
            </a:r>
          </a:p>
          <a:p>
            <a:pPr marL="342900" indent="-342900" algn="just">
              <a:buFontTx/>
              <a:buChar char="-"/>
            </a:pPr>
            <a:endParaRPr lang="en-US" altLang="ko-KR" sz="2400" b="0" i="0" dirty="0">
              <a:solidFill>
                <a:srgbClr val="2D3136"/>
              </a:solidFill>
              <a:effectLst/>
              <a:latin typeface="inter-regular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Consistency : Execution of a transaction in isolation preserves the consistency of the database.</a:t>
            </a:r>
            <a:endParaRPr lang="en-US" altLang="ko-KR" sz="2400" b="0" i="0" dirty="0">
              <a:solidFill>
                <a:srgbClr val="2D3136"/>
              </a:solidFill>
              <a:effectLst/>
              <a:latin typeface="NanumSquare" pitchFamily="34" charset="0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Isolation : Although multiple transactions may execute concurrently, each transaction must be unaware of other concurrently executing transactions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2D3136"/>
              </a:solidFill>
              <a:latin typeface="inter-regular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b="0" i="0" dirty="0">
                <a:solidFill>
                  <a:srgbClr val="2D3136"/>
                </a:solidFill>
                <a:effectLst/>
                <a:latin typeface="inter-regular"/>
              </a:rPr>
              <a:t>Durability : After a transaction completes successfully, the changes it has made to the database persist, even if there are system failures</a:t>
            </a:r>
          </a:p>
        </p:txBody>
      </p:sp>
    </p:spTree>
    <p:extLst>
      <p:ext uri="{BB962C8B-B14F-4D97-AF65-F5344CB8AC3E}">
        <p14:creationId xmlns:p14="http://schemas.microsoft.com/office/powerpoint/2010/main" val="231888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사용자 지정</PresentationFormat>
  <Paragraphs>254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ChosunMGothicBold</vt:lpstr>
      <vt:lpstr>inter-regular</vt:lpstr>
      <vt:lpstr>NanumSquare</vt:lpstr>
      <vt:lpstr>NanumSquare ExtraBold</vt:lpstr>
      <vt:lpstr>noto</vt:lpstr>
      <vt:lpstr>nyt-cheltenham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준희 이</cp:lastModifiedBy>
  <cp:revision>6</cp:revision>
  <dcterms:created xsi:type="dcterms:W3CDTF">2022-03-07T19:54:56Z</dcterms:created>
  <dcterms:modified xsi:type="dcterms:W3CDTF">2022-03-22T03:47:54Z</dcterms:modified>
</cp:coreProperties>
</file>