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88" r:id="rId7"/>
    <p:sldId id="289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36"/>
    <a:srgbClr val="505357"/>
    <a:srgbClr val="5E6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ongang.co.kr/article/25054257#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nkookilbo.com/News/Read/A2022030919580005949" TargetMode="External"/><Relationship Id="rId5" Type="http://schemas.openxmlformats.org/officeDocument/2006/relationships/hyperlink" Target="https://h21.hani.co.kr/arti/politics/politics_general/51706.html" TargetMode="External"/><Relationship Id="rId4" Type="http://schemas.openxmlformats.org/officeDocument/2006/relationships/hyperlink" Target="https://poll.kric.com/main/Info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32615/what-are-some-examples-stratified-random-sampling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st.naver.com/viewer/postView.nhn?volumeNo=26697641&amp;memberNo=29244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514" y="4237219"/>
            <a:ext cx="13108686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8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Written homework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4314920" cy="213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  <a:cs typeface="Bebas Neue" pitchFamily="34" charset="0"/>
              </a:rPr>
              <a:t>CONTENT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55241" y="3638830"/>
            <a:ext cx="6303260" cy="947860"/>
            <a:chOff x="1255241" y="3638830"/>
            <a:chExt cx="6303260" cy="947860"/>
          </a:xfrm>
        </p:grpSpPr>
        <p:sp>
          <p:nvSpPr>
            <p:cNvPr id="4" name="Object 4"/>
            <p:cNvSpPr txBox="1"/>
            <p:nvPr/>
          </p:nvSpPr>
          <p:spPr>
            <a:xfrm>
              <a:off x="1255241" y="3638830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01. Written Homework 1</a:t>
              </a:r>
              <a:endParaRPr lang="en-US"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255241" y="4217358"/>
              <a:ext cx="6303260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dirty="0">
                  <a:solidFill>
                    <a:srgbClr val="2D3136"/>
                  </a:solidFill>
                  <a:latin typeface="NanumSquare" pitchFamily="34" charset="0"/>
                </a:rPr>
                <a:t>Internet</a:t>
              </a:r>
              <a:r>
                <a:rPr lang="ko-KR" altLang="en-US" dirty="0">
                  <a:solidFill>
                    <a:srgbClr val="2D3136"/>
                  </a:solidFill>
                  <a:latin typeface="NanumSquare" pitchFamily="34" charset="0"/>
                </a:rPr>
                <a:t> </a:t>
              </a:r>
              <a:r>
                <a:rPr lang="en-US" altLang="ko-KR" dirty="0">
                  <a:solidFill>
                    <a:srgbClr val="2D3136"/>
                  </a:solidFill>
                  <a:latin typeface="NanumSquare" pitchFamily="34" charset="0"/>
                </a:rPr>
                <a:t>search about predict the result of an election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7142" y="4961919"/>
            <a:ext cx="7658257" cy="1224858"/>
            <a:chOff x="1257143" y="4961919"/>
            <a:chExt cx="6303260" cy="1224858"/>
          </a:xfrm>
        </p:grpSpPr>
        <p:sp>
          <p:nvSpPr>
            <p:cNvPr id="16" name="Object 16"/>
            <p:cNvSpPr txBox="1"/>
            <p:nvPr/>
          </p:nvSpPr>
          <p:spPr>
            <a:xfrm>
              <a:off x="1257143" y="4961919"/>
              <a:ext cx="5074688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000" dirty="0">
                  <a:solidFill>
                    <a:srgbClr val="2D3136"/>
                  </a:solidFill>
                  <a:latin typeface="NanumSquare ExtraBold" pitchFamily="34" charset="0"/>
                  <a:cs typeface="NanumSquare ExtraBold" pitchFamily="34" charset="0"/>
                </a:rPr>
                <a:t>02. Written Homework 2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57143" y="5540446"/>
              <a:ext cx="630326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rgbClr val="2D3136"/>
                  </a:solidFill>
                  <a:latin typeface="NanumSquare" pitchFamily="34" charset="0"/>
                </a:rPr>
                <a:t>Stratified random sampling in my market research for food-delivery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20</a:t>
            </a:r>
            <a:r>
              <a:rPr lang="en-US" sz="2400" baseline="30000" dirty="0">
                <a:solidFill>
                  <a:srgbClr val="2D3136"/>
                </a:solidFill>
                <a:latin typeface="NanumSquare" pitchFamily="34" charset="0"/>
              </a:rPr>
              <a:t>th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 president election sampling is done by KBS, SBS, MBC with Korea Research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About 1670 people is hired to election sampling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These people stand-by 50m out from polling place and ask to people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It is planned to select 85000 people and real reply people was 73297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It is done at several regions(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서울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부산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경기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전남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경북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,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제주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)</a:t>
            </a:r>
          </a:p>
          <a:p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It was analyzed by age, gender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etc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It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ask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“Select whom?”, “Why select?”, “What is most important issue of government?”, “Satisfied with candidates?” </a:t>
            </a:r>
            <a:r>
              <a:rPr lang="en-US" altLang="ko-KR" sz="2400" dirty="0" err="1">
                <a:solidFill>
                  <a:srgbClr val="2D3136"/>
                </a:solidFill>
                <a:latin typeface="NanumSquare" pitchFamily="34" charset="0"/>
              </a:rPr>
              <a:t>etc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It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predicted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almost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similar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to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real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data.</a:t>
            </a: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A1EDC0-95A9-4FEB-B779-B3961758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259" y="190500"/>
            <a:ext cx="3962400" cy="5236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864827-585B-4232-852A-7EABAC30C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4914900"/>
            <a:ext cx="4397381" cy="26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중앙일보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–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출구조사 응답자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49% ~ -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3"/>
              </a:rPr>
              <a:t>https://www.joongang.co.kr/article/25054257#home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코리아리서치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- 20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대 대통령 출구조사원 모집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-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4"/>
              </a:rPr>
              <a:t>https://poll.kric.com/main/Info.asp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한겨레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21 – 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대선 출구조사 결과는 왜 정확했나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-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5"/>
              </a:rPr>
              <a:t>https://h21.hani.co.kr/arti/politics/politics_general/51706.html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한국일보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-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  <a:hlinkClick r:id="rId6"/>
              </a:rPr>
              <a:t>https://www.hankookilbo.com/News/Read/A2022030919580005949</a:t>
            </a:r>
            <a:endParaRPr lang="en-US" altLang="ko-KR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Written homework 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550875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 want to do ‘hand-made hamburger delivery service’ in </a:t>
            </a:r>
            <a:r>
              <a:rPr lang="en-US" sz="2400" dirty="0" err="1">
                <a:solidFill>
                  <a:srgbClr val="2D3136"/>
                </a:solidFill>
                <a:latin typeface="NanumSquare" pitchFamily="34" charset="0"/>
              </a:rPr>
              <a:t>Pangyo</a:t>
            </a:r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.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Divide group by ‘apartment complex’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Employ researcher to each ‘apartment complex’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Select samples randomly from each stratum and do survey or interview. (phone call or home visit)</a:t>
            </a: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Survey or interview is done in 5pm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~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8pm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(Dinner</a:t>
            </a:r>
            <a:r>
              <a:rPr lang="ko-KR" altLang="en-US" sz="2400" dirty="0">
                <a:solidFill>
                  <a:srgbClr val="2D3136"/>
                </a:solidFill>
                <a:latin typeface="NanumSquare" pitchFamily="34" charset="0"/>
              </a:rPr>
              <a:t> </a:t>
            </a:r>
            <a:r>
              <a:rPr lang="en-US" altLang="ko-KR" sz="2400" dirty="0">
                <a:solidFill>
                  <a:srgbClr val="2D3136"/>
                </a:solidFill>
                <a:latin typeface="NanumSquare" pitchFamily="34" charset="0"/>
              </a:rPr>
              <a:t>time)</a:t>
            </a:r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endParaRPr lang="en-US" sz="2400" dirty="0">
              <a:solidFill>
                <a:srgbClr val="2D3136"/>
              </a:solidFill>
              <a:latin typeface="NanumSquare" pitchFamily="34" charset="0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 pitchFamily="34" charset="0"/>
              </a:rPr>
              <a:t>If not reply for survey or interview, then select other sample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Interview question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642315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How many time you use food-delivery service at month?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When(time) do you use food-delivery service?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What kind of food do you prefer to use delivery service?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Is there any new food you want to use delivery service?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What kind of hamburger do you prefer? Hand-made or fast-food?</a:t>
            </a:r>
          </a:p>
          <a:p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If you eat hamburger what kind of side dishes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21153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241" y="1173965"/>
            <a:ext cx="1207975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dirty="0">
                <a:solidFill>
                  <a:srgbClr val="2D3136"/>
                </a:solidFill>
                <a:latin typeface="Bebas Neue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55241" y="3422656"/>
            <a:ext cx="1642315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2D3136"/>
                </a:solidFill>
                <a:latin typeface="NanumSquare"/>
              </a:rPr>
              <a:t>Investopedia – How Stratified Random Sampling Works - </a:t>
            </a:r>
            <a:r>
              <a:rPr lang="en-US" sz="2400" dirty="0">
                <a:solidFill>
                  <a:srgbClr val="2D3136"/>
                </a:solidFill>
                <a:latin typeface="NanumSquare"/>
                <a:hlinkClick r:id="rId3"/>
              </a:rPr>
              <a:t>https://www.investopedia.com/ask/answers/032615/what-are-some-examples-stratified-random-sampling.asp</a:t>
            </a:r>
            <a:endParaRPr lang="en-US" sz="2400" dirty="0">
              <a:solidFill>
                <a:srgbClr val="2D3136"/>
              </a:solidFill>
              <a:latin typeface="NanumSquare"/>
            </a:endParaRPr>
          </a:p>
          <a:p>
            <a:endParaRPr lang="en-US" altLang="ko-KR" sz="2400" dirty="0">
              <a:solidFill>
                <a:srgbClr val="2D3136"/>
              </a:solidFill>
              <a:latin typeface="NanumSquare"/>
            </a:endParaRPr>
          </a:p>
          <a:p>
            <a:r>
              <a:rPr lang="en-US" altLang="ko-KR" sz="2400" dirty="0">
                <a:solidFill>
                  <a:srgbClr val="2D3136"/>
                </a:solidFill>
                <a:latin typeface="NanumSquare"/>
              </a:rPr>
              <a:t>Naver Post – </a:t>
            </a:r>
            <a:r>
              <a:rPr lang="ko-KR" altLang="en-US" sz="2400" dirty="0">
                <a:solidFill>
                  <a:srgbClr val="2D3136"/>
                </a:solidFill>
                <a:latin typeface="NanumSquare"/>
              </a:rPr>
              <a:t>시장 조사를 잘 하는 습관 </a:t>
            </a:r>
            <a:r>
              <a:rPr lang="en-US" altLang="ko-KR" sz="2400" dirty="0">
                <a:solidFill>
                  <a:srgbClr val="2D3136"/>
                </a:solidFill>
                <a:latin typeface="NanumSquare"/>
              </a:rPr>
              <a:t>- </a:t>
            </a:r>
            <a:r>
              <a:rPr lang="en-US" altLang="ko-KR" sz="2400" dirty="0">
                <a:solidFill>
                  <a:srgbClr val="2D3136"/>
                </a:solidFill>
                <a:latin typeface="NanumSquare"/>
                <a:hlinkClick r:id="rId4"/>
              </a:rPr>
              <a:t>https://post.naver.com/viewer/postView.nhn?volumeNo=26697641&amp;memberNo=2924457</a:t>
            </a:r>
            <a:endParaRPr lang="en-US" altLang="ko-KR" sz="2400" dirty="0">
              <a:solidFill>
                <a:srgbClr val="2D3136"/>
              </a:solidFill>
              <a:latin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34029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사용자 지정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</vt:lpstr>
      <vt:lpstr>NanumSquare ExtraBold</vt:lpstr>
      <vt:lpstr>Arial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준희 이</cp:lastModifiedBy>
  <cp:revision>11</cp:revision>
  <dcterms:created xsi:type="dcterms:W3CDTF">2022-03-07T19:54:56Z</dcterms:created>
  <dcterms:modified xsi:type="dcterms:W3CDTF">2022-04-05T01:29:37Z</dcterms:modified>
</cp:coreProperties>
</file>