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57" r:id="rId1"/>
    <p:sldMasterId id="2147483758" r:id="rId2"/>
    <p:sldMasterId id="21474837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7293229" y="6353597"/>
            <a:ext cx="3031561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38050" y="6353597"/>
            <a:ext cx="6290132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04126" y="6353597"/>
            <a:ext cx="84440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431493-33F0-4AE5-AD5E-745186FA1E8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7293229" y="6353597"/>
            <a:ext cx="3031561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38050" y="6353597"/>
            <a:ext cx="6290132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04126" y="6353597"/>
            <a:ext cx="84440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2BAE5D-B938-4E6B-8604-6D1D9677CBD1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7293229" y="6353597"/>
            <a:ext cx="3031561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38050" y="6353597"/>
            <a:ext cx="6290132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04126" y="6353597"/>
            <a:ext cx="84440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C122B3F-230B-4289-B4FF-AAE5BBCBE0BB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0" y="912672"/>
            <a:ext cx="12186584" cy="5028265"/>
          </a:xfrm>
          <a:prstGeom prst="rect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638050" y="2815715"/>
            <a:ext cx="10910483" cy="2571290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93229" y="6353597"/>
            <a:ext cx="3031561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38050" y="6353597"/>
            <a:ext cx="6290132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04126" y="6353597"/>
            <a:ext cx="84440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8BFD62D-175A-43F9-A036-049585FB2A3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ea typeface="Arial"/>
                <a:sym typeface="Arial"/>
              </a:rPr>
              <a:t>Click to edit Master title style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Click to edit Master text styles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Second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Third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Fourth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Fifth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0" y="0"/>
            <a:ext cx="12186584" cy="985681"/>
          </a:xfrm>
          <a:prstGeom prst="rect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349194" y="279366"/>
            <a:ext cx="11472343" cy="985625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93229" y="6353597"/>
            <a:ext cx="3031561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38050" y="6353597"/>
            <a:ext cx="6290132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04126" y="6353597"/>
            <a:ext cx="84440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9473D08-8C35-4080-907C-237E0B2A54DA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ea typeface="Arial"/>
                <a:sym typeface="Arial"/>
              </a:rPr>
              <a:t>Click to edit Master title style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59960" y="1823725"/>
            <a:ext cx="5179084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Click to edit Master text styles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Second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Third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Fourth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ea typeface="Arial"/>
                <a:sym typeface="Arial"/>
              </a:rPr>
              <a:t>Fifth level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076" name=""/>
          <p:cNvSpPr txBox="1"/>
          <p:nvPr/>
        </p:nvSpPr>
        <p:spPr>
          <a:xfrm>
            <a:off x="0" y="0"/>
            <a:ext cx="12186584" cy="985681"/>
          </a:xfrm>
          <a:prstGeom prst="rect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077" name=""/>
          <p:cNvSpPr txBox="1"/>
          <p:nvPr/>
        </p:nvSpPr>
        <p:spPr>
          <a:xfrm>
            <a:off x="349194" y="279366"/>
            <a:ext cx="11472343" cy="985625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93229" y="6353597"/>
            <a:ext cx="3031561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2022-06-03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38050" y="6353597"/>
            <a:ext cx="6290132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04126" y="6353597"/>
            <a:ext cx="84440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1B14C01-F0A7-41E1-BD0E-A37CC4B06381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a3a3a">
                    <a:alpha val="100000"/>
                  </a:srgbClr>
                </a:solidFill>
                <a:latin typeface="맑은 고딕 Semilight"/>
                <a:ea typeface="맑은 고딕 Semilight"/>
                <a:cs typeface="+mn-c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a3a3a">
                  <a:alpha val="100000"/>
                </a:srgbClr>
              </a:solidFill>
              <a:latin typeface="맑은 고딕 Semilight"/>
              <a:ea typeface="맑은 고딕 Semiligh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1.png"  /><Relationship Id="rId3" Type="http://schemas.openxmlformats.org/officeDocument/2006/relationships/image" Target="../media/image3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10" Type="http://schemas.openxmlformats.org/officeDocument/2006/relationships/image" Target="../media/image41.png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Relationship Id="rId8" Type="http://schemas.openxmlformats.org/officeDocument/2006/relationships/image" Target="../media/image39.png"  /><Relationship Id="rId9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2.png"  /><Relationship Id="rId3" Type="http://schemas.openxmlformats.org/officeDocument/2006/relationships/hyperlink" Target="https://github.com/CHOHYUNSIK/data_science_module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"/>
          <p:cNvSpPr txBox="1"/>
          <p:nvPr/>
        </p:nvSpPr>
        <p:spPr>
          <a:xfrm>
            <a:off x="0" y="0"/>
            <a:ext cx="12186584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"/>
          <p:cNvSpPr txBox="1"/>
          <p:nvPr/>
        </p:nvSpPr>
        <p:spPr>
          <a:xfrm>
            <a:off x="0" y="912672"/>
            <a:ext cx="6091700" cy="502826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4102" name="" descr="책상 위의 공책과 연필"/>
          <p:cNvPicPr>
            <a:picLocks noChangeAspect="1"/>
          </p:cNvPicPr>
          <p:nvPr/>
        </p:nvPicPr>
        <p:blipFill rotWithShape="1">
          <a:blip r:embed="rId3">
            <a:lum/>
          </a:blip>
          <a:srcRect l="28130" r="12510"/>
          <a:stretch>
            <a:fillRect/>
          </a:stretch>
        </p:blipFill>
        <p:spPr>
          <a:xfrm>
            <a:off x="6093319" y="0"/>
            <a:ext cx="6093263" cy="6853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03" name=""/>
          <p:cNvSpPr txBox="1"/>
          <p:nvPr/>
        </p:nvSpPr>
        <p:spPr>
          <a:xfrm>
            <a:off x="761853" y="2815715"/>
            <a:ext cx="6767874" cy="2571290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4" name="제목 1"/>
          <p:cNvSpPr>
            <a:spLocks noGrp="1"/>
          </p:cNvSpPr>
          <p:nvPr>
            <p:ph type="ctrTitle" idx="0"/>
          </p:nvPr>
        </p:nvSpPr>
        <p:spPr>
          <a:xfrm>
            <a:off x="974573" y="3376422"/>
            <a:ext cx="6318654" cy="1464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b">
            <a:spAutoFit/>
          </a:bodyPr>
          <a:lstStyle/>
          <a:p>
            <a:pPr marL="0" lvl="0" indent="0" algn="l" defTabSz="58846888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6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Data Science</a:t>
            </a:r>
            <a:br>
              <a:rPr xmlns:mc="http://schemas.openxmlformats.org/markup-compatibility/2006" xmlns:hp="http://schemas.haansoft.com/office/presentation/8.0" kumimoji="0" lang="ko-KR" altLang="en-US" sz="56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31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Online Education Adaptability</a:t>
            </a:r>
            <a:endParaRPr xmlns:mc="http://schemas.openxmlformats.org/markup-compatibility/2006" xmlns:hp="http://schemas.haansoft.com/office/presentation/8.0" kumimoji="0" lang="ko-KR" altLang="en-US" sz="31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05" name="부제목 2"/>
          <p:cNvSpPr>
            <a:spLocks noGrp="1"/>
          </p:cNvSpPr>
          <p:nvPr>
            <p:ph type="subTitle" idx="1"/>
          </p:nvPr>
        </p:nvSpPr>
        <p:spPr>
          <a:xfrm>
            <a:off x="972954" y="4738497"/>
            <a:ext cx="6248827" cy="55359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spAutoFit/>
          </a:bodyPr>
          <a:lstStyle/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  <a:sym typeface="Arial"/>
              </a:rPr>
              <a:t>이준희, 조현식, 차원우, 이민아</a:t>
            </a:r>
            <a:endParaRPr xmlns:mc="http://schemas.openxmlformats.org/markup-compatibility/2006" xmlns:hp="http://schemas.haansoft.com/office/presentation/8.0" kumimoji="0" lang="ko-KR" altLang="en-US" sz="2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  <a:sym typeface="Arial"/>
            </a:endParaRPr>
          </a:p>
        </p:txBody>
      </p:sp>
      <p:sp>
        <p:nvSpPr>
          <p:cNvPr id="4106" name=""/>
          <p:cNvSpPr txBox="1"/>
          <p:nvPr/>
        </p:nvSpPr>
        <p:spPr>
          <a:xfrm>
            <a:off x="761853" y="5387004"/>
            <a:ext cx="6767874" cy="165052"/>
          </a:xfrm>
          <a:prstGeom prst="rect">
            <a:avLst/>
          </a:prstGeom>
          <a:solidFill>
            <a:srgbClr val="231b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1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"/>
          <p:cNvSpPr txBox="1"/>
          <p:nvPr/>
        </p:nvSpPr>
        <p:spPr>
          <a:xfrm>
            <a:off x="0" y="912672"/>
            <a:ext cx="12186584" cy="502826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17" name=""/>
          <p:cNvSpPr txBox="1"/>
          <p:nvPr/>
        </p:nvSpPr>
        <p:spPr>
          <a:xfrm>
            <a:off x="638050" y="2815715"/>
            <a:ext cx="10910483" cy="2571290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18" name=""/>
          <p:cNvSpPr txBox="1"/>
          <p:nvPr/>
        </p:nvSpPr>
        <p:spPr>
          <a:xfrm>
            <a:off x="0" y="0"/>
            <a:ext cx="12186584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19" name=""/>
          <p:cNvSpPr txBox="1"/>
          <p:nvPr/>
        </p:nvSpPr>
        <p:spPr>
          <a:xfrm>
            <a:off x="0" y="912672"/>
            <a:ext cx="7529728" cy="502826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20" name=""/>
          <p:cNvSpPr txBox="1"/>
          <p:nvPr/>
        </p:nvSpPr>
        <p:spPr>
          <a:xfrm>
            <a:off x="761853" y="2815715"/>
            <a:ext cx="6767874" cy="2571290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21" name="제목 1"/>
          <p:cNvSpPr>
            <a:spLocks noGrp="1"/>
          </p:cNvSpPr>
          <p:nvPr>
            <p:ph type="title" idx="0"/>
          </p:nvPr>
        </p:nvSpPr>
        <p:spPr>
          <a:xfrm>
            <a:off x="974573" y="3509772"/>
            <a:ext cx="6318654" cy="133122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b">
            <a:spAutoFit/>
          </a:bodyPr>
          <a:lstStyle/>
          <a:p>
            <a:pPr marL="0" lvl="0" indent="0" algn="l" defTabSz="5884688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GUI</a:t>
            </a:r>
            <a:br>
              <a:rPr xmlns:mc="http://schemas.openxmlformats.org/markup-compatibility/2006" xmlns:hp="http://schemas.haansoft.com/office/presentation/8.0" kumimoji="0" lang="ko-KR" altLang="en-US" sz="54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28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New Student’s Information</a:t>
            </a:r>
            <a:endParaRPr xmlns:mc="http://schemas.openxmlformats.org/markup-compatibility/2006" xmlns:hp="http://schemas.haansoft.com/office/presentation/8.0" kumimoji="0" lang="ko-KR" altLang="en-US" sz="28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3322" name=""/>
          <p:cNvSpPr txBox="1"/>
          <p:nvPr/>
        </p:nvSpPr>
        <p:spPr>
          <a:xfrm>
            <a:off x="761853" y="5387004"/>
            <a:ext cx="6767874" cy="165052"/>
          </a:xfrm>
          <a:prstGeom prst="rect">
            <a:avLst/>
          </a:prstGeom>
          <a:solidFill>
            <a:srgbClr val="231b23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332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970965" y="560296"/>
            <a:ext cx="3256952" cy="57330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24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"/>
          <p:cNvSpPr txBox="1"/>
          <p:nvPr/>
        </p:nvSpPr>
        <p:spPr>
          <a:xfrm>
            <a:off x="0" y="0"/>
            <a:ext cx="12186584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4341" name="" descr="Toy plastic numbers"/>
          <p:cNvPicPr>
            <a:picLocks noChangeAspect="1"/>
          </p:cNvPicPr>
          <p:nvPr/>
        </p:nvPicPr>
        <p:blipFill rotWithShape="1">
          <a:blip r:embed="rId2">
            <a:lum/>
          </a:blip>
          <a:srcRect l="24210" r="30370"/>
          <a:stretch>
            <a:fillRect/>
          </a:stretch>
        </p:blipFill>
        <p:spPr>
          <a:xfrm>
            <a:off x="0" y="0"/>
            <a:ext cx="4663219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4342" name=""/>
          <p:cNvSpPr txBox="1"/>
          <p:nvPr/>
        </p:nvSpPr>
        <p:spPr>
          <a:xfrm>
            <a:off x="4642566" y="0"/>
            <a:ext cx="7544017" cy="6855173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4343" name="제목 1"/>
          <p:cNvSpPr>
            <a:spLocks noGrp="1"/>
          </p:cNvSpPr>
          <p:nvPr>
            <p:ph type="title" idx="0"/>
          </p:nvPr>
        </p:nvSpPr>
        <p:spPr>
          <a:xfrm>
            <a:off x="5304450" y="557022"/>
            <a:ext cx="6236157" cy="139179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sp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2. Learning Experience </a:t>
            </a:r>
            <a:b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…</a:t>
            </a:r>
            <a:b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– Difficulties / Solving</a:t>
            </a:r>
            <a:endParaRPr xmlns:mc="http://schemas.openxmlformats.org/markup-compatibility/2006" xmlns:hp="http://schemas.haansoft.com/office/presentation/8.0" kumimoji="0" lang="ko-KR" altLang="en-US" sz="2300" b="1" i="0" mc:Ignorable="hp" hp:hslEmbossed="0">
              <a:solidFill>
                <a:srgbClr val="ff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4344" name=""/>
          <p:cNvSpPr txBox="1"/>
          <p:nvPr/>
        </p:nvSpPr>
        <p:spPr>
          <a:xfrm>
            <a:off x="5304450" y="1658617"/>
            <a:ext cx="6236157" cy="31877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(All Data : “Categorical”) -&gt; Need to Encode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(Different Feature Selection Result)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-&gt; We try Top5~All Feature Selection,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     but All Feature Selection showed Best Accuracy.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(Trying to use Linear Regression)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-&gt; Too low Evaluation Score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-&gt; Target Class is Categorical</a:t>
            </a:r>
            <a:endParaRPr xmlns:mc="http://schemas.openxmlformats.org/markup-compatibility/2006" xmlns:hp="http://schemas.haansoft.com/office/presentation/8.0" kumimoji="0" lang="ko-KR" altLang="en-US" sz="2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"/>
          <p:cNvSpPr txBox="1"/>
          <p:nvPr/>
        </p:nvSpPr>
        <p:spPr>
          <a:xfrm>
            <a:off x="0" y="0"/>
            <a:ext cx="12186584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5365" name=""/>
          <p:cNvSpPr txBox="1"/>
          <p:nvPr/>
        </p:nvSpPr>
        <p:spPr>
          <a:xfrm>
            <a:off x="0" y="0"/>
            <a:ext cx="4634640" cy="6855173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5366" name="" descr="텍스트, 클립아트이(가) 표시된 사진  자동 생성된 설명"/>
          <p:cNvPicPr>
            <a:picLocks noChangeAspect="1"/>
          </p:cNvPicPr>
          <p:nvPr/>
        </p:nvPicPr>
        <p:blipFill rotWithShape="1">
          <a:blip r:embed="rId3">
            <a:lum/>
          </a:blip>
          <a:srcRect l="25680" r="31290"/>
          <a:stretch>
            <a:fillRect/>
          </a:stretch>
        </p:blipFill>
        <p:spPr>
          <a:xfrm>
            <a:off x="638050" y="642794"/>
            <a:ext cx="5455269" cy="56409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5367" name=""/>
          <p:cNvSpPr txBox="1"/>
          <p:nvPr/>
        </p:nvSpPr>
        <p:spPr>
          <a:xfrm>
            <a:off x="4047384" y="279366"/>
            <a:ext cx="7775715" cy="985625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5368" name="제목 1"/>
          <p:cNvSpPr>
            <a:spLocks noGrp="1"/>
          </p:cNvSpPr>
          <p:nvPr>
            <p:ph type="title" idx="0"/>
          </p:nvPr>
        </p:nvSpPr>
        <p:spPr>
          <a:xfrm>
            <a:off x="4337858" y="474560"/>
            <a:ext cx="7205930" cy="6856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2. Learning Experience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5369" name=""/>
          <p:cNvSpPr txBox="1"/>
          <p:nvPr/>
        </p:nvSpPr>
        <p:spPr>
          <a:xfrm>
            <a:off x="6513905" y="1634839"/>
            <a:ext cx="5029885" cy="3192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How to use Big Data process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(in various topics and contribution)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We could not 100% trust the Algorithms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(there exists more sophisticate jobs)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Better Communicating Skills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(with different people’s characteristics) 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347708" lvl="0" indent="-347708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Importance of Quality of the Data</a:t>
            </a:r>
            <a:endParaRPr xmlns:mc="http://schemas.openxmlformats.org/markup-compatibility/2006" xmlns:hp="http://schemas.haansoft.com/office/presentation/8.0" kumimoji="0" lang="ko-KR" altLang="en-US" sz="2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5370" name=""/>
          <p:cNvSpPr txBox="1"/>
          <p:nvPr/>
        </p:nvSpPr>
        <p:spPr>
          <a:xfrm>
            <a:off x="6513905" y="1460242"/>
            <a:ext cx="3418879" cy="45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맑은 고딕 Semilight"/>
                <a:ea typeface="맑은 고딕 Semilight"/>
              </a:rPr>
              <a:t>What we Learned</a:t>
            </a:r>
            <a:endParaRPr xmlns:mc="http://schemas.openxmlformats.org/markup-compatibility/2006" xmlns:hp="http://schemas.haansoft.com/office/presentation/8.0" kumimoji="0" lang="ko-KR" altLang="en-US" sz="2400" b="1" i="0" mc:Ignorable="hp" hp:hslEmbossed="0">
              <a:solidFill>
                <a:srgbClr val="ff0000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3. Open Source SW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7413" name=""/>
          <p:cNvSpPr txBox="1"/>
          <p:nvPr/>
        </p:nvSpPr>
        <p:spPr>
          <a:xfrm>
            <a:off x="638050" y="1823725"/>
            <a:ext cx="5180647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[Function Definition]</a:t>
            </a:r>
            <a:endParaRPr xmlns:mc="http://schemas.openxmlformats.org/markup-compatibility/2006" xmlns:hp="http://schemas.haansoft.com/office/presentation/8.0" kumimoji="0" lang="ko-KR" altLang="en-US" sz="2800" b="1" i="0" u="sng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LabelEncoder - Categorical data -&gt; Numerical data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MinMaxScaler - Scaling using MinMax algorithm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RobustScaler - Scaling using Robust algorithm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StandardScaler - Scaling suing Standard algorithm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DecisionTree - Data analysis using Decision Tree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KNN - Data analysis using k-nearest neighbors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LinearReg - Data analysis using Linear Regression</a:t>
            </a:r>
            <a:endParaRPr xmlns:mc="http://schemas.openxmlformats.org/markup-compatibility/2006" xmlns:hp="http://schemas.haansoft.com/office/presentation/8.0" kumimoji="0" lang="ko-KR" altLang="en-US" sz="17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sng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14" name=""/>
          <p:cNvSpPr txBox="1"/>
          <p:nvPr/>
        </p:nvSpPr>
        <p:spPr>
          <a:xfrm>
            <a:off x="6359960" y="1823725"/>
            <a:ext cx="5179084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[Architecture]</a:t>
            </a:r>
            <a:endParaRPr xmlns:mc="http://schemas.openxmlformats.org/markup-compatibility/2006" xmlns:hp="http://schemas.haansoft.com/office/presentation/8.0" kumimoji="0" lang="ko-KR" altLang="en-US" sz="2800" b="1" i="0" u="sng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15" name=""/>
          <p:cNvSpPr txBox="1"/>
          <p:nvPr/>
        </p:nvSpPr>
        <p:spPr>
          <a:xfrm>
            <a:off x="7907501" y="2596686"/>
            <a:ext cx="1230050" cy="366609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module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16" name=""/>
          <p:cNvSpPr txBox="1"/>
          <p:nvPr/>
        </p:nvSpPr>
        <p:spPr>
          <a:xfrm>
            <a:off x="6329818" y="3426805"/>
            <a:ext cx="1957018" cy="366609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data_preprocess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17" name=""/>
          <p:cNvSpPr txBox="1"/>
          <p:nvPr/>
        </p:nvSpPr>
        <p:spPr>
          <a:xfrm>
            <a:off x="9288371" y="3426805"/>
            <a:ext cx="1230050" cy="366609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modeling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741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305955" y="2963296"/>
            <a:ext cx="1222124" cy="4635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521717" y="2963296"/>
            <a:ext cx="1387232" cy="4635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420" name=""/>
          <p:cNvSpPr txBox="1"/>
          <p:nvPr/>
        </p:nvSpPr>
        <p:spPr>
          <a:xfrm>
            <a:off x="6891678" y="4214055"/>
            <a:ext cx="1957018" cy="366609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LabelEncoder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21" name=""/>
          <p:cNvSpPr txBox="1"/>
          <p:nvPr/>
        </p:nvSpPr>
        <p:spPr>
          <a:xfrm>
            <a:off x="6910711" y="4775914"/>
            <a:ext cx="1957018" cy="366665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MinMaxScaler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742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593277" y="3780744"/>
            <a:ext cx="298400" cy="6190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423" name=""/>
          <p:cNvSpPr txBox="1"/>
          <p:nvPr/>
        </p:nvSpPr>
        <p:spPr>
          <a:xfrm>
            <a:off x="6918637" y="5399675"/>
            <a:ext cx="1958636" cy="366665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RobustScaler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24" name=""/>
          <p:cNvSpPr txBox="1"/>
          <p:nvPr/>
        </p:nvSpPr>
        <p:spPr>
          <a:xfrm>
            <a:off x="6907529" y="5971079"/>
            <a:ext cx="1958636" cy="366665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StandardScaler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7428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593277" y="3810885"/>
            <a:ext cx="317434" cy="11507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29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6593277" y="3810885"/>
            <a:ext cx="325360" cy="1772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30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593277" y="3790233"/>
            <a:ext cx="314252" cy="2366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431" name=""/>
          <p:cNvSpPr txBox="1"/>
          <p:nvPr/>
        </p:nvSpPr>
        <p:spPr>
          <a:xfrm>
            <a:off x="9870881" y="4204510"/>
            <a:ext cx="1579245" cy="366665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DecisionTree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32" name=""/>
          <p:cNvSpPr txBox="1"/>
          <p:nvPr/>
        </p:nvSpPr>
        <p:spPr>
          <a:xfrm>
            <a:off x="9880370" y="4796567"/>
            <a:ext cx="1577682" cy="366609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KNN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7433" name=""/>
          <p:cNvSpPr txBox="1"/>
          <p:nvPr/>
        </p:nvSpPr>
        <p:spPr>
          <a:xfrm>
            <a:off x="9878808" y="5420328"/>
            <a:ext cx="1579245" cy="366665"/>
          </a:xfrm>
          <a:prstGeom prst="rect">
            <a:avLst/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LinearReg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7434" name="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9512143" y="3790233"/>
            <a:ext cx="358739" cy="598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35" name="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9512143" y="3841027"/>
            <a:ext cx="368228" cy="11412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7436" name="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9501036" y="3801340"/>
            <a:ext cx="377773" cy="1803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3. Open Source SW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8437" name=""/>
          <p:cNvSpPr txBox="1"/>
          <p:nvPr/>
        </p:nvSpPr>
        <p:spPr>
          <a:xfrm>
            <a:off x="638050" y="1823725"/>
            <a:ext cx="5180647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[GitHub URL]</a:t>
            </a:r>
            <a:endParaRPr xmlns:mc="http://schemas.openxmlformats.org/markup-compatibility/2006" xmlns:hp="http://schemas.haansoft.com/office/presentation/8.0" kumimoji="0" lang="ko-KR" altLang="en-US" sz="2800" b="1" i="0" u="sng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sng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843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967982" y="2377658"/>
            <a:ext cx="6571062" cy="32426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8439" name=""/>
          <p:cNvSpPr txBox="1"/>
          <p:nvPr/>
        </p:nvSpPr>
        <p:spPr>
          <a:xfrm>
            <a:off x="676173" y="2658588"/>
            <a:ext cx="3636288" cy="64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  <a:hlinkClick r:id="rId3"/>
              </a:rPr>
              <a:t>https://github.com/CHOHYUNSIK/data_science_module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* Team Member Roles *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6389" name=""/>
          <p:cNvSpPr txBox="1"/>
          <p:nvPr/>
        </p:nvSpPr>
        <p:spPr>
          <a:xfrm>
            <a:off x="2001448" y="1691940"/>
            <a:ext cx="3020509" cy="23712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이준희</a:t>
            </a:r>
            <a:r>
              <a:rPr xmlns:mc="http://schemas.openxmlformats.org/markup-compatibility/2006" xmlns:hp="http://schemas.haansoft.com/office/presentation/8.0" kumimoji="0" lang="en-US" altLang="ko-KR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(25%)</a:t>
            </a:r>
            <a:endParaRPr xmlns:mc="http://schemas.openxmlformats.org/markup-compatibility/2006" xmlns:hp="http://schemas.haansoft.com/office/presentation/8.0" kumimoji="0" lang="en-US" altLang="ko-KR" sz="2400" b="1" i="0" u="sng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Make modules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spc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Wrote Project Report</a:t>
            </a:r>
            <a:endParaRPr xmlns:mc="http://schemas.openxmlformats.org/markup-compatibility/2006" xmlns:hp="http://schemas.haansoft.com/office/presentation/8.0" kumimoji="1" lang="ko-KR" altLang="en-US" sz="1800" b="0" i="0" spc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spc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Code Implement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6390" name=""/>
          <p:cNvSpPr txBox="1"/>
          <p:nvPr/>
        </p:nvSpPr>
        <p:spPr>
          <a:xfrm>
            <a:off x="7164681" y="1691940"/>
            <a:ext cx="3360103" cy="18284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조현식</a:t>
            </a:r>
            <a:r>
              <a:rPr xmlns:mc="http://schemas.openxmlformats.org/markup-compatibility/2006" xmlns:hp="http://schemas.haansoft.com/office/presentation/8.0" kumimoji="0" lang="en-US" altLang="ko-KR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(35%)</a:t>
            </a:r>
            <a:endParaRPr xmlns:mc="http://schemas.openxmlformats.org/markup-compatibility/2006" xmlns:hp="http://schemas.haansoft.com/office/presentation/8.0" kumimoji="0" lang="en-US" altLang="ko-KR" sz="2400" b="1" i="0" u="sng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Mostly Contributed to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    Code Implement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Make GUI based program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Make modules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6391" name=""/>
          <p:cNvSpPr txBox="1"/>
          <p:nvPr/>
        </p:nvSpPr>
        <p:spPr>
          <a:xfrm>
            <a:off x="2001448" y="4315643"/>
            <a:ext cx="2960170" cy="16808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차원우</a:t>
            </a:r>
            <a:r>
              <a:rPr xmlns:mc="http://schemas.openxmlformats.org/markup-compatibility/2006" xmlns:hp="http://schemas.haansoft.com/office/presentation/8.0" kumimoji="0" lang="en-US" altLang="ko-KR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(20%)</a:t>
            </a:r>
            <a:endParaRPr xmlns:mc="http://schemas.openxmlformats.org/markup-compatibility/2006" xmlns:hp="http://schemas.haansoft.com/office/presentation/8.0" kumimoji="0" lang="en-US" altLang="ko-KR" sz="2400" b="1" i="0" u="sng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Code Implement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Made PPT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Presentation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6392" name=""/>
          <p:cNvSpPr txBox="1"/>
          <p:nvPr/>
        </p:nvSpPr>
        <p:spPr>
          <a:xfrm>
            <a:off x="7164681" y="4315643"/>
            <a:ext cx="3195050" cy="16808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이민아</a:t>
            </a:r>
            <a:r>
              <a:rPr xmlns:mc="http://schemas.openxmlformats.org/markup-compatibility/2006" xmlns:hp="http://schemas.haansoft.com/office/presentation/8.0" kumimoji="0" lang="en-US" altLang="ko-KR" sz="24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 (20%)</a:t>
            </a:r>
            <a:endParaRPr xmlns:mc="http://schemas.openxmlformats.org/markup-compatibility/2006" xmlns:hp="http://schemas.haansoft.com/office/presentation/8.0" kumimoji="0" lang="en-US" altLang="ko-KR" sz="2400" b="1" i="0" u="sng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Code Implement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Supported Extra works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2323">
                  <a:alpha val="100000"/>
                </a:srgbClr>
              </a:buClr>
              <a:buSzPct val="100000"/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Wrote Project Report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"/>
          <p:cNvSpPr txBox="1"/>
          <p:nvPr/>
        </p:nvSpPr>
        <p:spPr>
          <a:xfrm>
            <a:off x="0" y="912672"/>
            <a:ext cx="12186584" cy="502826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1" name=""/>
          <p:cNvSpPr txBox="1"/>
          <p:nvPr/>
        </p:nvSpPr>
        <p:spPr>
          <a:xfrm>
            <a:off x="638050" y="2815715"/>
            <a:ext cx="10910483" cy="2571290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2" name=""/>
          <p:cNvSpPr txBox="1"/>
          <p:nvPr/>
        </p:nvSpPr>
        <p:spPr>
          <a:xfrm>
            <a:off x="0" y="0"/>
            <a:ext cx="12186584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3" name=""/>
          <p:cNvSpPr txBox="1"/>
          <p:nvPr/>
        </p:nvSpPr>
        <p:spPr>
          <a:xfrm>
            <a:off x="0" y="912672"/>
            <a:ext cx="12186584" cy="502826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4" name=""/>
          <p:cNvSpPr txBox="1"/>
          <p:nvPr/>
        </p:nvSpPr>
        <p:spPr>
          <a:xfrm>
            <a:off x="0" y="1322149"/>
            <a:ext cx="11788213" cy="4209255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465" name="제목 1"/>
          <p:cNvSpPr>
            <a:spLocks noGrp="1"/>
          </p:cNvSpPr>
          <p:nvPr>
            <p:ph type="title" idx="0"/>
          </p:nvPr>
        </p:nvSpPr>
        <p:spPr>
          <a:xfrm>
            <a:off x="712678" y="1861947"/>
            <a:ext cx="9991448" cy="262511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b">
            <a:spAutoFit/>
          </a:bodyPr>
          <a:lstStyle/>
          <a:p>
            <a:pPr marL="0" lvl="0" indent="0" algn="ctr" defTabSz="5884688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800" b="1" i="0" baseline="0" mc:Ignorable="hp" hp:hslEmbossed="0">
                <a:solidFill>
                  <a:srgbClr val="00b0f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Q &amp; A</a:t>
            </a:r>
            <a:br>
              <a:rPr xmlns:mc="http://schemas.openxmlformats.org/markup-compatibility/2006" xmlns:hp="http://schemas.haansoft.com/office/presentation/8.0" kumimoji="0" lang="ko-KR" altLang="en-US" sz="88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8800" b="1" i="0" u="sng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Thank You</a:t>
            </a:r>
            <a:endParaRPr xmlns:mc="http://schemas.openxmlformats.org/markup-compatibility/2006" xmlns:hp="http://schemas.haansoft.com/office/presentation/8.0" kumimoji="0" lang="ko-KR" altLang="en-US" sz="8800" b="1" i="0" u="sng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"/>
          <p:cNvSpPr txBox="1"/>
          <p:nvPr/>
        </p:nvSpPr>
        <p:spPr>
          <a:xfrm>
            <a:off x="0" y="0"/>
            <a:ext cx="12186584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7529728" y="0"/>
            <a:ext cx="4656856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26" name=""/>
          <p:cNvSpPr txBox="1"/>
          <p:nvPr/>
        </p:nvSpPr>
        <p:spPr>
          <a:xfrm>
            <a:off x="349194" y="279366"/>
            <a:ext cx="7775715" cy="985625"/>
          </a:xfrm>
          <a:prstGeom prst="rect">
            <a:avLst/>
          </a:prstGeom>
          <a:solidFill>
            <a:srgbClr val="f0cc79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27" name="제목 1"/>
          <p:cNvSpPr>
            <a:spLocks noGrp="1"/>
          </p:cNvSpPr>
          <p:nvPr>
            <p:ph type="title" idx="0"/>
          </p:nvPr>
        </p:nvSpPr>
        <p:spPr>
          <a:xfrm>
            <a:off x="638049" y="461772"/>
            <a:ext cx="7272633" cy="71551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sp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Contents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28" name=""/>
          <p:cNvSpPr txBox="1"/>
          <p:nvPr/>
        </p:nvSpPr>
        <p:spPr>
          <a:xfrm>
            <a:off x="638049" y="1638020"/>
            <a:ext cx="5455270" cy="25320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463611" lvl="0" indent="-463611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eriod"/>
              <a:defRPr/>
            </a:pPr>
            <a:endParaRPr xmlns:mc="http://schemas.openxmlformats.org/markup-compatibility/2006" xmlns:hp="http://schemas.haansoft.com/office/presentation/8.0" kumimoji="0" lang="ko-KR" altLang="en-US" sz="32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463611" lvl="0" indent="-463611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eriod" startAt="2"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End-to-End process</a:t>
            </a:r>
            <a:endParaRPr xmlns:mc="http://schemas.openxmlformats.org/markup-compatibility/2006" xmlns:hp="http://schemas.haansoft.com/office/presentation/8.0" kumimoji="0" lang="ko-KR" altLang="en-US" sz="32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463611" lvl="0" indent="-463611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eriod" startAt="3"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Learning Experience</a:t>
            </a:r>
            <a:endParaRPr xmlns:mc="http://schemas.openxmlformats.org/markup-compatibility/2006" xmlns:hp="http://schemas.haansoft.com/office/presentation/8.0" kumimoji="0" lang="ko-KR" altLang="en-US" sz="32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463611" lvl="0" indent="-463611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eriod" startAt="4"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Open Source SW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Business Objective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6149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6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To Predict the Students’ </a:t>
            </a:r>
            <a:endParaRPr xmlns:mc="http://schemas.openxmlformats.org/markup-compatibility/2006" xmlns:hp="http://schemas.haansoft.com/office/presentation/8.0" kumimoji="0" lang="ko-KR" altLang="en-US" sz="36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Effective Education method.</a:t>
            </a:r>
            <a:endParaRPr xmlns:mc="http://schemas.openxmlformats.org/markup-compatibility/2006" xmlns:hp="http://schemas.haansoft.com/office/presentation/8.0" kumimoji="0" lang="ko-KR" altLang="en-US" sz="36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(Offline vs. Online)</a:t>
            </a:r>
            <a:endParaRPr xmlns:mc="http://schemas.openxmlformats.org/markup-compatibility/2006" xmlns:hp="http://schemas.haansoft.com/office/presentation/8.0" kumimoji="0" lang="ko-KR" altLang="en-US" sz="36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615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921819" y="2187153"/>
            <a:ext cx="4626714" cy="3028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772818" y="2931592"/>
            <a:ext cx="2179227" cy="20617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173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Data Exploration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7174" name="" descr="텍스트, 스크린샷, 화면, 스택이(가) 표시된 사진  자동 생성된 설명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9969" y="1372943"/>
            <a:ext cx="11986644" cy="1520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5" name="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50770" y="3183943"/>
            <a:ext cx="2620465" cy="32966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6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529757" y="2914121"/>
            <a:ext cx="1901479" cy="19332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7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9105847" y="2915684"/>
            <a:ext cx="2061787" cy="191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8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096615" y="4904462"/>
            <a:ext cx="1779239" cy="1763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9" name="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6458366" y="4763244"/>
            <a:ext cx="2050679" cy="20919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80" name="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9162949" y="4853668"/>
            <a:ext cx="1950710" cy="17935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Data Preprocessing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8197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Data preparation</a:t>
            </a: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Drop NaN values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 startAt="2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Drop Useless features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819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307632" y="1817362"/>
            <a:ext cx="2371295" cy="22951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81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85212" y="1785602"/>
            <a:ext cx="2085621" cy="2304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00" name=""/>
          <p:cNvSpPr/>
          <p:nvPr/>
        </p:nvSpPr>
        <p:spPr>
          <a:xfrm>
            <a:off x="7869377" y="2879179"/>
            <a:ext cx="515865" cy="3206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a431"/>
          </a:solidFill>
          <a:ln w="12726" cap="flat" cmpd="sng" algn="ctr">
            <a:solidFill>
              <a:srgbClr val="7a4f17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820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177550" y="4523563"/>
            <a:ext cx="6812305" cy="11967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8202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39632" y="3642651"/>
            <a:ext cx="2583960" cy="23998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Data Preprocessing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Encoding</a:t>
            </a: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Label Encoding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 startAt="2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One-Hot Encoding </a:t>
            </a:r>
            <a:endParaRPr xmlns:mc="http://schemas.openxmlformats.org/markup-compatibility/2006" xmlns:hp="http://schemas.haansoft.com/office/presentation/8.0" kumimoji="0" lang="ko-KR" altLang="en-US" sz="2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922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926762" y="1679270"/>
            <a:ext cx="7777335" cy="19951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922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2647" y="4018805"/>
            <a:ext cx="10810515" cy="24474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Data Preprocessing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Feature Selection</a:t>
            </a: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0246" name=""/>
          <p:cNvSpPr txBox="1"/>
          <p:nvPr/>
        </p:nvSpPr>
        <p:spPr>
          <a:xfrm>
            <a:off x="5629811" y="1810999"/>
            <a:ext cx="4326751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1) SelectKBest / 2) ExtraTreesClassifier</a:t>
            </a:r>
            <a:endParaRPr xmlns:mc="http://schemas.openxmlformats.org/markup-compatibility/2006" xmlns:hp="http://schemas.haansoft.com/office/presentation/8.0" kumimoji="0" lang="ko-KR" altLang="en-US" sz="20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0247" name=""/>
          <p:cNvSpPr txBox="1"/>
          <p:nvPr/>
        </p:nvSpPr>
        <p:spPr>
          <a:xfrm>
            <a:off x="3987045" y="6040906"/>
            <a:ext cx="4212492" cy="45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맑은 고딕 Semilight"/>
                <a:ea typeface="맑은 고딕 Semilight"/>
              </a:rPr>
              <a:t>Our Decision : Use 7 features!!</a:t>
            </a:r>
            <a:endParaRPr xmlns:mc="http://schemas.openxmlformats.org/markup-compatibility/2006" xmlns:hp="http://schemas.haansoft.com/office/presentation/8.0" kumimoji="0" lang="ko-KR" altLang="en-US" sz="2400" b="1" i="0" mc:Ignorable="hp" hp:hslEmbossed="0">
              <a:solidFill>
                <a:srgbClr val="ff0000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02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57103" y="2698274"/>
            <a:ext cx="3485525" cy="27649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24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353681" y="2561745"/>
            <a:ext cx="5607596" cy="31379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250" name=""/>
          <p:cNvSpPr txBox="1"/>
          <p:nvPr/>
        </p:nvSpPr>
        <p:spPr>
          <a:xfrm>
            <a:off x="5279053" y="3525211"/>
            <a:ext cx="5694894" cy="1863356"/>
          </a:xfrm>
          <a:prstGeom prst="rect">
            <a:avLst/>
          </a:prstGeom>
          <a:noFill/>
          <a:ln w="57324" cap="flat" cmpd="sng" algn="ctr">
            <a:solidFill>
              <a:srgbClr val="ff0000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Data Preprocessing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1269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Scaling</a:t>
            </a: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Standard Scaling</a:t>
            </a:r>
            <a:endParaRPr xmlns:mc="http://schemas.openxmlformats.org/markup-compatibility/2006" xmlns:hp="http://schemas.haansoft.com/office/presentation/8.0" kumimoji="0" lang="ko-KR" altLang="en-US" sz="24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 startAt="2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MinMax Scaling</a:t>
            </a:r>
            <a:endParaRPr xmlns:mc="http://schemas.openxmlformats.org/markup-compatibility/2006" xmlns:hp="http://schemas.haansoft.com/office/presentation/8.0" kumimoji="0" lang="ko-KR" altLang="en-US" sz="2400" b="1" i="0" baseline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Clr>
                <a:srgbClr val="4da1a8">
                  <a:alpha val="100000"/>
                </a:srgbClr>
              </a:buClr>
              <a:buSzPct val="100000"/>
              <a:buFont typeface="Arial"/>
              <a:buAutoNum type="arabicParenR" startAt="3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Robust Scaling</a:t>
            </a:r>
            <a:endParaRPr xmlns:mc="http://schemas.openxmlformats.org/markup-compatibility/2006" xmlns:hp="http://schemas.haansoft.com/office/presentation/8.0" kumimoji="0" lang="ko-KR" altLang="en-US" sz="2400" b="1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127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313910" y="3176017"/>
            <a:ext cx="4580721" cy="32157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802959" y="1636402"/>
            <a:ext cx="7294792" cy="1436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제목 1"/>
          <p:cNvSpPr>
            <a:spLocks noGrp="1"/>
          </p:cNvSpPr>
          <p:nvPr>
            <p:ph type="title" idx="0"/>
          </p:nvPr>
        </p:nvSpPr>
        <p:spPr>
          <a:xfrm>
            <a:off x="638050" y="474560"/>
            <a:ext cx="10900994" cy="69046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109728" tIns="109728" rIns="109728" bIns="9144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1. End-to-End Process – Data Modeling, Analysis</a:t>
            </a:r>
            <a:endParaRPr xmlns:mc="http://schemas.openxmlformats.org/markup-compatibility/2006" xmlns:hp="http://schemas.haansoft.com/office/presentation/8.0" kumimoji="0" lang="ko-KR" altLang="en-US" sz="3200" b="1" i="0" mc:Ignorable="hp" hp:hslEmbossed="0">
              <a:solidFill>
                <a:srgbClr val="232323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2293" name=""/>
          <p:cNvSpPr txBox="1"/>
          <p:nvPr/>
        </p:nvSpPr>
        <p:spPr>
          <a:xfrm>
            <a:off x="550751" y="2239566"/>
            <a:ext cx="3215703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Linear Regression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2294" name=""/>
          <p:cNvSpPr txBox="1"/>
          <p:nvPr/>
        </p:nvSpPr>
        <p:spPr>
          <a:xfrm>
            <a:off x="4564812" y="3810885"/>
            <a:ext cx="3131586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Decision Tree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12295" name=""/>
          <p:cNvSpPr txBox="1"/>
          <p:nvPr/>
        </p:nvSpPr>
        <p:spPr>
          <a:xfrm>
            <a:off x="8239224" y="1411011"/>
            <a:ext cx="3118859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232323">
                    <a:alpha val="100000"/>
                  </a:srgbClr>
                </a:solidFill>
                <a:latin typeface="맑은 고딕 Semilight"/>
                <a:ea typeface="맑은 고딕 Semilight"/>
              </a:rPr>
              <a:t>K-Nearest Neighbor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232323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22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417231" y="1517399"/>
            <a:ext cx="3352177" cy="23236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29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269593" y="4236271"/>
            <a:ext cx="3647396" cy="23506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298" name=""/>
          <p:cNvSpPr txBox="1"/>
          <p:nvPr/>
        </p:nvSpPr>
        <p:spPr>
          <a:xfrm>
            <a:off x="638050" y="1638020"/>
            <a:ext cx="10900994" cy="4536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 Semilight"/>
                <a:ea typeface="맑은 고딕 Semilight"/>
              </a:rPr>
              <a:t>Use 3 models</a:t>
            </a:r>
            <a:endParaRPr xmlns:mc="http://schemas.openxmlformats.org/markup-compatibility/2006" xmlns:hp="http://schemas.haansoft.com/office/presentation/8.0" kumimoji="0" lang="ko-KR" altLang="en-US" sz="2000" b="1" i="0" mc:Ignorable="hp" hp:hslEmbossed="0">
              <a:solidFill>
                <a:srgbClr val="ffffff">
                  <a:alpha val="100000"/>
                </a:srgbClr>
              </a:solidFill>
              <a:latin typeface="맑은 고딕 Semilight"/>
              <a:ea typeface="맑은 고딕 Semilight"/>
            </a:endParaRPr>
          </a:p>
        </p:txBody>
      </p:sp>
      <p:pic>
        <p:nvPicPr>
          <p:cNvPr id="1229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06289" y="2898269"/>
            <a:ext cx="3391919" cy="28379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00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428111" y="2190335"/>
            <a:ext cx="3104570" cy="4014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232323"/>
      </a:dk1>
      <a:lt1>
        <a:srgbClr val="ffffff"/>
      </a:lt1>
      <a:dk2>
        <a:srgbClr val="232323"/>
      </a:dk2>
      <a:lt2>
        <a:srgbClr val="fcf5e5"/>
      </a:lt2>
      <a:accent1>
        <a:srgbClr val="fda431"/>
      </a:accent1>
      <a:accent2>
        <a:srgbClr val="4da1a8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34adb6"/>
      </a:hlink>
      <a:folHlink>
        <a:srgbClr val="b2b2b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232323"/>
      </a:dk1>
      <a:lt1>
        <a:srgbClr val="ffffff"/>
      </a:lt1>
      <a:dk2>
        <a:srgbClr val="232323"/>
      </a:dk2>
      <a:lt2>
        <a:srgbClr val="fcf5e5"/>
      </a:lt2>
      <a:accent1>
        <a:srgbClr val="fda431"/>
      </a:accent1>
      <a:accent2>
        <a:srgbClr val="4da1a8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34adb6"/>
      </a:hlink>
      <a:folHlink>
        <a:srgbClr val="b2b2b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232323"/>
      </a:dk1>
      <a:lt1>
        <a:srgbClr val="ffffff"/>
      </a:lt1>
      <a:dk2>
        <a:srgbClr val="232323"/>
      </a:dk2>
      <a:lt2>
        <a:srgbClr val="fcf5e5"/>
      </a:lt2>
      <a:accent1>
        <a:srgbClr val="fda431"/>
      </a:accent1>
      <a:accent2>
        <a:srgbClr val="4da1a8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34adb6"/>
      </a:hlink>
      <a:folHlink>
        <a:srgbClr val="b2b2b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화면 슬라이드 쇼(4:3)</ep:PresentationFormat>
  <ep:Paragraphs>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ep:HeadingPairs>
  <ep:TitlesOfParts>
    <vt:vector size="19" baseType="lpstr"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* Team Member Roles *</vt:lpstr>
      <vt:lpstr>슬라이드 14</vt:lpstr>
      <vt:lpstr>* Team Member Roles *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2022-05-28T07:33:36.000</dcterms:created>
  <dc:creator>Cha wonwoo</dc:creator>
  <cp:lastModifiedBy>cho99</cp:lastModifiedBy>
  <dcterms:modified xsi:type="dcterms:W3CDTF">2022-06-03T10:26:03.189</dcterms:modified>
  <cp:revision>6</cp:revision>
  <dc:title>Data Science Online Education Adaptability</dc:title>
  <cp:version>1000.0000.01</cp:version>
</cp:coreProperties>
</file>