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2" r:id="rId7"/>
    <p:sldId id="263" r:id="rId8"/>
    <p:sldId id="260" r:id="rId9"/>
    <p:sldId id="265" r:id="rId10"/>
    <p:sldId id="266" r:id="rId11"/>
    <p:sldId id="267" r:id="rId12"/>
    <p:sldId id="26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59" d="100"/>
          <a:sy n="59" d="100"/>
        </p:scale>
        <p:origin x="956" y="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920C-67F4-47DB-8CA5-34EC3B70D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CCFA5D-3599-4DB2-885D-D7015028A5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90913-220C-4324-B407-388BDFC2645E}"/>
              </a:ext>
            </a:extLst>
          </p:cNvPr>
          <p:cNvSpPr>
            <a:spLocks noGrp="1"/>
          </p:cNvSpPr>
          <p:nvPr>
            <p:ph type="dt" sz="half" idx="10"/>
          </p:nvPr>
        </p:nvSpPr>
        <p:spPr/>
        <p:txBody>
          <a:bodyPr/>
          <a:lstStyle/>
          <a:p>
            <a:fld id="{D4A15911-BADE-4420-B58E-059A7F1C5921}" type="datetimeFigureOut">
              <a:rPr lang="en-US" smtClean="0"/>
              <a:t>6/14/2019</a:t>
            </a:fld>
            <a:endParaRPr lang="en-US"/>
          </a:p>
        </p:txBody>
      </p:sp>
      <p:sp>
        <p:nvSpPr>
          <p:cNvPr id="5" name="Footer Placeholder 4">
            <a:extLst>
              <a:ext uri="{FF2B5EF4-FFF2-40B4-BE49-F238E27FC236}">
                <a16:creationId xmlns:a16="http://schemas.microsoft.com/office/drawing/2014/main" id="{BF273B70-F76A-4B35-B64B-FDD749FBD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D352E-A981-456E-B045-5A2A127A11AD}"/>
              </a:ext>
            </a:extLst>
          </p:cNvPr>
          <p:cNvSpPr>
            <a:spLocks noGrp="1"/>
          </p:cNvSpPr>
          <p:nvPr>
            <p:ph type="sldNum" sz="quarter" idx="12"/>
          </p:nvPr>
        </p:nvSpPr>
        <p:spPr/>
        <p:txBody>
          <a:bodyPr/>
          <a:lstStyle/>
          <a:p>
            <a:fld id="{A2439253-3687-4C66-A78E-3ACB37E6FC56}" type="slidenum">
              <a:rPr lang="en-US" smtClean="0"/>
              <a:t>‹#›</a:t>
            </a:fld>
            <a:endParaRPr lang="en-US"/>
          </a:p>
        </p:txBody>
      </p:sp>
    </p:spTree>
    <p:extLst>
      <p:ext uri="{BB962C8B-B14F-4D97-AF65-F5344CB8AC3E}">
        <p14:creationId xmlns:p14="http://schemas.microsoft.com/office/powerpoint/2010/main" val="259435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5E1C-67BD-412B-B3F2-9AD75E371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64640-CEBF-4245-A309-FACD185303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84227-19F7-4499-B7C9-8A0786AE6E97}"/>
              </a:ext>
            </a:extLst>
          </p:cNvPr>
          <p:cNvSpPr>
            <a:spLocks noGrp="1"/>
          </p:cNvSpPr>
          <p:nvPr>
            <p:ph type="dt" sz="half" idx="10"/>
          </p:nvPr>
        </p:nvSpPr>
        <p:spPr/>
        <p:txBody>
          <a:bodyPr/>
          <a:lstStyle/>
          <a:p>
            <a:fld id="{D4A15911-BADE-4420-B58E-059A7F1C5921}" type="datetimeFigureOut">
              <a:rPr lang="en-US" smtClean="0"/>
              <a:t>6/14/2019</a:t>
            </a:fld>
            <a:endParaRPr lang="en-US"/>
          </a:p>
        </p:txBody>
      </p:sp>
      <p:sp>
        <p:nvSpPr>
          <p:cNvPr id="5" name="Footer Placeholder 4">
            <a:extLst>
              <a:ext uri="{FF2B5EF4-FFF2-40B4-BE49-F238E27FC236}">
                <a16:creationId xmlns:a16="http://schemas.microsoft.com/office/drawing/2014/main" id="{0EB3F6E4-5685-45DF-8820-6ECA1ED17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BC731-0CA8-42E3-8B4B-D48979F1CCD6}"/>
              </a:ext>
            </a:extLst>
          </p:cNvPr>
          <p:cNvSpPr>
            <a:spLocks noGrp="1"/>
          </p:cNvSpPr>
          <p:nvPr>
            <p:ph type="sldNum" sz="quarter" idx="12"/>
          </p:nvPr>
        </p:nvSpPr>
        <p:spPr/>
        <p:txBody>
          <a:bodyPr/>
          <a:lstStyle/>
          <a:p>
            <a:fld id="{A2439253-3687-4C66-A78E-3ACB37E6FC56}" type="slidenum">
              <a:rPr lang="en-US" smtClean="0"/>
              <a:t>‹#›</a:t>
            </a:fld>
            <a:endParaRPr lang="en-US"/>
          </a:p>
        </p:txBody>
      </p:sp>
    </p:spTree>
    <p:extLst>
      <p:ext uri="{BB962C8B-B14F-4D97-AF65-F5344CB8AC3E}">
        <p14:creationId xmlns:p14="http://schemas.microsoft.com/office/powerpoint/2010/main" val="147254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E4E61-1E5C-491B-B196-0B50085DA7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69B063-3EE5-4570-A8C5-819C40698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EE6DB-6969-43B1-A134-2702184FA3B8}"/>
              </a:ext>
            </a:extLst>
          </p:cNvPr>
          <p:cNvSpPr>
            <a:spLocks noGrp="1"/>
          </p:cNvSpPr>
          <p:nvPr>
            <p:ph type="dt" sz="half" idx="10"/>
          </p:nvPr>
        </p:nvSpPr>
        <p:spPr/>
        <p:txBody>
          <a:bodyPr/>
          <a:lstStyle/>
          <a:p>
            <a:fld id="{D4A15911-BADE-4420-B58E-059A7F1C5921}" type="datetimeFigureOut">
              <a:rPr lang="en-US" smtClean="0"/>
              <a:t>6/14/2019</a:t>
            </a:fld>
            <a:endParaRPr lang="en-US"/>
          </a:p>
        </p:txBody>
      </p:sp>
      <p:sp>
        <p:nvSpPr>
          <p:cNvPr id="5" name="Footer Placeholder 4">
            <a:extLst>
              <a:ext uri="{FF2B5EF4-FFF2-40B4-BE49-F238E27FC236}">
                <a16:creationId xmlns:a16="http://schemas.microsoft.com/office/drawing/2014/main" id="{8C1BA5BF-A112-4698-B353-4D5CF3DD8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3BEEC-D6F2-4E02-B5CF-9296B1D940CB}"/>
              </a:ext>
            </a:extLst>
          </p:cNvPr>
          <p:cNvSpPr>
            <a:spLocks noGrp="1"/>
          </p:cNvSpPr>
          <p:nvPr>
            <p:ph type="sldNum" sz="quarter" idx="12"/>
          </p:nvPr>
        </p:nvSpPr>
        <p:spPr/>
        <p:txBody>
          <a:bodyPr/>
          <a:lstStyle/>
          <a:p>
            <a:fld id="{A2439253-3687-4C66-A78E-3ACB37E6FC56}" type="slidenum">
              <a:rPr lang="en-US" smtClean="0"/>
              <a:t>‹#›</a:t>
            </a:fld>
            <a:endParaRPr lang="en-US"/>
          </a:p>
        </p:txBody>
      </p:sp>
    </p:spTree>
    <p:extLst>
      <p:ext uri="{BB962C8B-B14F-4D97-AF65-F5344CB8AC3E}">
        <p14:creationId xmlns:p14="http://schemas.microsoft.com/office/powerpoint/2010/main" val="353326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3514-0DC0-4F5E-9EA9-215273705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520F0-17DA-4A1E-A160-8F20447D9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820FB-8BE9-4494-A122-B6BA61BAA51C}"/>
              </a:ext>
            </a:extLst>
          </p:cNvPr>
          <p:cNvSpPr>
            <a:spLocks noGrp="1"/>
          </p:cNvSpPr>
          <p:nvPr>
            <p:ph type="dt" sz="half" idx="10"/>
          </p:nvPr>
        </p:nvSpPr>
        <p:spPr/>
        <p:txBody>
          <a:bodyPr/>
          <a:lstStyle/>
          <a:p>
            <a:fld id="{D4A15911-BADE-4420-B58E-059A7F1C5921}" type="datetimeFigureOut">
              <a:rPr lang="en-US" smtClean="0"/>
              <a:t>6/14/2019</a:t>
            </a:fld>
            <a:endParaRPr lang="en-US"/>
          </a:p>
        </p:txBody>
      </p:sp>
      <p:sp>
        <p:nvSpPr>
          <p:cNvPr id="5" name="Footer Placeholder 4">
            <a:extLst>
              <a:ext uri="{FF2B5EF4-FFF2-40B4-BE49-F238E27FC236}">
                <a16:creationId xmlns:a16="http://schemas.microsoft.com/office/drawing/2014/main" id="{3652B919-FB45-4E15-8AA4-E7C1EF3AA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FC702-E895-483A-BA0E-73C5F9C44DDD}"/>
              </a:ext>
            </a:extLst>
          </p:cNvPr>
          <p:cNvSpPr>
            <a:spLocks noGrp="1"/>
          </p:cNvSpPr>
          <p:nvPr>
            <p:ph type="sldNum" sz="quarter" idx="12"/>
          </p:nvPr>
        </p:nvSpPr>
        <p:spPr/>
        <p:txBody>
          <a:bodyPr/>
          <a:lstStyle/>
          <a:p>
            <a:fld id="{A2439253-3687-4C66-A78E-3ACB37E6FC56}" type="slidenum">
              <a:rPr lang="en-US" smtClean="0"/>
              <a:t>‹#›</a:t>
            </a:fld>
            <a:endParaRPr lang="en-US"/>
          </a:p>
        </p:txBody>
      </p:sp>
    </p:spTree>
    <p:extLst>
      <p:ext uri="{BB962C8B-B14F-4D97-AF65-F5344CB8AC3E}">
        <p14:creationId xmlns:p14="http://schemas.microsoft.com/office/powerpoint/2010/main" val="83585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6ACB-80F6-4129-A484-EB40816FB5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EE692C-C124-4E49-A050-CCD99B125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BB946-FA61-4900-A113-2F0D679A7527}"/>
              </a:ext>
            </a:extLst>
          </p:cNvPr>
          <p:cNvSpPr>
            <a:spLocks noGrp="1"/>
          </p:cNvSpPr>
          <p:nvPr>
            <p:ph type="dt" sz="half" idx="10"/>
          </p:nvPr>
        </p:nvSpPr>
        <p:spPr/>
        <p:txBody>
          <a:bodyPr/>
          <a:lstStyle/>
          <a:p>
            <a:fld id="{D4A15911-BADE-4420-B58E-059A7F1C5921}" type="datetimeFigureOut">
              <a:rPr lang="en-US" smtClean="0"/>
              <a:t>6/14/2019</a:t>
            </a:fld>
            <a:endParaRPr lang="en-US"/>
          </a:p>
        </p:txBody>
      </p:sp>
      <p:sp>
        <p:nvSpPr>
          <p:cNvPr id="5" name="Footer Placeholder 4">
            <a:extLst>
              <a:ext uri="{FF2B5EF4-FFF2-40B4-BE49-F238E27FC236}">
                <a16:creationId xmlns:a16="http://schemas.microsoft.com/office/drawing/2014/main" id="{32D8796A-7CA4-49EC-ADA6-6EBB116E7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ADC25-B7D7-4488-BDAA-F4D43244C084}"/>
              </a:ext>
            </a:extLst>
          </p:cNvPr>
          <p:cNvSpPr>
            <a:spLocks noGrp="1"/>
          </p:cNvSpPr>
          <p:nvPr>
            <p:ph type="sldNum" sz="quarter" idx="12"/>
          </p:nvPr>
        </p:nvSpPr>
        <p:spPr/>
        <p:txBody>
          <a:bodyPr/>
          <a:lstStyle/>
          <a:p>
            <a:fld id="{A2439253-3687-4C66-A78E-3ACB37E6FC56}" type="slidenum">
              <a:rPr lang="en-US" smtClean="0"/>
              <a:t>‹#›</a:t>
            </a:fld>
            <a:endParaRPr lang="en-US"/>
          </a:p>
        </p:txBody>
      </p:sp>
    </p:spTree>
    <p:extLst>
      <p:ext uri="{BB962C8B-B14F-4D97-AF65-F5344CB8AC3E}">
        <p14:creationId xmlns:p14="http://schemas.microsoft.com/office/powerpoint/2010/main" val="146048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63B4-1A98-4FAA-9C91-AE47D63B88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65C59-8F57-4238-B321-D63EE5DFD9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63FBFD-F8FC-4F13-8A9D-387ABE012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C7EA4A-E255-46D2-A832-97A1AC5ECB0D}"/>
              </a:ext>
            </a:extLst>
          </p:cNvPr>
          <p:cNvSpPr>
            <a:spLocks noGrp="1"/>
          </p:cNvSpPr>
          <p:nvPr>
            <p:ph type="dt" sz="half" idx="10"/>
          </p:nvPr>
        </p:nvSpPr>
        <p:spPr/>
        <p:txBody>
          <a:bodyPr/>
          <a:lstStyle/>
          <a:p>
            <a:fld id="{D4A15911-BADE-4420-B58E-059A7F1C5921}" type="datetimeFigureOut">
              <a:rPr lang="en-US" smtClean="0"/>
              <a:t>6/14/2019</a:t>
            </a:fld>
            <a:endParaRPr lang="en-US"/>
          </a:p>
        </p:txBody>
      </p:sp>
      <p:sp>
        <p:nvSpPr>
          <p:cNvPr id="6" name="Footer Placeholder 5">
            <a:extLst>
              <a:ext uri="{FF2B5EF4-FFF2-40B4-BE49-F238E27FC236}">
                <a16:creationId xmlns:a16="http://schemas.microsoft.com/office/drawing/2014/main" id="{F90F32F1-1629-4AB5-BC4E-4F9435863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FC7E6-D23C-4F1E-9B58-0E61A6E0F105}"/>
              </a:ext>
            </a:extLst>
          </p:cNvPr>
          <p:cNvSpPr>
            <a:spLocks noGrp="1"/>
          </p:cNvSpPr>
          <p:nvPr>
            <p:ph type="sldNum" sz="quarter" idx="12"/>
          </p:nvPr>
        </p:nvSpPr>
        <p:spPr/>
        <p:txBody>
          <a:bodyPr/>
          <a:lstStyle/>
          <a:p>
            <a:fld id="{A2439253-3687-4C66-A78E-3ACB37E6FC56}" type="slidenum">
              <a:rPr lang="en-US" smtClean="0"/>
              <a:t>‹#›</a:t>
            </a:fld>
            <a:endParaRPr lang="en-US"/>
          </a:p>
        </p:txBody>
      </p:sp>
    </p:spTree>
    <p:extLst>
      <p:ext uri="{BB962C8B-B14F-4D97-AF65-F5344CB8AC3E}">
        <p14:creationId xmlns:p14="http://schemas.microsoft.com/office/powerpoint/2010/main" val="359038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1D89-16D6-4DE6-B9BF-18B4B2FD71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52D4E7-FA19-4FB6-AF53-9961AA0B4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7243C-E81F-4B44-93FB-AA403CC11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DF8F6C-6D90-470D-81DD-A603DB101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E7AEB9-CC73-4413-AC7E-56537BBE50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EC7F33-EC92-48E0-9D96-F7EF989D5BB7}"/>
              </a:ext>
            </a:extLst>
          </p:cNvPr>
          <p:cNvSpPr>
            <a:spLocks noGrp="1"/>
          </p:cNvSpPr>
          <p:nvPr>
            <p:ph type="dt" sz="half" idx="10"/>
          </p:nvPr>
        </p:nvSpPr>
        <p:spPr/>
        <p:txBody>
          <a:bodyPr/>
          <a:lstStyle/>
          <a:p>
            <a:fld id="{D4A15911-BADE-4420-B58E-059A7F1C5921}" type="datetimeFigureOut">
              <a:rPr lang="en-US" smtClean="0"/>
              <a:t>6/14/2019</a:t>
            </a:fld>
            <a:endParaRPr lang="en-US"/>
          </a:p>
        </p:txBody>
      </p:sp>
      <p:sp>
        <p:nvSpPr>
          <p:cNvPr id="8" name="Footer Placeholder 7">
            <a:extLst>
              <a:ext uri="{FF2B5EF4-FFF2-40B4-BE49-F238E27FC236}">
                <a16:creationId xmlns:a16="http://schemas.microsoft.com/office/drawing/2014/main" id="{C5311B79-9587-4EA8-B4F6-D19208763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8253BB-12B5-4732-8A66-22BE102C3731}"/>
              </a:ext>
            </a:extLst>
          </p:cNvPr>
          <p:cNvSpPr>
            <a:spLocks noGrp="1"/>
          </p:cNvSpPr>
          <p:nvPr>
            <p:ph type="sldNum" sz="quarter" idx="12"/>
          </p:nvPr>
        </p:nvSpPr>
        <p:spPr/>
        <p:txBody>
          <a:bodyPr/>
          <a:lstStyle/>
          <a:p>
            <a:fld id="{A2439253-3687-4C66-A78E-3ACB37E6FC56}" type="slidenum">
              <a:rPr lang="en-US" smtClean="0"/>
              <a:t>‹#›</a:t>
            </a:fld>
            <a:endParaRPr lang="en-US"/>
          </a:p>
        </p:txBody>
      </p:sp>
    </p:spTree>
    <p:extLst>
      <p:ext uri="{BB962C8B-B14F-4D97-AF65-F5344CB8AC3E}">
        <p14:creationId xmlns:p14="http://schemas.microsoft.com/office/powerpoint/2010/main" val="60671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4666-4A61-400A-8864-B1FBF1BA4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D84B26-8341-44E4-9CAC-DFA59B33F905}"/>
              </a:ext>
            </a:extLst>
          </p:cNvPr>
          <p:cNvSpPr>
            <a:spLocks noGrp="1"/>
          </p:cNvSpPr>
          <p:nvPr>
            <p:ph type="dt" sz="half" idx="10"/>
          </p:nvPr>
        </p:nvSpPr>
        <p:spPr/>
        <p:txBody>
          <a:bodyPr/>
          <a:lstStyle/>
          <a:p>
            <a:fld id="{D4A15911-BADE-4420-B58E-059A7F1C5921}" type="datetimeFigureOut">
              <a:rPr lang="en-US" smtClean="0"/>
              <a:t>6/14/2019</a:t>
            </a:fld>
            <a:endParaRPr lang="en-US"/>
          </a:p>
        </p:txBody>
      </p:sp>
      <p:sp>
        <p:nvSpPr>
          <p:cNvPr id="4" name="Footer Placeholder 3">
            <a:extLst>
              <a:ext uri="{FF2B5EF4-FFF2-40B4-BE49-F238E27FC236}">
                <a16:creationId xmlns:a16="http://schemas.microsoft.com/office/drawing/2014/main" id="{B0E93DD4-1C1B-4C81-A88F-A9CA902CD4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A3A5A-9AC7-46E7-9293-38B395C727B6}"/>
              </a:ext>
            </a:extLst>
          </p:cNvPr>
          <p:cNvSpPr>
            <a:spLocks noGrp="1"/>
          </p:cNvSpPr>
          <p:nvPr>
            <p:ph type="sldNum" sz="quarter" idx="12"/>
          </p:nvPr>
        </p:nvSpPr>
        <p:spPr/>
        <p:txBody>
          <a:bodyPr/>
          <a:lstStyle/>
          <a:p>
            <a:fld id="{A2439253-3687-4C66-A78E-3ACB37E6FC56}" type="slidenum">
              <a:rPr lang="en-US" smtClean="0"/>
              <a:t>‹#›</a:t>
            </a:fld>
            <a:endParaRPr lang="en-US"/>
          </a:p>
        </p:txBody>
      </p:sp>
    </p:spTree>
    <p:extLst>
      <p:ext uri="{BB962C8B-B14F-4D97-AF65-F5344CB8AC3E}">
        <p14:creationId xmlns:p14="http://schemas.microsoft.com/office/powerpoint/2010/main" val="308350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FDDCC-CD34-4A5B-948D-72064034F299}"/>
              </a:ext>
            </a:extLst>
          </p:cNvPr>
          <p:cNvSpPr>
            <a:spLocks noGrp="1"/>
          </p:cNvSpPr>
          <p:nvPr>
            <p:ph type="dt" sz="half" idx="10"/>
          </p:nvPr>
        </p:nvSpPr>
        <p:spPr/>
        <p:txBody>
          <a:bodyPr/>
          <a:lstStyle/>
          <a:p>
            <a:fld id="{D4A15911-BADE-4420-B58E-059A7F1C5921}" type="datetimeFigureOut">
              <a:rPr lang="en-US" smtClean="0"/>
              <a:t>6/14/2019</a:t>
            </a:fld>
            <a:endParaRPr lang="en-US"/>
          </a:p>
        </p:txBody>
      </p:sp>
      <p:sp>
        <p:nvSpPr>
          <p:cNvPr id="3" name="Footer Placeholder 2">
            <a:extLst>
              <a:ext uri="{FF2B5EF4-FFF2-40B4-BE49-F238E27FC236}">
                <a16:creationId xmlns:a16="http://schemas.microsoft.com/office/drawing/2014/main" id="{1743D2C0-65AC-41D1-939D-4F9046B8A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3637C2-001A-4DE5-BD56-2026A6D7D5DF}"/>
              </a:ext>
            </a:extLst>
          </p:cNvPr>
          <p:cNvSpPr>
            <a:spLocks noGrp="1"/>
          </p:cNvSpPr>
          <p:nvPr>
            <p:ph type="sldNum" sz="quarter" idx="12"/>
          </p:nvPr>
        </p:nvSpPr>
        <p:spPr/>
        <p:txBody>
          <a:bodyPr/>
          <a:lstStyle/>
          <a:p>
            <a:fld id="{A2439253-3687-4C66-A78E-3ACB37E6FC56}" type="slidenum">
              <a:rPr lang="en-US" smtClean="0"/>
              <a:t>‹#›</a:t>
            </a:fld>
            <a:endParaRPr lang="en-US"/>
          </a:p>
        </p:txBody>
      </p:sp>
    </p:spTree>
    <p:extLst>
      <p:ext uri="{BB962C8B-B14F-4D97-AF65-F5344CB8AC3E}">
        <p14:creationId xmlns:p14="http://schemas.microsoft.com/office/powerpoint/2010/main" val="260099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2110-73F6-4138-A6FF-4FDE3DE91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530C18-08C1-46F0-8A8F-550520B3B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211F64-EC1C-4BF2-A3C3-37A619598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A7774-080F-4553-BBC1-7FDD47C8A6F8}"/>
              </a:ext>
            </a:extLst>
          </p:cNvPr>
          <p:cNvSpPr>
            <a:spLocks noGrp="1"/>
          </p:cNvSpPr>
          <p:nvPr>
            <p:ph type="dt" sz="half" idx="10"/>
          </p:nvPr>
        </p:nvSpPr>
        <p:spPr/>
        <p:txBody>
          <a:bodyPr/>
          <a:lstStyle/>
          <a:p>
            <a:fld id="{D4A15911-BADE-4420-B58E-059A7F1C5921}" type="datetimeFigureOut">
              <a:rPr lang="en-US" smtClean="0"/>
              <a:t>6/14/2019</a:t>
            </a:fld>
            <a:endParaRPr lang="en-US"/>
          </a:p>
        </p:txBody>
      </p:sp>
      <p:sp>
        <p:nvSpPr>
          <p:cNvPr id="6" name="Footer Placeholder 5">
            <a:extLst>
              <a:ext uri="{FF2B5EF4-FFF2-40B4-BE49-F238E27FC236}">
                <a16:creationId xmlns:a16="http://schemas.microsoft.com/office/drawing/2014/main" id="{85F5A4FD-BD46-4B66-80BA-6B61B4198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2A1F1-DFD8-4F51-818C-710EE948BB45}"/>
              </a:ext>
            </a:extLst>
          </p:cNvPr>
          <p:cNvSpPr>
            <a:spLocks noGrp="1"/>
          </p:cNvSpPr>
          <p:nvPr>
            <p:ph type="sldNum" sz="quarter" idx="12"/>
          </p:nvPr>
        </p:nvSpPr>
        <p:spPr/>
        <p:txBody>
          <a:bodyPr/>
          <a:lstStyle/>
          <a:p>
            <a:fld id="{A2439253-3687-4C66-A78E-3ACB37E6FC56}" type="slidenum">
              <a:rPr lang="en-US" smtClean="0"/>
              <a:t>‹#›</a:t>
            </a:fld>
            <a:endParaRPr lang="en-US"/>
          </a:p>
        </p:txBody>
      </p:sp>
    </p:spTree>
    <p:extLst>
      <p:ext uri="{BB962C8B-B14F-4D97-AF65-F5344CB8AC3E}">
        <p14:creationId xmlns:p14="http://schemas.microsoft.com/office/powerpoint/2010/main" val="75518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08B0-6B50-48AC-8980-B65DFF39E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535C4C-9D65-4B8B-9795-6B6F172D2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B565DA-83F5-4742-91B1-FCA738A84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8DE40-2A37-4CB9-8A23-8EEB0E77E51D}"/>
              </a:ext>
            </a:extLst>
          </p:cNvPr>
          <p:cNvSpPr>
            <a:spLocks noGrp="1"/>
          </p:cNvSpPr>
          <p:nvPr>
            <p:ph type="dt" sz="half" idx="10"/>
          </p:nvPr>
        </p:nvSpPr>
        <p:spPr/>
        <p:txBody>
          <a:bodyPr/>
          <a:lstStyle/>
          <a:p>
            <a:fld id="{D4A15911-BADE-4420-B58E-059A7F1C5921}" type="datetimeFigureOut">
              <a:rPr lang="en-US" smtClean="0"/>
              <a:t>6/14/2019</a:t>
            </a:fld>
            <a:endParaRPr lang="en-US"/>
          </a:p>
        </p:txBody>
      </p:sp>
      <p:sp>
        <p:nvSpPr>
          <p:cNvPr id="6" name="Footer Placeholder 5">
            <a:extLst>
              <a:ext uri="{FF2B5EF4-FFF2-40B4-BE49-F238E27FC236}">
                <a16:creationId xmlns:a16="http://schemas.microsoft.com/office/drawing/2014/main" id="{FEBBB57A-0B7A-48B4-88E0-EEF858D46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F94AF-414B-4C2D-848F-C7F67433214F}"/>
              </a:ext>
            </a:extLst>
          </p:cNvPr>
          <p:cNvSpPr>
            <a:spLocks noGrp="1"/>
          </p:cNvSpPr>
          <p:nvPr>
            <p:ph type="sldNum" sz="quarter" idx="12"/>
          </p:nvPr>
        </p:nvSpPr>
        <p:spPr/>
        <p:txBody>
          <a:bodyPr/>
          <a:lstStyle/>
          <a:p>
            <a:fld id="{A2439253-3687-4C66-A78E-3ACB37E6FC56}" type="slidenum">
              <a:rPr lang="en-US" smtClean="0"/>
              <a:t>‹#›</a:t>
            </a:fld>
            <a:endParaRPr lang="en-US"/>
          </a:p>
        </p:txBody>
      </p:sp>
    </p:spTree>
    <p:extLst>
      <p:ext uri="{BB962C8B-B14F-4D97-AF65-F5344CB8AC3E}">
        <p14:creationId xmlns:p14="http://schemas.microsoft.com/office/powerpoint/2010/main" val="62975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93CB0-2E8D-43E5-8956-001A61491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123E0-AFE1-43AE-80BD-B498F808D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F9010-8A33-4CC0-9C1C-02DCFD4A3B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15911-BADE-4420-B58E-059A7F1C5921}" type="datetimeFigureOut">
              <a:rPr lang="en-US" smtClean="0"/>
              <a:t>6/14/2019</a:t>
            </a:fld>
            <a:endParaRPr lang="en-US"/>
          </a:p>
        </p:txBody>
      </p:sp>
      <p:sp>
        <p:nvSpPr>
          <p:cNvPr id="5" name="Footer Placeholder 4">
            <a:extLst>
              <a:ext uri="{FF2B5EF4-FFF2-40B4-BE49-F238E27FC236}">
                <a16:creationId xmlns:a16="http://schemas.microsoft.com/office/drawing/2014/main" id="{5AD34C72-094C-4BC7-91A5-8C62A367C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6A56B-10C0-41BA-AC7C-D6103E85B1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39253-3687-4C66-A78E-3ACB37E6FC56}" type="slidenum">
              <a:rPr lang="en-US" smtClean="0"/>
              <a:t>‹#›</a:t>
            </a:fld>
            <a:endParaRPr lang="en-US"/>
          </a:p>
        </p:txBody>
      </p:sp>
    </p:spTree>
    <p:extLst>
      <p:ext uri="{BB962C8B-B14F-4D97-AF65-F5344CB8AC3E}">
        <p14:creationId xmlns:p14="http://schemas.microsoft.com/office/powerpoint/2010/main" val="2400160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biorxiv.org/content/10.1101/610444v1.abstrac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99AE-AF5B-45BF-B918-D8B215FF3C5F}"/>
              </a:ext>
            </a:extLst>
          </p:cNvPr>
          <p:cNvSpPr>
            <a:spLocks noGrp="1"/>
          </p:cNvSpPr>
          <p:nvPr>
            <p:ph type="ctrTitle"/>
          </p:nvPr>
        </p:nvSpPr>
        <p:spPr/>
        <p:txBody>
          <a:bodyPr>
            <a:normAutofit fontScale="90000"/>
          </a:bodyPr>
          <a:lstStyle/>
          <a:p>
            <a:r>
              <a:rPr lang="en-US" dirty="0"/>
              <a:t>Residue Feature/ Connection Feature Generation for GCNN</a:t>
            </a:r>
          </a:p>
        </p:txBody>
      </p:sp>
      <p:sp>
        <p:nvSpPr>
          <p:cNvPr id="3" name="Subtitle 2">
            <a:extLst>
              <a:ext uri="{FF2B5EF4-FFF2-40B4-BE49-F238E27FC236}">
                <a16:creationId xmlns:a16="http://schemas.microsoft.com/office/drawing/2014/main" id="{9C406E85-A885-418A-8A1F-A4ADF73CC388}"/>
              </a:ext>
            </a:extLst>
          </p:cNvPr>
          <p:cNvSpPr>
            <a:spLocks noGrp="1"/>
          </p:cNvSpPr>
          <p:nvPr>
            <p:ph type="subTitle" idx="1"/>
          </p:nvPr>
        </p:nvSpPr>
        <p:spPr/>
        <p:txBody>
          <a:bodyPr/>
          <a:lstStyle/>
          <a:p>
            <a:r>
              <a:rPr lang="en-US" dirty="0"/>
              <a:t>Samuel Stentz</a:t>
            </a:r>
          </a:p>
        </p:txBody>
      </p:sp>
    </p:spTree>
    <p:extLst>
      <p:ext uri="{BB962C8B-B14F-4D97-AF65-F5344CB8AC3E}">
        <p14:creationId xmlns:p14="http://schemas.microsoft.com/office/powerpoint/2010/main" val="334580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833B-699A-4CC8-95BB-134AA88EC4C3}"/>
              </a:ext>
            </a:extLst>
          </p:cNvPr>
          <p:cNvSpPr>
            <a:spLocks noGrp="1"/>
          </p:cNvSpPr>
          <p:nvPr>
            <p:ph type="title"/>
          </p:nvPr>
        </p:nvSpPr>
        <p:spPr/>
        <p:txBody>
          <a:bodyPr/>
          <a:lstStyle/>
          <a:p>
            <a:r>
              <a:rPr lang="en-US" dirty="0"/>
              <a:t>Determining Which Residues to Model</a:t>
            </a:r>
          </a:p>
        </p:txBody>
      </p:sp>
      <p:sp>
        <p:nvSpPr>
          <p:cNvPr id="3" name="Content Placeholder 2">
            <a:extLst>
              <a:ext uri="{FF2B5EF4-FFF2-40B4-BE49-F238E27FC236}">
                <a16:creationId xmlns:a16="http://schemas.microsoft.com/office/drawing/2014/main" id="{96CF72AA-9CCD-402C-B190-C086740D36DD}"/>
              </a:ext>
            </a:extLst>
          </p:cNvPr>
          <p:cNvSpPr>
            <a:spLocks noGrp="1"/>
          </p:cNvSpPr>
          <p:nvPr>
            <p:ph idx="1"/>
          </p:nvPr>
        </p:nvSpPr>
        <p:spPr/>
        <p:txBody>
          <a:bodyPr/>
          <a:lstStyle/>
          <a:p>
            <a:r>
              <a:rPr lang="en-US" dirty="0"/>
              <a:t>Most models require a fixed number of nodes or residues. To handle this we thought of a few options</a:t>
            </a:r>
          </a:p>
          <a:p>
            <a:pPr marL="914400" lvl="1" indent="-457200">
              <a:buFont typeface="+mj-lt"/>
              <a:buAutoNum type="arabicPeriod"/>
            </a:pPr>
            <a:r>
              <a:rPr lang="en-US" dirty="0"/>
              <a:t>Use only the substrate residues. Will likely do very poorly if we hope to train the model on different proteases (assuming the proteases have different specificity profiles which is the point) as interactions between the substrate and protein will not be directly contributed.</a:t>
            </a:r>
          </a:p>
          <a:p>
            <a:pPr marL="914400" lvl="1" indent="-457200">
              <a:buFont typeface="+mj-lt"/>
              <a:buAutoNum type="arabicPeriod"/>
            </a:pPr>
            <a:r>
              <a:rPr lang="en-US" dirty="0"/>
              <a:t>Use all of the substrate and all of the protease. This will be an issue if we try to apply our model to different sized proteases, which we would like to do.</a:t>
            </a:r>
          </a:p>
          <a:p>
            <a:pPr marL="914400" lvl="1" indent="-457200">
              <a:buFont typeface="+mj-lt"/>
              <a:buAutoNum type="arabicPeriod"/>
            </a:pPr>
            <a:r>
              <a:rPr lang="en-US" dirty="0"/>
              <a:t>Choose some sort of metric like k-nearest residues to substrate, highest contact area with substrate, etc., to select a fixed number of protease residues. Joey had some good ideas on possibilities for this.</a:t>
            </a:r>
          </a:p>
        </p:txBody>
      </p:sp>
    </p:spTree>
    <p:extLst>
      <p:ext uri="{BB962C8B-B14F-4D97-AF65-F5344CB8AC3E}">
        <p14:creationId xmlns:p14="http://schemas.microsoft.com/office/powerpoint/2010/main" val="99141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F6CD-98A9-4337-85B5-185818455D4C}"/>
              </a:ext>
            </a:extLst>
          </p:cNvPr>
          <p:cNvSpPr>
            <a:spLocks noGrp="1"/>
          </p:cNvSpPr>
          <p:nvPr>
            <p:ph type="title"/>
          </p:nvPr>
        </p:nvSpPr>
        <p:spPr/>
        <p:txBody>
          <a:bodyPr/>
          <a:lstStyle/>
          <a:p>
            <a:r>
              <a:rPr lang="en-US" dirty="0"/>
              <a:t>Quick Look at Three Options Visually</a:t>
            </a:r>
          </a:p>
        </p:txBody>
      </p:sp>
      <p:sp>
        <p:nvSpPr>
          <p:cNvPr id="4" name="TextBox 3">
            <a:extLst>
              <a:ext uri="{FF2B5EF4-FFF2-40B4-BE49-F238E27FC236}">
                <a16:creationId xmlns:a16="http://schemas.microsoft.com/office/drawing/2014/main" id="{496FD3ED-44DA-4B69-BD67-1F2594607D1A}"/>
              </a:ext>
            </a:extLst>
          </p:cNvPr>
          <p:cNvSpPr txBox="1"/>
          <p:nvPr/>
        </p:nvSpPr>
        <p:spPr>
          <a:xfrm>
            <a:off x="373335" y="1861263"/>
            <a:ext cx="3154410" cy="369332"/>
          </a:xfrm>
          <a:prstGeom prst="rect">
            <a:avLst/>
          </a:prstGeom>
          <a:noFill/>
        </p:spPr>
        <p:txBody>
          <a:bodyPr wrap="square" rtlCol="0">
            <a:spAutoFit/>
          </a:bodyPr>
          <a:lstStyle/>
          <a:p>
            <a:r>
              <a:rPr lang="en-US" dirty="0"/>
              <a:t>1) Substrate Alone</a:t>
            </a:r>
          </a:p>
        </p:txBody>
      </p:sp>
      <p:sp>
        <p:nvSpPr>
          <p:cNvPr id="7" name="TextBox 6">
            <a:extLst>
              <a:ext uri="{FF2B5EF4-FFF2-40B4-BE49-F238E27FC236}">
                <a16:creationId xmlns:a16="http://schemas.microsoft.com/office/drawing/2014/main" id="{7F03BA3B-6017-43BC-A508-7AE8ACF0C081}"/>
              </a:ext>
            </a:extLst>
          </p:cNvPr>
          <p:cNvSpPr txBox="1"/>
          <p:nvPr/>
        </p:nvSpPr>
        <p:spPr>
          <a:xfrm>
            <a:off x="4502563" y="1861261"/>
            <a:ext cx="2071378" cy="369332"/>
          </a:xfrm>
          <a:prstGeom prst="rect">
            <a:avLst/>
          </a:prstGeom>
          <a:noFill/>
        </p:spPr>
        <p:txBody>
          <a:bodyPr wrap="square" rtlCol="0">
            <a:spAutoFit/>
          </a:bodyPr>
          <a:lstStyle/>
          <a:p>
            <a:r>
              <a:rPr lang="en-US" dirty="0"/>
              <a:t>2) Entire Complex</a:t>
            </a:r>
          </a:p>
        </p:txBody>
      </p:sp>
      <p:sp>
        <p:nvSpPr>
          <p:cNvPr id="8" name="TextBox 7">
            <a:extLst>
              <a:ext uri="{FF2B5EF4-FFF2-40B4-BE49-F238E27FC236}">
                <a16:creationId xmlns:a16="http://schemas.microsoft.com/office/drawing/2014/main" id="{F9826FF2-2F69-48E7-9E60-743B0E225A35}"/>
              </a:ext>
            </a:extLst>
          </p:cNvPr>
          <p:cNvSpPr txBox="1"/>
          <p:nvPr/>
        </p:nvSpPr>
        <p:spPr>
          <a:xfrm>
            <a:off x="8436964" y="1804312"/>
            <a:ext cx="3038982" cy="646331"/>
          </a:xfrm>
          <a:prstGeom prst="rect">
            <a:avLst/>
          </a:prstGeom>
          <a:noFill/>
        </p:spPr>
        <p:txBody>
          <a:bodyPr wrap="square" rtlCol="0">
            <a:spAutoFit/>
          </a:bodyPr>
          <a:lstStyle/>
          <a:p>
            <a:r>
              <a:rPr lang="en-US" dirty="0"/>
              <a:t>3) Substrate and Interface based on k-nearest (k = 10)</a:t>
            </a:r>
          </a:p>
        </p:txBody>
      </p:sp>
      <p:pic>
        <p:nvPicPr>
          <p:cNvPr id="4098" name="Picture 2">
            <a:extLst>
              <a:ext uri="{FF2B5EF4-FFF2-40B4-BE49-F238E27FC236}">
                <a16:creationId xmlns:a16="http://schemas.microsoft.com/office/drawing/2014/main" id="{B51DF57B-5AE4-4A94-AEEA-AA9EC3DFE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994" y="3004212"/>
            <a:ext cx="1129546" cy="28636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02F0A33-2C3E-452E-8496-D1AEEF58899F}"/>
              </a:ext>
            </a:extLst>
          </p:cNvPr>
          <p:cNvSpPr txBox="1"/>
          <p:nvPr/>
        </p:nvSpPr>
        <p:spPr>
          <a:xfrm>
            <a:off x="373335" y="2503005"/>
            <a:ext cx="4382628" cy="276999"/>
          </a:xfrm>
          <a:prstGeom prst="rect">
            <a:avLst/>
          </a:prstGeom>
          <a:noFill/>
        </p:spPr>
        <p:txBody>
          <a:bodyPr wrap="square" rtlCol="0">
            <a:spAutoFit/>
          </a:bodyPr>
          <a:lstStyle/>
          <a:p>
            <a:r>
              <a:rPr lang="en-US" sz="1200" dirty="0"/>
              <a:t>Adjacency Matrix	Node Features</a:t>
            </a:r>
          </a:p>
        </p:txBody>
      </p:sp>
      <p:sp>
        <p:nvSpPr>
          <p:cNvPr id="12" name="TextBox 11">
            <a:extLst>
              <a:ext uri="{FF2B5EF4-FFF2-40B4-BE49-F238E27FC236}">
                <a16:creationId xmlns:a16="http://schemas.microsoft.com/office/drawing/2014/main" id="{F218452B-5A3A-4110-84AB-22E346D83BF0}"/>
              </a:ext>
            </a:extLst>
          </p:cNvPr>
          <p:cNvSpPr txBox="1"/>
          <p:nvPr/>
        </p:nvSpPr>
        <p:spPr>
          <a:xfrm>
            <a:off x="7911229" y="2503005"/>
            <a:ext cx="4382628" cy="276999"/>
          </a:xfrm>
          <a:prstGeom prst="rect">
            <a:avLst/>
          </a:prstGeom>
          <a:noFill/>
        </p:spPr>
        <p:txBody>
          <a:bodyPr wrap="square" rtlCol="0">
            <a:spAutoFit/>
          </a:bodyPr>
          <a:lstStyle/>
          <a:p>
            <a:r>
              <a:rPr lang="en-US" sz="1200" dirty="0"/>
              <a:t>Adjacency Matrix	Node Features</a:t>
            </a:r>
          </a:p>
        </p:txBody>
      </p:sp>
      <p:sp>
        <p:nvSpPr>
          <p:cNvPr id="13" name="TextBox 12">
            <a:extLst>
              <a:ext uri="{FF2B5EF4-FFF2-40B4-BE49-F238E27FC236}">
                <a16:creationId xmlns:a16="http://schemas.microsoft.com/office/drawing/2014/main" id="{24F0BFD4-973D-4881-99F1-0097A434940F}"/>
              </a:ext>
            </a:extLst>
          </p:cNvPr>
          <p:cNvSpPr txBox="1"/>
          <p:nvPr/>
        </p:nvSpPr>
        <p:spPr>
          <a:xfrm>
            <a:off x="4168006" y="2503005"/>
            <a:ext cx="4382628" cy="276999"/>
          </a:xfrm>
          <a:prstGeom prst="rect">
            <a:avLst/>
          </a:prstGeom>
          <a:noFill/>
        </p:spPr>
        <p:txBody>
          <a:bodyPr wrap="square" rtlCol="0">
            <a:spAutoFit/>
          </a:bodyPr>
          <a:lstStyle/>
          <a:p>
            <a:r>
              <a:rPr lang="en-US" sz="1200" dirty="0"/>
              <a:t>Adjacency Matrix	Node Features</a:t>
            </a:r>
          </a:p>
        </p:txBody>
      </p:sp>
      <p:pic>
        <p:nvPicPr>
          <p:cNvPr id="4102" name="Picture 6">
            <a:extLst>
              <a:ext uri="{FF2B5EF4-FFF2-40B4-BE49-F238E27FC236}">
                <a16:creationId xmlns:a16="http://schemas.microsoft.com/office/drawing/2014/main" id="{3CD5B891-EA14-4924-A231-276FA3E72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270" y="3701778"/>
            <a:ext cx="2070701" cy="146850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A7089426-F74B-47E9-A00F-2E2F4D9ED9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037" y="3004212"/>
            <a:ext cx="1081156" cy="286363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D2EC9C9E-36FC-45FF-949B-4DF4616F77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1449" y="3701778"/>
            <a:ext cx="2017876" cy="146850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54E9785-76A3-4B8B-B677-61DC28526C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1229" y="3117836"/>
            <a:ext cx="1100379" cy="2863638"/>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E81AB1E3-96D4-478D-B31B-56154D78FD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5831" y="3812429"/>
            <a:ext cx="2054854" cy="146850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4511DC1-75E8-48FD-9A98-F5C019259E84}"/>
              </a:ext>
            </a:extLst>
          </p:cNvPr>
          <p:cNvSpPr/>
          <p:nvPr/>
        </p:nvSpPr>
        <p:spPr>
          <a:xfrm>
            <a:off x="3850661" y="2045927"/>
            <a:ext cx="45719" cy="42332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D1F744-A425-418A-B068-EA279F49FFCF}"/>
              </a:ext>
            </a:extLst>
          </p:cNvPr>
          <p:cNvSpPr/>
          <p:nvPr/>
        </p:nvSpPr>
        <p:spPr>
          <a:xfrm>
            <a:off x="7550520" y="2045926"/>
            <a:ext cx="45719" cy="42332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05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F919-E3C1-4985-85CF-FEA714A9300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A642C34-940E-494F-AFB9-B0016884A068}"/>
              </a:ext>
            </a:extLst>
          </p:cNvPr>
          <p:cNvSpPr>
            <a:spLocks noGrp="1"/>
          </p:cNvSpPr>
          <p:nvPr>
            <p:ph idx="1"/>
          </p:nvPr>
        </p:nvSpPr>
        <p:spPr/>
        <p:txBody>
          <a:bodyPr/>
          <a:lstStyle/>
          <a:p>
            <a:r>
              <a:rPr lang="en-US" dirty="0"/>
              <a:t>Lots of tuning on both our graph input and model will need to be done.</a:t>
            </a:r>
          </a:p>
          <a:p>
            <a:r>
              <a:rPr lang="en-US" dirty="0"/>
              <a:t>Any ideas for good potential features I could incorporate is always appreciated</a:t>
            </a:r>
          </a:p>
        </p:txBody>
      </p:sp>
    </p:spTree>
    <p:extLst>
      <p:ext uri="{BB962C8B-B14F-4D97-AF65-F5344CB8AC3E}">
        <p14:creationId xmlns:p14="http://schemas.microsoft.com/office/powerpoint/2010/main" val="7585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C19B-356F-4841-B0F9-43AC15EDC1ED}"/>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197BF3E4-A5AB-41D0-88B6-5421164736AD}"/>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Such, Felipe Petroski, et al. "Robust spatial filtering with graph convolutional neural networks." </a:t>
            </a:r>
            <a:r>
              <a:rPr lang="en-US" i="1" dirty="0"/>
              <a:t>IEEE Journal of Selected Topics in Signal Processing</a:t>
            </a:r>
            <a:r>
              <a:rPr lang="en-US" dirty="0"/>
              <a:t> 11.6 (2017): 884-896. </a:t>
            </a:r>
          </a:p>
          <a:p>
            <a:pPr marL="514350" indent="-514350">
              <a:buFont typeface="+mj-lt"/>
              <a:buAutoNum type="arabicPeriod"/>
            </a:pPr>
            <a:r>
              <a:rPr lang="en-US" dirty="0"/>
              <a:t>Wu, </a:t>
            </a:r>
            <a:r>
              <a:rPr lang="en-US" dirty="0" err="1"/>
              <a:t>Zonghan</a:t>
            </a:r>
            <a:r>
              <a:rPr lang="en-US" dirty="0"/>
              <a:t>, et al. "A comprehensive survey on graph neural networks." </a:t>
            </a:r>
            <a:r>
              <a:rPr lang="en-US" i="1" dirty="0" err="1"/>
              <a:t>arXiv</a:t>
            </a:r>
            <a:r>
              <a:rPr lang="en-US" i="1" dirty="0"/>
              <a:t> preprint arXiv:1901.00596</a:t>
            </a:r>
            <a:r>
              <a:rPr lang="en-US" dirty="0"/>
              <a:t> (2019). </a:t>
            </a:r>
          </a:p>
          <a:p>
            <a:pPr marL="514350" indent="-514350">
              <a:buFont typeface="+mj-lt"/>
              <a:buAutoNum type="arabicPeriod"/>
            </a:pPr>
            <a:r>
              <a:rPr lang="en-US" dirty="0" err="1"/>
              <a:t>Defferrard</a:t>
            </a:r>
            <a:r>
              <a:rPr lang="en-US" dirty="0"/>
              <a:t>, Michaël, Xavier Bresson, and Pierre </a:t>
            </a:r>
            <a:r>
              <a:rPr lang="en-US" dirty="0" err="1"/>
              <a:t>Vandergheynst</a:t>
            </a:r>
            <a:r>
              <a:rPr lang="en-US" dirty="0"/>
              <a:t>. "Convolutional neural networks on graphs with fast localized spectral filtering." </a:t>
            </a:r>
            <a:r>
              <a:rPr lang="en-US" i="1" dirty="0"/>
              <a:t>Advances in neural information processing systems</a:t>
            </a:r>
            <a:r>
              <a:rPr lang="en-US" dirty="0"/>
              <a:t>. 2016.</a:t>
            </a:r>
          </a:p>
          <a:p>
            <a:pPr marL="514350" indent="-514350">
              <a:buFont typeface="+mj-lt"/>
              <a:buAutoNum type="arabicPeriod"/>
            </a:pPr>
            <a:r>
              <a:rPr lang="en-US" dirty="0"/>
              <a:t>Zamora-</a:t>
            </a:r>
            <a:r>
              <a:rPr lang="en-US" dirty="0" err="1"/>
              <a:t>Resendiz</a:t>
            </a:r>
            <a:r>
              <a:rPr lang="en-US" dirty="0"/>
              <a:t>, Rafael, and Silvia </a:t>
            </a:r>
            <a:r>
              <a:rPr lang="en-US" dirty="0" err="1"/>
              <a:t>Crivelli</a:t>
            </a:r>
            <a:r>
              <a:rPr lang="en-US" dirty="0"/>
              <a:t>. "Structural Learning of Proteins Using Graph Convolutional Neural Networks." </a:t>
            </a:r>
            <a:r>
              <a:rPr lang="en-US" i="1" dirty="0" err="1"/>
              <a:t>bioRxiv</a:t>
            </a:r>
            <a:r>
              <a:rPr lang="en-US" dirty="0"/>
              <a:t> (2019): 610444.</a:t>
            </a:r>
          </a:p>
        </p:txBody>
      </p:sp>
    </p:spTree>
    <p:extLst>
      <p:ext uri="{BB962C8B-B14F-4D97-AF65-F5344CB8AC3E}">
        <p14:creationId xmlns:p14="http://schemas.microsoft.com/office/powerpoint/2010/main" val="397343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595C-136C-46BB-B83D-4426FA15A773}"/>
              </a:ext>
            </a:extLst>
          </p:cNvPr>
          <p:cNvSpPr>
            <a:spLocks noGrp="1"/>
          </p:cNvSpPr>
          <p:nvPr>
            <p:ph type="title"/>
          </p:nvPr>
        </p:nvSpPr>
        <p:spPr>
          <a:xfrm>
            <a:off x="838200" y="365125"/>
            <a:ext cx="10515600" cy="1325563"/>
          </a:xfrm>
        </p:spPr>
        <p:txBody>
          <a:bodyPr/>
          <a:lstStyle/>
          <a:p>
            <a:r>
              <a:rPr lang="en-US" dirty="0"/>
              <a:t>What Does a Graph Convolutional Neural Network (GCNN) Take as an Input?</a:t>
            </a:r>
          </a:p>
        </p:txBody>
      </p:sp>
      <p:sp>
        <p:nvSpPr>
          <p:cNvPr id="3" name="Content Placeholder 2">
            <a:extLst>
              <a:ext uri="{FF2B5EF4-FFF2-40B4-BE49-F238E27FC236}">
                <a16:creationId xmlns:a16="http://schemas.microsoft.com/office/drawing/2014/main" id="{83A70B22-6F78-4BA3-AAF4-3F1172275B13}"/>
              </a:ext>
            </a:extLst>
          </p:cNvPr>
          <p:cNvSpPr>
            <a:spLocks noGrp="1"/>
          </p:cNvSpPr>
          <p:nvPr>
            <p:ph idx="1"/>
          </p:nvPr>
        </p:nvSpPr>
        <p:spPr>
          <a:xfrm>
            <a:off x="345568" y="2131081"/>
            <a:ext cx="4957482" cy="4351338"/>
          </a:xfrm>
        </p:spPr>
        <p:txBody>
          <a:bodyPr/>
          <a:lstStyle/>
          <a:p>
            <a:pPr marL="0" indent="0">
              <a:buNone/>
            </a:pPr>
            <a:r>
              <a:rPr lang="en-US" dirty="0"/>
              <a:t>It depends! GCNN is really a catch all term for neural networks that start with some graph structure, do a “convolution” (spectral or spatial) followed by a pooling step, and end with a list of nodes.</a:t>
            </a:r>
          </a:p>
          <a:p>
            <a:pPr marL="457200" lvl="1" indent="0">
              <a:buNone/>
            </a:pPr>
            <a:r>
              <a:rPr lang="en-US" dirty="0"/>
              <a:t>These Nodes can then be fed into a traditional NN</a:t>
            </a:r>
          </a:p>
        </p:txBody>
      </p:sp>
      <p:grpSp>
        <p:nvGrpSpPr>
          <p:cNvPr id="39" name="Group 38">
            <a:extLst>
              <a:ext uri="{FF2B5EF4-FFF2-40B4-BE49-F238E27FC236}">
                <a16:creationId xmlns:a16="http://schemas.microsoft.com/office/drawing/2014/main" id="{52CBC7FB-EA0E-4C16-AB2D-F4A806D3630B}"/>
              </a:ext>
            </a:extLst>
          </p:cNvPr>
          <p:cNvGrpSpPr/>
          <p:nvPr/>
        </p:nvGrpSpPr>
        <p:grpSpPr>
          <a:xfrm>
            <a:off x="4814157" y="2691381"/>
            <a:ext cx="7598251" cy="2703221"/>
            <a:chOff x="4691558" y="2180393"/>
            <a:chExt cx="7598251" cy="2703221"/>
          </a:xfrm>
        </p:grpSpPr>
        <p:pic>
          <p:nvPicPr>
            <p:cNvPr id="4" name="Picture 3">
              <a:extLst>
                <a:ext uri="{FF2B5EF4-FFF2-40B4-BE49-F238E27FC236}">
                  <a16:creationId xmlns:a16="http://schemas.microsoft.com/office/drawing/2014/main" id="{3FC6D0C2-84F6-4C06-842C-3A7DBA58F4F3}"/>
                </a:ext>
              </a:extLst>
            </p:cNvPr>
            <p:cNvPicPr>
              <a:picLocks noChangeAspect="1"/>
            </p:cNvPicPr>
            <p:nvPr/>
          </p:nvPicPr>
          <p:blipFill>
            <a:blip r:embed="rId2"/>
            <a:stretch>
              <a:fillRect/>
            </a:stretch>
          </p:blipFill>
          <p:spPr>
            <a:xfrm>
              <a:off x="4796753" y="2538319"/>
              <a:ext cx="6682553" cy="1276954"/>
            </a:xfrm>
            <a:prstGeom prst="rect">
              <a:avLst/>
            </a:prstGeom>
          </p:spPr>
        </p:pic>
        <p:grpSp>
          <p:nvGrpSpPr>
            <p:cNvPr id="10" name="Group 9">
              <a:extLst>
                <a:ext uri="{FF2B5EF4-FFF2-40B4-BE49-F238E27FC236}">
                  <a16:creationId xmlns:a16="http://schemas.microsoft.com/office/drawing/2014/main" id="{EBDF2F25-E131-4226-A3B6-A131D8DF0A53}"/>
                </a:ext>
              </a:extLst>
            </p:cNvPr>
            <p:cNvGrpSpPr/>
            <p:nvPr/>
          </p:nvGrpSpPr>
          <p:grpSpPr>
            <a:xfrm>
              <a:off x="4691558" y="3812332"/>
              <a:ext cx="1075763" cy="598460"/>
              <a:chOff x="6360459" y="2995480"/>
              <a:chExt cx="1075763" cy="598460"/>
            </a:xfrm>
          </p:grpSpPr>
          <p:cxnSp>
            <p:nvCxnSpPr>
              <p:cNvPr id="6" name="Straight Arrow Connector 5">
                <a:extLst>
                  <a:ext uri="{FF2B5EF4-FFF2-40B4-BE49-F238E27FC236}">
                    <a16:creationId xmlns:a16="http://schemas.microsoft.com/office/drawing/2014/main" id="{5620769A-87EB-41AC-BE4E-A395D57458B4}"/>
                  </a:ext>
                </a:extLst>
              </p:cNvPr>
              <p:cNvCxnSpPr>
                <a:cxnSpLocks/>
              </p:cNvCxnSpPr>
              <p:nvPr/>
            </p:nvCxnSpPr>
            <p:spPr>
              <a:xfrm flipV="1">
                <a:off x="6855955" y="2995480"/>
                <a:ext cx="0" cy="3214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FF09A55D-3CE1-4CD9-BF37-52E080299550}"/>
                  </a:ext>
                </a:extLst>
              </p:cNvPr>
              <p:cNvSpPr txBox="1"/>
              <p:nvPr/>
            </p:nvSpPr>
            <p:spPr>
              <a:xfrm>
                <a:off x="6360459" y="3316941"/>
                <a:ext cx="1075763" cy="276999"/>
              </a:xfrm>
              <a:prstGeom prst="rect">
                <a:avLst/>
              </a:prstGeom>
              <a:noFill/>
            </p:spPr>
            <p:txBody>
              <a:bodyPr wrap="square" rtlCol="0">
                <a:spAutoFit/>
              </a:bodyPr>
              <a:lstStyle/>
              <a:p>
                <a:pPr algn="ctr"/>
                <a:r>
                  <a:rPr lang="en-US" sz="1200" dirty="0"/>
                  <a:t>Graph Input</a:t>
                </a:r>
              </a:p>
            </p:txBody>
          </p:sp>
        </p:grpSp>
        <p:grpSp>
          <p:nvGrpSpPr>
            <p:cNvPr id="19" name="Group 18">
              <a:extLst>
                <a:ext uri="{FF2B5EF4-FFF2-40B4-BE49-F238E27FC236}">
                  <a16:creationId xmlns:a16="http://schemas.microsoft.com/office/drawing/2014/main" id="{88CC2F22-0289-40F7-BDF1-BFE980294B82}"/>
                </a:ext>
              </a:extLst>
            </p:cNvPr>
            <p:cNvGrpSpPr/>
            <p:nvPr/>
          </p:nvGrpSpPr>
          <p:grpSpPr>
            <a:xfrm>
              <a:off x="6397867" y="3812332"/>
              <a:ext cx="4002270" cy="1071282"/>
              <a:chOff x="7110561" y="3099638"/>
              <a:chExt cx="2587703" cy="1071282"/>
            </a:xfrm>
          </p:grpSpPr>
          <p:sp>
            <p:nvSpPr>
              <p:cNvPr id="13" name="TextBox 12">
                <a:extLst>
                  <a:ext uri="{FF2B5EF4-FFF2-40B4-BE49-F238E27FC236}">
                    <a16:creationId xmlns:a16="http://schemas.microsoft.com/office/drawing/2014/main" id="{5CDF06DF-B3A1-4A4B-BEA1-3BBA876EFBA7}"/>
                  </a:ext>
                </a:extLst>
              </p:cNvPr>
              <p:cNvSpPr txBox="1"/>
              <p:nvPr/>
            </p:nvSpPr>
            <p:spPr>
              <a:xfrm>
                <a:off x="7866530" y="3339923"/>
                <a:ext cx="1075763" cy="830997"/>
              </a:xfrm>
              <a:prstGeom prst="rect">
                <a:avLst/>
              </a:prstGeom>
              <a:noFill/>
            </p:spPr>
            <p:txBody>
              <a:bodyPr wrap="square" rtlCol="0">
                <a:spAutoFit/>
              </a:bodyPr>
              <a:lstStyle/>
              <a:p>
                <a:pPr algn="ctr"/>
                <a:r>
                  <a:rPr lang="en-US" sz="1200" dirty="0"/>
                  <a:t>Multiple Convolution and Pooling Steps</a:t>
                </a:r>
              </a:p>
            </p:txBody>
          </p:sp>
          <p:sp>
            <p:nvSpPr>
              <p:cNvPr id="18" name="Left Brace 17">
                <a:extLst>
                  <a:ext uri="{FF2B5EF4-FFF2-40B4-BE49-F238E27FC236}">
                    <a16:creationId xmlns:a16="http://schemas.microsoft.com/office/drawing/2014/main" id="{5E65D174-6A95-4643-9E8B-A20E339BED3F}"/>
                  </a:ext>
                </a:extLst>
              </p:cNvPr>
              <p:cNvSpPr/>
              <p:nvPr/>
            </p:nvSpPr>
            <p:spPr>
              <a:xfrm rot="5400000">
                <a:off x="8256495" y="1953704"/>
                <a:ext cx="295835" cy="258770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E0ECD29-645B-4548-92D0-2FECDBACB104}"/>
                </a:ext>
              </a:extLst>
            </p:cNvPr>
            <p:cNvGrpSpPr/>
            <p:nvPr/>
          </p:nvGrpSpPr>
          <p:grpSpPr>
            <a:xfrm>
              <a:off x="10438567" y="3627666"/>
              <a:ext cx="1075763" cy="783126"/>
              <a:chOff x="6360459" y="2995480"/>
              <a:chExt cx="1075763" cy="783126"/>
            </a:xfrm>
          </p:grpSpPr>
          <p:cxnSp>
            <p:nvCxnSpPr>
              <p:cNvPr id="24" name="Straight Arrow Connector 23">
                <a:extLst>
                  <a:ext uri="{FF2B5EF4-FFF2-40B4-BE49-F238E27FC236}">
                    <a16:creationId xmlns:a16="http://schemas.microsoft.com/office/drawing/2014/main" id="{73D72482-87E7-418E-BAD2-723758B4DE61}"/>
                  </a:ext>
                </a:extLst>
              </p:cNvPr>
              <p:cNvCxnSpPr>
                <a:cxnSpLocks/>
              </p:cNvCxnSpPr>
              <p:nvPr/>
            </p:nvCxnSpPr>
            <p:spPr>
              <a:xfrm flipV="1">
                <a:off x="6855955" y="2995480"/>
                <a:ext cx="0" cy="3214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33D314A2-2584-4FAA-9B47-87EA5257B827}"/>
                  </a:ext>
                </a:extLst>
              </p:cNvPr>
              <p:cNvSpPr txBox="1"/>
              <p:nvPr/>
            </p:nvSpPr>
            <p:spPr>
              <a:xfrm>
                <a:off x="6360459" y="3316941"/>
                <a:ext cx="1075763" cy="461665"/>
              </a:xfrm>
              <a:prstGeom prst="rect">
                <a:avLst/>
              </a:prstGeom>
              <a:noFill/>
            </p:spPr>
            <p:txBody>
              <a:bodyPr wrap="square" rtlCol="0">
                <a:spAutoFit/>
              </a:bodyPr>
              <a:lstStyle/>
              <a:p>
                <a:pPr algn="ctr"/>
                <a:r>
                  <a:rPr lang="en-US" sz="1200" dirty="0"/>
                  <a:t>1D Layer of Nodes</a:t>
                </a:r>
              </a:p>
            </p:txBody>
          </p:sp>
        </p:grpSp>
        <p:grpSp>
          <p:nvGrpSpPr>
            <p:cNvPr id="36" name="Group 35">
              <a:extLst>
                <a:ext uri="{FF2B5EF4-FFF2-40B4-BE49-F238E27FC236}">
                  <a16:creationId xmlns:a16="http://schemas.microsoft.com/office/drawing/2014/main" id="{F81D372A-236E-4071-BD8B-1CD5F2E6C0E9}"/>
                </a:ext>
              </a:extLst>
            </p:cNvPr>
            <p:cNvGrpSpPr/>
            <p:nvPr/>
          </p:nvGrpSpPr>
          <p:grpSpPr>
            <a:xfrm>
              <a:off x="10247769" y="2180393"/>
              <a:ext cx="1663828" cy="438853"/>
              <a:chOff x="10247769" y="2180393"/>
              <a:chExt cx="1663828" cy="438853"/>
            </a:xfrm>
          </p:grpSpPr>
          <p:sp>
            <p:nvSpPr>
              <p:cNvPr id="30" name="TextBox 29">
                <a:extLst>
                  <a:ext uri="{FF2B5EF4-FFF2-40B4-BE49-F238E27FC236}">
                    <a16:creationId xmlns:a16="http://schemas.microsoft.com/office/drawing/2014/main" id="{9D3BD1BB-3CF7-4C1A-920C-7301F5F6FB82}"/>
                  </a:ext>
                </a:extLst>
              </p:cNvPr>
              <p:cNvSpPr txBox="1"/>
              <p:nvPr/>
            </p:nvSpPr>
            <p:spPr>
              <a:xfrm>
                <a:off x="10247769" y="2180393"/>
                <a:ext cx="1663828" cy="276999"/>
              </a:xfrm>
              <a:prstGeom prst="rect">
                <a:avLst/>
              </a:prstGeom>
              <a:noFill/>
            </p:spPr>
            <p:txBody>
              <a:bodyPr wrap="square" rtlCol="0">
                <a:spAutoFit/>
              </a:bodyPr>
              <a:lstStyle/>
              <a:p>
                <a:pPr algn="ctr"/>
                <a:r>
                  <a:rPr lang="en-US" sz="1200" dirty="0"/>
                  <a:t>Traditional NN</a:t>
                </a:r>
              </a:p>
            </p:txBody>
          </p:sp>
          <p:sp>
            <p:nvSpPr>
              <p:cNvPr id="31" name="Left Brace 30">
                <a:extLst>
                  <a:ext uri="{FF2B5EF4-FFF2-40B4-BE49-F238E27FC236}">
                    <a16:creationId xmlns:a16="http://schemas.microsoft.com/office/drawing/2014/main" id="{9CE553AC-4CFF-42A6-B4F7-24655846D4E4}"/>
                  </a:ext>
                </a:extLst>
              </p:cNvPr>
              <p:cNvSpPr/>
              <p:nvPr/>
            </p:nvSpPr>
            <p:spPr>
              <a:xfrm rot="16200000">
                <a:off x="10998756" y="2392699"/>
                <a:ext cx="161854" cy="291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grpSp>
        <p:cxnSp>
          <p:nvCxnSpPr>
            <p:cNvPr id="34" name="Straight Arrow Connector 33">
              <a:extLst>
                <a:ext uri="{FF2B5EF4-FFF2-40B4-BE49-F238E27FC236}">
                  <a16:creationId xmlns:a16="http://schemas.microsoft.com/office/drawing/2014/main" id="{E19859A9-0041-43D5-BEAC-1989830B3127}"/>
                </a:ext>
              </a:extLst>
            </p:cNvPr>
            <p:cNvCxnSpPr>
              <a:cxnSpLocks/>
            </p:cNvCxnSpPr>
            <p:nvPr/>
          </p:nvCxnSpPr>
          <p:spPr>
            <a:xfrm flipH="1" flipV="1">
              <a:off x="11421274" y="3170087"/>
              <a:ext cx="273185" cy="2132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531C5BDE-0197-4AAD-8F63-27FC8AD3E700}"/>
                </a:ext>
              </a:extLst>
            </p:cNvPr>
            <p:cNvSpPr txBox="1"/>
            <p:nvPr/>
          </p:nvSpPr>
          <p:spPr>
            <a:xfrm>
              <a:off x="11214046" y="3350667"/>
              <a:ext cx="1075763" cy="276999"/>
            </a:xfrm>
            <a:prstGeom prst="rect">
              <a:avLst/>
            </a:prstGeom>
            <a:noFill/>
          </p:spPr>
          <p:txBody>
            <a:bodyPr wrap="square" rtlCol="0">
              <a:spAutoFit/>
            </a:bodyPr>
            <a:lstStyle/>
            <a:p>
              <a:pPr algn="ctr"/>
              <a:r>
                <a:rPr lang="en-US" sz="1200" dirty="0"/>
                <a:t>Result</a:t>
              </a:r>
            </a:p>
          </p:txBody>
        </p:sp>
      </p:grpSp>
      <p:sp>
        <p:nvSpPr>
          <p:cNvPr id="40" name="TextBox 39">
            <a:extLst>
              <a:ext uri="{FF2B5EF4-FFF2-40B4-BE49-F238E27FC236}">
                <a16:creationId xmlns:a16="http://schemas.microsoft.com/office/drawing/2014/main" id="{A7503B16-8A2E-4EFD-94ED-36A5E8AFFAC2}"/>
              </a:ext>
            </a:extLst>
          </p:cNvPr>
          <p:cNvSpPr txBox="1"/>
          <p:nvPr/>
        </p:nvSpPr>
        <p:spPr>
          <a:xfrm>
            <a:off x="11363426" y="4924330"/>
            <a:ext cx="476957"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17013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9A6D-7DC1-41A5-9E8A-9FECC77E1374}"/>
              </a:ext>
            </a:extLst>
          </p:cNvPr>
          <p:cNvSpPr>
            <a:spLocks noGrp="1"/>
          </p:cNvSpPr>
          <p:nvPr>
            <p:ph type="title"/>
          </p:nvPr>
        </p:nvSpPr>
        <p:spPr/>
        <p:txBody>
          <a:bodyPr/>
          <a:lstStyle/>
          <a:p>
            <a:r>
              <a:rPr lang="en-US" dirty="0"/>
              <a:t>Graph Definition</a:t>
            </a:r>
          </a:p>
        </p:txBody>
      </p:sp>
      <p:sp>
        <p:nvSpPr>
          <p:cNvPr id="3" name="Content Placeholder 2">
            <a:extLst>
              <a:ext uri="{FF2B5EF4-FFF2-40B4-BE49-F238E27FC236}">
                <a16:creationId xmlns:a16="http://schemas.microsoft.com/office/drawing/2014/main" id="{EED45939-4761-4065-9045-79ECD49D9012}"/>
              </a:ext>
            </a:extLst>
          </p:cNvPr>
          <p:cNvSpPr>
            <a:spLocks noGrp="1"/>
          </p:cNvSpPr>
          <p:nvPr>
            <p:ph idx="1"/>
          </p:nvPr>
        </p:nvSpPr>
        <p:spPr>
          <a:xfrm>
            <a:off x="838200" y="1841857"/>
            <a:ext cx="7131689" cy="4351338"/>
          </a:xfrm>
        </p:spPr>
        <p:txBody>
          <a:bodyPr/>
          <a:lstStyle/>
          <a:p>
            <a:r>
              <a:rPr lang="en-US" dirty="0"/>
              <a:t>A way of modelling elements and their interactions</a:t>
            </a:r>
          </a:p>
          <a:p>
            <a:pPr lvl="1"/>
            <a:r>
              <a:rPr lang="en-US" dirty="0"/>
              <a:t>Nodes/Vertices: for our graph are a residue/AA</a:t>
            </a:r>
          </a:p>
          <a:p>
            <a:pPr lvl="2"/>
            <a:r>
              <a:rPr lang="en-US" dirty="0"/>
              <a:t>All nodes and features denoted as V</a:t>
            </a:r>
          </a:p>
          <a:p>
            <a:pPr lvl="1"/>
            <a:r>
              <a:rPr lang="en-US" dirty="0"/>
              <a:t>Connection/Edge: for our graph relations between residues</a:t>
            </a:r>
          </a:p>
          <a:p>
            <a:pPr lvl="2"/>
            <a:r>
              <a:rPr lang="en-US" dirty="0"/>
              <a:t>Adjacency matrices are ways to represent all edges for one relation (Denoted as A)</a:t>
            </a:r>
          </a:p>
        </p:txBody>
      </p:sp>
      <p:pic>
        <p:nvPicPr>
          <p:cNvPr id="1026" name="Picture 2" descr="Image result for mathematical graph theory">
            <a:extLst>
              <a:ext uri="{FF2B5EF4-FFF2-40B4-BE49-F238E27FC236}">
                <a16:creationId xmlns:a16="http://schemas.microsoft.com/office/drawing/2014/main" id="{2CE83560-8FA5-45B2-9545-FFB5B3AF4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9086" y="2272473"/>
            <a:ext cx="3258461" cy="215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46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27C9-E2CC-4AE3-8881-411E09CF68B5}"/>
              </a:ext>
            </a:extLst>
          </p:cNvPr>
          <p:cNvSpPr>
            <a:spLocks noGrp="1"/>
          </p:cNvSpPr>
          <p:nvPr>
            <p:ph type="title"/>
          </p:nvPr>
        </p:nvSpPr>
        <p:spPr/>
        <p:txBody>
          <a:bodyPr/>
          <a:lstStyle/>
          <a:p>
            <a:r>
              <a:rPr lang="en-US" dirty="0"/>
              <a:t>Defining That Input Graph</a:t>
            </a:r>
          </a:p>
        </p:txBody>
      </p:sp>
      <p:sp>
        <p:nvSpPr>
          <p:cNvPr id="3" name="Content Placeholder 2">
            <a:extLst>
              <a:ext uri="{FF2B5EF4-FFF2-40B4-BE49-F238E27FC236}">
                <a16:creationId xmlns:a16="http://schemas.microsoft.com/office/drawing/2014/main" id="{DE453729-0FE1-4DDD-88B9-3BDB889B7DC7}"/>
              </a:ext>
            </a:extLst>
          </p:cNvPr>
          <p:cNvSpPr>
            <a:spLocks noGrp="1"/>
          </p:cNvSpPr>
          <p:nvPr>
            <p:ph idx="1"/>
          </p:nvPr>
        </p:nvSpPr>
        <p:spPr>
          <a:xfrm>
            <a:off x="838200" y="1825625"/>
            <a:ext cx="9861176" cy="3750422"/>
          </a:xfrm>
        </p:spPr>
        <p:txBody>
          <a:bodyPr/>
          <a:lstStyle/>
          <a:p>
            <a:r>
              <a:rPr lang="en-US" dirty="0"/>
              <a:t>Some GCNN’s require that the input graphs be homogenous (i.e. connections between nodes are identical), have only one/zero features per connection, or have only one feature per node.</a:t>
            </a:r>
          </a:p>
          <a:p>
            <a:r>
              <a:rPr lang="en-US" dirty="0"/>
              <a:t>To model protein-protein interactions at the residue level we would like to have:</a:t>
            </a:r>
          </a:p>
          <a:p>
            <a:pPr lvl="1"/>
            <a:r>
              <a:rPr lang="en-US" dirty="0"/>
              <a:t>Easy: multiple connection features (two body interaction energies, geometric distance) </a:t>
            </a:r>
          </a:p>
          <a:p>
            <a:pPr lvl="1"/>
            <a:r>
              <a:rPr lang="en-US" dirty="0"/>
              <a:t>Difficult: multiple node features (amino acid type, energy terms, etc.)</a:t>
            </a:r>
          </a:p>
        </p:txBody>
      </p:sp>
    </p:spTree>
    <p:extLst>
      <p:ext uri="{BB962C8B-B14F-4D97-AF65-F5344CB8AC3E}">
        <p14:creationId xmlns:p14="http://schemas.microsoft.com/office/powerpoint/2010/main" val="354393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92C1-5B89-4631-8D97-ED2FBE3B2D6F}"/>
              </a:ext>
            </a:extLst>
          </p:cNvPr>
          <p:cNvSpPr>
            <a:spLocks noGrp="1"/>
          </p:cNvSpPr>
          <p:nvPr>
            <p:ph type="title"/>
          </p:nvPr>
        </p:nvSpPr>
        <p:spPr/>
        <p:txBody>
          <a:bodyPr/>
          <a:lstStyle/>
          <a:p>
            <a:r>
              <a:rPr lang="en-US" dirty="0"/>
              <a:t>Unfortunately…</a:t>
            </a:r>
          </a:p>
        </p:txBody>
      </p:sp>
      <p:sp>
        <p:nvSpPr>
          <p:cNvPr id="3" name="Content Placeholder 2">
            <a:extLst>
              <a:ext uri="{FF2B5EF4-FFF2-40B4-BE49-F238E27FC236}">
                <a16:creationId xmlns:a16="http://schemas.microsoft.com/office/drawing/2014/main" id="{8CC80416-9723-4BBE-92F6-1A5FC78428EE}"/>
              </a:ext>
            </a:extLst>
          </p:cNvPr>
          <p:cNvSpPr>
            <a:spLocks noGrp="1"/>
          </p:cNvSpPr>
          <p:nvPr>
            <p:ph idx="1"/>
          </p:nvPr>
        </p:nvSpPr>
        <p:spPr>
          <a:xfrm>
            <a:off x="770965" y="1479633"/>
            <a:ext cx="9807388" cy="1639234"/>
          </a:xfrm>
        </p:spPr>
        <p:txBody>
          <a:bodyPr/>
          <a:lstStyle/>
          <a:p>
            <a:r>
              <a:rPr lang="en-US" dirty="0"/>
              <a:t>Lots of GCNN fail to incorporate edge (or connection) features at all, and those that do generally only allow one. We will have to seriously consider this factor when building/implementing our model.</a:t>
            </a:r>
          </a:p>
        </p:txBody>
      </p:sp>
      <p:grpSp>
        <p:nvGrpSpPr>
          <p:cNvPr id="6" name="Group 5">
            <a:extLst>
              <a:ext uri="{FF2B5EF4-FFF2-40B4-BE49-F238E27FC236}">
                <a16:creationId xmlns:a16="http://schemas.microsoft.com/office/drawing/2014/main" id="{7BBA27EA-9082-40B2-912C-4595564165EA}"/>
              </a:ext>
            </a:extLst>
          </p:cNvPr>
          <p:cNvGrpSpPr/>
          <p:nvPr/>
        </p:nvGrpSpPr>
        <p:grpSpPr>
          <a:xfrm>
            <a:off x="1219199" y="3151094"/>
            <a:ext cx="8319247" cy="3267635"/>
            <a:chOff x="1219199" y="3151094"/>
            <a:chExt cx="8319247" cy="3267635"/>
          </a:xfrm>
        </p:grpSpPr>
        <p:pic>
          <p:nvPicPr>
            <p:cNvPr id="4" name="Picture 3">
              <a:extLst>
                <a:ext uri="{FF2B5EF4-FFF2-40B4-BE49-F238E27FC236}">
                  <a16:creationId xmlns:a16="http://schemas.microsoft.com/office/drawing/2014/main" id="{2C2C5589-8FF1-478F-969D-05637F836BAF}"/>
                </a:ext>
              </a:extLst>
            </p:cNvPr>
            <p:cNvPicPr>
              <a:picLocks noChangeAspect="1"/>
            </p:cNvPicPr>
            <p:nvPr/>
          </p:nvPicPr>
          <p:blipFill>
            <a:blip r:embed="rId2"/>
            <a:stretch>
              <a:fillRect/>
            </a:stretch>
          </p:blipFill>
          <p:spPr>
            <a:xfrm>
              <a:off x="1219199" y="3190200"/>
              <a:ext cx="8319247" cy="3192792"/>
            </a:xfrm>
            <a:prstGeom prst="rect">
              <a:avLst/>
            </a:prstGeom>
          </p:spPr>
        </p:pic>
        <p:sp>
          <p:nvSpPr>
            <p:cNvPr id="5" name="Rectangle 4">
              <a:extLst>
                <a:ext uri="{FF2B5EF4-FFF2-40B4-BE49-F238E27FC236}">
                  <a16:creationId xmlns:a16="http://schemas.microsoft.com/office/drawing/2014/main" id="{1C77F7BC-E87F-424C-9411-B655314A7912}"/>
                </a:ext>
              </a:extLst>
            </p:cNvPr>
            <p:cNvSpPr/>
            <p:nvPr/>
          </p:nvSpPr>
          <p:spPr>
            <a:xfrm>
              <a:off x="3868271" y="3151094"/>
              <a:ext cx="1102658" cy="32676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3F77296-9034-40D2-A215-42605CAECDEB}"/>
              </a:ext>
            </a:extLst>
          </p:cNvPr>
          <p:cNvSpPr txBox="1"/>
          <p:nvPr/>
        </p:nvSpPr>
        <p:spPr>
          <a:xfrm>
            <a:off x="9538446" y="6049397"/>
            <a:ext cx="476957"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102164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C7EE-C99E-41EA-A801-9C09456223B9}"/>
              </a:ext>
            </a:extLst>
          </p:cNvPr>
          <p:cNvSpPr>
            <a:spLocks noGrp="1"/>
          </p:cNvSpPr>
          <p:nvPr>
            <p:ph type="title"/>
          </p:nvPr>
        </p:nvSpPr>
        <p:spPr/>
        <p:txBody>
          <a:bodyPr/>
          <a:lstStyle/>
          <a:p>
            <a:r>
              <a:rPr lang="en-US" dirty="0"/>
              <a:t>Solution (Maybe?)</a:t>
            </a:r>
          </a:p>
        </p:txBody>
      </p:sp>
      <p:sp>
        <p:nvSpPr>
          <p:cNvPr id="3" name="Content Placeholder 2">
            <a:extLst>
              <a:ext uri="{FF2B5EF4-FFF2-40B4-BE49-F238E27FC236}">
                <a16:creationId xmlns:a16="http://schemas.microsoft.com/office/drawing/2014/main" id="{C568D081-C297-46E1-B371-4FE4610C7D19}"/>
              </a:ext>
            </a:extLst>
          </p:cNvPr>
          <p:cNvSpPr>
            <a:spLocks noGrp="1"/>
          </p:cNvSpPr>
          <p:nvPr>
            <p:ph idx="1"/>
          </p:nvPr>
        </p:nvSpPr>
        <p:spPr/>
        <p:txBody>
          <a:bodyPr/>
          <a:lstStyle/>
          <a:p>
            <a:r>
              <a:rPr lang="en-US" dirty="0"/>
              <a:t>To solve this issue we may just consider using only one adjacency matrix (either </a:t>
            </a:r>
            <a:r>
              <a:rPr lang="en-US" dirty="0" err="1"/>
              <a:t>euclidean</a:t>
            </a:r>
            <a:r>
              <a:rPr lang="en-US" dirty="0"/>
              <a:t> distance or total energy interaction) and simply assume other more complicated relationships will be left to the model.</a:t>
            </a:r>
          </a:p>
          <a:p>
            <a:pPr lvl="1"/>
            <a:r>
              <a:rPr lang="en-US" dirty="0" err="1"/>
              <a:t>ConvNet</a:t>
            </a:r>
            <a:r>
              <a:rPr lang="en-US" baseline="30000" dirty="0"/>
              <a:t> [3] </a:t>
            </a:r>
            <a:r>
              <a:rPr lang="en-US" dirty="0"/>
              <a:t>is a spectral approach that is open source which could handle this analysis. It consistently performs well and is well established. It accepts one dimension of connections/edge weights.</a:t>
            </a:r>
          </a:p>
          <a:p>
            <a:r>
              <a:rPr lang="en-US" dirty="0"/>
              <a:t>We can attempt to build an in house model based on [1],[2] which handles multiple edge features. I can try to do this, but can’t make any promises (some of the spatial convolutions will be difficult to incorporate into packages such as TensorFlow/</a:t>
            </a:r>
            <a:r>
              <a:rPr lang="en-US" dirty="0" err="1"/>
              <a:t>PyTorch</a:t>
            </a:r>
            <a:r>
              <a:rPr lang="en-US" dirty="0"/>
              <a:t>)</a:t>
            </a:r>
          </a:p>
          <a:p>
            <a:pPr lvl="1"/>
            <a:endParaRPr lang="en-US" dirty="0"/>
          </a:p>
        </p:txBody>
      </p:sp>
    </p:spTree>
    <p:extLst>
      <p:ext uri="{BB962C8B-B14F-4D97-AF65-F5344CB8AC3E}">
        <p14:creationId xmlns:p14="http://schemas.microsoft.com/office/powerpoint/2010/main" val="61423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EC0F-5402-41F6-A5F3-E89F2FDF3EC2}"/>
              </a:ext>
            </a:extLst>
          </p:cNvPr>
          <p:cNvSpPr>
            <a:spLocks noGrp="1"/>
          </p:cNvSpPr>
          <p:nvPr>
            <p:ph type="title"/>
          </p:nvPr>
        </p:nvSpPr>
        <p:spPr>
          <a:xfrm>
            <a:off x="838200" y="365125"/>
            <a:ext cx="10515600" cy="1325563"/>
          </a:xfrm>
        </p:spPr>
        <p:txBody>
          <a:bodyPr/>
          <a:lstStyle/>
          <a:p>
            <a:r>
              <a:rPr lang="en-US" dirty="0"/>
              <a:t>Edge Features</a:t>
            </a:r>
          </a:p>
        </p:txBody>
      </p:sp>
      <p:sp>
        <p:nvSpPr>
          <p:cNvPr id="3" name="Content Placeholder 2">
            <a:extLst>
              <a:ext uri="{FF2B5EF4-FFF2-40B4-BE49-F238E27FC236}">
                <a16:creationId xmlns:a16="http://schemas.microsoft.com/office/drawing/2014/main" id="{216F6968-AA0E-453C-AF12-773238D1D4BE}"/>
              </a:ext>
            </a:extLst>
          </p:cNvPr>
          <p:cNvSpPr>
            <a:spLocks noGrp="1"/>
          </p:cNvSpPr>
          <p:nvPr>
            <p:ph idx="1"/>
          </p:nvPr>
        </p:nvSpPr>
        <p:spPr>
          <a:xfrm>
            <a:off x="838200" y="1825624"/>
            <a:ext cx="4875447" cy="4196429"/>
          </a:xfrm>
        </p:spPr>
        <p:txBody>
          <a:bodyPr/>
          <a:lstStyle/>
          <a:p>
            <a:r>
              <a:rPr lang="en-US" dirty="0"/>
              <a:t>Due to previously stated issues the options are:</a:t>
            </a:r>
          </a:p>
          <a:p>
            <a:pPr marL="914400" lvl="1" indent="-457200">
              <a:buFont typeface="+mj-lt"/>
              <a:buAutoNum type="arabicPeriod"/>
            </a:pPr>
            <a:r>
              <a:rPr lang="en-US" dirty="0"/>
              <a:t>An adjacency matrix of Euclidean distance</a:t>
            </a:r>
          </a:p>
          <a:p>
            <a:pPr marL="914400" lvl="1" indent="-457200">
              <a:buFont typeface="+mj-lt"/>
              <a:buAutoNum type="arabicPeriod"/>
            </a:pPr>
            <a:r>
              <a:rPr lang="en-US" dirty="0"/>
              <a:t>An adjacency matrix of Rosetta/Amber interaction energy</a:t>
            </a:r>
          </a:p>
          <a:p>
            <a:pPr marL="914400" lvl="1" indent="-457200">
              <a:buFont typeface="+mj-lt"/>
              <a:buAutoNum type="arabicPeriod"/>
            </a:pPr>
            <a:r>
              <a:rPr lang="en-US" dirty="0"/>
              <a:t>Many adj. matrices for Euclidean distance and multiple score terms (Requires an in house model)</a:t>
            </a:r>
          </a:p>
        </p:txBody>
      </p:sp>
      <p:grpSp>
        <p:nvGrpSpPr>
          <p:cNvPr id="6" name="Group 5">
            <a:extLst>
              <a:ext uri="{FF2B5EF4-FFF2-40B4-BE49-F238E27FC236}">
                <a16:creationId xmlns:a16="http://schemas.microsoft.com/office/drawing/2014/main" id="{7B468C76-FD14-4425-86BD-670ACA76E70B}"/>
              </a:ext>
            </a:extLst>
          </p:cNvPr>
          <p:cNvGrpSpPr/>
          <p:nvPr/>
        </p:nvGrpSpPr>
        <p:grpSpPr>
          <a:xfrm>
            <a:off x="6926824" y="414942"/>
            <a:ext cx="4354383" cy="6028116"/>
            <a:chOff x="6926824" y="414942"/>
            <a:chExt cx="4354383" cy="6028116"/>
          </a:xfrm>
        </p:grpSpPr>
        <p:pic>
          <p:nvPicPr>
            <p:cNvPr id="3076" name="Picture 4">
              <a:extLst>
                <a:ext uri="{FF2B5EF4-FFF2-40B4-BE49-F238E27FC236}">
                  <a16:creationId xmlns:a16="http://schemas.microsoft.com/office/drawing/2014/main" id="{7F5F1A8A-B5A1-4B91-AD72-1DCD5FB72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892" y="414942"/>
              <a:ext cx="2390315" cy="60281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3CDCBE-FD9B-4AB8-81AE-4261273D939D}"/>
                </a:ext>
              </a:extLst>
            </p:cNvPr>
            <p:cNvSpPr txBox="1"/>
            <p:nvPr/>
          </p:nvSpPr>
          <p:spPr>
            <a:xfrm>
              <a:off x="6926824" y="827830"/>
              <a:ext cx="1964068" cy="646331"/>
            </a:xfrm>
            <a:prstGeom prst="rect">
              <a:avLst/>
            </a:prstGeom>
            <a:noFill/>
          </p:spPr>
          <p:txBody>
            <a:bodyPr wrap="square" rtlCol="0">
              <a:spAutoFit/>
            </a:bodyPr>
            <a:lstStyle/>
            <a:p>
              <a:r>
                <a:rPr lang="en-US" dirty="0"/>
                <a:t>Euclidean Distance Adjacency Matrix</a:t>
              </a:r>
            </a:p>
          </p:txBody>
        </p:sp>
        <p:sp>
          <p:nvSpPr>
            <p:cNvPr id="8" name="TextBox 7">
              <a:extLst>
                <a:ext uri="{FF2B5EF4-FFF2-40B4-BE49-F238E27FC236}">
                  <a16:creationId xmlns:a16="http://schemas.microsoft.com/office/drawing/2014/main" id="{75C232AC-A2B3-469B-BE31-A2FBF6451597}"/>
                </a:ext>
              </a:extLst>
            </p:cNvPr>
            <p:cNvSpPr txBox="1"/>
            <p:nvPr/>
          </p:nvSpPr>
          <p:spPr>
            <a:xfrm>
              <a:off x="6926824" y="2944297"/>
              <a:ext cx="1838430" cy="646331"/>
            </a:xfrm>
            <a:prstGeom prst="rect">
              <a:avLst/>
            </a:prstGeom>
            <a:noFill/>
          </p:spPr>
          <p:txBody>
            <a:bodyPr wrap="square" rtlCol="0">
              <a:spAutoFit/>
            </a:bodyPr>
            <a:lstStyle/>
            <a:p>
              <a:r>
                <a:rPr lang="en-US" dirty="0"/>
                <a:t>Score Term Adjacency Matrix </a:t>
              </a:r>
            </a:p>
          </p:txBody>
        </p:sp>
        <p:sp>
          <p:nvSpPr>
            <p:cNvPr id="9" name="TextBox 8">
              <a:extLst>
                <a:ext uri="{FF2B5EF4-FFF2-40B4-BE49-F238E27FC236}">
                  <a16:creationId xmlns:a16="http://schemas.microsoft.com/office/drawing/2014/main" id="{9E8B4531-516B-40A4-A289-CB2C1CF7DE99}"/>
                </a:ext>
              </a:extLst>
            </p:cNvPr>
            <p:cNvSpPr txBox="1"/>
            <p:nvPr/>
          </p:nvSpPr>
          <p:spPr>
            <a:xfrm>
              <a:off x="6989643" y="4719892"/>
              <a:ext cx="1838430" cy="646331"/>
            </a:xfrm>
            <a:prstGeom prst="rect">
              <a:avLst/>
            </a:prstGeom>
            <a:noFill/>
          </p:spPr>
          <p:txBody>
            <a:bodyPr wrap="square" rtlCol="0">
              <a:spAutoFit/>
            </a:bodyPr>
            <a:lstStyle/>
            <a:p>
              <a:r>
                <a:rPr lang="en-US" dirty="0"/>
                <a:t>Score Term Adjacency Matrix </a:t>
              </a:r>
            </a:p>
          </p:txBody>
        </p:sp>
      </p:grpSp>
    </p:spTree>
    <p:extLst>
      <p:ext uri="{BB962C8B-B14F-4D97-AF65-F5344CB8AC3E}">
        <p14:creationId xmlns:p14="http://schemas.microsoft.com/office/powerpoint/2010/main" val="35188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A7C1-3009-4974-8E15-2B165374DCA9}"/>
              </a:ext>
            </a:extLst>
          </p:cNvPr>
          <p:cNvSpPr>
            <a:spLocks noGrp="1"/>
          </p:cNvSpPr>
          <p:nvPr>
            <p:ph type="title"/>
          </p:nvPr>
        </p:nvSpPr>
        <p:spPr>
          <a:xfrm>
            <a:off x="838200" y="348674"/>
            <a:ext cx="10515600" cy="1325563"/>
          </a:xfrm>
        </p:spPr>
        <p:txBody>
          <a:bodyPr/>
          <a:lstStyle/>
          <a:p>
            <a:r>
              <a:rPr lang="en-US" dirty="0"/>
              <a:t>Node Features</a:t>
            </a:r>
          </a:p>
        </p:txBody>
      </p:sp>
      <p:sp>
        <p:nvSpPr>
          <p:cNvPr id="3" name="Content Placeholder 2">
            <a:extLst>
              <a:ext uri="{FF2B5EF4-FFF2-40B4-BE49-F238E27FC236}">
                <a16:creationId xmlns:a16="http://schemas.microsoft.com/office/drawing/2014/main" id="{A8A81635-5089-46BE-B8AA-A04188D2D387}"/>
              </a:ext>
            </a:extLst>
          </p:cNvPr>
          <p:cNvSpPr>
            <a:spLocks noGrp="1"/>
          </p:cNvSpPr>
          <p:nvPr>
            <p:ph idx="1"/>
          </p:nvPr>
        </p:nvSpPr>
        <p:spPr>
          <a:xfrm>
            <a:off x="838200" y="1825625"/>
            <a:ext cx="8090647" cy="4351338"/>
          </a:xfrm>
        </p:spPr>
        <p:txBody>
          <a:bodyPr>
            <a:normAutofit fontScale="92500" lnSpcReduction="10000"/>
          </a:bodyPr>
          <a:lstStyle/>
          <a:p>
            <a:r>
              <a:rPr lang="en-US" dirty="0"/>
              <a:t>#1-20: one hot (1 if true, 0 otherwise) vectors representing amino acid type</a:t>
            </a:r>
          </a:p>
          <a:p>
            <a:r>
              <a:rPr lang="en-US" dirty="0"/>
              <a:t>#21-24: Sinusoidal positional encoding</a:t>
            </a:r>
          </a:p>
          <a:p>
            <a:r>
              <a:rPr lang="en-US" dirty="0"/>
              <a:t>#24: Normalized Distance from alpha-Carbon of residue to COM of protein</a:t>
            </a:r>
          </a:p>
          <a:p>
            <a:r>
              <a:rPr lang="en-US" dirty="0"/>
              <a:t>#25: Cosine Similarity with respect to alpha-Carbon of COM of protein and COM of sidechain</a:t>
            </a:r>
          </a:p>
          <a:p>
            <a:r>
              <a:rPr lang="en-US" dirty="0"/>
              <a:t>#26-28: Rosetta one body score terms (</a:t>
            </a:r>
            <a:r>
              <a:rPr lang="en-US" dirty="0" err="1"/>
              <a:t>fa_sol</a:t>
            </a:r>
            <a:r>
              <a:rPr lang="en-US" dirty="0"/>
              <a:t>, </a:t>
            </a:r>
            <a:r>
              <a:rPr lang="en-US" dirty="0" err="1"/>
              <a:t>lk_ball_wtd</a:t>
            </a:r>
            <a:r>
              <a:rPr lang="en-US" dirty="0"/>
              <a:t>, </a:t>
            </a:r>
            <a:r>
              <a:rPr lang="en-US" dirty="0" err="1"/>
              <a:t>p_aa_pp</a:t>
            </a:r>
            <a:r>
              <a:rPr lang="en-US" dirty="0"/>
              <a:t>)</a:t>
            </a:r>
          </a:p>
          <a:p>
            <a:r>
              <a:rPr lang="en-US" dirty="0"/>
              <a:t>#29: one hot vector representing member of substrate/ member of protease</a:t>
            </a:r>
          </a:p>
        </p:txBody>
      </p:sp>
      <p:sp>
        <p:nvSpPr>
          <p:cNvPr id="6" name="TextBox 5">
            <a:extLst>
              <a:ext uri="{FF2B5EF4-FFF2-40B4-BE49-F238E27FC236}">
                <a16:creationId xmlns:a16="http://schemas.microsoft.com/office/drawing/2014/main" id="{5D119E07-0915-4169-B67D-B259C11650F8}"/>
              </a:ext>
            </a:extLst>
          </p:cNvPr>
          <p:cNvSpPr txBox="1"/>
          <p:nvPr/>
        </p:nvSpPr>
        <p:spPr>
          <a:xfrm>
            <a:off x="8628528" y="5925671"/>
            <a:ext cx="3200401" cy="646331"/>
          </a:xfrm>
          <a:prstGeom prst="rect">
            <a:avLst/>
          </a:prstGeom>
          <a:noFill/>
        </p:spPr>
        <p:txBody>
          <a:bodyPr wrap="square" rtlCol="0">
            <a:spAutoFit/>
          </a:bodyPr>
          <a:lstStyle/>
          <a:p>
            <a:r>
              <a:rPr lang="en-US" dirty="0">
                <a:hlinkClick r:id="rId2"/>
              </a:rPr>
              <a:t>[3]https://www.biorxiv.org/content/10.1101/610444v1.abstract</a:t>
            </a:r>
            <a:endParaRPr lang="en-US" dirty="0"/>
          </a:p>
        </p:txBody>
      </p:sp>
      <p:grpSp>
        <p:nvGrpSpPr>
          <p:cNvPr id="16" name="Group 15">
            <a:extLst>
              <a:ext uri="{FF2B5EF4-FFF2-40B4-BE49-F238E27FC236}">
                <a16:creationId xmlns:a16="http://schemas.microsoft.com/office/drawing/2014/main" id="{BFC54CE4-B480-442A-9B61-F8CB6FE3651B}"/>
              </a:ext>
            </a:extLst>
          </p:cNvPr>
          <p:cNvGrpSpPr/>
          <p:nvPr/>
        </p:nvGrpSpPr>
        <p:grpSpPr>
          <a:xfrm>
            <a:off x="9484776" y="3742408"/>
            <a:ext cx="2506132" cy="1536333"/>
            <a:chOff x="8136208" y="583945"/>
            <a:chExt cx="4156646" cy="2355985"/>
          </a:xfrm>
        </p:grpSpPr>
        <p:cxnSp>
          <p:nvCxnSpPr>
            <p:cNvPr id="8" name="Straight Arrow Connector 7">
              <a:extLst>
                <a:ext uri="{FF2B5EF4-FFF2-40B4-BE49-F238E27FC236}">
                  <a16:creationId xmlns:a16="http://schemas.microsoft.com/office/drawing/2014/main" id="{63AF1A03-1D62-4BC8-9358-CFAA2DFF82D2}"/>
                </a:ext>
              </a:extLst>
            </p:cNvPr>
            <p:cNvCxnSpPr>
              <a:cxnSpLocks/>
            </p:cNvCxnSpPr>
            <p:nvPr/>
          </p:nvCxnSpPr>
          <p:spPr>
            <a:xfrm flipV="1">
              <a:off x="9242612" y="829235"/>
              <a:ext cx="927847" cy="9963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5D891C46-96DA-430D-A43E-0FC656323EE1}"/>
                </a:ext>
              </a:extLst>
            </p:cNvPr>
            <p:cNvCxnSpPr/>
            <p:nvPr/>
          </p:nvCxnSpPr>
          <p:spPr>
            <a:xfrm>
              <a:off x="9242612" y="1825625"/>
              <a:ext cx="1385047" cy="792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781E5F07-3EDE-4D73-B236-C759C0D93E97}"/>
                </a:ext>
              </a:extLst>
            </p:cNvPr>
            <p:cNvSpPr txBox="1"/>
            <p:nvPr/>
          </p:nvSpPr>
          <p:spPr>
            <a:xfrm>
              <a:off x="9520517" y="2609544"/>
              <a:ext cx="2772337" cy="330386"/>
            </a:xfrm>
            <a:prstGeom prst="rect">
              <a:avLst/>
            </a:prstGeom>
            <a:noFill/>
          </p:spPr>
          <p:txBody>
            <a:bodyPr wrap="square" rtlCol="0">
              <a:spAutoFit/>
            </a:bodyPr>
            <a:lstStyle/>
            <a:p>
              <a:r>
                <a:rPr lang="en-US" sz="800" dirty="0"/>
                <a:t>Residue’s Sidechain COM</a:t>
              </a:r>
            </a:p>
          </p:txBody>
        </p:sp>
        <p:sp>
          <p:nvSpPr>
            <p:cNvPr id="13" name="TextBox 12">
              <a:extLst>
                <a:ext uri="{FF2B5EF4-FFF2-40B4-BE49-F238E27FC236}">
                  <a16:creationId xmlns:a16="http://schemas.microsoft.com/office/drawing/2014/main" id="{AA7569FA-85FD-49C3-87C6-AA0393CB92C7}"/>
                </a:ext>
              </a:extLst>
            </p:cNvPr>
            <p:cNvSpPr txBox="1"/>
            <p:nvPr/>
          </p:nvSpPr>
          <p:spPr>
            <a:xfrm>
              <a:off x="8136208" y="1644249"/>
              <a:ext cx="1620307" cy="330386"/>
            </a:xfrm>
            <a:prstGeom prst="rect">
              <a:avLst/>
            </a:prstGeom>
            <a:noFill/>
          </p:spPr>
          <p:txBody>
            <a:bodyPr wrap="square" rtlCol="0">
              <a:spAutoFit/>
            </a:bodyPr>
            <a:lstStyle/>
            <a:p>
              <a:r>
                <a:rPr lang="en-US" sz="800" dirty="0"/>
                <a:t>Residue’s Ca</a:t>
              </a:r>
            </a:p>
          </p:txBody>
        </p:sp>
        <p:sp>
          <p:nvSpPr>
            <p:cNvPr id="14" name="TextBox 13">
              <a:extLst>
                <a:ext uri="{FF2B5EF4-FFF2-40B4-BE49-F238E27FC236}">
                  <a16:creationId xmlns:a16="http://schemas.microsoft.com/office/drawing/2014/main" id="{4FB0188B-0FDA-455B-A7DA-BD2E96A7CE9E}"/>
                </a:ext>
              </a:extLst>
            </p:cNvPr>
            <p:cNvSpPr txBox="1"/>
            <p:nvPr/>
          </p:nvSpPr>
          <p:spPr>
            <a:xfrm>
              <a:off x="9424559" y="583945"/>
              <a:ext cx="2772337" cy="330386"/>
            </a:xfrm>
            <a:prstGeom prst="rect">
              <a:avLst/>
            </a:prstGeom>
            <a:noFill/>
          </p:spPr>
          <p:txBody>
            <a:bodyPr wrap="square" rtlCol="0">
              <a:spAutoFit/>
            </a:bodyPr>
            <a:lstStyle/>
            <a:p>
              <a:r>
                <a:rPr lang="en-US" sz="800" dirty="0"/>
                <a:t>Protein’s COM</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53614C1-9E9C-433E-A47F-9BE2776CD4DA}"/>
                    </a:ext>
                  </a:extLst>
                </p:cNvPr>
                <p:cNvSpPr txBox="1"/>
                <p:nvPr/>
              </p:nvSpPr>
              <p:spPr>
                <a:xfrm>
                  <a:off x="9511332" y="1505750"/>
                  <a:ext cx="189476" cy="276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US" dirty="0"/>
                </a:p>
              </p:txBody>
            </p:sp>
          </mc:Choice>
          <mc:Fallback>
            <p:sp>
              <p:nvSpPr>
                <p:cNvPr id="15" name="TextBox 14">
                  <a:extLst>
                    <a:ext uri="{FF2B5EF4-FFF2-40B4-BE49-F238E27FC236}">
                      <a16:creationId xmlns:a16="http://schemas.microsoft.com/office/drawing/2014/main" id="{053614C1-9E9C-433E-A47F-9BE2776CD4DA}"/>
                    </a:ext>
                  </a:extLst>
                </p:cNvPr>
                <p:cNvSpPr txBox="1">
                  <a:spLocks noRot="1" noChangeAspect="1" noMove="1" noResize="1" noEditPoints="1" noAdjustHandles="1" noChangeArrowheads="1" noChangeShapeType="1" noTextEdit="1"/>
                </p:cNvSpPr>
                <p:nvPr/>
              </p:nvSpPr>
              <p:spPr>
                <a:xfrm>
                  <a:off x="9511332" y="1505750"/>
                  <a:ext cx="189476" cy="276998"/>
                </a:xfrm>
                <a:prstGeom prst="rect">
                  <a:avLst/>
                </a:prstGeom>
                <a:blipFill>
                  <a:blip r:embed="rId3"/>
                  <a:stretch>
                    <a:fillRect l="-73684" r="-78947" b="-65517"/>
                  </a:stretch>
                </a:blipFill>
              </p:spPr>
              <p:txBody>
                <a:bodyPr/>
                <a:lstStyle/>
                <a:p>
                  <a:r>
                    <a:rPr lang="en-US">
                      <a:noFill/>
                    </a:rPr>
                    <a:t> </a:t>
                  </a:r>
                </a:p>
              </p:txBody>
            </p:sp>
          </mc:Fallback>
        </mc:AlternateContent>
      </p:grpSp>
      <p:sp>
        <p:nvSpPr>
          <p:cNvPr id="17" name="TextBox 16">
            <a:extLst>
              <a:ext uri="{FF2B5EF4-FFF2-40B4-BE49-F238E27FC236}">
                <a16:creationId xmlns:a16="http://schemas.microsoft.com/office/drawing/2014/main" id="{1249D1B4-E16C-49A3-BB6A-6D3D663E98C0}"/>
              </a:ext>
            </a:extLst>
          </p:cNvPr>
          <p:cNvSpPr txBox="1"/>
          <p:nvPr/>
        </p:nvSpPr>
        <p:spPr>
          <a:xfrm>
            <a:off x="11034720" y="4284378"/>
            <a:ext cx="687249" cy="369332"/>
          </a:xfrm>
          <a:prstGeom prst="rect">
            <a:avLst/>
          </a:prstGeom>
          <a:noFill/>
        </p:spPr>
        <p:txBody>
          <a:bodyPr wrap="square" rtlCol="0">
            <a:spAutoFit/>
          </a:bodyPr>
          <a:lstStyle/>
          <a:p>
            <a:r>
              <a:rPr lang="en-US" dirty="0"/>
              <a:t>#25</a:t>
            </a:r>
          </a:p>
        </p:txBody>
      </p:sp>
      <p:sp>
        <p:nvSpPr>
          <p:cNvPr id="18" name="TextBox 17">
            <a:extLst>
              <a:ext uri="{FF2B5EF4-FFF2-40B4-BE49-F238E27FC236}">
                <a16:creationId xmlns:a16="http://schemas.microsoft.com/office/drawing/2014/main" id="{9EC04742-9F4F-4B2A-B7C6-9D9D08CD87FD}"/>
              </a:ext>
            </a:extLst>
          </p:cNvPr>
          <p:cNvSpPr txBox="1"/>
          <p:nvPr/>
        </p:nvSpPr>
        <p:spPr>
          <a:xfrm>
            <a:off x="8504434" y="1132828"/>
            <a:ext cx="980342" cy="369332"/>
          </a:xfrm>
          <a:prstGeom prst="rect">
            <a:avLst/>
          </a:prstGeom>
          <a:noFill/>
        </p:spPr>
        <p:txBody>
          <a:bodyPr wrap="square" rtlCol="0">
            <a:spAutoFit/>
          </a:bodyPr>
          <a:lstStyle/>
          <a:p>
            <a:r>
              <a:rPr lang="en-US" dirty="0"/>
              <a:t>#21-24</a:t>
            </a:r>
          </a:p>
        </p:txBody>
      </p:sp>
      <p:cxnSp>
        <p:nvCxnSpPr>
          <p:cNvPr id="19" name="Straight Arrow Connector 18">
            <a:extLst>
              <a:ext uri="{FF2B5EF4-FFF2-40B4-BE49-F238E27FC236}">
                <a16:creationId xmlns:a16="http://schemas.microsoft.com/office/drawing/2014/main" id="{753D106E-60A8-4FBA-803B-B06D3A299AF4}"/>
              </a:ext>
            </a:extLst>
          </p:cNvPr>
          <p:cNvCxnSpPr>
            <a:cxnSpLocks/>
          </p:cNvCxnSpPr>
          <p:nvPr/>
        </p:nvCxnSpPr>
        <p:spPr>
          <a:xfrm>
            <a:off x="9892450" y="3964555"/>
            <a:ext cx="384229" cy="282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4146A77-FD7E-4B98-B9B9-92DBC4CBBFD2}"/>
              </a:ext>
            </a:extLst>
          </p:cNvPr>
          <p:cNvCxnSpPr>
            <a:cxnSpLocks/>
            <a:stCxn id="17" idx="1"/>
          </p:cNvCxnSpPr>
          <p:nvPr/>
        </p:nvCxnSpPr>
        <p:spPr>
          <a:xfrm flipH="1">
            <a:off x="10590124" y="4469044"/>
            <a:ext cx="444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1AD22111-6D3E-4507-B91C-FCA5E2863369}"/>
              </a:ext>
            </a:extLst>
          </p:cNvPr>
          <p:cNvPicPr>
            <a:picLocks noChangeAspect="1"/>
          </p:cNvPicPr>
          <p:nvPr/>
        </p:nvPicPr>
        <p:blipFill>
          <a:blip r:embed="rId4"/>
          <a:stretch>
            <a:fillRect/>
          </a:stretch>
        </p:blipFill>
        <p:spPr>
          <a:xfrm>
            <a:off x="7559016" y="1471446"/>
            <a:ext cx="2625007" cy="824584"/>
          </a:xfrm>
          <a:prstGeom prst="rect">
            <a:avLst/>
          </a:prstGeom>
        </p:spPr>
      </p:pic>
      <p:sp>
        <p:nvSpPr>
          <p:cNvPr id="28" name="TextBox 27">
            <a:extLst>
              <a:ext uri="{FF2B5EF4-FFF2-40B4-BE49-F238E27FC236}">
                <a16:creationId xmlns:a16="http://schemas.microsoft.com/office/drawing/2014/main" id="{5D44FD82-48C6-4BE0-BF8C-32FA710BD14F}"/>
              </a:ext>
            </a:extLst>
          </p:cNvPr>
          <p:cNvSpPr txBox="1"/>
          <p:nvPr/>
        </p:nvSpPr>
        <p:spPr>
          <a:xfrm>
            <a:off x="10216272" y="1557191"/>
            <a:ext cx="1749030" cy="553998"/>
          </a:xfrm>
          <a:prstGeom prst="rect">
            <a:avLst/>
          </a:prstGeom>
          <a:noFill/>
        </p:spPr>
        <p:txBody>
          <a:bodyPr wrap="square" rtlCol="0">
            <a:spAutoFit/>
          </a:bodyPr>
          <a:lstStyle/>
          <a:p>
            <a:r>
              <a:rPr lang="en-US" sz="1000" dirty="0"/>
              <a:t>pos: primary sequence index</a:t>
            </a:r>
          </a:p>
          <a:p>
            <a:r>
              <a:rPr lang="en-US" sz="1000" dirty="0"/>
              <a:t>i: encoding dimension</a:t>
            </a:r>
          </a:p>
          <a:p>
            <a:r>
              <a:rPr lang="en-US" sz="1000" dirty="0"/>
              <a:t>d: number of dimensions (4)</a:t>
            </a:r>
          </a:p>
        </p:txBody>
      </p:sp>
      <p:sp>
        <p:nvSpPr>
          <p:cNvPr id="29" name="TextBox 28">
            <a:extLst>
              <a:ext uri="{FF2B5EF4-FFF2-40B4-BE49-F238E27FC236}">
                <a16:creationId xmlns:a16="http://schemas.microsoft.com/office/drawing/2014/main" id="{DBA34932-C0CA-45DC-8B57-CE270F1F700E}"/>
              </a:ext>
            </a:extLst>
          </p:cNvPr>
          <p:cNvSpPr txBox="1"/>
          <p:nvPr/>
        </p:nvSpPr>
        <p:spPr>
          <a:xfrm>
            <a:off x="9457859" y="3650475"/>
            <a:ext cx="687249" cy="369332"/>
          </a:xfrm>
          <a:prstGeom prst="rect">
            <a:avLst/>
          </a:prstGeom>
          <a:noFill/>
        </p:spPr>
        <p:txBody>
          <a:bodyPr wrap="square" rtlCol="0">
            <a:spAutoFit/>
          </a:bodyPr>
          <a:lstStyle/>
          <a:p>
            <a:r>
              <a:rPr lang="en-US" dirty="0"/>
              <a:t>#24</a:t>
            </a:r>
          </a:p>
        </p:txBody>
      </p:sp>
    </p:spTree>
    <p:extLst>
      <p:ext uri="{BB962C8B-B14F-4D97-AF65-F5344CB8AC3E}">
        <p14:creationId xmlns:p14="http://schemas.microsoft.com/office/powerpoint/2010/main" val="338717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8036-761B-4DF2-AF5F-14CD84591975}"/>
              </a:ext>
            </a:extLst>
          </p:cNvPr>
          <p:cNvSpPr>
            <a:spLocks noGrp="1"/>
          </p:cNvSpPr>
          <p:nvPr>
            <p:ph type="title"/>
          </p:nvPr>
        </p:nvSpPr>
        <p:spPr/>
        <p:txBody>
          <a:bodyPr/>
          <a:lstStyle/>
          <a:p>
            <a:r>
              <a:rPr lang="en-US" dirty="0"/>
              <a:t>Node Feature Matrix for Protease/Substrate Complex</a:t>
            </a:r>
          </a:p>
        </p:txBody>
      </p:sp>
      <p:pic>
        <p:nvPicPr>
          <p:cNvPr id="2050" name="Picture 2">
            <a:extLst>
              <a:ext uri="{FF2B5EF4-FFF2-40B4-BE49-F238E27FC236}">
                <a16:creationId xmlns:a16="http://schemas.microsoft.com/office/drawing/2014/main" id="{4855F27F-9FB9-4166-8738-25D9B5548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931" y="1644926"/>
            <a:ext cx="6907963" cy="493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653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930</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Residue Feature/ Connection Feature Generation for GCNN</vt:lpstr>
      <vt:lpstr>What Does a Graph Convolutional Neural Network (GCNN) Take as an Input?</vt:lpstr>
      <vt:lpstr>Graph Definition</vt:lpstr>
      <vt:lpstr>Defining That Input Graph</vt:lpstr>
      <vt:lpstr>Unfortunately…</vt:lpstr>
      <vt:lpstr>Solution (Maybe?)</vt:lpstr>
      <vt:lpstr>Edge Features</vt:lpstr>
      <vt:lpstr>Node Features</vt:lpstr>
      <vt:lpstr>Node Feature Matrix for Protease/Substrate Complex</vt:lpstr>
      <vt:lpstr>Determining Which Residues to Model</vt:lpstr>
      <vt:lpstr>Quick Look at Three Options Visually</vt:lpstr>
      <vt:lpstr>Conclusions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Residue Feature/Edge Feature Generation for GCNN</dc:title>
  <dc:creator>Sam Stentz</dc:creator>
  <cp:lastModifiedBy>Sam Stentz</cp:lastModifiedBy>
  <cp:revision>17</cp:revision>
  <dcterms:created xsi:type="dcterms:W3CDTF">2019-06-14T15:43:57Z</dcterms:created>
  <dcterms:modified xsi:type="dcterms:W3CDTF">2019-06-14T20:29:10Z</dcterms:modified>
</cp:coreProperties>
</file>