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DF3235-8BA6-4EAC-912C-90B9BC8085C3}">
  <a:tblStyle styleId="{E0DF3235-8BA6-4EAC-912C-90B9BC8085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e1304ad1d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e1304ad1d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d52591a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d52591a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e1304ad1d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e1304ad1d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ea43658c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ea43658c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e1304ad1d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e1304ad1d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e1304ad1d_1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e1304ad1d_1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ea43658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ea43658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d703e61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d703e61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13183" y="11229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80"/>
              <a:t>Automatic Classification of Students on Twitter Using Simple Profile Information </a:t>
            </a:r>
            <a:endParaRPr sz="378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p:nvPr/>
        </p:nvSpPr>
        <p:spPr>
          <a:xfrm>
            <a:off x="5507321" y="3799625"/>
            <a:ext cx="1938900" cy="1004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Decision Making: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Student / Non Student</a:t>
            </a:r>
            <a:endParaRPr/>
          </a:p>
        </p:txBody>
      </p:sp>
      <p:sp>
        <p:nvSpPr>
          <p:cNvPr id="60" name="Google Shape;60;p14"/>
          <p:cNvSpPr txBox="1"/>
          <p:nvPr/>
        </p:nvSpPr>
        <p:spPr>
          <a:xfrm>
            <a:off x="3695701" y="3799625"/>
            <a:ext cx="1359300" cy="5487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Clr>
                <a:srgbClr val="000000"/>
              </a:buClr>
              <a:buSzPts val="1100"/>
              <a:buFont typeface="Arial"/>
              <a:buNone/>
            </a:pPr>
            <a:r>
              <a:rPr lang="en" sz="1100">
                <a:solidFill>
                  <a:srgbClr val="000000"/>
                </a:solidFill>
              </a:rPr>
              <a:t>7 numerical features</a:t>
            </a:r>
            <a:endParaRPr/>
          </a:p>
        </p:txBody>
      </p:sp>
      <p:sp>
        <p:nvSpPr>
          <p:cNvPr id="61" name="Google Shape;61;p14"/>
          <p:cNvSpPr txBox="1"/>
          <p:nvPr/>
        </p:nvSpPr>
        <p:spPr>
          <a:xfrm>
            <a:off x="3839655" y="4450025"/>
            <a:ext cx="1215300" cy="5487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1100">
                <a:solidFill>
                  <a:srgbClr val="000000"/>
                </a:solidFill>
              </a:rPr>
              <a:t>10 text-based features</a:t>
            </a:r>
            <a:endParaRPr/>
          </a:p>
        </p:txBody>
      </p:sp>
      <p:sp>
        <p:nvSpPr>
          <p:cNvPr id="62" name="Google Shape;62;p14"/>
          <p:cNvSpPr txBox="1"/>
          <p:nvPr/>
        </p:nvSpPr>
        <p:spPr>
          <a:xfrm>
            <a:off x="7788120" y="4017811"/>
            <a:ext cx="12381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rgbClr val="000000"/>
                </a:solidFill>
              </a:rPr>
              <a:t>accuracy: 88.1%</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F1 score: .704</a:t>
            </a:r>
            <a:endParaRPr/>
          </a:p>
        </p:txBody>
      </p:sp>
      <p:cxnSp>
        <p:nvCxnSpPr>
          <p:cNvPr id="63" name="Google Shape;63;p14"/>
          <p:cNvCxnSpPr>
            <a:stCxn id="60" idx="3"/>
            <a:endCxn id="59" idx="1"/>
          </p:cNvCxnSpPr>
          <p:nvPr/>
        </p:nvCxnSpPr>
        <p:spPr>
          <a:xfrm>
            <a:off x="5055001" y="4073975"/>
            <a:ext cx="452400" cy="228000"/>
          </a:xfrm>
          <a:prstGeom prst="straightConnector1">
            <a:avLst/>
          </a:prstGeom>
          <a:noFill/>
          <a:ln cap="flat" cmpd="sng" w="9525">
            <a:solidFill>
              <a:srgbClr val="595959"/>
            </a:solidFill>
            <a:prstDash val="solid"/>
            <a:round/>
            <a:headEnd len="med" w="med" type="none"/>
            <a:tailEnd len="med" w="med" type="none"/>
          </a:ln>
        </p:spPr>
      </p:cxnSp>
      <p:cxnSp>
        <p:nvCxnSpPr>
          <p:cNvPr id="64" name="Google Shape;64;p14"/>
          <p:cNvCxnSpPr>
            <a:stCxn id="61" idx="3"/>
            <a:endCxn id="59" idx="1"/>
          </p:cNvCxnSpPr>
          <p:nvPr/>
        </p:nvCxnSpPr>
        <p:spPr>
          <a:xfrm flipH="1" rot="10800000">
            <a:off x="5054955" y="4301975"/>
            <a:ext cx="452400" cy="422400"/>
          </a:xfrm>
          <a:prstGeom prst="straightConnector1">
            <a:avLst/>
          </a:prstGeom>
          <a:noFill/>
          <a:ln cap="flat" cmpd="sng" w="9525">
            <a:solidFill>
              <a:srgbClr val="595959"/>
            </a:solidFill>
            <a:prstDash val="solid"/>
            <a:round/>
            <a:headEnd len="med" w="med" type="none"/>
            <a:tailEnd len="med" w="med" type="none"/>
          </a:ln>
        </p:spPr>
      </p:cxnSp>
      <p:cxnSp>
        <p:nvCxnSpPr>
          <p:cNvPr id="65" name="Google Shape;65;p14"/>
          <p:cNvCxnSpPr>
            <a:stCxn id="59" idx="3"/>
            <a:endCxn id="62" idx="1"/>
          </p:cNvCxnSpPr>
          <p:nvPr/>
        </p:nvCxnSpPr>
        <p:spPr>
          <a:xfrm flipH="1" rot="10800000">
            <a:off x="7446221" y="4292225"/>
            <a:ext cx="342000" cy="9600"/>
          </a:xfrm>
          <a:prstGeom prst="straightConnector1">
            <a:avLst/>
          </a:prstGeom>
          <a:noFill/>
          <a:ln cap="flat" cmpd="sng" w="9525">
            <a:solidFill>
              <a:srgbClr val="595959"/>
            </a:solidFill>
            <a:prstDash val="solid"/>
            <a:round/>
            <a:headEnd len="med" w="med" type="none"/>
            <a:tailEnd len="med" w="med" type="none"/>
          </a:ln>
        </p:spPr>
      </p:cxnSp>
      <p:sp>
        <p:nvSpPr>
          <p:cNvPr id="66" name="Google Shape;66;p14"/>
          <p:cNvSpPr txBox="1"/>
          <p:nvPr/>
        </p:nvSpPr>
        <p:spPr>
          <a:xfrm>
            <a:off x="356743" y="2605513"/>
            <a:ext cx="33597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n" sz="2000">
                <a:solidFill>
                  <a:srgbClr val="000000"/>
                </a:solidFill>
              </a:rPr>
              <a:t>Successful classification:</a:t>
            </a:r>
            <a:endParaRPr sz="2000"/>
          </a:p>
          <a:p>
            <a:pPr indent="-342900" lvl="0" marL="457200" rtl="0" algn="l">
              <a:spcBef>
                <a:spcPts val="0"/>
              </a:spcBef>
              <a:spcAft>
                <a:spcPts val="0"/>
              </a:spcAft>
              <a:buSzPts val="1800"/>
              <a:buChar char="-"/>
            </a:pPr>
            <a:r>
              <a:rPr lang="en" sz="1800"/>
              <a:t>Gender</a:t>
            </a:r>
            <a:endParaRPr sz="1800"/>
          </a:p>
          <a:p>
            <a:pPr indent="-342900" lvl="0" marL="457200" rtl="0" algn="l">
              <a:spcBef>
                <a:spcPts val="0"/>
              </a:spcBef>
              <a:spcAft>
                <a:spcPts val="0"/>
              </a:spcAft>
              <a:buSzPts val="1800"/>
              <a:buChar char="-"/>
            </a:pPr>
            <a:r>
              <a:rPr lang="en" sz="1800"/>
              <a:t>Age</a:t>
            </a:r>
            <a:endParaRPr sz="1800"/>
          </a:p>
          <a:p>
            <a:pPr indent="-342900" lvl="0" marL="457200" rtl="0" algn="l">
              <a:spcBef>
                <a:spcPts val="0"/>
              </a:spcBef>
              <a:spcAft>
                <a:spcPts val="0"/>
              </a:spcAft>
              <a:buSzPts val="1800"/>
              <a:buChar char="-"/>
            </a:pPr>
            <a:r>
              <a:rPr lang="en" sz="1800"/>
              <a:t>Organization</a:t>
            </a:r>
            <a:endParaRPr sz="1800"/>
          </a:p>
        </p:txBody>
      </p:sp>
      <p:sp>
        <p:nvSpPr>
          <p:cNvPr id="67" name="Google Shape;67;p14"/>
          <p:cNvSpPr txBox="1"/>
          <p:nvPr/>
        </p:nvSpPr>
        <p:spPr>
          <a:xfrm>
            <a:off x="4294800" y="904850"/>
            <a:ext cx="48492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n" sz="2000">
                <a:solidFill>
                  <a:srgbClr val="000000"/>
                </a:solidFill>
              </a:rPr>
              <a:t>Existing Techniques: </a:t>
            </a:r>
            <a:endParaRPr sz="20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surveying individuals,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analyzing geographic proximity to educational institutions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manually annotating users one by one</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Twitter and match them with professional mentors on LinkedIn</a:t>
            </a:r>
            <a:endParaRPr sz="1800"/>
          </a:p>
        </p:txBody>
      </p:sp>
      <p:sp>
        <p:nvSpPr>
          <p:cNvPr id="68" name="Google Shape;68;p14"/>
          <p:cNvSpPr txBox="1"/>
          <p:nvPr/>
        </p:nvSpPr>
        <p:spPr>
          <a:xfrm>
            <a:off x="391325" y="1544975"/>
            <a:ext cx="3636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n" sz="2000">
                <a:solidFill>
                  <a:srgbClr val="000000"/>
                </a:solidFill>
              </a:rPr>
              <a:t>Usefulness:</a:t>
            </a:r>
            <a:endParaRPr sz="20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Professional networking</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Spread of Misinformation</a:t>
            </a:r>
            <a:endParaRPr sz="1800"/>
          </a:p>
        </p:txBody>
      </p:sp>
      <p:sp>
        <p:nvSpPr>
          <p:cNvPr id="69" name="Google Shape;69;p14"/>
          <p:cNvSpPr txBox="1"/>
          <p:nvPr/>
        </p:nvSpPr>
        <p:spPr>
          <a:xfrm>
            <a:off x="259375" y="722825"/>
            <a:ext cx="4425000" cy="645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000000"/>
                </a:solidFill>
              </a:rPr>
              <a:t>1.</a:t>
            </a:r>
            <a:r>
              <a:rPr lang="en" sz="2800"/>
              <a:t>Introduction</a:t>
            </a:r>
            <a:endParaRPr sz="2800">
              <a:solidFill>
                <a:srgbClr val="000000"/>
              </a:solidFill>
            </a:endParaRPr>
          </a:p>
        </p:txBody>
      </p:sp>
      <p:sp>
        <p:nvSpPr>
          <p:cNvPr id="70" name="Google Shape;70;p14"/>
          <p:cNvSpPr txBox="1"/>
          <p:nvPr/>
        </p:nvSpPr>
        <p:spPr>
          <a:xfrm>
            <a:off x="374075" y="238750"/>
            <a:ext cx="302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Md Sadaf Noor</a:t>
            </a:r>
            <a:endParaRPr/>
          </a:p>
          <a:p>
            <a:pPr indent="0" lvl="0" marL="0" rtl="0" algn="l">
              <a:spcBef>
                <a:spcPts val="0"/>
              </a:spcBef>
              <a:spcAft>
                <a:spcPts val="0"/>
              </a:spcAft>
              <a:buNone/>
            </a:pPr>
            <a:r>
              <a:rPr lang="en"/>
              <a:t>20366022</a:t>
            </a:r>
            <a:endParaRPr/>
          </a:p>
        </p:txBody>
      </p:sp>
      <p:sp>
        <p:nvSpPr>
          <p:cNvPr id="71" name="Google Shape;71;p14"/>
          <p:cNvSpPr txBox="1"/>
          <p:nvPr/>
        </p:nvSpPr>
        <p:spPr>
          <a:xfrm>
            <a:off x="4294800" y="30210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000000"/>
                </a:solidFill>
              </a:rPr>
              <a:t>Proposed Technique: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311700" y="1561550"/>
            <a:ext cx="4260300" cy="300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Project part of investigation into students interact with misinformation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Twitter is still considered the most </a:t>
            </a:r>
            <a:r>
              <a:rPr lang="en" sz="1400">
                <a:solidFill>
                  <a:schemeClr val="dk1"/>
                </a:solidFill>
              </a:rPr>
              <a:t>misinformation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Misinformations put people at risks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Find out if and how students spread false information</a:t>
            </a:r>
            <a:endParaRPr sz="14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sz="1400">
                <a:solidFill>
                  <a:schemeClr val="dk1"/>
                </a:solidFill>
              </a:rPr>
              <a:t>Try the best </a:t>
            </a:r>
            <a:r>
              <a:rPr lang="en" sz="1400">
                <a:solidFill>
                  <a:schemeClr val="dk1"/>
                </a:solidFill>
              </a:rPr>
              <a:t>education</a:t>
            </a:r>
            <a:r>
              <a:rPr lang="en" sz="1400">
                <a:solidFill>
                  <a:schemeClr val="dk1"/>
                </a:solidFill>
              </a:rPr>
              <a:t> system for students to stop misinformation</a:t>
            </a:r>
            <a:endParaRPr sz="1400">
              <a:solidFill>
                <a:schemeClr val="dk1"/>
              </a:solidFill>
            </a:endParaRPr>
          </a:p>
        </p:txBody>
      </p:sp>
      <p:sp>
        <p:nvSpPr>
          <p:cNvPr id="77" name="Google Shape;77;p15"/>
          <p:cNvSpPr txBox="1"/>
          <p:nvPr/>
        </p:nvSpPr>
        <p:spPr>
          <a:xfrm>
            <a:off x="4248025" y="531275"/>
            <a:ext cx="447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8" name="Google Shape;78;p15"/>
          <p:cNvSpPr txBox="1"/>
          <p:nvPr>
            <p:ph type="title"/>
          </p:nvPr>
        </p:nvSpPr>
        <p:spPr>
          <a:xfrm>
            <a:off x="294000" y="757475"/>
            <a:ext cx="4425000" cy="64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1.1 Project Motivation</a:t>
            </a:r>
            <a:endParaRPr/>
          </a:p>
        </p:txBody>
      </p:sp>
      <p:sp>
        <p:nvSpPr>
          <p:cNvPr id="79" name="Google Shape;79;p15"/>
          <p:cNvSpPr txBox="1"/>
          <p:nvPr>
            <p:ph type="title"/>
          </p:nvPr>
        </p:nvSpPr>
        <p:spPr>
          <a:xfrm>
            <a:off x="4719000" y="757475"/>
            <a:ext cx="4425000" cy="64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t>
            </a:r>
            <a:r>
              <a:rPr lang="en"/>
              <a:t>.2 Ethical </a:t>
            </a:r>
            <a:r>
              <a:rPr lang="en"/>
              <a:t>Consideration</a:t>
            </a:r>
            <a:endParaRPr/>
          </a:p>
        </p:txBody>
      </p:sp>
      <p:sp>
        <p:nvSpPr>
          <p:cNvPr id="80" name="Google Shape;80;p15"/>
          <p:cNvSpPr txBox="1"/>
          <p:nvPr/>
        </p:nvSpPr>
        <p:spPr>
          <a:xfrm>
            <a:off x="374075" y="238750"/>
            <a:ext cx="302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S.M. Mushfiqur Rahman</a:t>
            </a:r>
            <a:endParaRPr/>
          </a:p>
          <a:p>
            <a:pPr indent="0" lvl="0" marL="0" rtl="0" algn="l">
              <a:spcBef>
                <a:spcPts val="0"/>
              </a:spcBef>
              <a:spcAft>
                <a:spcPts val="0"/>
              </a:spcAft>
              <a:buNone/>
            </a:pPr>
            <a:r>
              <a:rPr lang="en"/>
              <a:t>16101040</a:t>
            </a:r>
            <a:endParaRPr/>
          </a:p>
        </p:txBody>
      </p:sp>
      <p:sp>
        <p:nvSpPr>
          <p:cNvPr id="81" name="Google Shape;81;p15"/>
          <p:cNvSpPr txBox="1"/>
          <p:nvPr>
            <p:ph idx="1" type="body"/>
          </p:nvPr>
        </p:nvSpPr>
        <p:spPr>
          <a:xfrm>
            <a:off x="4719000" y="1561550"/>
            <a:ext cx="4260300" cy="300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Students are more vulnerable to scammers and online predators</a:t>
            </a:r>
            <a:endParaRPr sz="1400">
              <a:solidFill>
                <a:schemeClr val="dk1"/>
              </a:solidFill>
              <a:highlight>
                <a:schemeClr val="lt1"/>
              </a:highlight>
            </a:endParaRPr>
          </a:p>
          <a:p>
            <a:pPr indent="-317500" lvl="0" marL="457200" marR="114300" rtl="0" algn="l">
              <a:spcBef>
                <a:spcPts val="0"/>
              </a:spcBef>
              <a:spcAft>
                <a:spcPts val="0"/>
              </a:spcAft>
              <a:buClr>
                <a:schemeClr val="dk1"/>
              </a:buClr>
              <a:buSzPts val="1400"/>
              <a:buChar char="●"/>
            </a:pPr>
            <a:r>
              <a:rPr lang="en" sz="1400">
                <a:solidFill>
                  <a:schemeClr val="dk1"/>
                </a:solidFill>
              </a:rPr>
              <a:t>Students might get targeted with spam and harmful content</a:t>
            </a:r>
            <a:endParaRPr sz="1400">
              <a:solidFill>
                <a:schemeClr val="dk1"/>
              </a:solidFill>
            </a:endParaRPr>
          </a:p>
          <a:p>
            <a:pPr indent="0" lvl="0" marL="457200" rtl="0" algn="l">
              <a:spcBef>
                <a:spcPts val="0"/>
              </a:spcBef>
              <a:spcAft>
                <a:spcPts val="1200"/>
              </a:spcAft>
              <a:buNone/>
            </a:pPr>
            <a:r>
              <a:t/>
            </a:r>
            <a:endParaRPr sz="1400">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11250"/>
            <a:ext cx="307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5131"/>
              <a:buNone/>
            </a:pPr>
            <a:r>
              <a:rPr lang="en" sz="1520"/>
              <a:t>Jahid Hasan Mamun</a:t>
            </a:r>
            <a:endParaRPr sz="1520"/>
          </a:p>
          <a:p>
            <a:pPr indent="0" lvl="0" marL="0" rtl="0" algn="l">
              <a:spcBef>
                <a:spcPts val="0"/>
              </a:spcBef>
              <a:spcAft>
                <a:spcPts val="0"/>
              </a:spcAft>
              <a:buSzPct val="65131"/>
              <a:buNone/>
            </a:pPr>
            <a:r>
              <a:rPr lang="en" sz="1520"/>
              <a:t>21166047</a:t>
            </a:r>
            <a:endParaRPr sz="1520"/>
          </a:p>
        </p:txBody>
      </p:sp>
      <p:sp>
        <p:nvSpPr>
          <p:cNvPr id="87" name="Google Shape;87;p16"/>
          <p:cNvSpPr txBox="1"/>
          <p:nvPr>
            <p:ph idx="1" type="body"/>
          </p:nvPr>
        </p:nvSpPr>
        <p:spPr>
          <a:xfrm>
            <a:off x="311700" y="2311100"/>
            <a:ext cx="2707500" cy="27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Dataset:</a:t>
            </a:r>
            <a:endParaRPr b="1"/>
          </a:p>
          <a:p>
            <a:pPr indent="0" lvl="0" marL="0" rtl="0" algn="l">
              <a:spcBef>
                <a:spcPts val="1200"/>
              </a:spcBef>
              <a:spcAft>
                <a:spcPts val="0"/>
              </a:spcAft>
              <a:buNone/>
            </a:pPr>
            <a:r>
              <a:rPr lang="en" sz="1300"/>
              <a:t>Students(“S”)		=225</a:t>
            </a:r>
            <a:endParaRPr sz="1300"/>
          </a:p>
          <a:p>
            <a:pPr indent="0" lvl="0" marL="0" rtl="0" algn="l">
              <a:spcBef>
                <a:spcPts val="1200"/>
              </a:spcBef>
              <a:spcAft>
                <a:spcPts val="0"/>
              </a:spcAft>
              <a:buNone/>
            </a:pPr>
            <a:r>
              <a:rPr lang="en" sz="1300"/>
              <a:t>Non-Students(“N-S”)	=812</a:t>
            </a:r>
            <a:endParaRPr sz="1300"/>
          </a:p>
          <a:p>
            <a:pPr indent="0" lvl="0" marL="0" rtl="0" algn="l">
              <a:spcBef>
                <a:spcPts val="1200"/>
              </a:spcBef>
              <a:spcAft>
                <a:spcPts val="0"/>
              </a:spcAft>
              <a:buNone/>
            </a:pPr>
            <a:r>
              <a:rPr lang="en" sz="1300"/>
              <a:t>Total 				=1037</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rPr lang="en" sz="1300"/>
              <a:t>S = 21.7%,	N-S = 78.3%</a:t>
            </a:r>
            <a:endParaRPr sz="1300"/>
          </a:p>
        </p:txBody>
      </p:sp>
      <p:sp>
        <p:nvSpPr>
          <p:cNvPr id="88" name="Google Shape;88;p16"/>
          <p:cNvSpPr txBox="1"/>
          <p:nvPr>
            <p:ph type="title"/>
          </p:nvPr>
        </p:nvSpPr>
        <p:spPr>
          <a:xfrm>
            <a:off x="311700" y="1152400"/>
            <a:ext cx="236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2. DATA</a:t>
            </a:r>
            <a:endParaRPr sz="2620"/>
          </a:p>
        </p:txBody>
      </p:sp>
      <p:sp>
        <p:nvSpPr>
          <p:cNvPr id="89" name="Google Shape;89;p16"/>
          <p:cNvSpPr txBox="1"/>
          <p:nvPr>
            <p:ph idx="1" type="body"/>
          </p:nvPr>
        </p:nvSpPr>
        <p:spPr>
          <a:xfrm>
            <a:off x="2965350" y="2311100"/>
            <a:ext cx="3213300" cy="270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Manually Labeled Based on:</a:t>
            </a:r>
            <a:endParaRPr b="1"/>
          </a:p>
          <a:p>
            <a:pPr indent="0" lvl="0" marL="0" rtl="0" algn="l">
              <a:spcBef>
                <a:spcPts val="1200"/>
              </a:spcBef>
              <a:spcAft>
                <a:spcPts val="0"/>
              </a:spcAft>
              <a:buNone/>
            </a:pPr>
            <a:r>
              <a:rPr lang="en" sz="1300"/>
              <a:t>Twitter Bios, Tweet Content, LinkedIn and Instagram Profiles.</a:t>
            </a:r>
            <a:endParaRPr sz="1300"/>
          </a:p>
          <a:p>
            <a:pPr indent="0" lvl="0" marL="0" rtl="0" algn="l">
              <a:spcBef>
                <a:spcPts val="1200"/>
              </a:spcBef>
              <a:spcAft>
                <a:spcPts val="0"/>
              </a:spcAft>
              <a:buNone/>
            </a:pPr>
            <a:r>
              <a:rPr lang="en" sz="1300"/>
              <a:t>Other indicators:</a:t>
            </a:r>
            <a:endParaRPr sz="1300"/>
          </a:p>
          <a:p>
            <a:pPr indent="0" lvl="0" marL="0" rtl="0" algn="l">
              <a:spcBef>
                <a:spcPts val="1200"/>
              </a:spcBef>
              <a:spcAft>
                <a:spcPts val="0"/>
              </a:spcAft>
              <a:buNone/>
            </a:pPr>
            <a:r>
              <a:rPr lang="en" sz="1300"/>
              <a:t>Job Status, Graduation Status, followers of “Hunter College”, “Who to follow” feature</a:t>
            </a:r>
            <a:endParaRPr sz="1300"/>
          </a:p>
          <a:p>
            <a:pPr indent="0" lvl="0" marL="0" rtl="0" algn="l">
              <a:spcBef>
                <a:spcPts val="1200"/>
              </a:spcBef>
              <a:spcAft>
                <a:spcPts val="1200"/>
              </a:spcAft>
              <a:buNone/>
            </a:pPr>
            <a:r>
              <a:t/>
            </a:r>
            <a:endParaRPr sz="1300"/>
          </a:p>
        </p:txBody>
      </p:sp>
      <p:sp>
        <p:nvSpPr>
          <p:cNvPr id="90" name="Google Shape;90;p16"/>
          <p:cNvSpPr txBox="1"/>
          <p:nvPr>
            <p:ph idx="1" type="body"/>
          </p:nvPr>
        </p:nvSpPr>
        <p:spPr>
          <a:xfrm>
            <a:off x="6318475" y="2311100"/>
            <a:ext cx="2529300" cy="27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Limitations</a:t>
            </a:r>
            <a:endParaRPr b="1"/>
          </a:p>
          <a:p>
            <a:pPr indent="-317500" lvl="0" marL="457200" rtl="0" algn="l">
              <a:spcBef>
                <a:spcPts val="1200"/>
              </a:spcBef>
              <a:spcAft>
                <a:spcPts val="0"/>
              </a:spcAft>
              <a:buSzPts val="1400"/>
              <a:buAutoNum type="arabicPeriod"/>
            </a:pPr>
            <a:r>
              <a:rPr lang="en" sz="1400"/>
              <a:t>50% samples could not be </a:t>
            </a:r>
            <a:r>
              <a:rPr lang="en" sz="1400"/>
              <a:t>identified.</a:t>
            </a:r>
            <a:endParaRPr sz="1400"/>
          </a:p>
          <a:p>
            <a:pPr indent="-317500" lvl="0" marL="457200" rtl="0" algn="l">
              <a:spcBef>
                <a:spcPts val="0"/>
              </a:spcBef>
              <a:spcAft>
                <a:spcPts val="0"/>
              </a:spcAft>
              <a:buSzPts val="1400"/>
              <a:buAutoNum type="arabicPeriod"/>
            </a:pPr>
            <a:r>
              <a:rPr lang="en" sz="1400"/>
              <a:t>Time-intensive manual labeling process. </a:t>
            </a:r>
            <a:endParaRPr sz="1400"/>
          </a:p>
          <a:p>
            <a:pPr indent="-317500" lvl="0" marL="457200" rtl="0" algn="l">
              <a:spcBef>
                <a:spcPts val="0"/>
              </a:spcBef>
              <a:spcAft>
                <a:spcPts val="0"/>
              </a:spcAft>
              <a:buSzPts val="1400"/>
              <a:buAutoNum type="arabicPeriod"/>
            </a:pPr>
            <a:r>
              <a:rPr lang="en" sz="1400"/>
              <a:t>Uneven distribution.</a:t>
            </a:r>
            <a:endParaRPr sz="1400"/>
          </a:p>
        </p:txBody>
      </p:sp>
      <p:sp>
        <p:nvSpPr>
          <p:cNvPr id="91" name="Google Shape;91;p16"/>
          <p:cNvSpPr txBox="1"/>
          <p:nvPr/>
        </p:nvSpPr>
        <p:spPr>
          <a:xfrm>
            <a:off x="5758225" y="311250"/>
            <a:ext cx="29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92" name="Google Shape;92;p16"/>
          <p:cNvGraphicFramePr/>
          <p:nvPr/>
        </p:nvGraphicFramePr>
        <p:xfrm>
          <a:off x="5039150" y="311250"/>
          <a:ext cx="3000000" cy="3000000"/>
        </p:xfrm>
        <a:graphic>
          <a:graphicData uri="http://schemas.openxmlformats.org/drawingml/2006/table">
            <a:tbl>
              <a:tblPr>
                <a:noFill/>
                <a:tableStyleId>{E0DF3235-8BA6-4EAC-912C-90B9BC8085C3}</a:tableStyleId>
              </a:tblPr>
              <a:tblGrid>
                <a:gridCol w="1672175"/>
                <a:gridCol w="627275"/>
                <a:gridCol w="627275"/>
                <a:gridCol w="627275"/>
              </a:tblGrid>
              <a:tr h="415125">
                <a:tc>
                  <a:txBody>
                    <a:bodyPr/>
                    <a:lstStyle/>
                    <a:p>
                      <a:pPr indent="0" lvl="0" marL="0" rtl="0" algn="ctr">
                        <a:spcBef>
                          <a:spcPts val="0"/>
                        </a:spcBef>
                        <a:spcAft>
                          <a:spcPts val="0"/>
                        </a:spcAft>
                        <a:buNone/>
                      </a:pPr>
                      <a:r>
                        <a:rPr b="1" lang="en" sz="1300"/>
                        <a:t>Sample Type</a:t>
                      </a:r>
                      <a:endParaRPr b="1" sz="13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100"/>
                        <a:t>S</a:t>
                      </a:r>
                      <a:endParaRPr b="1" sz="11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100"/>
                        <a:t>N-S</a:t>
                      </a:r>
                      <a:endParaRPr b="1" sz="11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100"/>
                        <a:t>Total</a:t>
                      </a:r>
                      <a:endParaRPr b="1" sz="11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85450">
                <a:tc>
                  <a:txBody>
                    <a:bodyPr/>
                    <a:lstStyle/>
                    <a:p>
                      <a:pPr indent="0" lvl="0" marL="0" rtl="0" algn="l">
                        <a:spcBef>
                          <a:spcPts val="0"/>
                        </a:spcBef>
                        <a:spcAft>
                          <a:spcPts val="0"/>
                        </a:spcAft>
                        <a:buNone/>
                      </a:pPr>
                      <a:r>
                        <a:rPr lang="en" sz="1100"/>
                        <a:t>General Stream</a:t>
                      </a:r>
                      <a:endParaRPr sz="11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n" sz="1100"/>
                        <a:t>11</a:t>
                      </a:r>
                      <a:endParaRPr sz="1100"/>
                    </a:p>
                  </a:txBody>
                  <a:tcPr marT="91425" marB="91425" marR="91425" marL="91425">
                    <a:lnL cap="flat" cmpd="sng" w="9525">
                      <a:solidFill>
                        <a:schemeClr val="dk2"/>
                      </a:solidFill>
                      <a:prstDash val="solid"/>
                      <a:round/>
                      <a:headEnd len="sm" w="sm" type="none"/>
                      <a:tailEnd len="sm" w="sm" type="none"/>
                    </a:lnL>
                    <a:lnT cap="flat" cmpd="sng" w="28575">
                      <a:solidFill>
                        <a:schemeClr val="dk1"/>
                      </a:solidFill>
                      <a:prstDash val="solid"/>
                      <a:round/>
                      <a:headEnd len="sm" w="sm" type="none"/>
                      <a:tailEnd len="sm" w="sm" type="none"/>
                    </a:lnT>
                  </a:tcPr>
                </a:tc>
                <a:tc>
                  <a:txBody>
                    <a:bodyPr/>
                    <a:lstStyle/>
                    <a:p>
                      <a:pPr indent="0" lvl="0" marL="0" rtl="0" algn="r">
                        <a:spcBef>
                          <a:spcPts val="0"/>
                        </a:spcBef>
                        <a:spcAft>
                          <a:spcPts val="0"/>
                        </a:spcAft>
                        <a:buNone/>
                      </a:pPr>
                      <a:r>
                        <a:rPr lang="en" sz="1100"/>
                        <a:t>53</a:t>
                      </a:r>
                      <a:endParaRPr sz="1100"/>
                    </a:p>
                  </a:txBody>
                  <a:tcPr marT="91425" marB="91425" marR="91425" marL="91425">
                    <a:lnT cap="flat" cmpd="sng" w="28575">
                      <a:solidFill>
                        <a:schemeClr val="dk1"/>
                      </a:solidFill>
                      <a:prstDash val="solid"/>
                      <a:round/>
                      <a:headEnd len="sm" w="sm" type="none"/>
                      <a:tailEnd len="sm" w="sm" type="none"/>
                    </a:lnT>
                  </a:tcPr>
                </a:tc>
                <a:tc>
                  <a:txBody>
                    <a:bodyPr/>
                    <a:lstStyle/>
                    <a:p>
                      <a:pPr indent="0" lvl="0" marL="0" rtl="0" algn="r">
                        <a:spcBef>
                          <a:spcPts val="0"/>
                        </a:spcBef>
                        <a:spcAft>
                          <a:spcPts val="0"/>
                        </a:spcAft>
                        <a:buNone/>
                      </a:pPr>
                      <a:r>
                        <a:rPr lang="en" sz="1100"/>
                        <a:t>64</a:t>
                      </a:r>
                      <a:endParaRPr sz="1100"/>
                    </a:p>
                  </a:txBody>
                  <a:tcPr marT="91425" marB="91425" marR="91425" marL="91425">
                    <a:lnT cap="flat" cmpd="sng" w="28575">
                      <a:solidFill>
                        <a:schemeClr val="dk1"/>
                      </a:solidFill>
                      <a:prstDash val="solid"/>
                      <a:round/>
                      <a:headEnd len="sm" w="sm" type="none"/>
                      <a:tailEnd len="sm" w="sm" type="none"/>
                    </a:lnT>
                  </a:tcPr>
                </a:tc>
              </a:tr>
              <a:tr h="385450">
                <a:tc>
                  <a:txBody>
                    <a:bodyPr/>
                    <a:lstStyle/>
                    <a:p>
                      <a:pPr indent="0" lvl="0" marL="0" rtl="0" algn="l">
                        <a:spcBef>
                          <a:spcPts val="0"/>
                        </a:spcBef>
                        <a:spcAft>
                          <a:spcPts val="0"/>
                        </a:spcAft>
                        <a:buNone/>
                      </a:pPr>
                      <a:r>
                        <a:rPr lang="en" sz="1100"/>
                        <a:t>Hunter College</a:t>
                      </a:r>
                      <a:endParaRPr sz="11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n" sz="1100"/>
                        <a:t>127</a:t>
                      </a:r>
                      <a:endParaRPr sz="1100"/>
                    </a:p>
                  </a:txBody>
                  <a:tcPr marT="91425" marB="91425" marR="91425" marL="91425">
                    <a:lnL cap="flat" cmpd="sng" w="9525">
                      <a:solidFill>
                        <a:schemeClr val="dk2"/>
                      </a:solidFill>
                      <a:prstDash val="solid"/>
                      <a:round/>
                      <a:headEnd len="sm" w="sm" type="none"/>
                      <a:tailEnd len="sm" w="sm" type="none"/>
                    </a:lnL>
                  </a:tcPr>
                </a:tc>
                <a:tc>
                  <a:txBody>
                    <a:bodyPr/>
                    <a:lstStyle/>
                    <a:p>
                      <a:pPr indent="0" lvl="0" marL="0" rtl="0" algn="r">
                        <a:spcBef>
                          <a:spcPts val="0"/>
                        </a:spcBef>
                        <a:spcAft>
                          <a:spcPts val="0"/>
                        </a:spcAft>
                        <a:buNone/>
                      </a:pPr>
                      <a:r>
                        <a:rPr lang="en" sz="1100"/>
                        <a:t>743</a:t>
                      </a:r>
                      <a:endParaRPr sz="1100"/>
                    </a:p>
                  </a:txBody>
                  <a:tcPr marT="91425" marB="91425" marR="91425" marL="91425"/>
                </a:tc>
                <a:tc>
                  <a:txBody>
                    <a:bodyPr/>
                    <a:lstStyle/>
                    <a:p>
                      <a:pPr indent="0" lvl="0" marL="0" rtl="0" algn="r">
                        <a:spcBef>
                          <a:spcPts val="0"/>
                        </a:spcBef>
                        <a:spcAft>
                          <a:spcPts val="0"/>
                        </a:spcAft>
                        <a:buNone/>
                      </a:pPr>
                      <a:r>
                        <a:rPr lang="en" sz="1100"/>
                        <a:t>870</a:t>
                      </a:r>
                      <a:endParaRPr sz="1100"/>
                    </a:p>
                  </a:txBody>
                  <a:tcPr marT="91425" marB="91425" marR="91425" marL="91425"/>
                </a:tc>
              </a:tr>
              <a:tr h="385450">
                <a:tc>
                  <a:txBody>
                    <a:bodyPr/>
                    <a:lstStyle/>
                    <a:p>
                      <a:pPr indent="0" lvl="0" marL="0" rtl="0" algn="l">
                        <a:spcBef>
                          <a:spcPts val="0"/>
                        </a:spcBef>
                        <a:spcAft>
                          <a:spcPts val="0"/>
                        </a:spcAft>
                        <a:buNone/>
                      </a:pPr>
                      <a:r>
                        <a:rPr lang="en" sz="1100"/>
                        <a:t>“Who to Follow”</a:t>
                      </a:r>
                      <a:endParaRPr sz="11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n" sz="1100"/>
                        <a:t>86</a:t>
                      </a:r>
                      <a:endParaRPr sz="1100"/>
                    </a:p>
                  </a:txBody>
                  <a:tcPr marT="91425" marB="91425" marR="91425" marL="91425">
                    <a:lnL cap="flat" cmpd="sng" w="9525">
                      <a:solidFill>
                        <a:schemeClr val="dk2"/>
                      </a:solidFill>
                      <a:prstDash val="solid"/>
                      <a:round/>
                      <a:headEnd len="sm" w="sm" type="none"/>
                      <a:tailEnd len="sm" w="sm" type="none"/>
                    </a:lnL>
                  </a:tcPr>
                </a:tc>
                <a:tc>
                  <a:txBody>
                    <a:bodyPr/>
                    <a:lstStyle/>
                    <a:p>
                      <a:pPr indent="0" lvl="0" marL="0" rtl="0" algn="r">
                        <a:spcBef>
                          <a:spcPts val="0"/>
                        </a:spcBef>
                        <a:spcAft>
                          <a:spcPts val="0"/>
                        </a:spcAft>
                        <a:buNone/>
                      </a:pPr>
                      <a:r>
                        <a:rPr lang="en" sz="1100"/>
                        <a:t>8</a:t>
                      </a:r>
                      <a:endParaRPr sz="1100"/>
                    </a:p>
                  </a:txBody>
                  <a:tcPr marT="91425" marB="91425" marR="91425" marL="91425"/>
                </a:tc>
                <a:tc>
                  <a:txBody>
                    <a:bodyPr/>
                    <a:lstStyle/>
                    <a:p>
                      <a:pPr indent="0" lvl="0" marL="0" rtl="0" algn="r">
                        <a:spcBef>
                          <a:spcPts val="0"/>
                        </a:spcBef>
                        <a:spcAft>
                          <a:spcPts val="0"/>
                        </a:spcAft>
                        <a:buNone/>
                      </a:pPr>
                      <a:r>
                        <a:rPr lang="en" sz="1100"/>
                        <a:t>94</a:t>
                      </a:r>
                      <a:endParaRPr sz="1100"/>
                    </a:p>
                  </a:txBody>
                  <a:tcPr marT="91425" marB="91425" marR="91425" marL="91425"/>
                </a:tc>
              </a:tr>
              <a:tr h="385450">
                <a:tc>
                  <a:txBody>
                    <a:bodyPr/>
                    <a:lstStyle/>
                    <a:p>
                      <a:pPr indent="0" lvl="0" marL="0" rtl="0" algn="l">
                        <a:spcBef>
                          <a:spcPts val="0"/>
                        </a:spcBef>
                        <a:spcAft>
                          <a:spcPts val="0"/>
                        </a:spcAft>
                        <a:buNone/>
                      </a:pPr>
                      <a:r>
                        <a:rPr lang="en" sz="1100"/>
                        <a:t>Total</a:t>
                      </a:r>
                      <a:endParaRPr sz="11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n" sz="1100"/>
                        <a:t>224</a:t>
                      </a:r>
                      <a:endParaRPr sz="1100"/>
                    </a:p>
                  </a:txBody>
                  <a:tcPr marT="91425" marB="91425" marR="91425" marL="91425">
                    <a:lnL cap="flat" cmpd="sng" w="9525">
                      <a:solidFill>
                        <a:schemeClr val="dk2"/>
                      </a:solidFill>
                      <a:prstDash val="solid"/>
                      <a:round/>
                      <a:headEnd len="sm" w="sm" type="none"/>
                      <a:tailEnd len="sm" w="sm" type="none"/>
                    </a:lnL>
                  </a:tcPr>
                </a:tc>
                <a:tc>
                  <a:txBody>
                    <a:bodyPr/>
                    <a:lstStyle/>
                    <a:p>
                      <a:pPr indent="0" lvl="0" marL="0" rtl="0" algn="r">
                        <a:spcBef>
                          <a:spcPts val="0"/>
                        </a:spcBef>
                        <a:spcAft>
                          <a:spcPts val="0"/>
                        </a:spcAft>
                        <a:buNone/>
                      </a:pPr>
                      <a:r>
                        <a:rPr lang="en" sz="1100"/>
                        <a:t>804</a:t>
                      </a:r>
                      <a:endParaRPr sz="1100"/>
                    </a:p>
                  </a:txBody>
                  <a:tcPr marT="91425" marB="91425" marR="91425" marL="91425"/>
                </a:tc>
                <a:tc>
                  <a:txBody>
                    <a:bodyPr/>
                    <a:lstStyle/>
                    <a:p>
                      <a:pPr indent="0" lvl="0" marL="0" rtl="0" algn="r">
                        <a:spcBef>
                          <a:spcPts val="0"/>
                        </a:spcBef>
                        <a:spcAft>
                          <a:spcPts val="0"/>
                        </a:spcAft>
                        <a:buNone/>
                      </a:pPr>
                      <a:r>
                        <a:rPr lang="en" sz="1100"/>
                        <a:t>1028</a:t>
                      </a:r>
                      <a:endParaRPr sz="1100"/>
                    </a:p>
                  </a:txBody>
                  <a:tcPr marT="91425" marB="91425" marR="91425" marL="91425"/>
                </a:tc>
              </a:tr>
            </a:tbl>
          </a:graphicData>
        </a:graphic>
      </p:graphicFrame>
      <p:pic>
        <p:nvPicPr>
          <p:cNvPr id="93" name="Google Shape;93;p16"/>
          <p:cNvPicPr preferRelativeResize="0"/>
          <p:nvPr/>
        </p:nvPicPr>
        <p:blipFill>
          <a:blip r:embed="rId3">
            <a:alphaModFix/>
          </a:blip>
          <a:stretch>
            <a:fillRect/>
          </a:stretch>
        </p:blipFill>
        <p:spPr>
          <a:xfrm>
            <a:off x="2718075" y="883950"/>
            <a:ext cx="1071574" cy="10715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Aryan Shrestha</a:t>
            </a:r>
            <a:endParaRPr>
              <a:solidFill>
                <a:schemeClr val="dk1"/>
              </a:solidFill>
            </a:endParaRPr>
          </a:p>
          <a:p>
            <a:pPr indent="0" lvl="0" marL="0" rtl="0" algn="l">
              <a:spcBef>
                <a:spcPts val="0"/>
              </a:spcBef>
              <a:spcAft>
                <a:spcPts val="0"/>
              </a:spcAft>
              <a:buNone/>
            </a:pPr>
            <a:r>
              <a:rPr lang="en">
                <a:solidFill>
                  <a:schemeClr val="dk1"/>
                </a:solidFill>
              </a:rPr>
              <a:t>16201074</a:t>
            </a:r>
            <a:endParaRPr>
              <a:solidFill>
                <a:schemeClr val="dk1"/>
              </a:solidFill>
            </a:endParaRPr>
          </a:p>
        </p:txBody>
      </p:sp>
      <p:sp>
        <p:nvSpPr>
          <p:cNvPr id="99" name="Google Shape;99;p17"/>
          <p:cNvSpPr txBox="1"/>
          <p:nvPr>
            <p:ph idx="4294967295" type="body"/>
          </p:nvPr>
        </p:nvSpPr>
        <p:spPr>
          <a:xfrm>
            <a:off x="1902425" y="284775"/>
            <a:ext cx="3921900" cy="615600"/>
          </a:xfrm>
          <a:prstGeom prst="rect">
            <a:avLst/>
          </a:prstGeom>
        </p:spPr>
        <p:txBody>
          <a:bodyPr anchorCtr="0" anchor="t" bIns="91425" lIns="91425" spcFirstLastPara="1" rIns="91425" wrap="square" tIns="91425">
            <a:normAutofit lnSpcReduction="20000"/>
          </a:bodyPr>
          <a:lstStyle/>
          <a:p>
            <a:pPr indent="-372110" lvl="0" marL="914400" rtl="0" algn="ctr">
              <a:lnSpc>
                <a:spcPct val="80000"/>
              </a:lnSpc>
              <a:spcBef>
                <a:spcPts val="0"/>
              </a:spcBef>
              <a:spcAft>
                <a:spcPts val="0"/>
              </a:spcAft>
              <a:buClr>
                <a:schemeClr val="dk1"/>
              </a:buClr>
              <a:buSzPts val="2260"/>
              <a:buChar char="❏"/>
            </a:pPr>
            <a:r>
              <a:rPr lang="en" sz="2260">
                <a:solidFill>
                  <a:schemeClr val="dk1"/>
                </a:solidFill>
              </a:rPr>
              <a:t>3.1 Feature Extraction </a:t>
            </a:r>
            <a:endParaRPr sz="2260">
              <a:solidFill>
                <a:schemeClr val="dk1"/>
              </a:solidFill>
            </a:endParaRPr>
          </a:p>
          <a:p>
            <a:pPr indent="0" lvl="0" marL="0" rtl="0" algn="l">
              <a:lnSpc>
                <a:spcPct val="95000"/>
              </a:lnSpc>
              <a:spcBef>
                <a:spcPts val="0"/>
              </a:spcBef>
              <a:spcAft>
                <a:spcPts val="1200"/>
              </a:spcAft>
              <a:buSzPts val="935"/>
              <a:buNone/>
            </a:pPr>
            <a:r>
              <a:t/>
            </a:r>
            <a:endParaRPr sz="1530"/>
          </a:p>
        </p:txBody>
      </p:sp>
      <p:sp>
        <p:nvSpPr>
          <p:cNvPr id="100" name="Google Shape;100;p17"/>
          <p:cNvSpPr txBox="1"/>
          <p:nvPr>
            <p:ph idx="4294967295" type="body"/>
          </p:nvPr>
        </p:nvSpPr>
        <p:spPr>
          <a:xfrm>
            <a:off x="1902425" y="2889825"/>
            <a:ext cx="3921900" cy="615600"/>
          </a:xfrm>
          <a:prstGeom prst="rect">
            <a:avLst/>
          </a:prstGeom>
        </p:spPr>
        <p:txBody>
          <a:bodyPr anchorCtr="0" anchor="t" bIns="91425" lIns="91425" spcFirstLastPara="1" rIns="91425" wrap="square" tIns="91425">
            <a:normAutofit lnSpcReduction="20000"/>
          </a:bodyPr>
          <a:lstStyle/>
          <a:p>
            <a:pPr indent="-372110" lvl="0" marL="914400" rtl="0" algn="ctr">
              <a:lnSpc>
                <a:spcPct val="80000"/>
              </a:lnSpc>
              <a:spcBef>
                <a:spcPts val="0"/>
              </a:spcBef>
              <a:spcAft>
                <a:spcPts val="0"/>
              </a:spcAft>
              <a:buClr>
                <a:schemeClr val="dk1"/>
              </a:buClr>
              <a:buSzPts val="2260"/>
              <a:buChar char="❏"/>
            </a:pPr>
            <a:r>
              <a:rPr lang="en" sz="2260">
                <a:solidFill>
                  <a:schemeClr val="dk1"/>
                </a:solidFill>
              </a:rPr>
              <a:t>3.2 Feature Selection </a:t>
            </a:r>
            <a:endParaRPr sz="2260">
              <a:solidFill>
                <a:schemeClr val="dk1"/>
              </a:solidFill>
            </a:endParaRPr>
          </a:p>
          <a:p>
            <a:pPr indent="0" lvl="0" marL="0" rtl="0" algn="l">
              <a:lnSpc>
                <a:spcPct val="95000"/>
              </a:lnSpc>
              <a:spcBef>
                <a:spcPts val="0"/>
              </a:spcBef>
              <a:spcAft>
                <a:spcPts val="1200"/>
              </a:spcAft>
              <a:buSzPts val="935"/>
              <a:buNone/>
            </a:pPr>
            <a:r>
              <a:t/>
            </a:r>
            <a:endParaRPr sz="1530"/>
          </a:p>
        </p:txBody>
      </p:sp>
      <p:pic>
        <p:nvPicPr>
          <p:cNvPr id="101" name="Google Shape;101;p17"/>
          <p:cNvPicPr preferRelativeResize="0"/>
          <p:nvPr/>
        </p:nvPicPr>
        <p:blipFill>
          <a:blip r:embed="rId3">
            <a:alphaModFix/>
          </a:blip>
          <a:stretch>
            <a:fillRect/>
          </a:stretch>
        </p:blipFill>
        <p:spPr>
          <a:xfrm>
            <a:off x="5976725" y="152400"/>
            <a:ext cx="3014874" cy="2737432"/>
          </a:xfrm>
          <a:prstGeom prst="rect">
            <a:avLst/>
          </a:prstGeom>
          <a:noFill/>
          <a:ln>
            <a:noFill/>
          </a:ln>
        </p:spPr>
      </p:pic>
      <p:sp>
        <p:nvSpPr>
          <p:cNvPr id="102" name="Google Shape;102;p17"/>
          <p:cNvSpPr txBox="1"/>
          <p:nvPr/>
        </p:nvSpPr>
        <p:spPr>
          <a:xfrm>
            <a:off x="240150" y="900375"/>
            <a:ext cx="5716200" cy="22164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chemeClr val="dk1"/>
              </a:buClr>
              <a:buSzPts val="1200"/>
              <a:buChar char="●"/>
            </a:pPr>
            <a:r>
              <a:rPr lang="en" sz="1200">
                <a:solidFill>
                  <a:schemeClr val="dk1"/>
                </a:solidFill>
              </a:rPr>
              <a:t>To </a:t>
            </a:r>
            <a:r>
              <a:rPr lang="en" sz="1200">
                <a:solidFill>
                  <a:schemeClr val="dk1"/>
                </a:solidFill>
              </a:rPr>
              <a:t>Training the models</a:t>
            </a:r>
            <a:r>
              <a:rPr lang="en" sz="1200">
                <a:solidFill>
                  <a:schemeClr val="dk1"/>
                </a:solidFill>
              </a:rPr>
              <a:t> </a:t>
            </a:r>
            <a:r>
              <a:rPr lang="en" sz="1200">
                <a:solidFill>
                  <a:schemeClr val="dk1"/>
                </a:solidFill>
              </a:rPr>
              <a:t>a combination of metadata based features and custom text based features were used. (Table 2)</a:t>
            </a:r>
            <a:endParaRPr sz="1200">
              <a:solidFill>
                <a:schemeClr val="dk1"/>
              </a:solidFill>
            </a:endParaRPr>
          </a:p>
          <a:p>
            <a:pPr indent="-285750" lvl="0" marL="457200" rtl="0" algn="just">
              <a:spcBef>
                <a:spcPts val="0"/>
              </a:spcBef>
              <a:spcAft>
                <a:spcPts val="0"/>
              </a:spcAft>
              <a:buClr>
                <a:schemeClr val="dk1"/>
              </a:buClr>
              <a:buSzPts val="900"/>
              <a:buChar char="●"/>
            </a:pPr>
            <a:r>
              <a:rPr lang="en" sz="1200">
                <a:solidFill>
                  <a:schemeClr val="dk1"/>
                </a:solidFill>
              </a:rPr>
              <a:t>Users without descriptions, zeros were recorded for all description-based features .</a:t>
            </a:r>
            <a:endParaRPr sz="1200">
              <a:solidFill>
                <a:schemeClr val="dk1"/>
              </a:solidFill>
            </a:endParaRPr>
          </a:p>
          <a:p>
            <a:pPr indent="-292100" lvl="0" marL="457200" rtl="0" algn="just">
              <a:spcBef>
                <a:spcPts val="0"/>
              </a:spcBef>
              <a:spcAft>
                <a:spcPts val="0"/>
              </a:spcAft>
              <a:buClr>
                <a:schemeClr val="dk1"/>
              </a:buClr>
              <a:buSzPts val="1000"/>
              <a:buChar char="●"/>
            </a:pPr>
            <a:r>
              <a:rPr lang="en" sz="1200">
                <a:solidFill>
                  <a:schemeClr val="dk1"/>
                </a:solidFill>
              </a:rPr>
              <a:t>Features were scaled to similar ranges using scikit-learn’s StandardScalerto improve model’s performance.</a:t>
            </a:r>
            <a:endParaRPr sz="1200">
              <a:solidFill>
                <a:schemeClr val="dk1"/>
              </a:solidFill>
            </a:endParaRPr>
          </a:p>
          <a:p>
            <a:pPr indent="-292100" lvl="0" marL="457200" rtl="0" algn="just">
              <a:spcBef>
                <a:spcPts val="0"/>
              </a:spcBef>
              <a:spcAft>
                <a:spcPts val="0"/>
              </a:spcAft>
              <a:buClr>
                <a:schemeClr val="dk1"/>
              </a:buClr>
              <a:buSzPts val="1000"/>
              <a:buChar char="●"/>
            </a:pPr>
            <a:r>
              <a:rPr lang="en" sz="1200">
                <a:solidFill>
                  <a:schemeClr val="dk1"/>
                </a:solidFill>
              </a:rPr>
              <a:t>Only profile information was incorporated into this mode.</a:t>
            </a:r>
            <a:endParaRPr sz="1200">
              <a:solidFill>
                <a:schemeClr val="dk1"/>
              </a:solidFill>
            </a:endParaRPr>
          </a:p>
          <a:p>
            <a:pPr indent="-292100" lvl="0" marL="457200" rtl="0" algn="just">
              <a:spcBef>
                <a:spcPts val="0"/>
              </a:spcBef>
              <a:spcAft>
                <a:spcPts val="0"/>
              </a:spcAft>
              <a:buClr>
                <a:schemeClr val="dk1"/>
              </a:buClr>
              <a:buSzPts val="1000"/>
              <a:buChar char="●"/>
            </a:pPr>
            <a:r>
              <a:rPr lang="en" sz="1200">
                <a:solidFill>
                  <a:schemeClr val="dk1"/>
                </a:solidFill>
              </a:rPr>
              <a:t>User features were extracted using the Twitter API in batches of 100 user IDs which limits requests to 900 per 15 minutes, that means 90,000 users to be extracted per 15 minutes.</a:t>
            </a:r>
            <a:endParaRPr sz="1200">
              <a:solidFill>
                <a:schemeClr val="dk1"/>
              </a:solidFill>
            </a:endParaRPr>
          </a:p>
          <a:p>
            <a:pPr indent="0" lvl="0" marL="457200" rtl="0" algn="just">
              <a:spcBef>
                <a:spcPts val="0"/>
              </a:spcBef>
              <a:spcAft>
                <a:spcPts val="0"/>
              </a:spcAft>
              <a:buNone/>
            </a:pPr>
            <a:r>
              <a:t/>
            </a:r>
            <a:endParaRPr sz="1200">
              <a:solidFill>
                <a:schemeClr val="dk1"/>
              </a:solidFill>
            </a:endParaRPr>
          </a:p>
        </p:txBody>
      </p:sp>
      <p:sp>
        <p:nvSpPr>
          <p:cNvPr id="103" name="Google Shape;103;p17"/>
          <p:cNvSpPr txBox="1"/>
          <p:nvPr/>
        </p:nvSpPr>
        <p:spPr>
          <a:xfrm>
            <a:off x="240150" y="3401550"/>
            <a:ext cx="5716200" cy="14775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SzPts val="1200"/>
              <a:buChar char="●"/>
            </a:pPr>
            <a:r>
              <a:rPr lang="en" sz="1200"/>
              <a:t>Twenty original features were extracted from each user, and three were removed due to low importance to the machine learning models .</a:t>
            </a:r>
            <a:endParaRPr sz="1200"/>
          </a:p>
          <a:p>
            <a:pPr indent="-304800" lvl="0" marL="457200" rtl="0" algn="just">
              <a:spcBef>
                <a:spcPts val="0"/>
              </a:spcBef>
              <a:spcAft>
                <a:spcPts val="0"/>
              </a:spcAft>
              <a:buSzPts val="1200"/>
              <a:buChar char="●"/>
            </a:pPr>
            <a:r>
              <a:rPr lang="en" sz="1200"/>
              <a:t>Importance was assessed via logistic regression importance rankings, decision tree rankings, random forest rankings, and LASSO rankings.</a:t>
            </a:r>
            <a:endParaRPr sz="1200"/>
          </a:p>
          <a:p>
            <a:pPr indent="-304800" lvl="0" marL="457200" rtl="0" algn="just">
              <a:spcBef>
                <a:spcPts val="0"/>
              </a:spcBef>
              <a:spcAft>
                <a:spcPts val="0"/>
              </a:spcAft>
              <a:buSzPts val="1200"/>
              <a:buChar char="●"/>
            </a:pPr>
            <a:r>
              <a:rPr lang="en" sz="1200"/>
              <a:t>This feature removal was verified via an ablation study, whichshowed that all remaining features had a positive importance averaged across all six models (Fig. 1)</a:t>
            </a:r>
            <a:endParaRPr sz="1200"/>
          </a:p>
        </p:txBody>
      </p:sp>
      <p:pic>
        <p:nvPicPr>
          <p:cNvPr id="104" name="Google Shape;104;p17"/>
          <p:cNvPicPr preferRelativeResize="0"/>
          <p:nvPr/>
        </p:nvPicPr>
        <p:blipFill>
          <a:blip r:embed="rId4">
            <a:alphaModFix/>
          </a:blip>
          <a:stretch>
            <a:fillRect/>
          </a:stretch>
        </p:blipFill>
        <p:spPr>
          <a:xfrm>
            <a:off x="6108750" y="3042232"/>
            <a:ext cx="2004099" cy="19488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0" y="1052175"/>
            <a:ext cx="4425000" cy="645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3.3 </a:t>
            </a:r>
            <a:r>
              <a:rPr lang="en"/>
              <a:t>Model Selection</a:t>
            </a:r>
            <a:r>
              <a:rPr lang="en"/>
              <a:t> </a:t>
            </a:r>
            <a:endParaRPr/>
          </a:p>
        </p:txBody>
      </p:sp>
      <p:sp>
        <p:nvSpPr>
          <p:cNvPr id="110" name="Google Shape;110;p18"/>
          <p:cNvSpPr txBox="1"/>
          <p:nvPr/>
        </p:nvSpPr>
        <p:spPr>
          <a:xfrm>
            <a:off x="286300" y="147550"/>
            <a:ext cx="302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Md. Mofaqkhayrul Islam Mim</a:t>
            </a:r>
            <a:endParaRPr/>
          </a:p>
          <a:p>
            <a:pPr indent="0" lvl="0" marL="0" rtl="0" algn="l">
              <a:spcBef>
                <a:spcPts val="0"/>
              </a:spcBef>
              <a:spcAft>
                <a:spcPts val="0"/>
              </a:spcAft>
              <a:buNone/>
            </a:pPr>
            <a:r>
              <a:rPr lang="en"/>
              <a:t>20266013</a:t>
            </a:r>
            <a:endParaRPr/>
          </a:p>
        </p:txBody>
      </p:sp>
      <p:sp>
        <p:nvSpPr>
          <p:cNvPr id="111" name="Google Shape;111;p18"/>
          <p:cNvSpPr txBox="1"/>
          <p:nvPr/>
        </p:nvSpPr>
        <p:spPr>
          <a:xfrm>
            <a:off x="113400" y="1835125"/>
            <a:ext cx="5083200" cy="21240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SzPts val="1400"/>
              <a:buChar char="●"/>
            </a:pPr>
            <a:r>
              <a:rPr lang="en"/>
              <a:t>Six distinct machine learning models were implemented by the authors in scikit-learn (Pedregosa et al., 2011) to create student identification classifier: 1) Logistic Regression, 2) Random Forest, 3) SVM, 4) K-Nearest Neighbors, 5) AdaBoost and 6) a Stacked Classifier. </a:t>
            </a:r>
            <a:endParaRPr/>
          </a:p>
          <a:p>
            <a:pPr indent="0" lvl="0" marL="457200" marR="0" rtl="0" algn="just">
              <a:lnSpc>
                <a:spcPct val="100000"/>
              </a:lnSpc>
              <a:spcBef>
                <a:spcPts val="0"/>
              </a:spcBef>
              <a:spcAft>
                <a:spcPts val="0"/>
              </a:spcAft>
              <a:buNone/>
            </a:pPr>
            <a:r>
              <a:t/>
            </a:r>
            <a:endParaRPr/>
          </a:p>
          <a:p>
            <a:pPr indent="-317500" lvl="0" marL="457200" marR="0" rtl="0" algn="just">
              <a:lnSpc>
                <a:spcPct val="100000"/>
              </a:lnSpc>
              <a:spcBef>
                <a:spcPts val="0"/>
              </a:spcBef>
              <a:spcAft>
                <a:spcPts val="0"/>
              </a:spcAft>
              <a:buSzPts val="1400"/>
              <a:buChar char="●"/>
            </a:pPr>
            <a:r>
              <a:rPr lang="en"/>
              <a:t>To optimize each model for the highest F1 score, they used a grid search of model hyperparameters combined with 10-fold cross-validation</a:t>
            </a:r>
            <a:endParaRPr/>
          </a:p>
        </p:txBody>
      </p:sp>
      <p:sp>
        <p:nvSpPr>
          <p:cNvPr id="112" name="Google Shape;112;p18"/>
          <p:cNvSpPr txBox="1"/>
          <p:nvPr/>
        </p:nvSpPr>
        <p:spPr>
          <a:xfrm>
            <a:off x="5196700" y="3109550"/>
            <a:ext cx="3756000" cy="21549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SzPts val="1400"/>
              <a:buChar char="●"/>
            </a:pPr>
            <a:r>
              <a:rPr lang="en"/>
              <a:t>Fig-1, showed that, The "Student?"</a:t>
            </a:r>
            <a:r>
              <a:rPr lang="en" sz="1600">
                <a:solidFill>
                  <a:schemeClr val="dk1"/>
                </a:solidFill>
                <a:latin typeface="Times New Roman"/>
                <a:ea typeface="Times New Roman"/>
                <a:cs typeface="Times New Roman"/>
                <a:sym typeface="Times New Roman"/>
              </a:rPr>
              <a:t> </a:t>
            </a:r>
            <a:r>
              <a:rPr lang="en"/>
              <a:t>element was heavily emphasized by the models. A simple "if-statement classifier" was constructed to see if the machine learning models were adding anything to the categorization. It classified a user as a student if the “Student?” feature was set to 1. </a:t>
            </a:r>
            <a:endParaRPr sz="1600">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a:p>
        </p:txBody>
      </p:sp>
      <p:pic>
        <p:nvPicPr>
          <p:cNvPr id="113" name="Google Shape;113;p18"/>
          <p:cNvPicPr preferRelativeResize="0"/>
          <p:nvPr/>
        </p:nvPicPr>
        <p:blipFill>
          <a:blip r:embed="rId3">
            <a:alphaModFix/>
          </a:blip>
          <a:stretch>
            <a:fillRect/>
          </a:stretch>
        </p:blipFill>
        <p:spPr>
          <a:xfrm>
            <a:off x="5423900" y="341925"/>
            <a:ext cx="3462305" cy="276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nvSpPr>
        <p:spPr>
          <a:xfrm>
            <a:off x="388450" y="511925"/>
            <a:ext cx="302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Md. Mofaqkhayrul Islam Mim</a:t>
            </a:r>
            <a:endParaRPr/>
          </a:p>
          <a:p>
            <a:pPr indent="0" lvl="0" marL="0" rtl="0" algn="l">
              <a:spcBef>
                <a:spcPts val="0"/>
              </a:spcBef>
              <a:spcAft>
                <a:spcPts val="0"/>
              </a:spcAft>
              <a:buNone/>
            </a:pPr>
            <a:r>
              <a:rPr lang="en"/>
              <a:t>20266013</a:t>
            </a:r>
            <a:endParaRPr/>
          </a:p>
        </p:txBody>
      </p:sp>
      <p:sp>
        <p:nvSpPr>
          <p:cNvPr id="119" name="Google Shape;119;p19"/>
          <p:cNvSpPr txBox="1"/>
          <p:nvPr>
            <p:ph type="title"/>
          </p:nvPr>
        </p:nvSpPr>
        <p:spPr>
          <a:xfrm>
            <a:off x="388450" y="1127525"/>
            <a:ext cx="8370900" cy="660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3.4 Model Tuning </a:t>
            </a:r>
            <a:endParaRPr/>
          </a:p>
        </p:txBody>
      </p:sp>
      <p:sp>
        <p:nvSpPr>
          <p:cNvPr id="120" name="Google Shape;120;p19"/>
          <p:cNvSpPr txBox="1"/>
          <p:nvPr/>
        </p:nvSpPr>
        <p:spPr>
          <a:xfrm>
            <a:off x="388450" y="1865726"/>
            <a:ext cx="8511000" cy="19086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SzPts val="1400"/>
              <a:buChar char="●"/>
            </a:pPr>
            <a:r>
              <a:rPr lang="en"/>
              <a:t>They enhanced the results by adding regions within their prediction probabilities, which they term "gray zones," where their models would identify a user as "uncertain," after picking the best three model types based on F1 score and AUROC. </a:t>
            </a:r>
            <a:endParaRPr/>
          </a:p>
          <a:p>
            <a:pPr indent="0" lvl="0" marL="457200" marR="0" rtl="0" algn="just">
              <a:lnSpc>
                <a:spcPct val="100000"/>
              </a:lnSpc>
              <a:spcBef>
                <a:spcPts val="0"/>
              </a:spcBef>
              <a:spcAft>
                <a:spcPts val="0"/>
              </a:spcAft>
              <a:buNone/>
            </a:pPr>
            <a:r>
              <a:t/>
            </a:r>
            <a:endParaRPr/>
          </a:p>
          <a:p>
            <a:pPr indent="-317500" lvl="0" marL="457200" marR="0" rtl="0" algn="just">
              <a:lnSpc>
                <a:spcPct val="100000"/>
              </a:lnSpc>
              <a:spcBef>
                <a:spcPts val="0"/>
              </a:spcBef>
              <a:spcAft>
                <a:spcPts val="0"/>
              </a:spcAft>
              <a:buSzPts val="1400"/>
              <a:buChar char="●"/>
            </a:pPr>
            <a:r>
              <a:rPr lang="en"/>
              <a:t>By using 10-fold cross-validation to examine 39 candidates, these regions were discovered. For each of the three model types, two gray area candidates were chosen based on accuracy and F1 score.</a:t>
            </a:r>
            <a:endParaRPr/>
          </a:p>
          <a:p>
            <a:pPr indent="0" lvl="0" marL="457200" marR="0" rtl="0" algn="just">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nvSpPr>
        <p:spPr>
          <a:xfrm>
            <a:off x="388450" y="339525"/>
            <a:ext cx="302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Md Tarikul Islam</a:t>
            </a:r>
            <a:endParaRPr/>
          </a:p>
          <a:p>
            <a:pPr indent="0" lvl="0" marL="0" rtl="0" algn="l">
              <a:spcBef>
                <a:spcPts val="0"/>
              </a:spcBef>
              <a:spcAft>
                <a:spcPts val="0"/>
              </a:spcAft>
              <a:buNone/>
            </a:pPr>
            <a:r>
              <a:rPr lang="en"/>
              <a:t>21166020</a:t>
            </a:r>
            <a:endParaRPr/>
          </a:p>
        </p:txBody>
      </p:sp>
      <p:sp>
        <p:nvSpPr>
          <p:cNvPr id="126" name="Google Shape;126;p20"/>
          <p:cNvSpPr txBox="1"/>
          <p:nvPr>
            <p:ph type="title"/>
          </p:nvPr>
        </p:nvSpPr>
        <p:spPr>
          <a:xfrm>
            <a:off x="386550" y="883300"/>
            <a:ext cx="8370900" cy="660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4.0</a:t>
            </a:r>
            <a:r>
              <a:rPr lang="en"/>
              <a:t> Results</a:t>
            </a:r>
            <a:endParaRPr/>
          </a:p>
        </p:txBody>
      </p:sp>
      <p:sp>
        <p:nvSpPr>
          <p:cNvPr id="127" name="Google Shape;127;p20"/>
          <p:cNvSpPr txBox="1"/>
          <p:nvPr/>
        </p:nvSpPr>
        <p:spPr>
          <a:xfrm>
            <a:off x="388450" y="1865725"/>
            <a:ext cx="35052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t/>
            </a:r>
            <a:endParaRPr/>
          </a:p>
        </p:txBody>
      </p:sp>
      <p:pic>
        <p:nvPicPr>
          <p:cNvPr id="128" name="Google Shape;128;p20"/>
          <p:cNvPicPr preferRelativeResize="0"/>
          <p:nvPr/>
        </p:nvPicPr>
        <p:blipFill>
          <a:blip r:embed="rId3">
            <a:alphaModFix/>
          </a:blip>
          <a:stretch>
            <a:fillRect/>
          </a:stretch>
        </p:blipFill>
        <p:spPr>
          <a:xfrm>
            <a:off x="727200" y="1615725"/>
            <a:ext cx="3762375" cy="3028950"/>
          </a:xfrm>
          <a:prstGeom prst="rect">
            <a:avLst/>
          </a:prstGeom>
          <a:noFill/>
          <a:ln>
            <a:noFill/>
          </a:ln>
        </p:spPr>
      </p:pic>
      <p:pic>
        <p:nvPicPr>
          <p:cNvPr id="129" name="Google Shape;129;p20"/>
          <p:cNvPicPr preferRelativeResize="0"/>
          <p:nvPr/>
        </p:nvPicPr>
        <p:blipFill>
          <a:blip r:embed="rId4">
            <a:alphaModFix/>
          </a:blip>
          <a:stretch>
            <a:fillRect/>
          </a:stretch>
        </p:blipFill>
        <p:spPr>
          <a:xfrm>
            <a:off x="4641975" y="1534763"/>
            <a:ext cx="3581400" cy="319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192825" y="10459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200"/>
              <a:t>Conclusion</a:t>
            </a:r>
            <a:endParaRPr sz="3200"/>
          </a:p>
        </p:txBody>
      </p:sp>
      <p:sp>
        <p:nvSpPr>
          <p:cNvPr id="135" name="Google Shape;135;p21"/>
          <p:cNvSpPr txBox="1"/>
          <p:nvPr/>
        </p:nvSpPr>
        <p:spPr>
          <a:xfrm>
            <a:off x="388450" y="511925"/>
            <a:ext cx="302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 M Ibrahim</a:t>
            </a:r>
            <a:endParaRPr/>
          </a:p>
          <a:p>
            <a:pPr indent="0" lvl="0" marL="0" rtl="0" algn="l">
              <a:spcBef>
                <a:spcPts val="0"/>
              </a:spcBef>
              <a:spcAft>
                <a:spcPts val="0"/>
              </a:spcAft>
              <a:buNone/>
            </a:pPr>
            <a:r>
              <a:rPr lang="en"/>
              <a:t>21166045</a:t>
            </a:r>
            <a:endParaRPr/>
          </a:p>
        </p:txBody>
      </p:sp>
      <p:sp>
        <p:nvSpPr>
          <p:cNvPr id="136" name="Google Shape;136;p21"/>
          <p:cNvSpPr txBox="1"/>
          <p:nvPr/>
        </p:nvSpPr>
        <p:spPr>
          <a:xfrm>
            <a:off x="466725" y="2124075"/>
            <a:ext cx="79728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In this paper, the author introduces a metadata-based machine learning model to predict student Twitter users accurately. </a:t>
            </a:r>
            <a:endParaRPr/>
          </a:p>
          <a:p>
            <a:pPr indent="-317500" lvl="0" marL="457200" rtl="0" algn="l">
              <a:spcBef>
                <a:spcPts val="0"/>
              </a:spcBef>
              <a:spcAft>
                <a:spcPts val="0"/>
              </a:spcAft>
              <a:buSzPts val="1400"/>
              <a:buChar char="●"/>
            </a:pPr>
            <a:r>
              <a:rPr lang="en"/>
              <a:t>They also introduce a gray-area model that achieves 90.3% accuracy without leaving many users unlabeled. Their models improve upon past research by providing more accurate, more efficient, and faster classifications due to their use of only simple profile information. </a:t>
            </a:r>
            <a:endParaRPr/>
          </a:p>
          <a:p>
            <a:pPr indent="-317500" lvl="0" marL="457200" rtl="0" algn="l">
              <a:spcBef>
                <a:spcPts val="0"/>
              </a:spcBef>
              <a:spcAft>
                <a:spcPts val="0"/>
              </a:spcAft>
              <a:buSzPts val="1400"/>
              <a:buChar char="●"/>
            </a:pPr>
            <a:r>
              <a:rPr lang="en"/>
              <a:t>Currently, they are working to apply this student classifier in a preliminary study of student interactions with COVID-19 related misinformation on Twitter.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