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65805"/>
  </p:normalViewPr>
  <p:slideViewPr>
    <p:cSldViewPr snapToGrid="0" snapToObjects="1">
      <p:cViewPr varScale="1">
        <p:scale>
          <a:sx n="53" d="100"/>
          <a:sy n="53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E9B82-4F0A-C047-B5F8-767D0809247E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51A54-B3EB-A440-8F91-081F32CE0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2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cal's_calculator#cite_note-7" TargetMode="External"/><Relationship Id="rId3" Type="http://schemas.openxmlformats.org/officeDocument/2006/relationships/hyperlink" Target="https://en.wikipedia.org/wiki/Patent" TargetMode="External"/><Relationship Id="rId7" Type="http://schemas.openxmlformats.org/officeDocument/2006/relationships/hyperlink" Target="https://en.wikipedia.org/wiki/Pens%C3%A9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ettres_provinciales" TargetMode="External"/><Relationship Id="rId5" Type="http://schemas.openxmlformats.org/officeDocument/2006/relationships/hyperlink" Target="https://en.wikipedia.org/wiki/Philosophy" TargetMode="External"/><Relationship Id="rId4" Type="http://schemas.openxmlformats.org/officeDocument/2006/relationships/hyperlink" Target="https://en.wikipedia.org/wiki/Religion" TargetMode="External"/><Relationship Id="rId9" Type="http://schemas.openxmlformats.org/officeDocument/2006/relationships/hyperlink" Target="http://earthian0619.tistory.com/entry/%EB%B3%B4%EC%88%98complement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igonometric_functions" TargetMode="External"/><Relationship Id="rId13" Type="http://schemas.openxmlformats.org/officeDocument/2006/relationships/hyperlink" Target="https://en.wikipedia.org/wiki/Charles_Babbage" TargetMode="External"/><Relationship Id="rId18" Type="http://schemas.openxmlformats.org/officeDocument/2006/relationships/hyperlink" Target="https://ko.wikipedia.org/wiki/1822%EB%85%84" TargetMode="External"/><Relationship Id="rId3" Type="http://schemas.openxmlformats.org/officeDocument/2006/relationships/hyperlink" Target="https://en.wikipedia.org/wiki/Science_Museum_(London)" TargetMode="External"/><Relationship Id="rId7" Type="http://schemas.openxmlformats.org/officeDocument/2006/relationships/hyperlink" Target="https://en.wikipedia.org/wiki/Logarithm" TargetMode="External"/><Relationship Id="rId12" Type="http://schemas.openxmlformats.org/officeDocument/2006/relationships/hyperlink" Target="https://en.wikipedia.org/wiki/Human_computer" TargetMode="External"/><Relationship Id="rId17" Type="http://schemas.openxmlformats.org/officeDocument/2006/relationships/hyperlink" Target="https://ko.wikipedia.org/wiki/%EA%B3%A0%ED%8A%B8%ED%94%84%EB%A6%AC%ED%8A%B8_%EB%B9%8C%ED%97%AC%EB%A6%84_%EB%9D%BC%EC%9D%B4%ED%94%84%EB%8B%88%EC%B8%A0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s://ko.wikipedia.org/wiki/%EB%B8%94%EB%A0%88%EC%A6%88_%ED%8C%8C%EC%8A%A4%EC%B9%BC" TargetMode="External"/><Relationship Id="rId20" Type="http://schemas.openxmlformats.org/officeDocument/2006/relationships/hyperlink" Target="https://ko.wikipedia.org/wiki/%EC%97%94%EC%A7%84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ivided_differences" TargetMode="External"/><Relationship Id="rId11" Type="http://schemas.openxmlformats.org/officeDocument/2006/relationships/hyperlink" Target="https://en.wikipedia.org/wiki/Mathematical_table" TargetMode="External"/><Relationship Id="rId5" Type="http://schemas.openxmlformats.org/officeDocument/2006/relationships/hyperlink" Target="https://en.wikipedia.org/wiki/Polynomial" TargetMode="External"/><Relationship Id="rId15" Type="http://schemas.openxmlformats.org/officeDocument/2006/relationships/hyperlink" Target="https://en.wikipedia.org/wiki/Wilhelm_Schickard" TargetMode="External"/><Relationship Id="rId10" Type="http://schemas.openxmlformats.org/officeDocument/2006/relationships/hyperlink" Target="https://en.wikipedia.org/wiki/Taylor_series" TargetMode="External"/><Relationship Id="rId19" Type="http://schemas.openxmlformats.org/officeDocument/2006/relationships/hyperlink" Target="https://ko.wikipedia.org/wiki/%ED%97%98%ED%94%84%EB%A6%AC_%EB%8D%B0%EC%9D%B4%EB%B9%84" TargetMode="External"/><Relationship Id="rId4" Type="http://schemas.openxmlformats.org/officeDocument/2006/relationships/hyperlink" Target="https://en.wikipedia.org/wiki/Mechanical_calculator" TargetMode="External"/><Relationship Id="rId9" Type="http://schemas.openxmlformats.org/officeDocument/2006/relationships/hyperlink" Target="https://en.wikipedia.org/wiki/Mathematical_function" TargetMode="External"/><Relationship Id="rId14" Type="http://schemas.openxmlformats.org/officeDocument/2006/relationships/hyperlink" Target="https://ko.wikipedia.org/wiki/%EB%A1%9C%EA%B7%B8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askal.tistory.com/17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3" Type="http://schemas.openxmlformats.org/officeDocument/2006/relationships/hyperlink" Target="https://ko.wikipedia.org/wiki/%ED%81%B4%EB%A1%9C%EB%93%9C_%EC%84%80%EB%84%8C#cite_note-3" TargetMode="External"/><Relationship Id="rId18" Type="http://schemas.openxmlformats.org/officeDocument/2006/relationships/hyperlink" Target="https://ko.wikipedia.org/wiki/%EC%A0%95%EB%B3%B4_%EC%9D%B4%EB%A1%A0" TargetMode="External"/><Relationship Id="rId26" Type="http://schemas.openxmlformats.org/officeDocument/2006/relationships/hyperlink" Target="https://ko.wikipedia.org/w/index.php?title=%ED%81%B4%EB%A1%9C%EB%93%9C_%EC%84%80%EB%84%8C&amp;action=edit&amp;section=5" TargetMode="External"/><Relationship Id="rId3" Type="http://schemas.openxmlformats.org/officeDocument/2006/relationships/hyperlink" Target="https://ko.wikipedia.org/wiki/%ED%81%B4%EB%A1%9C%EB%93%9C_%EC%84%80%EB%84%8C#cite_note-2" TargetMode="External"/><Relationship Id="rId21" Type="http://schemas.openxmlformats.org/officeDocument/2006/relationships/hyperlink" Target="https://ko.wikipedia.org/wiki/%EB%B2%A8_%EC%97%B0%EA%B5%AC%EC%86%8C" TargetMode="External"/><Relationship Id="rId34" Type="http://schemas.openxmlformats.org/officeDocument/2006/relationships/hyperlink" Target="https://ko.wikipedia.org/w/index.php?title=%ED%81%B4%EB%A1%9C%EB%93%9C_%EC%84%80%EB%84%8C&amp;action=edit&amp;section=7" TargetMode="External"/><Relationship Id="rId7" Type="http://schemas.openxmlformats.org/officeDocument/2006/relationships/hyperlink" Target="https://ko.wikipedia.org/wiki/%EC%A0%84%EA%B8%B0%EA%B3%B5%ED%95%99" TargetMode="External"/><Relationship Id="rId12" Type="http://schemas.openxmlformats.org/officeDocument/2006/relationships/hyperlink" Target="https://ko.wikipedia.org/wiki/%EB%B6%88_%EB%85%BC%EB%A6%AC" TargetMode="External"/><Relationship Id="rId17" Type="http://schemas.openxmlformats.org/officeDocument/2006/relationships/hyperlink" Target="https://ko.wikipedia.org/wiki/%EC%A1%B4_%ED%8F%B0_%EB%85%B8%EC%9D%B4%EB%A7%8C" TargetMode="External"/><Relationship Id="rId25" Type="http://schemas.openxmlformats.org/officeDocument/2006/relationships/hyperlink" Target="https://ko.wikipedia.org/wiki/%EC%8B%A0%ED%98%B8_%EC%B2%98%EB%A6%AC" TargetMode="External"/><Relationship Id="rId33" Type="http://schemas.openxmlformats.org/officeDocument/2006/relationships/hyperlink" Target="https://ko.wikipedia.org/w/index.php?title=%ED%81%B4%EB%A1%9C%EB%93%9C_%EC%84%80%EB%84%8C&amp;action=edit&amp;section=6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s://ko.wikipedia.org/wiki/%ED%97%A4%EB%A5%B4%EB%A7%8C_%EB%B0%94%EC%9D%BC" TargetMode="External"/><Relationship Id="rId20" Type="http://schemas.openxmlformats.org/officeDocument/2006/relationships/hyperlink" Target="https://ko.wikipedia.org/wiki/%EC%A0%9C_2%EC%B0%A8_%EC%84%B8%EA%B3%84%EB%8C%80%EC%A0%84" TargetMode="External"/><Relationship Id="rId29" Type="http://schemas.openxmlformats.org/officeDocument/2006/relationships/hyperlink" Target="https://ko.wikipedia.org/wiki/%EC%9E%90%EC%97%B0%EC%96%B4_%EC%B2%98%EB%A6%A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B%AF%B8%EC%8B%9C%EA%B0%84_%EB%8C%80%ED%95%99%EA%B5%90" TargetMode="External"/><Relationship Id="rId11" Type="http://schemas.openxmlformats.org/officeDocument/2006/relationships/hyperlink" Target="https://ko.wikipedia.org/w/index.php?title=%EB%AF%B8%EB%B6%84%ED%95%B4%EC%84%9D%EA%B8%B0&amp;action=edit&amp;redlink=1" TargetMode="External"/><Relationship Id="rId24" Type="http://schemas.openxmlformats.org/officeDocument/2006/relationships/hyperlink" Target="https://ko.wikipedia.org/wiki/%ED%8A%9C%EB%A7%81_%EA%B8%B0%EA%B3%84" TargetMode="External"/><Relationship Id="rId32" Type="http://schemas.openxmlformats.org/officeDocument/2006/relationships/hyperlink" Target="https://ko.wikipedia.org/wiki/%ED%91%9C%EB%B3%B8%ED%99%94_%EC%A0%95%EB%A6%AC" TargetMode="External"/><Relationship Id="rId5" Type="http://schemas.openxmlformats.org/officeDocument/2006/relationships/hyperlink" Target="https://ko.wikipedia.org/w/index.php?title=%ED%81%B4%EB%A1%9C%EB%93%9C_%EC%84%80%EB%84%8C&amp;action=edit&amp;section=3" TargetMode="External"/><Relationship Id="rId15" Type="http://schemas.openxmlformats.org/officeDocument/2006/relationships/hyperlink" Target="https://ko.wikipedia.org/wiki/%ED%94%84%EB%A6%B0%EC%8A%A4%ED%84%B4_%EA%B3%A0%EB%93%B1%EC%97%B0%EA%B5%AC%EC%86%8C" TargetMode="External"/><Relationship Id="rId23" Type="http://schemas.openxmlformats.org/officeDocument/2006/relationships/hyperlink" Target="https://ko.wikipedia.org/wiki/%EC%95%A8%EB%9F%B0_%ED%8A%9C%EB%A7%81" TargetMode="External"/><Relationship Id="rId28" Type="http://schemas.openxmlformats.org/officeDocument/2006/relationships/hyperlink" Target="https://ko.wikipedia.org/wiki/%EC%A0%95%EB%B3%B4_%EC%97%94%ED%8A%B8%EB%A1%9C%ED%94%BC" TargetMode="External"/><Relationship Id="rId36" Type="http://schemas.openxmlformats.org/officeDocument/2006/relationships/hyperlink" Target="https://ko.wikipedia.org/wiki/%EB%AF%B8%EB%8B%88%EB%A7%A5%EC%8A%A4" TargetMode="External"/><Relationship Id="rId10" Type="http://schemas.openxmlformats.org/officeDocument/2006/relationships/hyperlink" Target="https://ko.wikipedia.org/wiki/%EC%95%84%EB%82%A0%EB%A1%9C%EA%B7%B8_%EC%BB%B4%ED%93%A8%ED%84%B0" TargetMode="External"/><Relationship Id="rId19" Type="http://schemas.openxmlformats.org/officeDocument/2006/relationships/hyperlink" Target="https://ko.wikipedia.org/w/index.php?title=%ED%81%B4%EB%A1%9C%EB%93%9C_%EC%84%80%EB%84%8C&amp;action=edit&amp;section=4" TargetMode="External"/><Relationship Id="rId31" Type="http://schemas.openxmlformats.org/officeDocument/2006/relationships/hyperlink" Target="https://ko.wikipedia.org/wiki/%EB%9D%84%EC%96%B4%EC%93%B0%EA%B8%B0" TargetMode="External"/><Relationship Id="rId4" Type="http://schemas.openxmlformats.org/officeDocument/2006/relationships/hyperlink" Target="https://ko.wikipedia.org/wiki/%ED%86%A0%EB%A8%B8%EC%8A%A4_%EC%97%90%EB%94%94%EC%8A%A8" TargetMode="External"/><Relationship Id="rId9" Type="http://schemas.openxmlformats.org/officeDocument/2006/relationships/hyperlink" Target="https://ko.wikipedia.org/wiki/%EB%A7%A4%EC%82%AC%EC%B6%94%EC%84%B8%EC%B8%A0_%EA%B3%B5%EA%B3%BC%EB%8C%80%ED%95%99" TargetMode="External"/><Relationship Id="rId14" Type="http://schemas.openxmlformats.org/officeDocument/2006/relationships/hyperlink" Target="https://ko.wikipedia.org/wiki/%EC%BB%B4%ED%93%A8%ED%84%B0" TargetMode="External"/><Relationship Id="rId22" Type="http://schemas.openxmlformats.org/officeDocument/2006/relationships/hyperlink" Target="https://ko.wikipedia.org/wiki/%EC%95%94%ED%98%B8%ED%95%99" TargetMode="External"/><Relationship Id="rId27" Type="http://schemas.openxmlformats.org/officeDocument/2006/relationships/hyperlink" Target="https://ko.wikipedia.org/wiki/%ED%81%B4%EB%A1%9C%EB%93%9C_%EC%84%80%EB%84%8C#cite_note-4" TargetMode="External"/><Relationship Id="rId30" Type="http://schemas.openxmlformats.org/officeDocument/2006/relationships/hyperlink" Target="https://ko.wikipedia.org/wiki/%EC%98%81%EC%96%B4" TargetMode="External"/><Relationship Id="rId35" Type="http://schemas.openxmlformats.org/officeDocument/2006/relationships/hyperlink" Target="https://ko.wikipedia.org/wiki/%EC%9D%B8%EA%B3%B5%EC%A7%80%EB%8A%A5" TargetMode="External"/><Relationship Id="rId8" Type="http://schemas.openxmlformats.org/officeDocument/2006/relationships/hyperlink" Target="https://ko.wikipedia.org/wiki/%EC%88%98%ED%95%99" TargetMode="External"/></Relationships>
</file>

<file path=ppt/notesSlides/_rels/notes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ko.wikipedia.org/wiki/%EC%86%8C%EB%A0%A8%EA%B5%B0" TargetMode="External"/><Relationship Id="rId18" Type="http://schemas.openxmlformats.org/officeDocument/2006/relationships/hyperlink" Target="https://ko.wikipedia.org/wiki/%EC%A4%91%ED%99%94%EB%AF%BC%EA%B5%AD_(1912%EB%85%84~1949%EB%85%84)" TargetMode="External"/><Relationship Id="rId26" Type="http://schemas.openxmlformats.org/officeDocument/2006/relationships/hyperlink" Target="https://ko.wikipedia.org/wiki/8%EC%9B%94_15%EC%9D%BC" TargetMode="External"/><Relationship Id="rId39" Type="http://schemas.openxmlformats.org/officeDocument/2006/relationships/hyperlink" Target="https://ko.wikipedia.org/wiki/%ED%9E%88%EB%A1%9C%EC%8B%9C%EB%A7%88%EC%99%80_%EB%82%98%EA%B0%80%EC%82%AC%ED%82%A4%EC%9D%98_%EC%9B%90%EC%9E%90_%ED%8F%AD%ED%83%84_%ED%88%AC%ED%95%98" TargetMode="External"/><Relationship Id="rId21" Type="http://schemas.openxmlformats.org/officeDocument/2006/relationships/hyperlink" Target="https://ko.wikipedia.org/wiki/8%EC%9B%94_9%EC%9D%BC" TargetMode="External"/><Relationship Id="rId34" Type="http://schemas.openxmlformats.org/officeDocument/2006/relationships/hyperlink" Target="https://ko.wikipedia.org/wiki/%ED%99%80%EB%A1%9C%EC%BD%94%EC%8A%A4%ED%8A%B8" TargetMode="External"/><Relationship Id="rId42" Type="http://schemas.openxmlformats.org/officeDocument/2006/relationships/hyperlink" Target="https://ko.wikipedia.org/w/index.php?title=%EB%AE%8C%ED%97%A8_%EA%B3%B5%EC%8A%B5&amp;action=edit&amp;redlink=1" TargetMode="External"/><Relationship Id="rId47" Type="http://schemas.openxmlformats.org/officeDocument/2006/relationships/hyperlink" Target="https://ko.wikipedia.org/wiki/%ED%83%9C%ED%8F%89%EC%96%91_%EC%A0%84%EC%9F%81" TargetMode="External"/><Relationship Id="rId7" Type="http://schemas.openxmlformats.org/officeDocument/2006/relationships/hyperlink" Target="https://ko.wikipedia.org/wiki/1945%EB%85%84" TargetMode="External"/><Relationship Id="rId2" Type="http://schemas.openxmlformats.org/officeDocument/2006/relationships/slide" Target="../slides/slide10.xml"/><Relationship Id="rId16" Type="http://schemas.openxmlformats.org/officeDocument/2006/relationships/hyperlink" Target="https://ko.wikipedia.org/wiki/7%EC%9B%94_7%EC%9D%BC" TargetMode="External"/><Relationship Id="rId29" Type="http://schemas.openxmlformats.org/officeDocument/2006/relationships/hyperlink" Target="https://ko.wikipedia.org/wiki/%EB%82%9C%EC%A7%95_%EB%8C%80%ED%95%99%EC%82%B4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9%EC%9B%94_1%EC%9D%BC" TargetMode="External"/><Relationship Id="rId11" Type="http://schemas.openxmlformats.org/officeDocument/2006/relationships/hyperlink" Target="https://ko.wikipedia.org/wiki/%EB%8F%85%EC%9D%BC_%EA%B5%AD%EB%B0%A9%EA%B5%B0" TargetMode="External"/><Relationship Id="rId24" Type="http://schemas.openxmlformats.org/officeDocument/2006/relationships/hyperlink" Target="https://ko.wikipedia.org/wiki/%EB%AF%B8%EA%B5%AD" TargetMode="External"/><Relationship Id="rId32" Type="http://schemas.openxmlformats.org/officeDocument/2006/relationships/hyperlink" Target="https://ko.wikipedia.org/wiki/%EC%9C%A0%EB%8C%80%EC%9D%B8" TargetMode="External"/><Relationship Id="rId37" Type="http://schemas.openxmlformats.org/officeDocument/2006/relationships/hyperlink" Target="https://ko.wikipedia.org/wiki/%EB%8F%84%EC%BF%84" TargetMode="External"/><Relationship Id="rId40" Type="http://schemas.openxmlformats.org/officeDocument/2006/relationships/hyperlink" Target="https://ko.wikipedia.org/wiki/%EC%98%81%EA%B5%AD" TargetMode="External"/><Relationship Id="rId45" Type="http://schemas.openxmlformats.org/officeDocument/2006/relationships/hyperlink" Target="https://ko.wikipedia.org/wiki/%EB%8F%99%EB%B6%80_%EC%A0%84%EC%84%A0_(%EC%A0%9C2%EC%B0%A8_%EC%84%B8%EA%B3%84_%EB%8C%80%EC%A0%84)" TargetMode="External"/><Relationship Id="rId5" Type="http://schemas.openxmlformats.org/officeDocument/2006/relationships/hyperlink" Target="https://ko.wikipedia.org/wiki/1939%EB%85%84" TargetMode="External"/><Relationship Id="rId15" Type="http://schemas.openxmlformats.org/officeDocument/2006/relationships/hyperlink" Target="https://ko.wikipedia.org/wiki/1937%EB%85%84" TargetMode="External"/><Relationship Id="rId23" Type="http://schemas.openxmlformats.org/officeDocument/2006/relationships/hyperlink" Target="https://ko.wikipedia.org/wiki/%EB%82%98%EA%B0%80%EC%82%AC%ED%82%A4_%EC%8B%9C" TargetMode="External"/><Relationship Id="rId28" Type="http://schemas.openxmlformats.org/officeDocument/2006/relationships/hyperlink" Target="https://ko.wikipedia.org/wiki/%EB%8F%99%EC%95%84%EC%8B%9C%EC%95%84" TargetMode="External"/><Relationship Id="rId36" Type="http://schemas.openxmlformats.org/officeDocument/2006/relationships/hyperlink" Target="https://ko.wikipedia.org/wiki/%EC%9D%BC%EB%B3%B8" TargetMode="External"/><Relationship Id="rId10" Type="http://schemas.openxmlformats.org/officeDocument/2006/relationships/hyperlink" Target="https://ko.wikipedia.org/wiki/%EC%95%84%EB%8F%8C%ED%94%84_%ED%9E%88%ED%8B%80%EB%9F%AC" TargetMode="External"/><Relationship Id="rId19" Type="http://schemas.openxmlformats.org/officeDocument/2006/relationships/hyperlink" Target="https://ko.wikipedia.org/w/index.php?title=%ED%94%84%EB%9D%BC%ED%95%98_%EC%A7%84%EC%A3%BC&amp;action=edit&amp;redlink=1" TargetMode="External"/><Relationship Id="rId31" Type="http://schemas.openxmlformats.org/officeDocument/2006/relationships/hyperlink" Target="https://ko.wikipedia.org/wiki/%EB%AF%BC%EC%A1%B1%EC%B2%AD%EC%86%8C" TargetMode="External"/><Relationship Id="rId44" Type="http://schemas.openxmlformats.org/officeDocument/2006/relationships/hyperlink" Target="https://ko.wikipedia.org/wiki/%EC%84%9C%EB%B6%80_%EC%A0%84%EC%84%A0_(%EC%A0%9C2%EC%B0%A8_%EC%84%B8%EA%B3%84_%EB%8C%80%EC%A0%84)" TargetMode="External"/><Relationship Id="rId4" Type="http://schemas.openxmlformats.org/officeDocument/2006/relationships/hyperlink" Target="https://ko.wikipedia.org/wiki/%EC%98%81%EC%96%B4" TargetMode="External"/><Relationship Id="rId9" Type="http://schemas.openxmlformats.org/officeDocument/2006/relationships/hyperlink" Target="https://ko.wikipedia.org/wiki/%EC%A0%84%EC%9F%81" TargetMode="External"/><Relationship Id="rId14" Type="http://schemas.openxmlformats.org/officeDocument/2006/relationships/hyperlink" Target="https://ko.wikipedia.org/wiki/9%EC%9B%94_17%EC%9D%BC" TargetMode="External"/><Relationship Id="rId22" Type="http://schemas.openxmlformats.org/officeDocument/2006/relationships/hyperlink" Target="https://ko.wikipedia.org/wiki/%ED%9E%88%EB%A1%9C%EC%8B%9C%EB%A7%88_%EC%8B%9C" TargetMode="External"/><Relationship Id="rId27" Type="http://schemas.openxmlformats.org/officeDocument/2006/relationships/hyperlink" Target="https://ko.wikipedia.org/wiki/%EC%9D%BC%EB%B3%B8%EC%9D%98_%ED%95%AD%EB%B3%B5" TargetMode="External"/><Relationship Id="rId30" Type="http://schemas.openxmlformats.org/officeDocument/2006/relationships/hyperlink" Target="https://ko.wikipedia.org/wiki/%EB%82%98%EC%B9%98_%EB%8F%85%EC%9D%BC" TargetMode="External"/><Relationship Id="rId35" Type="http://schemas.openxmlformats.org/officeDocument/2006/relationships/hyperlink" Target="https://ko.wikipedia.org/wiki/3%EC%9B%94_10%EC%9D%BC" TargetMode="External"/><Relationship Id="rId43" Type="http://schemas.openxmlformats.org/officeDocument/2006/relationships/hyperlink" Target="https://ko.wikipedia.org/wiki/%EB%AF%BC%EA%B0%84%EC%9D%B8" TargetMode="External"/><Relationship Id="rId8" Type="http://schemas.openxmlformats.org/officeDocument/2006/relationships/hyperlink" Target="https://ko.wikipedia.org/wiki/9%EC%9B%94_2%EC%9D%BC" TargetMode="External"/><Relationship Id="rId3" Type="http://schemas.openxmlformats.org/officeDocument/2006/relationships/hyperlink" Target="https://ko.wikipedia.org/wiki/%ED%95%9C%EA%B5%AD_%ED%95%9C%EC%9E%90" TargetMode="External"/><Relationship Id="rId12" Type="http://schemas.openxmlformats.org/officeDocument/2006/relationships/hyperlink" Target="https://ko.wikipedia.org/wiki/%ED%8F%B4%EB%9E%80%EB%93%9C" TargetMode="External"/><Relationship Id="rId17" Type="http://schemas.openxmlformats.org/officeDocument/2006/relationships/hyperlink" Target="https://ko.wikipedia.org/wiki/%EC%9D%BC%EB%B3%B8_%EC%A0%9C%EA%B5%AD" TargetMode="External"/><Relationship Id="rId25" Type="http://schemas.openxmlformats.org/officeDocument/2006/relationships/hyperlink" Target="https://ko.wikipedia.org/wiki/%EC%9B%90%EC%9E%90%ED%8F%AD%ED%83%84" TargetMode="External"/><Relationship Id="rId33" Type="http://schemas.openxmlformats.org/officeDocument/2006/relationships/hyperlink" Target="https://ko.wikipedia.org/wiki/%EC%A7%91%EC%8B%9C" TargetMode="External"/><Relationship Id="rId38" Type="http://schemas.openxmlformats.org/officeDocument/2006/relationships/hyperlink" Target="https://ko.wikipedia.org/wiki/%EB%8F%84%EC%BF%84_%EB%8C%80%EA%B3%B5%EC%8A%B5" TargetMode="External"/><Relationship Id="rId46" Type="http://schemas.openxmlformats.org/officeDocument/2006/relationships/hyperlink" Target="https://ko.wikipedia.org/wiki/%EC%A4%91%EC%9D%BC_%EC%A0%84%EC%9F%81" TargetMode="External"/><Relationship Id="rId20" Type="http://schemas.openxmlformats.org/officeDocument/2006/relationships/hyperlink" Target="https://ko.wikipedia.org/wiki/8%EC%9B%94_6%EC%9D%BC" TargetMode="External"/><Relationship Id="rId41" Type="http://schemas.openxmlformats.org/officeDocument/2006/relationships/hyperlink" Target="https://ko.wikipedia.org/wiki/%EB%93%9C%EB%A0%88%EC%8A%A4%EB%8D%B4_%ED%8F%AD%EA%B2%A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저는 컴퓨터가 탄생하기 까지 가장 큰 공헌을 한 </a:t>
            </a:r>
            <a:r>
              <a:rPr kumimoji="1" lang="ko-KR" altLang="en-US" dirty="0" err="1"/>
              <a:t>앨런튜링을</a:t>
            </a:r>
            <a:r>
              <a:rPr kumimoji="1" lang="ko-KR" altLang="en-US" dirty="0"/>
              <a:t> 축으로 </a:t>
            </a:r>
            <a:r>
              <a:rPr kumimoji="1" lang="ko-KR" altLang="en-US" dirty="0" err="1"/>
              <a:t>인류지성의</a:t>
            </a:r>
            <a:r>
              <a:rPr kumimoji="1" lang="ko-KR" altLang="en-US" dirty="0"/>
              <a:t> 축적인 컴퓨터에 대하여 이야기를 풀어나갈 예정입니다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분짜리 짧은 영상을 보시죠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Alan Mathison Turing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1912 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6 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23 </a:t>
            </a:r>
            <a:r>
              <a:rPr kumimoji="1" lang="ko-KR" altLang="en-US" dirty="0"/>
              <a:t>일 런던 </a:t>
            </a:r>
            <a:r>
              <a:rPr kumimoji="1" lang="ko-KR" altLang="en-US" dirty="0" err="1"/>
              <a:t>패딩턴에서</a:t>
            </a:r>
            <a:r>
              <a:rPr kumimoji="1" lang="ko-KR" altLang="en-US" dirty="0"/>
              <a:t> 태어났습니다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어렸을 때부터 그는 지성이 높다는 표시를 보였습니다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그가 </a:t>
            </a:r>
            <a:r>
              <a:rPr kumimoji="1" lang="en-US" altLang="ko-KR" dirty="0"/>
              <a:t>13 </a:t>
            </a:r>
            <a:r>
              <a:rPr kumimoji="1" lang="ko-KR" altLang="en-US" dirty="0" err="1"/>
              <a:t>세되던</a:t>
            </a:r>
            <a:r>
              <a:rPr kumimoji="1" lang="ko-KR" altLang="en-US" dirty="0"/>
              <a:t> 해</a:t>
            </a:r>
            <a:r>
              <a:rPr kumimoji="1" lang="en-US" altLang="ko-KR" dirty="0"/>
              <a:t>, Turing</a:t>
            </a:r>
            <a:r>
              <a:rPr kumimoji="1" lang="ko-KR" altLang="en-US" dirty="0"/>
              <a:t>은 그의 동창 중 한 명인 </a:t>
            </a:r>
            <a:r>
              <a:rPr kumimoji="1" lang="en-US" altLang="ko-KR" dirty="0"/>
              <a:t>Christopher Morcom</a:t>
            </a:r>
            <a:r>
              <a:rPr kumimoji="1" lang="ko-KR" altLang="en-US" dirty="0"/>
              <a:t>이라는 상급생의 지적인 동반자 관계를 발견했습니다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이것은 튜링의 삶에서 </a:t>
            </a:r>
            <a:r>
              <a:rPr kumimoji="1" lang="ko-KR" altLang="en-US" dirty="0" err="1"/>
              <a:t>중요한시기가되었습니다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핵이 젊은 </a:t>
            </a:r>
            <a:r>
              <a:rPr kumimoji="1" lang="ko-KR" altLang="en-US" dirty="0" err="1"/>
              <a:t>모컴을</a:t>
            </a:r>
            <a:r>
              <a:rPr kumimoji="1" lang="ko-KR" altLang="en-US" dirty="0"/>
              <a:t> 세상을 떠나게 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그로 인한 외상은 튜링의 생각을 수학 그 이상으로 바꿔 놓았습니다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그는 인간의 마음과 크리스토퍼의 마음이 어떻게 </a:t>
            </a:r>
            <a:r>
              <a:rPr kumimoji="1" lang="ko-KR" altLang="en-US" dirty="0" err="1"/>
              <a:t>구체화되었는지</a:t>
            </a:r>
            <a:r>
              <a:rPr kumimoji="1" lang="ko-KR" altLang="en-US" dirty="0"/>
              <a:t> 질문했습니다</a:t>
            </a:r>
            <a:endParaRPr kumimoji="1" lang="en-US" altLang="ko-KR" dirty="0"/>
          </a:p>
          <a:p>
            <a:r>
              <a:rPr kumimoji="1" lang="ko-KR" altLang="en-US" dirty="0"/>
              <a:t>따라서 사망에 의해 물질에서 배출 될 수 있는지 여부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1936 </a:t>
            </a:r>
            <a:r>
              <a:rPr kumimoji="1" lang="ko-KR" altLang="en-US" dirty="0"/>
              <a:t>년</a:t>
            </a:r>
            <a:r>
              <a:rPr kumimoji="1" lang="en-US" altLang="ko-KR" dirty="0"/>
              <a:t>, Turing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"Turing Machine"</a:t>
            </a:r>
            <a:r>
              <a:rPr kumimoji="1" lang="ko-KR" altLang="en-US" dirty="0"/>
              <a:t>이라는 아이디어를 개발했습니다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이론적으로 계산할 </a:t>
            </a:r>
            <a:r>
              <a:rPr kumimoji="1" lang="ko-KR" altLang="en-US" dirty="0" err="1"/>
              <a:t>수있는</a:t>
            </a:r>
            <a:r>
              <a:rPr kumimoji="1" lang="ko-KR" altLang="en-US" dirty="0"/>
              <a:t> 방정식을 계산할 </a:t>
            </a:r>
            <a:r>
              <a:rPr kumimoji="1" lang="ko-KR" altLang="en-US" dirty="0" err="1"/>
              <a:t>수있는</a:t>
            </a:r>
            <a:r>
              <a:rPr kumimoji="1" lang="ko-KR" altLang="en-US" dirty="0"/>
              <a:t> 기계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Turing </a:t>
            </a:r>
            <a:r>
              <a:rPr kumimoji="1" lang="ko-KR" altLang="en-US" dirty="0"/>
              <a:t>기계의 개념에서 발견 된 </a:t>
            </a:r>
            <a:r>
              <a:rPr kumimoji="1" lang="en-US" altLang="ko-KR" dirty="0"/>
              <a:t>Turing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Christopher Morcom</a:t>
            </a:r>
            <a:r>
              <a:rPr kumimoji="1" lang="ko-KR" altLang="en-US" dirty="0"/>
              <a:t>이 촉발 한 마음의 문제에 대한 매료를 만족시킬만한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그의 기계는 논리적 세계와 물리적 세계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사상과 행동 사이에 다리를 놓았고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전통적인 경계를 넘어 섰다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기계는 나중에 우리가 </a:t>
            </a:r>
            <a:r>
              <a:rPr kumimoji="1" lang="en-US" altLang="ko-KR" dirty="0"/>
              <a:t>"</a:t>
            </a:r>
            <a:r>
              <a:rPr kumimoji="1" lang="ko-KR" altLang="en-US" dirty="0"/>
              <a:t>컴퓨터</a:t>
            </a:r>
            <a:r>
              <a:rPr kumimoji="1" lang="en-US" altLang="ko-KR" dirty="0"/>
              <a:t>"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부르는 것에 대한 </a:t>
            </a:r>
            <a:r>
              <a:rPr kumimoji="1" lang="ko-KR" altLang="en-US" dirty="0" err="1"/>
              <a:t>기초가되었습니다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 </a:t>
            </a:r>
            <a:r>
              <a:rPr kumimoji="1" lang="ko-KR" altLang="en-US" dirty="0"/>
              <a:t>차 세계 대전 중 튜링은 수수께끼를 연구했습니다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그는 기계가 생성 한 암호 코드를 깨뜨릴 </a:t>
            </a:r>
            <a:r>
              <a:rPr kumimoji="1" lang="ko-KR" altLang="en-US" dirty="0" err="1"/>
              <a:t>수있는</a:t>
            </a:r>
            <a:r>
              <a:rPr kumimoji="1" lang="ko-KR" altLang="en-US" dirty="0"/>
              <a:t> 기계를 개발했습니다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능력으로 인해 영국인들은 독일인보다 현명 해져 </a:t>
            </a:r>
            <a:r>
              <a:rPr kumimoji="1" lang="ko-KR" altLang="en-US" dirty="0" err="1"/>
              <a:t>수천명의</a:t>
            </a:r>
            <a:r>
              <a:rPr kumimoji="1" lang="ko-KR" altLang="en-US" dirty="0"/>
              <a:t> 생명을 구할 </a:t>
            </a:r>
            <a:r>
              <a:rPr kumimoji="1" lang="ko-KR" altLang="en-US" dirty="0" err="1"/>
              <a:t>수있었습니다</a:t>
            </a:r>
            <a:r>
              <a:rPr kumimoji="1" lang="en-US" altLang="ko-KR" dirty="0"/>
              <a:t>. Turing</a:t>
            </a:r>
            <a:r>
              <a:rPr kumimoji="1" lang="ko-KR" altLang="en-US" dirty="0"/>
              <a:t>과 그의 팀은 적어도 </a:t>
            </a:r>
            <a:r>
              <a:rPr kumimoji="1" lang="en-US" altLang="ko-KR" dirty="0"/>
              <a:t>2 </a:t>
            </a:r>
            <a:r>
              <a:rPr kumimoji="1" lang="ko-KR" altLang="en-US" dirty="0"/>
              <a:t>년 동안 전쟁을 단행 한 것으로 추정됩니다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튜링은 공개적으로 게이였다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절친한 친구와 그의 </a:t>
            </a:r>
            <a:r>
              <a:rPr kumimoji="1" lang="ko-KR" altLang="en-US" dirty="0" err="1"/>
              <a:t>섹슈얼리티에</a:t>
            </a:r>
            <a:r>
              <a:rPr kumimoji="1" lang="ko-KR" altLang="en-US" dirty="0"/>
              <a:t> 대한 지식을 공유하는 것은 드문 일이 아니 </a:t>
            </a:r>
            <a:r>
              <a:rPr kumimoji="1" lang="ko-KR" altLang="en-US" dirty="0" err="1"/>
              <a:t>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튜링 </a:t>
            </a:r>
            <a:r>
              <a:rPr kumimoji="1" lang="en-US" altLang="ko-KR" dirty="0"/>
              <a:t>(Turing)</a:t>
            </a:r>
            <a:r>
              <a:rPr kumimoji="1" lang="ko-KR" altLang="en-US" dirty="0"/>
              <a:t>은 그 당시의 법이 다르게 명시된 경우에도 그것이 잘못되었거나 숨겨져 있어야한다고 생각하지 않았습니다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튜링 </a:t>
            </a:r>
            <a:r>
              <a:rPr kumimoji="1" lang="en-US" altLang="ko-KR" dirty="0"/>
              <a:t>(Turing)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1952 </a:t>
            </a:r>
            <a:r>
              <a:rPr kumimoji="1" lang="ko-KR" altLang="en-US" dirty="0"/>
              <a:t>년 조사를 통해 그가 가해자와 성관계에 참여했다는 사실을 당국에 고백했다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위해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그는 </a:t>
            </a:r>
            <a:r>
              <a:rPr kumimoji="1" lang="en-US" altLang="ko-KR" dirty="0"/>
              <a:t>"</a:t>
            </a:r>
            <a:r>
              <a:rPr kumimoji="1" lang="ko-KR" altLang="en-US" dirty="0"/>
              <a:t>총체적인 외설</a:t>
            </a:r>
            <a:r>
              <a:rPr kumimoji="1" lang="en-US" altLang="ko-KR" dirty="0"/>
              <a:t>"</a:t>
            </a:r>
            <a:r>
              <a:rPr kumimoji="1" lang="ko-KR" altLang="en-US" dirty="0"/>
              <a:t>에 대한 책임을 맡았습니다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그가 선택한 형벌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감옥에서 </a:t>
            </a:r>
            <a:r>
              <a:rPr kumimoji="1" lang="en-US" altLang="ko-KR" dirty="0"/>
              <a:t>2 </a:t>
            </a:r>
            <a:r>
              <a:rPr kumimoji="1" lang="ko-KR" altLang="en-US" dirty="0"/>
              <a:t>년 간 반대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화학적 거세였습니다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그는 당시에 동성애를 </a:t>
            </a:r>
            <a:r>
              <a:rPr kumimoji="1" lang="en-US" altLang="ko-KR" dirty="0"/>
              <a:t>"</a:t>
            </a:r>
            <a:r>
              <a:rPr kumimoji="1" lang="ko-KR" altLang="en-US" dirty="0"/>
              <a:t>치료</a:t>
            </a:r>
            <a:r>
              <a:rPr kumimoji="1" lang="en-US" altLang="ko-KR" dirty="0"/>
              <a:t>"</a:t>
            </a:r>
            <a:r>
              <a:rPr kumimoji="1" lang="ko-KR" altLang="en-US" dirty="0"/>
              <a:t>한다고 믿어지는 합성 에스트로겐 주사를 맞았습니다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대신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그것은 단지 튜링의 </a:t>
            </a:r>
            <a:r>
              <a:rPr kumimoji="1" lang="ko-KR" altLang="en-US" dirty="0" err="1"/>
              <a:t>리비도를</a:t>
            </a:r>
            <a:r>
              <a:rPr kumimoji="1" lang="ko-KR" altLang="en-US" dirty="0"/>
              <a:t> 낮추어 그를 극도로 우울하게 만들었습니다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튜링은 우울증이 그를 따라 잡을 때까지 부지런히 일했습니다</a:t>
            </a:r>
            <a:r>
              <a:rPr kumimoji="1" lang="en-US" altLang="ko-KR" dirty="0"/>
              <a:t>. Alan Mathison Turing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1954 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6 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7 </a:t>
            </a:r>
            <a:r>
              <a:rPr kumimoji="1" lang="ko-KR" altLang="en-US" dirty="0"/>
              <a:t>일에 자살했습니다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사망 원인은 </a:t>
            </a:r>
            <a:r>
              <a:rPr kumimoji="1" lang="ko-KR" altLang="en-US" dirty="0" err="1"/>
              <a:t>시안화파</a:t>
            </a:r>
            <a:r>
              <a:rPr kumimoji="1" lang="ko-KR" altLang="en-US" dirty="0"/>
              <a:t> 중독입니다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------ </a:t>
            </a:r>
            <a:r>
              <a:rPr kumimoji="1" lang="ko-KR" altLang="en-US" dirty="0"/>
              <a:t>편집자 코멘트 </a:t>
            </a:r>
            <a:r>
              <a:rPr kumimoji="1" lang="en-US" altLang="ko-KR" dirty="0"/>
              <a:t>-------</a:t>
            </a:r>
          </a:p>
          <a:p>
            <a:r>
              <a:rPr kumimoji="1" lang="ko-KR" altLang="en-US" dirty="0"/>
              <a:t>앨런 튜링은 저에게 큰 영감입니다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그는 천재이다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컴퓨터의 아버지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전 세계 수천 명의 사람들을 구한 전쟁 영웅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그리고 그가 진정으로 누구인지 자랑스러워하는 사람</a:t>
            </a:r>
            <a:r>
              <a:rPr kumimoji="1" lang="en-US" altLang="ko-KR" dirty="0"/>
              <a:t>. </a:t>
            </a:r>
            <a:r>
              <a:rPr kumimoji="1" lang="ko-KR" altLang="en-US" dirty="0"/>
              <a:t>동성애가 </a:t>
            </a:r>
            <a:r>
              <a:rPr kumimoji="1" lang="ko-KR" altLang="en-US" dirty="0" err="1"/>
              <a:t>불법이었을</a:t>
            </a:r>
            <a:r>
              <a:rPr kumimoji="1" lang="ko-KR" altLang="en-US" dirty="0"/>
              <a:t> 때조차도 튜링은 그가 동성애자라는 것을 기꺼이 인정했다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그는 자신의 행동이 가져 오는 결과를 알고 있었지만 여전히 옳다고 믿었던 것을 고집하기로 결정했습니다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튜링 </a:t>
            </a:r>
            <a:r>
              <a:rPr kumimoji="1" lang="en-US" altLang="ko-KR" dirty="0"/>
              <a:t>(Turing)</a:t>
            </a:r>
            <a:r>
              <a:rPr kumimoji="1" lang="ko-KR" altLang="en-US" dirty="0"/>
              <a:t>의 이야기는 감동적인 이야기이지만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대부분의 경우 알려지지 않았습니다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그는 오늘날처럼 우리의 세계를 형성하는 것을 도운 사람이지만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대부분의 아이들은 그의 이름을 들어 본 적이 없습니다</a:t>
            </a:r>
            <a:r>
              <a:rPr kumimoji="1" lang="en-US" altLang="ko-KR" dirty="0"/>
              <a:t>. 61 </a:t>
            </a:r>
            <a:r>
              <a:rPr kumimoji="1" lang="ko-KR" altLang="en-US" dirty="0"/>
              <a:t>년 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오늘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튜링은 자살했습니다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그의 범죄</a:t>
            </a:r>
            <a:r>
              <a:rPr kumimoji="1" lang="en-US" altLang="ko-KR" dirty="0"/>
              <a:t>? </a:t>
            </a:r>
            <a:r>
              <a:rPr kumimoji="1" lang="ko-KR" altLang="en-US" dirty="0" err="1"/>
              <a:t>자신이되고</a:t>
            </a:r>
            <a:r>
              <a:rPr kumimoji="1" lang="en-US" altLang="ko-KR" dirty="0"/>
              <a:t>. </a:t>
            </a:r>
            <a:r>
              <a:rPr kumimoji="1" lang="ko-KR" altLang="en-US" dirty="0"/>
              <a:t>앨런 튜링 </a:t>
            </a:r>
            <a:r>
              <a:rPr kumimoji="1" lang="en-US" altLang="ko-KR" dirty="0"/>
              <a:t>(Alan Turing)</a:t>
            </a:r>
            <a:r>
              <a:rPr kumimoji="1" lang="ko-KR" altLang="en-US" dirty="0"/>
              <a:t>은 진정한 영웅입니다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의심 할 </a:t>
            </a:r>
            <a:r>
              <a:rPr kumimoji="1" lang="ko-KR" altLang="en-US" dirty="0" err="1"/>
              <a:t>여지없이이</a:t>
            </a:r>
            <a:r>
              <a:rPr kumimoji="1" lang="ko-KR" altLang="en-US" dirty="0"/>
              <a:t> 말은 평생 동안 말한 적이 없습니다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498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“계산 가능한 수에 대해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수리 명제 자동 생성 문제의 응용” 이란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튜링의 논문에서 언급되었다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나요게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배경부터 살펴보자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이끌던 </a:t>
            </a:r>
            <a:r>
              <a:rPr lang="ko-KR" alt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다비트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힐베르트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Hilbert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다음과 같은 의문을 제시하였다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수학자들이 지금까지 해 왔던 일들을 정리해보니 몇 가지 추론 법칙을 조합하여 원하는 결과를 도출하는 것이 전부임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몇 개의 추론 규칙을 제시하면 앞으로 수학자들이 증명할 명제 또한 모두 찾을 수 있지 않을까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수리 명제를 자동으로 만들어 낼 날이 올 수도 있겠구나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힐베르트는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보편 규칙이 존재하는가에 대한 의문을 제시했다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후 독일의 신참 수학자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괴텔이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이는 불가능한 일임을 증명해버렸다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기계적인 방식만으로는 수학의 모든 사실을 구성할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불완전성의 정리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incompleteness theorem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정수 무한대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∞∞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실수 무한대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∞∞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둘 다 무한대이지만 실수 무한대가 더 큰 범위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성질을 이용하면 카운터 예제를 만들어낼 수 있다고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내용은 잘 모르겠다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켐브릿지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대학을 갓 졸업한 앨런 튜링은 졸업 후 맥스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강의에서 이를 증명하는 리뷰 수업을 듣게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곧바로 튜링은 자신만의 방식으로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괴텔의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논리를 증명하고자 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튜링이 증명한 방식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‘기계적인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방식’이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무엇인지 정의하고 이를 구현하기 위한 보편 기계를 정의한다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오로지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부품으로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기계가 충분히 보편적이라는 것을 증명한다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 문제들을 제시하고 공통의 풀이 방식으로 해결한다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이 기계로도 풀 수 없는 수학적 문제들을 제시하여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괴텔의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증명을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앞서 설명한 카운터 예제 등은 보편 기계에서는 종료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(halt)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도달하지 못하는 상태가 되어 버린다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사람들은 정작 보편 기계에 관심을 가지게 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생각보다 현실적인 문제들을 해결할 수 있는 수단을 제공하고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튜링은 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A-Machine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이름을 붙였는데 이후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튜링이 제시한 보편 기계는 당시에는 실제 동작하는 기계라기보단 개념에 가까웠음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우리가 알고 있는 오토마타의 일종일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 머신 구성 요소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(tape)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일정한 크기의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나뉘어 있는 종이 테이프로 무한하다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사실은 무한하다는 것 자체가 말이 안되긴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(head)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 테이프의 특정한 셀을 읽을 수 있는 헤드로 이동이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헤드가 고정되고 테이프가 움직여도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기록기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(state register)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상태를 저장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state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 상태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기록기가 초기화된 상태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 state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수행이 종료된 상태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 테이블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상태에서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기호를 읽었을 때 수행해야 할 행동을 지시하는 테이블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 테이프의 기호를 고치거나 지울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헤드를 오른쪽 또는 왼쪽으로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움직이거나 그냥 그 자리에 머문다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정보를 갱신한다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그 상태 그대로 머물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테이프를 제외하고는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사용되는 상태와 액션 테이블은 유한한 크기를 가져야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사람들이 취미로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33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“계산 가능한 수에 대해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수리 명제 자동 생성 문제의 응용” 이란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튜링의 논문에서 언급되었다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나요게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배경부터 살펴보자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이끌던 </a:t>
            </a:r>
            <a:r>
              <a:rPr lang="ko-KR" alt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다비트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힐베르트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Hilbert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다음과 같은 의문을 제시하였다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수학자들이 지금까지 해 왔던 일들을 정리해보니 몇 가지 추론 법칙을 조합하여 원하는 결과를 도출하는 것이 전부임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몇 개의 추론 규칙을 제시하면 앞으로 수학자들이 증명할 명제 또한 모두 찾을 수 있지 않을까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수리 명제를 자동으로 만들어 낼 날이 올 수도 있겠구나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힐베르트는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보편 규칙이 존재하는가에 대한 의문을 제시했다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후 독일의 신참 수학자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괴텔이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이는 불가능한 일임을 증명해버렸다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기계적인 방식만으로는 수학의 모든 사실을 구성할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불완전성의 정리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incompleteness theorem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정수 무한대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∞∞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실수 무한대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∞∞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둘 다 무한대이지만 실수 무한대가 더 큰 범위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성질을 이용하면 카운터 예제를 만들어낼 수 있다고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내용은 잘 모르겠다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켐브릿지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대학을 갓 졸업한 앨런 튜링은 졸업 후 맥스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강의에서 이를 증명하는 리뷰 수업을 듣게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곧바로 튜링은 자신만의 방식으로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괴텔의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논리를 증명하고자 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튜링이 증명한 방식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‘기계적인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방식’이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무엇인지 정의하고 이를 구현하기 위한 보편 기계를 정의한다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오로지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부품으로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기계가 충분히 보편적이라는 것을 증명한다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 문제들을 제시하고 공통의 풀이 방식으로 해결한다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이 기계로도 풀 수 없는 수학적 문제들을 제시하여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괴텔의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증명을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앞서 설명한 카운터 예제 등은 보편 기계에서는 종료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(halt)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도달하지 못하는 상태가 되어 버린다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사람들은 정작 보편 기계에 관심을 가지게 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생각보다 현실적인 문제들을 해결할 수 있는 수단을 제공하고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튜링은 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A-Machine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이름을 붙였는데 이후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튜링이 제시한 보편 기계는 당시에는 실제 동작하는 기계라기보단 개념에 가까웠음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우리가 알고 있는 오토마타의 일종일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 머신 구성 요소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(tape)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일정한 크기의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나뉘어 있는 종이 테이프로 무한하다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사실은 무한하다는 것 자체가 말이 안되긴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(head)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 테이프의 특정한 셀을 읽을 수 있는 헤드로 이동이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헤드가 고정되고 테이프가 움직여도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기록기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(state register)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상태를 저장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state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 상태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기록기가 초기화된 상태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 state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수행이 종료된 상태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 테이블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상태에서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기호를 읽었을 때 수행해야 할 행동을 지시하는 테이블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 테이프의 기호를 고치거나 지울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헤드를 오른쪽 또는 왼쪽으로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움직이거나 그냥 그 자리에 머문다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정보를 갱신한다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그 상태 그대로 머물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테이프를 제외하고는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사용되는 상태와 액션 테이블은 유한한 크기를 가져야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사람들이 취미로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$$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문자열을 맨 뒤로 옮기는 작업을 수행하는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목적을 해결하기 위한 수단으로 작성된다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사용되는 요소는 테이프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액션테이블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그림에서 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 상단은 테이프를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데이터를 읽고 쓸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붉은 색 박스가 헤드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(head)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움직여 테이프 위치를 지정할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 하단의 박스가 상태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(state)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나타내는 상자이다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{A,B,C}{A,B,C}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하나의 상태에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오른쪽이 액션 테이블로 각 상태에서 전이 가능한 행동들이 기술되어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테이블을 어떻게 작성하는가에 따라 우리가 해결해야 할 문제를 처리할 수 있음을 쉽게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그림만 봐도 대충 느낌이 오는데 그냥 전형적인 오토마타이다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현재 상태가 어떤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상태인지도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어딘가에 저장을 하고 있어야 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이것도 사실 테이프에 기록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상태를 읽고 쓰는 방식도 마찬가지로 액션 테이블에 정의하고 테이프에 기록하면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감이 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올텐데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예를 들면 복사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(copy)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라던가 산술 연산 등을 오토마타로 구성할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이용하여 실제 동작을 수행하는 튜링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구축할 수 있다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341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joone.net</a:t>
            </a:r>
            <a:r>
              <a:rPr kumimoji="1" lang="en-US" altLang="ko-KR" dirty="0"/>
              <a:t>/2016/11/15/%EC%95%A8%EB%9F%B0-%ED%8A%9C%EB%A7%81%EA%B3%BC-%ED%8F%B0%EB%85%B8%EC%9D%B4%EB%A7%8C/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www.slideshare.net</a:t>
            </a:r>
            <a:r>
              <a:rPr kumimoji="1" lang="en-US" altLang="ko-KR" dirty="0"/>
              <a:t>/choong83/code-16707433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2108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blog.lgdisplay.com</a:t>
            </a:r>
            <a:r>
              <a:rPr kumimoji="1" lang="en-US" altLang="ko-KR" dirty="0"/>
              <a:t>/2015/05/transistor/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81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0(zero)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발견은 인류 역사상 가장 큰 발견이라고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개념은 인위적이고 논리적인 개념입니다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인류는 사물의 원리를 설명하고 이해하기 위해서는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개념이 필요하다는 것을 알고 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내용을 최초를 정리한 사람의 인도의 수학자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브라마타굽타였습니다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그는 그의 저서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우주의 창조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원리와 현실의 현상을 설명하였습니다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아무것도 없음을 표시할 수 있다는 것을 그의 저서에서 증명했고 이것은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논리적인 생각과 현실의 물리적인 세계를 연결하는 하나의 축이 되었다고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곳에서 우리는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0&lt;zero&gt;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곳에서 우리는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0&lt;zero&gt;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 사물을 비유하고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추상화합니다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0&lt;zero&gt;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세상에 없음을 표현한다면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0&lt;zero&gt;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것들은 있음을 표현할 수 있다는 논리적인 추론이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것은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세상이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없다와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 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유와 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유와 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정보기술과 어떤 관련이 있고 어떤 영향이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미쳤을까요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현대의 정보의 기술은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숫자에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거의 모든 정보를 전달할 수 있다는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아리아바타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467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550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비어있는 </a:t>
            </a:r>
            <a:r>
              <a:rPr kumimoji="1" lang="ko-KR" altLang="en-US" dirty="0" err="1"/>
              <a:t>자리수를</a:t>
            </a:r>
            <a:r>
              <a:rPr kumimoji="1" lang="ko-KR" altLang="en-US" dirty="0"/>
              <a:t> 표시하기 위해 점을 사용 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페스시아</a:t>
            </a:r>
            <a:r>
              <a:rPr kumimoji="1" lang="ko-KR" altLang="en-US" dirty="0"/>
              <a:t> 수학자 </a:t>
            </a:r>
            <a:r>
              <a:rPr kumimoji="1" lang="en-US" altLang="ko-KR" dirty="0"/>
              <a:t>780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850</a:t>
            </a:r>
            <a:r>
              <a:rPr kumimoji="1" lang="ko-KR" altLang="en-US" dirty="0"/>
              <a:t>년 무하마드 이븐 무사 </a:t>
            </a:r>
            <a:r>
              <a:rPr kumimoji="1" lang="ko-KR" altLang="en-US" dirty="0" err="1"/>
              <a:t>알콰리즈미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을 유럽에 전파</a:t>
            </a:r>
            <a:endParaRPr kumimoji="1" lang="en-US" altLang="ko-KR" dirty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이탈리아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피보나치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세기 </a:t>
            </a:r>
            <a:r>
              <a:rPr kumimoji="1" lang="en-US" altLang="ko-KR" dirty="0"/>
              <a:t>-</a:t>
            </a:r>
            <a:r>
              <a:rPr kumimoji="1" lang="ko-KR" altLang="en-US" dirty="0"/>
              <a:t>  </a:t>
            </a:r>
            <a:r>
              <a:rPr kumimoji="1" lang="en-US" altLang="ko-KR" dirty="0"/>
              <a:t>&lt;</a:t>
            </a:r>
            <a:r>
              <a:rPr kumimoji="1" lang="ko-KR" altLang="en-US" dirty="0" err="1"/>
              <a:t>산반서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을 사용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br>
              <a:rPr lang="ko-KR" altLang="en-US" dirty="0"/>
            </a:b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779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상상해보시죠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정보가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정보를 구성하는 것이 무엇인지 우리는 궁금해합니다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우리는 그 정보를 원심분리기에 넣어서 그 정보가 이루는 원자를 찾았습니다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이상 쪼갤 수 없는 정보의 구성을 찾았습니다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원자는 생각보다  아주 단순한 구조의 가지고 있고 담을 수 있는 정보는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아주 간단한 정보만 담을 수 밖에 없다는 사실을 발견했습니다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아무리 복잡하게 보이는 것일지라도 그 심연에 본질로 들어가면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simplity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추구할 수 밖에 없다는 것을 발견했습니다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말이 상상일까요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현실의 복잡도는 엄청나고 그걸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계산해고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예측하는 것은 겉모습만 본다면 불가능에 가깝게 보이지만 그 이면에 단순함을 파고 든다면 문제는 달라집니다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일찍이 과학자들은 이 사실을 간파한 것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과학자들은 하나의 공식을 찾기 시작합니다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것을 설명하는 간단한 공식들 그리고 그것은 그 내면을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바라봤을때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발견으로 다가오고 설명할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이러한 단순함을 추구하는 편향은 현대의 정보기술에서도 적용됩니다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정보기술의 근간을 만든 사람들은 원래는 수학자와 물리학자 같은 과학자들이었으니까요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어찌보면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당연한 것일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64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CNAM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박물관에 전시 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Lepine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출신의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파스칼과 클론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파스칼은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때인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1642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계산기를 사용하기 시작했습니다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그는 조세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감리원으로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일하던 아버지를 도우려고 노력했으며 그의 업무량을 줄일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장치를 만들려고 노력했습니다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파스칼은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1649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특허"/>
              </a:rPr>
              <a:t>왕권을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취득하여 프랑스에서 계산 기계를 제조하고 판매 할 독점권을 부여 받았습니다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1654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그는 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기계를 판매했지만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비용과 복잡성은 그 해에 더 이상 판매와 생산을 가로막는 장벽이었습니다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그때까지 파스칼은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종교"/>
              </a:rPr>
              <a:t>종교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철학"/>
              </a:rPr>
              <a:t>철학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에 대한 연구로 나아갔습니다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그것은 우리에게 </a:t>
            </a:r>
            <a:r>
              <a:rPr lang="ko-KR" alt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레트 르 지역"/>
              </a:rPr>
              <a:t>레트 르 지방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과 </a:t>
            </a:r>
            <a:r>
              <a:rPr lang="ko-KR" alt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펜지"/>
              </a:rPr>
              <a:t>펜시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를주었습니다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기계식 계산기에 대한 파스칼의 발명품의 세 번째 축하 행사는 프랑스가 독일에 점령되어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세계 대전 중 일어났기 때문에 영국 런던에서 주요 축하 행사가 열렸습니다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행사에서 발표 된 연설은 그가 순수 기계 분야에서 이미 알려졌을 때 파스칼의 실용적인 업적과 기계와 발명가가 시간을 앞당기는 방법과 함께 창의적인 상상력을 강조했습니다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[7]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(complement) &gt;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보수란 간단히 말해서 보충을 해주는 수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8, 5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개념입니다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디지털 논리회로에서 보수는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뺄셈 연산을 효과적으로 수행하고 논리적 조작의 용이성을 위해 보수를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생각해서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7 - 3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하고싶은데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덧셈연산을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뺄셈연산을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구축하는 겁니다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"3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생각해서 연산을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하는거죠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7 + 7 = 14, 10(carry)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버리고 생각하면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7 + (-3) = 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뺄셈 연산을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한걸로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생각하자는 겁니다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보수의 종류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기수가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수 체계에서 보수는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(r-1)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보수가 존재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숫자로 구성된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(N&gt;0)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대하여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보수는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    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r^n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N  for N≠0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★ 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소수부는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자리인 양수의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    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r^n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N - (r^-m)  for N≠0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★ N = 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보수법을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같이 뺄셈 연산을 하시면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r-1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보수법을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이용한 뺄셈 연산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빼는 숫자만 보수를 취한다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두수를 더한다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자리올림값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(Carry)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'1'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결과는 양수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'0'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결과는 음수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Carry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 결과의 마지막자리에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r^-m)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없으면 결과값의 보수를 취함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보수법을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이용한 뺄셈 연산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빼는 숫자만 보수를 취한다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두수를 더한다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3. Carry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'1'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결과는 양수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'0'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결과는 음수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Carry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제외한 것이 답이다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없으면 결과값의 보수를 취한다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Exam)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(14.567)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 </a:t>
            </a:r>
            <a:r>
              <a:rPr lang="en-US" altLang="ko-K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10^2 - 14.567 = 85.433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14.567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한번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50 - 14.567 = 35.433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= 50 + 85.433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= (1)35.433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보수이므로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35.433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ko-K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10^2 - 14.567 -(10^-3) = 85.432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마찬가지로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50 + 85.432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(1)35.432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- 1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보수이므로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끝자리에 더해줍니다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소숫점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자리 수이므로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더해주면 되겠네요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 쉽게 구하기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하나를 구했다면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(r^-m)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더하거나 빼주는 걸로 나머지 보수는 쉽게 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진법은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진법의 특성상 특이한 방법으로 보수를 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★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진수에서 보수 쉽게 구하기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자리를 반전시킨다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(100100)2 =&gt; (011011)2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낮은 자리수의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까지는 그대로 두고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나머지는 반전시킨다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그냥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보수에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(100100)2 =&gt; (011100)2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http://earthian0619.tistory.com/entry/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보수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complement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[EI]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907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joone.net</a:t>
            </a:r>
            <a:r>
              <a:rPr kumimoji="1" lang="en-US" altLang="ko-KR" dirty="0"/>
              <a:t>/2016/11/05/%EC%B0%B0%EC%8A%A4-%EB%B0%B0%EB%B9%84%EC%A7%80%EC%99%80-%EC%97%90%EC%9D%B4%EB%8B%A4-%EB%9F%AC%EB%B8%8C%EB%A0%88%EC%9D%B4%EC%8A%A4/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ko.wikipedia.org</a:t>
            </a:r>
            <a:r>
              <a:rPr kumimoji="1" lang="en-US" altLang="ko-KR" dirty="0"/>
              <a:t>/wiki/%EC%B0%B0%EC%8A%A4_%EB%B0%B0%EB%B9%84%EC%A7%80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과학 박물관 (런던)"/>
              </a:rPr>
              <a:t>과학 박물관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(London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cience Museum (London)"/>
              </a:rPr>
              <a:t>Science Museum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차이 엔진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배 베지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(Babbage)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디자인으로 제작 된 최초의 엔진입니다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디자인은 모든 열에 대해 동일한 정밀도를 갖지만 다항식을 계산할 때 고차원 열의 정밀도는 낮아질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차분 기관은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자동이다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기계식 계산기"/>
              </a:rPr>
              <a:t>기계적 계산기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표로 설계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다항식"/>
              </a:rPr>
              <a:t>다항식 함수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분할 된 차이"/>
              </a:rPr>
              <a:t>분할 된 차이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의 방법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다항식"/>
              </a:rPr>
              <a:t>다항식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계수 의 작은 세트를 사용하여 함수를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보간하거나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표로 만드는 방법에서 파생됩니다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로그"/>
              </a:rPr>
              <a:t>대수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및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삼각 함수"/>
              </a:rPr>
              <a:t>삼각 함수를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포함하여 엔지니어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과학자 및 항법사가 일반적으로 사용하는 대부분의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수학 함수"/>
              </a:rPr>
              <a:t>수학 함수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다항식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테일러 시리즈"/>
              </a:rPr>
              <a:t>근사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될 수 있으므로 차이 엔진은 많은 유용한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수학 테이블"/>
              </a:rPr>
              <a:t>테이블을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계산할 수 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수학자와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인간 컴퓨터"/>
              </a:rPr>
              <a:t>인간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인간 컴퓨터"/>
              </a:rPr>
              <a:t>"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인간 컴퓨터"/>
              </a:rPr>
              <a:t>컴퓨터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인간 컴퓨터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팀이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테이블을 만드는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데있어서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역사적으로 어려움을 겪었던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찰스 배비지"/>
              </a:rPr>
              <a:t>Charles Babbage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프로세스를 자동화하는 메커니즘을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구축하고자했습니다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dirty="0"/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인간의 잦은 계산 오차를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줄일수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있을 수학 테이블의 기계적 계산방식을 찾기 원했다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어수선함을 싫어하는 성격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로그"/>
              </a:rPr>
              <a:t>로그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테이블의 사용 경험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en:Wilhelm Schickard"/>
              </a:rPr>
              <a:t>빌헬름 쉬카드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블레즈 파스칼"/>
              </a:rPr>
              <a:t>파스칼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고트프리트 빌헬름 라이프니츠"/>
              </a:rPr>
              <a:t>라이프니츠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등이 시작한 계산하는 기구에 대한 연구자료 등 크게 세가지의 이유가 그에게 영향을 미친 것으로 보인다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1822년"/>
              </a:rPr>
              <a:t>1822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1822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험프리 데이비"/>
              </a:rPr>
              <a:t>험프리 데이비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보내는 편지에서 계산하는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엔진"/>
              </a:rPr>
              <a:t>엔진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원칙등을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논의했다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차분기관의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일부분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사망후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아들이 그의 연구실에서 찾은 부속으로 조립함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자금 문제와 성격상 문제로 하여 기구가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완성되진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못했지만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기구는 기계적 컴퓨터의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근원중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증기로 작동하는 기구의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어느정도의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성공으로 계산이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기계화될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있다는 것을 확인하였다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기구는 기계적이고 다루기 힘들었지만 기초 구조는 현재의 컴퓨터와 매우 흡사하였다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메모리는 분리되었고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지시에 따른 작동에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조종 유닛은 어느 조건에 따라 지시를 넘길 수 있었고 또한 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장치가 분리 배치돼 있었다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66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부울은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1854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 Investigation of the Laws of Thought"(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생각의 법칙의 조사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논문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http://phaskal.tistory.com/177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[H:/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Phaskal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blog.naver.com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PostView.nhn?blogId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tb_elec_engineer&amp;logNo</a:t>
            </a:r>
            <a:r>
              <a:rPr kumimoji="1" lang="en-US" altLang="ko-KR" dirty="0"/>
              <a:t>=220983627321&amp;parentCategoryNo=&amp;</a:t>
            </a:r>
            <a:r>
              <a:rPr kumimoji="1" lang="en-US" altLang="ko-KR" dirty="0" err="1"/>
              <a:t>categoryNo</a:t>
            </a:r>
            <a:r>
              <a:rPr kumimoji="1" lang="en-US" altLang="ko-KR" dirty="0"/>
              <a:t>=18&amp;viewDate=&amp;</a:t>
            </a:r>
            <a:r>
              <a:rPr kumimoji="1" lang="en-US" altLang="ko-KR" dirty="0" err="1"/>
              <a:t>isShowPopularPosts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false&amp;from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postView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onboardfly.tistory.com</a:t>
            </a:r>
            <a:r>
              <a:rPr kumimoji="1" lang="en-US" altLang="ko-KR" dirty="0"/>
              <a:t>/17</a:t>
            </a:r>
          </a:p>
          <a:p>
            <a:endParaRPr kumimoji="1" lang="en-US" altLang="ko-KR" dirty="0"/>
          </a:p>
          <a:p>
            <a:r>
              <a:rPr lang="ko-KR" altLang="en-US" b="1" dirty="0"/>
              <a:t>형</a:t>
            </a:r>
            <a:endParaRPr lang="ko-KR" altLang="en-US" dirty="0"/>
          </a:p>
          <a:p>
            <a:r>
              <a:rPr lang="ko-KR" altLang="en-US" b="1" dirty="0"/>
              <a:t>언어 형태</a:t>
            </a:r>
            <a:endParaRPr lang="ko-KR" altLang="en-US" dirty="0"/>
          </a:p>
          <a:p>
            <a:r>
              <a:rPr lang="ko-KR" altLang="en-US" b="1" dirty="0"/>
              <a:t>기호 형태</a:t>
            </a:r>
            <a:endParaRPr lang="ko-KR" altLang="en-US" dirty="0"/>
          </a:p>
          <a:p>
            <a:r>
              <a:rPr lang="en-US" altLang="ko-KR" b="1" dirty="0"/>
              <a:t>A</a:t>
            </a:r>
            <a:endParaRPr lang="en-US" altLang="ko-KR" dirty="0"/>
          </a:p>
          <a:p>
            <a:r>
              <a:rPr lang="en-US" altLang="ko-KR" b="1" dirty="0"/>
              <a:t>I</a:t>
            </a:r>
            <a:endParaRPr lang="en-US" altLang="ko-KR" dirty="0"/>
          </a:p>
          <a:p>
            <a:r>
              <a:rPr lang="en-US" altLang="ko-KR" b="1" dirty="0"/>
              <a:t>E</a:t>
            </a:r>
            <a:endParaRPr lang="en-US" altLang="ko-KR" dirty="0"/>
          </a:p>
          <a:p>
            <a:r>
              <a:rPr lang="en-US" altLang="ko-KR" b="1" dirty="0"/>
              <a:t>O</a:t>
            </a:r>
            <a:endParaRPr lang="en-US" altLang="ko-KR" dirty="0"/>
          </a:p>
          <a:p>
            <a:r>
              <a:rPr lang="ko-KR" altLang="en-US" b="1" dirty="0"/>
              <a:t>모든 개는 털이 많다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/>
              <a:t>어떤 개는 털이 많다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/>
              <a:t>모든 개는 털이 많지 않다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/>
              <a:t>어떤 개는 털이 많지 않다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b="1" dirty="0"/>
              <a:t>(∀x) [D(x) → H(x)]</a:t>
            </a:r>
            <a:endParaRPr lang="en-US" altLang="ko-KR" dirty="0"/>
          </a:p>
          <a:p>
            <a:r>
              <a:rPr lang="en-US" altLang="ko-KR" b="1" dirty="0"/>
              <a:t>(∃x) [D(x) &amp; H(x)]</a:t>
            </a:r>
            <a:endParaRPr lang="en-US" altLang="ko-KR" dirty="0"/>
          </a:p>
          <a:p>
            <a:r>
              <a:rPr lang="en-US" altLang="ko-KR" b="1" dirty="0"/>
              <a:t>(∀x) [D(x) → ~H(x)]</a:t>
            </a:r>
            <a:endParaRPr lang="en-US" altLang="ko-KR" dirty="0"/>
          </a:p>
          <a:p>
            <a:r>
              <a:rPr lang="en-US" altLang="ko-KR" b="1" dirty="0"/>
              <a:t>(∃x) [D(x) &amp; ~ H(x)]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http://</a:t>
            </a:r>
            <a:r>
              <a:rPr lang="en-US" altLang="ko-KR" dirty="0" err="1"/>
              <a:t>www.aistudy.co.kr</a:t>
            </a:r>
            <a:r>
              <a:rPr lang="en-US" altLang="ko-KR" dirty="0"/>
              <a:t>/logic/logic_rucker.htm#_bookmark_17aaba0</a:t>
            </a:r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05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http://kiss7.tistory.com/826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70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어릴 적부터 기계와 전자장치에 관심이 많아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1km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가량 떨어진 곳에 사는 다른 아이에게 철조망 전신기를 만들어 메시지를 보내기도 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[2]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토머스 에디슨"/>
              </a:rPr>
              <a:t>토머스 에디슨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그의 어린 시절 우상이었다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디지털 논리회로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부분 편집: 디지털 논리회로"/>
              </a:rPr>
              <a:t>편집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미시간 대학교"/>
              </a:rPr>
              <a:t>미시간 대학교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졸업하면서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전기공학"/>
              </a:rPr>
              <a:t>전기공학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및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수학"/>
              </a:rPr>
              <a:t>수학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두 개의 학사 학위를 받았다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졸업 후에는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매사추세츠 공과대학"/>
              </a:rPr>
              <a:t>MIT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전기공학으로 석사과정을 공부하며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아날로그 컴퓨터"/>
              </a:rPr>
              <a:t>아날로그 컴퓨터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미분해석기 (없는 문서)"/>
              </a:rPr>
              <a:t>미분해석기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연구하였다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미분해석기의 논리 회로를 연구하면서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섀넌은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불 논리"/>
              </a:rPr>
              <a:t>불 논리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논리 회로의 설계와 분석에 유용하다는 것을 깨달았다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통찰을 바탕으로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1937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계전기와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스위치로 이루어진 회로의 기호학적 분석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논문으로 석사 학위를 받았다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[3]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 논문에서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섀넌은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전화 교환기에 사용되는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계전기와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스위치 만으로 불 논리 및 이진수의 사칙연산을 수행할 수 있음을 증명했다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연구결과는 이후 모든 전자식 디지털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컴퓨터"/>
              </a:rPr>
              <a:t>컴퓨터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이론적 기반이 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업적을 인정받아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1940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프린스턴 고등연구소"/>
              </a:rPr>
              <a:t>프린스턴 고등연구소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초빙되었다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그는 이곳에서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헤르만 바일"/>
              </a:rPr>
              <a:t>헤르만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헤르만 바일"/>
              </a:rPr>
              <a:t>바일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존 폰 노이만"/>
              </a:rPr>
              <a:t>존 폰 노이만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등의 수학자들과 같이 연구할 기회를 얻었고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정보 이론"/>
              </a:rPr>
              <a:t>정보 이론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발전하게 될 중요한 아이디어들을 얻게 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전시 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부분 편집: 전시 연구"/>
              </a:rPr>
              <a:t>편집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제 2차 세계대전"/>
              </a:rPr>
              <a:t>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제 2차 세계대전"/>
              </a:rPr>
              <a:t>2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제 2차 세계대전"/>
              </a:rPr>
              <a:t>차 세계대전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시기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섀넌은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벨 연구소"/>
              </a:rPr>
              <a:t>벨 연구소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화기 제어 시스템과 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 tooltip="암호학"/>
              </a:rPr>
              <a:t>암호학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연구하게 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무렵 영국에서 암호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해석가로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일하고 있던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 tooltip="앨런 튜링"/>
              </a:rPr>
              <a:t>앨런 튜링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미국 암호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해석가들과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의견을 교환하기 위해 워싱턴을 방문 중이었다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섀넌은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이곳에서 앨런 튜링을 만나 그의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 tooltip="튜링 기계"/>
              </a:rPr>
              <a:t>튜링 기계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이론을 접하고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자신의 이론과의 깊은 연관성을 발견하였다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전쟁이 끝날 무렵 그는 두 명의 공동 연구자와 함께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화기 제어 시스템에서 데이터의 예측과 평활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논문을 제출한다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논문은 자료와 소음을 분리하는 방법을 이론적으로 다루고 있어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 tooltip="신호 처리"/>
              </a:rPr>
              <a:t>신호 처리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분야를 창시한 논문으로 여겨진다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전쟁이 끝난 직후인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1945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벨 연구소에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암호학의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수학적 기반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보고서를 제출하는데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1949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기밀이 해제되어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시스템의 통신에 관한 이론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제목으로 발표된다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벨 연구소에서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섀넌은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OTP(one-time pad)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암호학적으로 해독할 수 없음을 증명하였다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 이론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 tooltip="부분 편집: 정보 이론"/>
              </a:rPr>
              <a:t>편집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섀넌은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통신의 수학적 이론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논문을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벨시스템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 저널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 1948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두 차례에 걸쳐 발표한다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7"/>
              </a:rPr>
              <a:t>[4]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 논문에서 그는 확률론을 이용하여 정보를 전송하는 가장 효율적인 방법에 대해 연구하였다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8" tooltip="정보 엔트로피"/>
              </a:rPr>
              <a:t>정보 엔트로피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개념을 창안하게 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 이론의 기반이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섀넌은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이론을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9" tooltip="자연어 처리"/>
              </a:rPr>
              <a:t>자연어 처리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발전시켜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0" tooltip="영어"/>
              </a:rPr>
              <a:t>영어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문장의 통계적 분석으로 영어 엔트로피의 최댓값과 최솟값을 계산하였다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연구에서 그는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1" tooltip="띄어쓰기"/>
              </a:rPr>
              <a:t>띄어쓰기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실제로 문장의 불확실성을 감소시킨다는 것을 발견하였다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섀넌은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2" tooltip="표본화 정리"/>
              </a:rPr>
              <a:t>샘플링 이론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창안하여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당시까지 아날로그로만 이루어지던 전자기 통신을 디지털 정보통신으로 변화시키는 데 기여했다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업적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3" tooltip="부분 편집: 기타 업적"/>
              </a:rPr>
              <a:t>편집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 체스 프로그램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4" tooltip="부분 편집: 컴퓨터 체스 프로그램"/>
              </a:rPr>
              <a:t>편집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섀넌은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아직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5" tooltip="인공지능"/>
              </a:rPr>
              <a:t>인공지능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분야가 생겨나기도 전인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체스를 두는 컴퓨터 프로그램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논문을 발표하였다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6" tooltip="미니맥스"/>
              </a:rPr>
              <a:t>미니맥스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전략을 이용한 최초의 컴퓨터 체스 알고리즘이며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인공지능 체스 알고리즘의 이론적 기반이 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845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세계 대전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한국 한자"/>
              </a:rPr>
              <a:t>한국 한자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第二次世界大戰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영어"/>
              </a:rPr>
              <a:t>영어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Second World War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War II)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939년"/>
              </a:rPr>
              <a:t>1939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939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9월 1일"/>
              </a:rPr>
              <a:t>9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9월 1일"/>
              </a:rPr>
              <a:t>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9월 1일"/>
              </a:rPr>
              <a:t>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9월 1일"/>
              </a:rPr>
              <a:t>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1945년"/>
              </a:rPr>
              <a:t>1945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1945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9월 2일"/>
              </a:rPr>
              <a:t>9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9월 2일"/>
              </a:rPr>
              <a:t>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9월 2일"/>
              </a:rPr>
              <a:t>2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9월 2일"/>
              </a:rPr>
              <a:t>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치러진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인류 역사상 가장 많은 인명 피해와 재산 피해를 남긴 가장 파괴적인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전쟁"/>
              </a:rPr>
              <a:t>전쟁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통상적으로 전쟁이 시작된 때는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939년"/>
              </a:rPr>
              <a:t>1939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939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9월 1일"/>
              </a:rPr>
              <a:t>9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9월 1일"/>
              </a:rPr>
              <a:t>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9월 1일"/>
              </a:rPr>
              <a:t>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9월 1일"/>
              </a:rPr>
              <a:t>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새벽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아돌프 히틀러"/>
              </a:rPr>
              <a:t>아돌프 히틀러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다스리는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독일 국방군"/>
              </a:rPr>
              <a:t>나치 독일군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폴란드"/>
              </a:rPr>
              <a:t>폴란드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서쪽 국경을 침공하고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소련군"/>
              </a:rPr>
              <a:t>소비에트 사회주의 공화국 연방군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939년"/>
              </a:rPr>
              <a:t>1939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939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9월 17일"/>
              </a:rPr>
              <a:t>9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9월 17일"/>
              </a:rPr>
              <a:t>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9월 17일"/>
              </a:rPr>
              <a:t>17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9월 17일"/>
              </a:rPr>
              <a:t>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폴란드의 동쪽 국경을 침공한 때로 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편에서는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1937년"/>
              </a:rPr>
              <a:t>1937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1937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7월 7일"/>
              </a:rPr>
              <a:t>7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7월 7일"/>
              </a:rPr>
              <a:t>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7월 7일"/>
              </a:rPr>
              <a:t>7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7월 7일"/>
              </a:rPr>
              <a:t>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일본 제국"/>
              </a:rPr>
              <a:t>일본 제국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중화민국 (1912년~1949년)"/>
              </a:rPr>
              <a:t>중화민국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침략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939년"/>
              </a:rPr>
              <a:t>1939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939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나치 독일군의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프라하 진주 (없는 문서)"/>
              </a:rPr>
              <a:t>프라하 진주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등을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개전일로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보기도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1945년"/>
              </a:rPr>
              <a:t>1945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1945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8월 6일"/>
              </a:rPr>
              <a:t>8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8월 6일"/>
              </a:rPr>
              <a:t>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8월 6일"/>
              </a:rPr>
              <a:t>6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8월 6일"/>
              </a:rPr>
              <a:t>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8월 9일"/>
              </a:rPr>
              <a:t>8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8월 9일"/>
              </a:rPr>
              <a:t>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8월 9일"/>
              </a:rPr>
              <a:t>9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8월 9일"/>
              </a:rPr>
              <a:t>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일본 제국"/>
              </a:rPr>
              <a:t>일본 제국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 tooltip="히로시마 시"/>
              </a:rPr>
              <a:t>히로시마 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 tooltip="나가사키 시"/>
              </a:rPr>
              <a:t>나가사키 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 tooltip="미국"/>
              </a:rPr>
              <a:t>미국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 tooltip="원자폭탄"/>
              </a:rPr>
              <a:t>원자폭탄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투하 이후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 tooltip="8월 15일"/>
              </a:rPr>
              <a:t>8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 tooltip="8월 15일"/>
              </a:rPr>
              <a:t>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 tooltip="8월 15일"/>
              </a:rPr>
              <a:t>15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 tooltip="8월 15일"/>
              </a:rPr>
              <a:t>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7" tooltip="일본의 항복"/>
              </a:rPr>
              <a:t>일본 제국이 무조건 항복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하면서 사실상 끝이 났으며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일본 제국"/>
              </a:rPr>
              <a:t>일본 제국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항복 문서에 서명한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일에 공식적으로 끝났다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결과로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8" tooltip="동아시아"/>
              </a:rPr>
              <a:t>동아시아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일본의 식민지로 남아 있던 지역들이 독립하거나 모국으로 복귀하고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외에도 여러 제국들의 식민지가 독립하게 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세계 대전의 전사자는 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2,500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명이고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민간인 희생자도 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천만 명에 달했다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전쟁 기간 중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일본 제국"/>
              </a:rPr>
              <a:t>일본 제국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1937년"/>
              </a:rPr>
              <a:t>1937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1937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중국 침략 때 난징 등에서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9" tooltip="난징 대학살"/>
              </a:rPr>
              <a:t>대학살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감행하여 겁탈과 방화를 일삼으며 수십만 명의 난징 시민을 무자비하게 살해하였고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학살등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전쟁 범죄를 저질렀다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0" tooltip="나치 독일"/>
              </a:rPr>
              <a:t>나치 독일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1" tooltip="민족청소"/>
              </a:rPr>
              <a:t>인종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1" tooltip="민족청소"/>
              </a:rPr>
              <a:t>청소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이유로 수백만 명 이상의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2" tooltip="유대인"/>
              </a:rPr>
              <a:t>유대인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3" tooltip="집시"/>
              </a:rPr>
              <a:t>집시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4" tooltip="홀로코스트"/>
              </a:rPr>
              <a:t>학살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 tooltip="미국"/>
              </a:rPr>
              <a:t>미국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1945년"/>
              </a:rPr>
              <a:t>1945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1945년"/>
              </a:rPr>
              <a:t>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5" tooltip="3월 10일"/>
              </a:rPr>
              <a:t>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5" tooltip="3월 10일"/>
              </a:rPr>
              <a:t>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5" tooltip="3월 10일"/>
              </a:rPr>
              <a:t>10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5" tooltip="3월 10일"/>
              </a:rPr>
              <a:t>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6" tooltip="일본"/>
              </a:rPr>
              <a:t>일본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수도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7" tooltip="도쿄"/>
              </a:rPr>
              <a:t>도쿄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그 주변 수도권 일대를 소이탄으로 대규모로 폭격한 이른바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8" tooltip="도쿄 대공습"/>
              </a:rPr>
              <a:t>도쿄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8" tooltip="도쿄 대공습"/>
              </a:rPr>
              <a:t>대공습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감행해 민간인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명을 살상했고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일에 각각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9" tooltip="히로시마와 나가사키의 원자 폭탄 투하"/>
              </a:rPr>
              <a:t>히로시마와 나가사키에 원자 폭탄 공격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감행하여 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명을 살상하였고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0" tooltip="영국"/>
              </a:rPr>
              <a:t>영국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공군과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 tooltip="미국"/>
              </a:rPr>
              <a:t>미국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육군항공대는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1" tooltip="드레스덴 폭격"/>
              </a:rPr>
              <a:t>드레스덴 폭격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2" tooltip="뮌헨 공습 (없는 문서)"/>
              </a:rPr>
              <a:t>뮌헨 공습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감행하여 각각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여만 명을 살상하는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전쟁"/>
              </a:rPr>
              <a:t>전쟁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과는 상관없는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3" tooltip="민간인"/>
              </a:rPr>
              <a:t>민간인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피해도 매우 심했었다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전쟁"/>
              </a:rPr>
              <a:t>전쟁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크게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4" tooltip="서부 전선 (제2차 세계 대전)"/>
              </a:rPr>
              <a:t>서부 유럽 전선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5" tooltip="동부 전선 (제2차 세계 대전)"/>
              </a:rPr>
              <a:t>동부 유럽 전선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6" tooltip="중일 전쟁"/>
              </a:rPr>
              <a:t>중일 전쟁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7" tooltip="태평양 전쟁"/>
              </a:rPr>
              <a:t>태평양 전쟁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구분할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이외에도 아메리카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오세아니아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아프리카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대서양 해역과 인도양 해역 등 기타 하위 전선도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대전의 전역에 포함된다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1A54-B3EB-A440-8F91-081F32CE053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99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6026-7ED6-9146-895A-5A07E5798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62B446-72FD-6743-A033-CC251178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525B8-32C4-C14D-A50A-73F14270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B7ECB-EAA0-544E-90EA-5AF78AF5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6BD51-8D7E-604B-A4B3-66648CBF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50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B10D-2550-2B4A-830F-9AAF9D17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2C4D7-F23A-5E49-8B79-1C59EBF5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4C153-1D23-4341-B64A-B8BCDA15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0D491-0141-5047-8FC7-61A3EC84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FF060-A4AA-0A4D-9664-137C7F45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8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A1C043-C46B-DE4E-8C10-66AC98B6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89E65B-76DE-1A4B-85DB-462F88482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03249-A6D1-9B45-B170-CC1572AD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E2E93-D055-A64E-ADF8-08B7B1F2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2CD41-A770-3B44-868C-72070717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32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8F5C9-A4B2-954C-979C-E25062C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1E87B-17E7-A546-A915-687C0A33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C1244-F4E8-104C-BEC0-809630FD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1492E-F06F-FD40-8E62-BBEC9150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8CFA2-688E-994B-8D5D-A237D3BF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40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B664F-9851-B546-89B1-7EDA498D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2C394-3593-3147-B99A-144AB425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D061-6755-C143-A55A-285BB8FC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AC0AE-ED10-1246-AC8F-5C36A0E9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F29F-1BE7-1A4B-8474-26C33823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46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F34C6-06BC-CD48-A576-25BF476C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6AFFB-D571-5146-8A60-98ED8B7C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5CE16-1BEF-FC46-B17A-166FC329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7CFA9-E2C9-E543-8936-782569DB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1B7C4-DD9B-074C-8856-510A4C0B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F322A-E985-7F46-B65F-5EDB8167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949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0281-DB83-0648-9544-D2C9FB0A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3BD7B-6C20-8540-86E1-674E107E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95EB3-2F85-0A49-9D38-620548345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3DC062-3CEB-3E44-A02F-741F59D5E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61D742-3DBE-2D4C-9557-229035A1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1B24C-A3C7-5B4A-BC19-DBD71AEF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A286EB-2D66-8A4F-A3E1-33266D2D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EF6B0-0665-D04D-99B8-C442DC0A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287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656D-74F1-C14D-8329-1C799069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4D653A-4EB0-5F41-AABE-799F2D35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4F24AC-FF99-9E48-A06F-8F139AFB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83F98-1305-9843-8E8C-A5C1A93F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38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D23A8F-29FB-794C-95E9-D16976A7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C4D7CB-F965-2E43-A787-3FB8AA09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BC809-CB4D-2E48-84CC-D1D720B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568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8C99A-CD52-CF48-A5FE-E4A1E244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CB255-2019-EA48-ABEF-E0983987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DDE080-72BA-5943-A536-5B3A3239F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8F3EA-9BAD-B04E-A90D-8016EAE7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3A9C0-6559-C941-B115-7CD45F27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107B3-9CD4-B747-8BAF-9B171E01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40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3F7E-F36A-1745-B0C4-90629790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CA0B5-269F-6B4E-8111-5998EFC74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40C46-281B-FD47-9D3C-00D60D9AA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28F17-A3D0-B44B-ACED-C4CA900A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C41D1-33B0-A341-BB93-54042862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F2878-DB2C-4C4D-BDC8-4E964374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652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6AD3-36E7-9443-BDB4-7167295D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627AF-64E9-3C48-B4E2-19130A43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7F8C5-91E1-FE4F-B883-05FEE8EBC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6A41-6CC7-FA4D-917E-127155C14272}" type="datetimeFigureOut">
              <a:rPr kumimoji="1" lang="ko-KR" altLang="en-US" smtClean="0"/>
              <a:t>2018. 9. 22.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D7041-EE2E-764E-A545-52913E500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1BD41-236C-8345-BE7B-1791EABCB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965-9DF0-3546-9437-4B49C6D9C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5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ko.wikipedia.org/wiki/%EB%B0%94%EB%A5%B4%EC%83%A4%EB%B0%94" TargetMode="External"/><Relationship Id="rId4" Type="http://schemas.openxmlformats.org/officeDocument/2006/relationships/hyperlink" Target="https://commons.wikimedia.org/wiki/File:Destroyed_Warsaw,_capital_of_Poland,_January_1945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8A%9C%EB%A7%81_%EA%B8%B0%EA%B3%84" TargetMode="External"/><Relationship Id="rId5" Type="http://schemas.openxmlformats.org/officeDocument/2006/relationships/hyperlink" Target="https://www.cs.virginia.edu/~robins/Turing_Paper_1936.pdf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ecca.tistory.com/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ko.wikipedia.org/wiki/%ED%8C%8C%EC%9D%BC:Von_Neumann_architecture_kor.png" TargetMode="Externa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history.tumblr.com/post/63372942725/john-bardeen-william-shockley-and-wal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amazon.co.uk/Alan-Turing-Enigma-Andrew-Hodges-ebook/dp/B009H4ZB3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onomancer.tumblr.com/post/94178490111/brahmagupta-indian-mathematician-598-67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Pascaline-CnAM_823-1-IMG_1506-black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commons.wikimedia.org/wiki/File:Charles_Babbage_-_1860.jpg" TargetMode="External"/><Relationship Id="rId7" Type="http://schemas.openxmlformats.org/officeDocument/2006/relationships/hyperlink" Target="https://en.wikipedia.org/wiki/Mountain_View,_Californi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uter_History_Museum" TargetMode="External"/><Relationship Id="rId5" Type="http://schemas.openxmlformats.org/officeDocument/2006/relationships/hyperlink" Target="https://en.wikipedia.org/wiki/File:Difference_engine.JPG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ADC_Symbol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en.wikipedia.org/wiki/File:ClaudeShannon_MFO3807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atrix movie still">
            <a:extLst>
              <a:ext uri="{FF2B5EF4-FFF2-40B4-BE49-F238E27FC236}">
                <a16:creationId xmlns:a16="http://schemas.microsoft.com/office/drawing/2014/main" id="{B0FB6705-B5C7-C449-A3FD-18F4CFBEE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5867" y="718312"/>
            <a:ext cx="8218085" cy="106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800" dirty="0"/>
              <a:t>컴퓨터 과학의 역사와 철학 그리고 </a:t>
            </a:r>
            <a:r>
              <a:rPr lang="ko-KR" altLang="en-US" sz="2800" dirty="0" err="1"/>
              <a:t>핵심원리들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 </a:t>
            </a:r>
            <a:r>
              <a:rPr lang="en-US" altLang="ko-KR" sz="2800" dirty="0"/>
              <a:t>0</a:t>
            </a:r>
            <a:r>
              <a:rPr lang="ko-KR" altLang="en-US" sz="2800" dirty="0"/>
              <a:t>과 </a:t>
            </a:r>
            <a:r>
              <a:rPr lang="en-US" altLang="ko-KR" sz="2800" dirty="0"/>
              <a:t>1</a:t>
            </a:r>
            <a:r>
              <a:rPr lang="ko-KR" altLang="en-US" sz="2800" dirty="0"/>
              <a:t>의 의미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컴퓨터 과학의 전체 그림을 그려보기</a:t>
            </a:r>
            <a:r>
              <a:rPr lang="en-US" altLang="ko-KR" dirty="0"/>
              <a:t>[</a:t>
            </a:r>
            <a:r>
              <a:rPr lang="ko-KR" altLang="en-US" dirty="0"/>
              <a:t>복기</a:t>
            </a:r>
            <a:r>
              <a:rPr lang="en-US" altLang="ko-KR" dirty="0"/>
              <a:t>]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에서 컴퓨터가 탄생하기 까지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/>
              <a:t>깃허브를</a:t>
            </a:r>
            <a:r>
              <a:rPr lang="ko-KR" altLang="en-US" dirty="0"/>
              <a:t> 통한 코드 리뷰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WEB1 – HTML </a:t>
            </a:r>
            <a:r>
              <a:rPr lang="ko-KR" altLang="en-US" dirty="0"/>
              <a:t>복습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CSS </a:t>
            </a:r>
            <a:r>
              <a:rPr lang="ko-KR" altLang="en-US" dirty="0"/>
              <a:t>기본 구조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회고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95966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D1271-1E17-3742-B820-D6501AFBAD48}"/>
              </a:ext>
            </a:extLst>
          </p:cNvPr>
          <p:cNvSpPr txBox="1"/>
          <p:nvPr/>
        </p:nvSpPr>
        <p:spPr>
          <a:xfrm>
            <a:off x="880533" y="592667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시대배경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세계 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차 대전</a:t>
            </a:r>
          </a:p>
        </p:txBody>
      </p:sp>
      <p:pic>
        <p:nvPicPr>
          <p:cNvPr id="9218" name="Picture 2" descr="https://ppt21.com/pb/data/freedom/1429843398_1429842648QaGF7Oz9x3DxERgMNRGJ52vGE9ZAaZ.jpg">
            <a:extLst>
              <a:ext uri="{FF2B5EF4-FFF2-40B4-BE49-F238E27FC236}">
                <a16:creationId xmlns:a16="http://schemas.microsoft.com/office/drawing/2014/main" id="{040F5670-0C02-D542-A6DD-6A72393F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17" y="1151467"/>
            <a:ext cx="30861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71BBA4-2FAE-F549-AC88-CDF220430CE8}"/>
              </a:ext>
            </a:extLst>
          </p:cNvPr>
          <p:cNvSpPr txBox="1"/>
          <p:nvPr/>
        </p:nvSpPr>
        <p:spPr>
          <a:xfrm>
            <a:off x="7924801" y="55372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독일의 </a:t>
            </a:r>
            <a:r>
              <a:rPr kumimoji="1" lang="ko-KR" altLang="en-US" dirty="0" err="1"/>
              <a:t>암호기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E41E8-52FD-254D-AB76-CB5A6AFFB8DD}"/>
              </a:ext>
            </a:extLst>
          </p:cNvPr>
          <p:cNvSpPr txBox="1"/>
          <p:nvPr/>
        </p:nvSpPr>
        <p:spPr>
          <a:xfrm>
            <a:off x="880533" y="13377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1939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1945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291D9-E75F-9540-9762-62A5ACC4B711}"/>
              </a:ext>
            </a:extLst>
          </p:cNvPr>
          <p:cNvSpPr txBox="1"/>
          <p:nvPr/>
        </p:nvSpPr>
        <p:spPr>
          <a:xfrm>
            <a:off x="880533" y="2082801"/>
            <a:ext cx="24096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연합국의 승리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유엔의 창설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냉전의 시작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분단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컴퓨터의 발명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정보기술의 발전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암호학의</a:t>
            </a:r>
            <a:r>
              <a:rPr kumimoji="1" lang="ko-KR" altLang="en-US" dirty="0"/>
              <a:t> 발전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CCF1B2-0C10-0843-BFF1-2E7FF420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508" y="54197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 </a:t>
            </a:r>
            <a:endParaRPr kumimoji="0" lang="ko-KR" altLang="ko-KR" sz="19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전쟁 후의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바르샤바"/>
              </a:rPr>
              <a:t>바르샤바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ko-KR" altLang="ko-KR" sz="900" b="0" i="0" u="sng" strike="noStrike" cap="none" normalizeH="0" baseline="0" dirty="0">
              <a:ln>
                <a:noFill/>
              </a:ln>
              <a:solidFill>
                <a:srgbClr val="0B0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1" name="Picture 5" descr="https://upload.wikimedia.org/wikipedia/commons/thumb/3/3f/Destroyed_Warsaw%2C_capital_of_Poland%2C_January_1945.jpg/300px-Destroyed_Warsaw%2C_capital_of_Poland%2C_January_1945.jpg">
            <a:hlinkClick r:id="rId4"/>
            <a:extLst>
              <a:ext uri="{FF2B5EF4-FFF2-40B4-BE49-F238E27FC236}">
                <a16:creationId xmlns:a16="http://schemas.microsoft.com/office/drawing/2014/main" id="{944AC6CB-7DF2-F847-A174-FFE96F45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42" y="2082801"/>
            <a:ext cx="38100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4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D65691-EEDC-E644-99DA-F06CC5B91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57" y="1100667"/>
            <a:ext cx="9679743" cy="1564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77B39-F926-6C4F-9B49-236CE820EE0D}"/>
              </a:ext>
            </a:extLst>
          </p:cNvPr>
          <p:cNvSpPr txBox="1"/>
          <p:nvPr/>
        </p:nvSpPr>
        <p:spPr>
          <a:xfrm>
            <a:off x="1077157" y="3031067"/>
            <a:ext cx="103316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다비드힐베리트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1928</a:t>
            </a:r>
            <a:r>
              <a:rPr kumimoji="1" lang="ko-KR" altLang="en-US" dirty="0"/>
              <a:t>년 수학자 대회에서 기계적인 방식으로 모든 수학적 명제를 찾는 문제 제안</a:t>
            </a:r>
            <a:endParaRPr kumimoji="1" lang="en-US" altLang="ko-KR" dirty="0"/>
          </a:p>
          <a:p>
            <a:r>
              <a:rPr kumimoji="1" lang="ko-KR" altLang="en-US" dirty="0" err="1"/>
              <a:t>쿠르드</a:t>
            </a:r>
            <a:r>
              <a:rPr kumimoji="1" lang="ko-KR" altLang="en-US" dirty="0"/>
              <a:t> 괴델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프린스턴 연구소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엘런튜링에게</a:t>
            </a:r>
            <a:r>
              <a:rPr kumimoji="1" lang="ko-KR" altLang="en-US" dirty="0"/>
              <a:t> 영향을 미침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앨런 튜링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괴델의 불완전성 정리를 자신의 방식만으로 증명해내면서 </a:t>
            </a:r>
            <a:r>
              <a:rPr kumimoji="1" lang="ko-KR" altLang="en-US" dirty="0" err="1"/>
              <a:t>튜링머신을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생각해냄</a:t>
            </a:r>
            <a:endParaRPr kumimoji="1" lang="en-US" altLang="ko-KR" dirty="0"/>
          </a:p>
          <a:p>
            <a:r>
              <a:rPr kumimoji="1" lang="ko-KR" altLang="en-US" dirty="0" err="1"/>
              <a:t>폰노이만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현대의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 </a:t>
            </a:r>
            <a:r>
              <a:rPr kumimoji="1" lang="ko-KR" altLang="en-US" dirty="0" err="1"/>
              <a:t>내장방식</a:t>
            </a:r>
            <a:r>
              <a:rPr kumimoji="1" lang="ko-KR" altLang="en-US" dirty="0"/>
              <a:t> 컴퓨터를 구현하신 분으로 평가됨 </a:t>
            </a:r>
            <a:r>
              <a:rPr kumimoji="1" lang="en-US" altLang="ko-KR" dirty="0"/>
              <a:t>(EDSAC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1945</a:t>
            </a:r>
            <a:r>
              <a:rPr kumimoji="1" lang="ko-KR" altLang="en-US" dirty="0"/>
              <a:t>년</a:t>
            </a:r>
            <a:r>
              <a:rPr kumimoji="1" lang="en-US" altLang="ko-KR" dirty="0"/>
              <a:t>)</a:t>
            </a:r>
          </a:p>
          <a:p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18A87-A270-3F4C-968C-4FF31C031396}"/>
              </a:ext>
            </a:extLst>
          </p:cNvPr>
          <p:cNvSpPr txBox="1"/>
          <p:nvPr/>
        </p:nvSpPr>
        <p:spPr>
          <a:xfrm>
            <a:off x="778933" y="363578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시대배경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서로에게 영향을 주며 발명한 산물 디지털컴퓨터</a:t>
            </a:r>
          </a:p>
        </p:txBody>
      </p:sp>
    </p:spTree>
    <p:extLst>
      <p:ext uri="{BB962C8B-B14F-4D97-AF65-F5344CB8AC3E}">
        <p14:creationId xmlns:p14="http://schemas.microsoft.com/office/powerpoint/2010/main" val="643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76E44-87EA-5246-B6D6-E2B4DA6D40A1}"/>
              </a:ext>
            </a:extLst>
          </p:cNvPr>
          <p:cNvSpPr txBox="1"/>
          <p:nvPr/>
        </p:nvSpPr>
        <p:spPr>
          <a:xfrm>
            <a:off x="575734" y="50800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앨런튜링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튜링머신</a:t>
            </a:r>
            <a:endParaRPr kumimoji="1" lang="ko-KR" altLang="en-US" b="1" dirty="0"/>
          </a:p>
        </p:txBody>
      </p:sp>
      <p:pic>
        <p:nvPicPr>
          <p:cNvPr id="11266" name="Picture 2" descr="figure.1">
            <a:extLst>
              <a:ext uri="{FF2B5EF4-FFF2-40B4-BE49-F238E27FC236}">
                <a16:creationId xmlns:a16="http://schemas.microsoft.com/office/drawing/2014/main" id="{EB66BD67-9480-0B43-AD52-6090E8D88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1855441"/>
            <a:ext cx="5579151" cy="252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67BEC-158A-E945-92E9-3E8F8275E291}"/>
              </a:ext>
            </a:extLst>
          </p:cNvPr>
          <p:cNvSpPr txBox="1"/>
          <p:nvPr/>
        </p:nvSpPr>
        <p:spPr>
          <a:xfrm>
            <a:off x="575734" y="4809066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테이브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헤드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상태기록기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액션테이블</a:t>
            </a:r>
            <a:endParaRPr kumimoji="1" lang="ko-KR" altLang="en-US" dirty="0"/>
          </a:p>
        </p:txBody>
      </p:sp>
      <p:pic>
        <p:nvPicPr>
          <p:cNvPr id="11268" name="Picture 4" descr="figure.3">
            <a:extLst>
              <a:ext uri="{FF2B5EF4-FFF2-40B4-BE49-F238E27FC236}">
                <a16:creationId xmlns:a16="http://schemas.microsoft.com/office/drawing/2014/main" id="{CAED8FD3-A127-994D-A4E3-4FEBF59AD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682" y="1625599"/>
            <a:ext cx="6342318" cy="26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246847-F6B6-2E40-B19C-E5276E95F660}"/>
              </a:ext>
            </a:extLst>
          </p:cNvPr>
          <p:cNvSpPr/>
          <p:nvPr/>
        </p:nvSpPr>
        <p:spPr>
          <a:xfrm>
            <a:off x="583315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://norman3.github.io/</a:t>
            </a:r>
            <a:r>
              <a:rPr lang="ko-KR" altLang="en-US" dirty="0" err="1"/>
              <a:t>papers</a:t>
            </a:r>
            <a:r>
              <a:rPr lang="ko-KR" altLang="en-US" dirty="0"/>
              <a:t>/</a:t>
            </a:r>
            <a:r>
              <a:rPr lang="ko-KR" altLang="en-US" dirty="0" err="1"/>
              <a:t>docs</a:t>
            </a:r>
            <a:r>
              <a:rPr lang="ko-KR" altLang="en-US" dirty="0"/>
              <a:t>/</a:t>
            </a:r>
            <a:r>
              <a:rPr lang="ko-KR" altLang="en-US" dirty="0" err="1"/>
              <a:t>neural_turing_machine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F72918-4017-3947-99E1-349DEDE9D03F}"/>
              </a:ext>
            </a:extLst>
          </p:cNvPr>
          <p:cNvSpPr/>
          <p:nvPr/>
        </p:nvSpPr>
        <p:spPr>
          <a:xfrm>
            <a:off x="778933" y="5354131"/>
            <a:ext cx="9821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23232"/>
                </a:solidFill>
                <a:effectLst/>
                <a:latin typeface="Helvetica" pitchFamily="2" charset="0"/>
              </a:rPr>
              <a:t>그는 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Helvetica" pitchFamily="2" charset="0"/>
              </a:rPr>
              <a:t>1937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Helvetica" pitchFamily="2" charset="0"/>
              </a:rPr>
              <a:t>년에 발표한 “</a:t>
            </a:r>
            <a:r>
              <a:rPr lang="en-US" altLang="ko-KR" b="0" i="0" u="none" strike="noStrike" dirty="0">
                <a:solidFill>
                  <a:srgbClr val="0D3D9B"/>
                </a:solidFill>
                <a:effectLst/>
                <a:latin typeface="Helvetica" pitchFamily="2" charset="0"/>
                <a:hlinkClick r:id="rId5"/>
              </a:rPr>
              <a:t>On Computable Numbers, with an Application to the Entscheidungsproblem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Helvetica" pitchFamily="2" charset="0"/>
              </a:rPr>
              <a:t>“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Helvetica" pitchFamily="2" charset="0"/>
              </a:rPr>
              <a:t>논문에서 </a:t>
            </a:r>
            <a:r>
              <a:rPr lang="ko-KR" altLang="en-US" b="0" i="0" u="none" strike="noStrike" dirty="0">
                <a:solidFill>
                  <a:srgbClr val="0D3D9B"/>
                </a:solidFill>
                <a:effectLst/>
                <a:latin typeface="Helvetica" pitchFamily="2" charset="0"/>
                <a:hlinkClick r:id="rId6"/>
              </a:rPr>
              <a:t>튜링 기계</a:t>
            </a:r>
            <a:r>
              <a:rPr lang="en-US" altLang="ko-KR" b="0" i="0" u="none" strike="noStrike" dirty="0">
                <a:solidFill>
                  <a:srgbClr val="0D3D9B"/>
                </a:solidFill>
                <a:effectLst/>
                <a:latin typeface="Helvetica" pitchFamily="2" charset="0"/>
                <a:hlinkClick r:id="rId6"/>
              </a:rPr>
              <a:t>(Turing Machine)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Helvetica" pitchFamily="2" charset="0"/>
              </a:rPr>
              <a:t>을 소개하였다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23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10F00-7847-1740-9DFE-B4E76E2333D9}"/>
              </a:ext>
            </a:extLst>
          </p:cNvPr>
          <p:cNvSpPr txBox="1"/>
          <p:nvPr/>
        </p:nvSpPr>
        <p:spPr>
          <a:xfrm>
            <a:off x="423333" y="33866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폰노이만</a:t>
            </a:r>
            <a:r>
              <a:rPr kumimoji="1" lang="ko-KR" altLang="en-US" b="1" dirty="0"/>
              <a:t> 구조의 컴퓨터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82E9D-296E-C34B-8189-43F6928E9F77}"/>
              </a:ext>
            </a:extLst>
          </p:cNvPr>
          <p:cNvSpPr txBox="1"/>
          <p:nvPr/>
        </p:nvSpPr>
        <p:spPr>
          <a:xfrm>
            <a:off x="6363513" y="4814477"/>
            <a:ext cx="48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에드박</a:t>
            </a:r>
            <a:r>
              <a:rPr kumimoji="1" lang="ko-KR" altLang="en-US" dirty="0"/>
              <a:t> </a:t>
            </a:r>
            <a:r>
              <a:rPr kumimoji="1" lang="en-US" altLang="ko-KR" dirty="0"/>
              <a:t>1947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최초의 프로그램 내장 방식 컴퓨터</a:t>
            </a:r>
          </a:p>
        </p:txBody>
      </p:sp>
      <p:pic>
        <p:nvPicPr>
          <p:cNvPr id="13314" name="Picture 2" descr="Image result for 존 폰 노이만 - EDVAC">
            <a:hlinkClick r:id="rId3"/>
            <a:extLst>
              <a:ext uri="{FF2B5EF4-FFF2-40B4-BE49-F238E27FC236}">
                <a16:creationId xmlns:a16="http://schemas.microsoft.com/office/drawing/2014/main" id="{07A84825-3008-E444-8E0F-4300CFF7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513" y="1185332"/>
            <a:ext cx="4598703" cy="311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27C6A-1E2F-964D-BA95-6E142E7CF32B}"/>
              </a:ext>
            </a:extLst>
          </p:cNvPr>
          <p:cNvSpPr txBox="1"/>
          <p:nvPr/>
        </p:nvSpPr>
        <p:spPr>
          <a:xfrm>
            <a:off x="592667" y="1456267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폰 </a:t>
            </a:r>
            <a:r>
              <a:rPr kumimoji="1" lang="ko-KR" altLang="en-US" dirty="0" err="1"/>
              <a:t>노이만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1903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1957</a:t>
            </a:r>
            <a:r>
              <a:rPr kumimoji="1" lang="ko-KR" altLang="en-US" dirty="0"/>
              <a:t>년</a:t>
            </a:r>
            <a:endParaRPr kumimoji="1" lang="en-US" altLang="ko-KR" dirty="0"/>
          </a:p>
          <a:p>
            <a:r>
              <a:rPr kumimoji="1" lang="ko-KR" altLang="en-US" dirty="0"/>
              <a:t>프로그램 내장 방식</a:t>
            </a:r>
            <a:endParaRPr kumimoji="1" lang="en-US" altLang="ko-KR" dirty="0"/>
          </a:p>
          <a:p>
            <a:r>
              <a:rPr kumimoji="1" lang="ko-KR" altLang="en-US" dirty="0"/>
              <a:t>폰 </a:t>
            </a:r>
            <a:r>
              <a:rPr kumimoji="1" lang="ko-KR" altLang="en-US" dirty="0" err="1"/>
              <a:t>노이만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아키텍쳐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Store Program concept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FE1EB-AE7C-E04F-8DC8-C39F0D550CD3}"/>
              </a:ext>
            </a:extLst>
          </p:cNvPr>
          <p:cNvSpPr txBox="1"/>
          <p:nvPr/>
        </p:nvSpPr>
        <p:spPr>
          <a:xfrm>
            <a:off x="423333" y="3010016"/>
            <a:ext cx="541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Fetch 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Decode, Execute, Store, </a:t>
            </a:r>
            <a:r>
              <a:rPr kumimoji="1" lang="ko-KR" altLang="en-US" dirty="0"/>
              <a:t>파이프 </a:t>
            </a:r>
            <a:r>
              <a:rPr kumimoji="1" lang="ko-KR" altLang="en-US" dirty="0" err="1"/>
              <a:t>라이닝</a:t>
            </a:r>
            <a:endParaRPr kumimoji="1" lang="ko-KR" altLang="en-US" dirty="0"/>
          </a:p>
        </p:txBody>
      </p:sp>
      <p:pic>
        <p:nvPicPr>
          <p:cNvPr id="13317" name="Picture 5" descr="https://upload.wikimedia.org/wikipedia/ko/thumb/a/a1/Von_Neumann_architecture_kor.png/250px-Von_Neumann_architecture_kor.png">
            <a:hlinkClick r:id="rId5"/>
            <a:extLst>
              <a:ext uri="{FF2B5EF4-FFF2-40B4-BE49-F238E27FC236}">
                <a16:creationId xmlns:a16="http://schemas.microsoft.com/office/drawing/2014/main" id="{B88A3B6E-5B0F-934B-A8E4-7BD980EB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74" y="3732768"/>
            <a:ext cx="31750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312E43-3F4E-CE4E-A118-417867DDE293}"/>
              </a:ext>
            </a:extLst>
          </p:cNvPr>
          <p:cNvSpPr/>
          <p:nvPr/>
        </p:nvSpPr>
        <p:spPr>
          <a:xfrm>
            <a:off x="5452533" y="60371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ko.wikipedia.org</a:t>
            </a:r>
            <a:r>
              <a:rPr lang="ko-KR" altLang="en-US" dirty="0"/>
              <a:t>/</a:t>
            </a:r>
            <a:r>
              <a:rPr lang="ko-KR" altLang="en-US" dirty="0" err="1"/>
              <a:t>wiki</a:t>
            </a:r>
            <a:r>
              <a:rPr lang="ko-KR" altLang="en-US" dirty="0"/>
              <a:t>/%ED%8F%B0_%EB%85%B8%EC%9D%B4%EB%A7%8C_%EA%B5%AC%EC%A1%B0</a:t>
            </a:r>
          </a:p>
        </p:txBody>
      </p:sp>
    </p:spTree>
    <p:extLst>
      <p:ext uri="{BB962C8B-B14F-4D97-AF65-F5344CB8AC3E}">
        <p14:creationId xmlns:p14="http://schemas.microsoft.com/office/powerpoint/2010/main" val="31349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25DF2-9EFC-E54E-9587-2450ADF8487F}"/>
              </a:ext>
            </a:extLst>
          </p:cNvPr>
          <p:cNvSpPr txBox="1"/>
          <p:nvPr/>
        </p:nvSpPr>
        <p:spPr>
          <a:xfrm>
            <a:off x="609600" y="35560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트랜지스터 발명과 컴퓨터의 비약적인 발전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FFC747-B3E0-264F-9DBC-BF4C7403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1" y="4619190"/>
            <a:ext cx="600221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1777C"/>
                </a:solidFill>
                <a:effectLst/>
                <a:latin typeface="Arial" panose="020B0604020202020204" pitchFamily="34" charset="0"/>
                <a:ea typeface="LGSmartfonts"/>
              </a:rPr>
              <a:t> 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inherit"/>
              </a:rPr>
              <a:t>▲ 왼쪽에서부터 존 바딘, 윌리엄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inherit"/>
              </a:rPr>
              <a:t>쇼클리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inherit"/>
              </a:rPr>
              <a:t>, 월터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inherit"/>
              </a:rPr>
              <a:t>브래튼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inherit"/>
              </a:rPr>
              <a:t> (출처: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1777C"/>
                </a:solidFill>
                <a:effectLst/>
                <a:latin typeface="Arial" panose="020B0604020202020204" pitchFamily="34" charset="0"/>
                <a:ea typeface="LGSmartfonts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ea typeface="inherit"/>
                <a:hlinkClick r:id="rId3"/>
              </a:rPr>
              <a:t>Engineering history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inherit"/>
              </a:rPr>
              <a:t>)</a:t>
            </a:r>
            <a:endParaRPr kumimoji="0" lang="ko-KR" altLang="ko-KR" sz="40800" b="0" i="0" u="none" strike="noStrike" cap="none" normalizeH="0" baseline="0" dirty="0">
              <a:ln>
                <a:noFill/>
              </a:ln>
              <a:solidFill>
                <a:srgbClr val="71777C"/>
              </a:solidFill>
              <a:effectLst/>
              <a:latin typeface="Arial" panose="020B0604020202020204" pitchFamily="34" charset="0"/>
              <a:ea typeface="LGSmartfonts"/>
            </a:endParaRPr>
          </a:p>
        </p:txBody>
      </p:sp>
      <p:pic>
        <p:nvPicPr>
          <p:cNvPr id="12290" name="Picture 2" descr="트렌지스터_1">
            <a:extLst>
              <a:ext uri="{FF2B5EF4-FFF2-40B4-BE49-F238E27FC236}">
                <a16:creationId xmlns:a16="http://schemas.microsoft.com/office/drawing/2014/main" id="{012EE353-C265-7142-8FC6-4FE97754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34" y="1214438"/>
            <a:ext cx="4064000" cy="318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트렌지스터_2">
            <a:extLst>
              <a:ext uri="{FF2B5EF4-FFF2-40B4-BE49-F238E27FC236}">
                <a16:creationId xmlns:a16="http://schemas.microsoft.com/office/drawing/2014/main" id="{E5BEC376-7CC8-584A-9788-56A3C73D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39" y="1138246"/>
            <a:ext cx="4357628" cy="326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F6DA4-7B6C-024C-8185-16B00B440027}"/>
              </a:ext>
            </a:extLst>
          </p:cNvPr>
          <p:cNvSpPr txBox="1"/>
          <p:nvPr/>
        </p:nvSpPr>
        <p:spPr>
          <a:xfrm>
            <a:off x="948267" y="5147733"/>
            <a:ext cx="6503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1957</a:t>
            </a:r>
            <a:r>
              <a:rPr kumimoji="1" lang="ko-KR" altLang="en-US" dirty="0"/>
              <a:t> 년 노벨상 수여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벨연구소에서</a:t>
            </a:r>
            <a:r>
              <a:rPr kumimoji="1" lang="ko-KR" altLang="en-US" dirty="0"/>
              <a:t> 개발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컴퓨터의 기본 부품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디지털컴퓨터안에 수많은 스위치들이 트랜지스터로 변화 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무어의 법칙</a:t>
            </a:r>
          </a:p>
        </p:txBody>
      </p:sp>
    </p:spTree>
    <p:extLst>
      <p:ext uri="{BB962C8B-B14F-4D97-AF65-F5344CB8AC3E}">
        <p14:creationId xmlns:p14="http://schemas.microsoft.com/office/powerpoint/2010/main" val="116010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E16DD-74DF-914C-BC8E-8C778A5A7D74}"/>
              </a:ext>
            </a:extLst>
          </p:cNvPr>
          <p:cNvSpPr txBox="1"/>
          <p:nvPr/>
        </p:nvSpPr>
        <p:spPr>
          <a:xfrm>
            <a:off x="36618" y="659566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우연과 마음의 생각에 대한 산물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8C846-5E3C-824B-8706-60BCFFC7F5CF}"/>
              </a:ext>
            </a:extLst>
          </p:cNvPr>
          <p:cNvSpPr txBox="1"/>
          <p:nvPr/>
        </p:nvSpPr>
        <p:spPr>
          <a:xfrm>
            <a:off x="208318" y="1704239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컴퓨터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현대 컴퓨터의 초안이 된 </a:t>
            </a:r>
            <a:r>
              <a:rPr kumimoji="1" lang="ko-KR" altLang="en-US" dirty="0" err="1"/>
              <a:t>튜링머신</a:t>
            </a:r>
            <a:endParaRPr kumimoji="1" lang="ko-KR" altLang="en-US" dirty="0"/>
          </a:p>
        </p:txBody>
      </p:sp>
      <p:pic>
        <p:nvPicPr>
          <p:cNvPr id="1025" name="Picture 1" descr="Alan Turing in 1951">
            <a:extLst>
              <a:ext uri="{FF2B5EF4-FFF2-40B4-BE49-F238E27FC236}">
                <a16:creationId xmlns:a16="http://schemas.microsoft.com/office/drawing/2014/main" id="{47DBD375-00FB-0244-BBF4-72CB6C2A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431" y="659566"/>
            <a:ext cx="3412989" cy="472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2300354-94A7-0340-9DE9-D3634148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670" y="5569807"/>
            <a:ext cx="1954061" cy="215444"/>
          </a:xfrm>
          <a:prstGeom prst="rect">
            <a:avLst/>
          </a:prstGeom>
          <a:solidFill>
            <a:srgbClr val="E5E7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55560"/>
                </a:solidFill>
                <a:effectLst/>
                <a:latin typeface="Arial" panose="020B0604020202020204" pitchFamily="34" charset="0"/>
                <a:ea typeface="Interface"/>
              </a:rPr>
              <a:t>©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55560"/>
                </a:solidFill>
                <a:effectLst/>
                <a:latin typeface="Arial" panose="020B0604020202020204" pitchFamily="34" charset="0"/>
                <a:ea typeface="Interface"/>
              </a:rPr>
              <a:t>ational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55560"/>
                </a:solidFill>
                <a:effectLst/>
                <a:latin typeface="Arial" panose="020B0604020202020204" pitchFamily="34" charset="0"/>
                <a:ea typeface="Interfac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55560"/>
                </a:solidFill>
                <a:effectLst/>
                <a:latin typeface="Arial" panose="020B0604020202020204" pitchFamily="34" charset="0"/>
                <a:ea typeface="Interface"/>
              </a:rPr>
              <a:t>Portrait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55560"/>
                </a:solidFill>
                <a:effectLst/>
                <a:latin typeface="Arial" panose="020B0604020202020204" pitchFamily="34" charset="0"/>
                <a:ea typeface="Interfac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55560"/>
                </a:solidFill>
                <a:effectLst/>
                <a:latin typeface="Arial" panose="020B0604020202020204" pitchFamily="34" charset="0"/>
                <a:ea typeface="Interface"/>
              </a:rPr>
              <a:t>Gallery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A3D7A-761D-D04C-85CB-A1CF3D0D53AC}"/>
              </a:ext>
            </a:extLst>
          </p:cNvPr>
          <p:cNvSpPr/>
          <p:nvPr/>
        </p:nvSpPr>
        <p:spPr>
          <a:xfrm>
            <a:off x="281759" y="5785251"/>
            <a:ext cx="3683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www.youtube.com</a:t>
            </a:r>
            <a:r>
              <a:rPr lang="ko-KR" altLang="en-US" dirty="0"/>
              <a:t>/</a:t>
            </a:r>
            <a:r>
              <a:rPr lang="ko-KR" altLang="en-US" dirty="0" err="1"/>
              <a:t>watch?v</a:t>
            </a:r>
            <a:r>
              <a:rPr lang="ko-KR" altLang="en-US" dirty="0"/>
              <a:t>=7tD5WaKszC4</a:t>
            </a:r>
          </a:p>
        </p:txBody>
      </p:sp>
      <p:pic>
        <p:nvPicPr>
          <p:cNvPr id="1028" name="Picture 4" descr="Image result for alan turing: the enigma">
            <a:hlinkClick r:id="rId4"/>
            <a:extLst>
              <a:ext uri="{FF2B5EF4-FFF2-40B4-BE49-F238E27FC236}">
                <a16:creationId xmlns:a16="http://schemas.microsoft.com/office/drawing/2014/main" id="{C0DCE9BA-2F3E-6444-BB75-C77F9821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89" y="659566"/>
            <a:ext cx="3090919" cy="472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806349-3FBF-D047-9D02-E45F2FB0A96F}"/>
              </a:ext>
            </a:extLst>
          </p:cNvPr>
          <p:cNvSpPr/>
          <p:nvPr/>
        </p:nvSpPr>
        <p:spPr>
          <a:xfrm>
            <a:off x="281759" y="2726650"/>
            <a:ext cx="4467330" cy="265909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33131-D665-504B-AA82-45BF4A7C5B65}"/>
              </a:ext>
            </a:extLst>
          </p:cNvPr>
          <p:cNvSpPr txBox="1"/>
          <p:nvPr/>
        </p:nvSpPr>
        <p:spPr>
          <a:xfrm>
            <a:off x="281759" y="2291264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기계가 마음을 가질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9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2FC442-F347-BF4B-BE47-759878664629}"/>
              </a:ext>
            </a:extLst>
          </p:cNvPr>
          <p:cNvSpPr txBox="1"/>
          <p:nvPr/>
        </p:nvSpPr>
        <p:spPr>
          <a:xfrm>
            <a:off x="1066800" y="784357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0</a:t>
            </a:r>
            <a:r>
              <a:rPr kumimoji="1" lang="ko-KR" altLang="en-US" sz="2800" b="1" dirty="0"/>
              <a:t> 의 발견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D941A-25ED-FA48-9E9B-33BEB5535123}"/>
              </a:ext>
            </a:extLst>
          </p:cNvPr>
          <p:cNvSpPr txBox="1"/>
          <p:nvPr/>
        </p:nvSpPr>
        <p:spPr>
          <a:xfrm>
            <a:off x="1066800" y="153124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서기 </a:t>
            </a:r>
            <a:r>
              <a:rPr kumimoji="1" lang="en-US" altLang="ko-KR" b="1" dirty="0"/>
              <a:t>600</a:t>
            </a:r>
            <a:r>
              <a:rPr kumimoji="1" lang="ko-KR" altLang="en-US" b="1" dirty="0"/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D3D64-1DD5-D645-8853-99DF3FA7AEF1}"/>
              </a:ext>
            </a:extLst>
          </p:cNvPr>
          <p:cNvSpPr txBox="1"/>
          <p:nvPr/>
        </p:nvSpPr>
        <p:spPr>
          <a:xfrm>
            <a:off x="1041910" y="20524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인도에서 탄생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2F99D-2E4F-6147-A10F-FA42AD1D065E}"/>
              </a:ext>
            </a:extLst>
          </p:cNvPr>
          <p:cNvSpPr txBox="1"/>
          <p:nvPr/>
        </p:nvSpPr>
        <p:spPr>
          <a:xfrm>
            <a:off x="1108493" y="486442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비어있는 것을 표시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300CB-2BB8-5C48-9215-77188D32F9D6}"/>
              </a:ext>
            </a:extLst>
          </p:cNvPr>
          <p:cNvSpPr txBox="1"/>
          <p:nvPr/>
        </p:nvSpPr>
        <p:spPr>
          <a:xfrm>
            <a:off x="1008846" y="2492336"/>
            <a:ext cx="345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0</a:t>
            </a:r>
            <a:r>
              <a:rPr kumimoji="1" lang="ko-KR" altLang="en-US" sz="2400" b="1" dirty="0"/>
              <a:t>의 개념은 인위적이고 </a:t>
            </a:r>
            <a:endParaRPr kumimoji="1" lang="en-US" altLang="ko-KR" sz="2400" b="1" dirty="0"/>
          </a:p>
          <a:p>
            <a:r>
              <a:rPr kumimoji="1" lang="ko-KR" altLang="en-US" sz="2400" b="1" dirty="0"/>
              <a:t>논리적인 개념이다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394029-662C-144F-8D2D-2E2AF84C9683}"/>
              </a:ext>
            </a:extLst>
          </p:cNvPr>
          <p:cNvSpPr/>
          <p:nvPr/>
        </p:nvSpPr>
        <p:spPr>
          <a:xfrm>
            <a:off x="1066799" y="4679778"/>
            <a:ext cx="10684933" cy="158555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7127B-51C4-FA49-8D2E-D62F21BB54BA}"/>
              </a:ext>
            </a:extLst>
          </p:cNvPr>
          <p:cNvSpPr txBox="1"/>
          <p:nvPr/>
        </p:nvSpPr>
        <p:spPr>
          <a:xfrm>
            <a:off x="1008846" y="3393849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브라마굽타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그의 저서 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우주의 창조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  <p:pic>
        <p:nvPicPr>
          <p:cNvPr id="2050" name="Picture 2" descr="Image result for 브라마굽타">
            <a:hlinkClick r:id="rId3"/>
            <a:extLst>
              <a:ext uri="{FF2B5EF4-FFF2-40B4-BE49-F238E27FC236}">
                <a16:creationId xmlns:a16="http://schemas.microsoft.com/office/drawing/2014/main" id="{F8821228-30BF-A448-910D-E37599F8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6" y="844762"/>
            <a:ext cx="3974892" cy="28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484D9-62E3-014F-8B9B-F8EB09FC941E}"/>
              </a:ext>
            </a:extLst>
          </p:cNvPr>
          <p:cNvSpPr/>
          <p:nvPr/>
        </p:nvSpPr>
        <p:spPr>
          <a:xfrm>
            <a:off x="1041910" y="6488668"/>
            <a:ext cx="462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en.wikipedia.org</a:t>
            </a:r>
            <a:r>
              <a:rPr lang="ko-KR" altLang="en-US" dirty="0"/>
              <a:t>/</a:t>
            </a:r>
            <a:r>
              <a:rPr lang="ko-KR" altLang="en-US" dirty="0" err="1"/>
              <a:t>wiki</a:t>
            </a:r>
            <a:r>
              <a:rPr lang="ko-KR" altLang="en-US" dirty="0"/>
              <a:t>/</a:t>
            </a:r>
            <a:r>
              <a:rPr lang="ko-KR" altLang="en-US" dirty="0" err="1"/>
              <a:t>Brahmagupta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554E72-9E32-A64C-A075-F23FAAAEDDC5}"/>
              </a:ext>
            </a:extLst>
          </p:cNvPr>
          <p:cNvSpPr/>
          <p:nvPr/>
        </p:nvSpPr>
        <p:spPr>
          <a:xfrm>
            <a:off x="6096000" y="37537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jonomancer.tumblr.com</a:t>
            </a:r>
            <a:r>
              <a:rPr lang="ko-KR" altLang="en-US" dirty="0"/>
              <a:t>/</a:t>
            </a:r>
            <a:r>
              <a:rPr lang="ko-KR" altLang="en-US" dirty="0" err="1"/>
              <a:t>post</a:t>
            </a:r>
            <a:r>
              <a:rPr lang="ko-KR" altLang="en-US" dirty="0"/>
              <a:t>/94178490111/brahmagupta-indian-mathematician-598-670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C5DD04-2C77-3347-8A23-998478C18AA9}"/>
              </a:ext>
            </a:extLst>
          </p:cNvPr>
          <p:cNvSpPr txBox="1"/>
          <p:nvPr/>
        </p:nvSpPr>
        <p:spPr>
          <a:xfrm>
            <a:off x="984894" y="425672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무엇을 할 수 있나요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7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-na.ssl-images-amazon.com/images/I/71-4ZHFNF1L.jpg">
            <a:extLst>
              <a:ext uri="{FF2B5EF4-FFF2-40B4-BE49-F238E27FC236}">
                <a16:creationId xmlns:a16="http://schemas.microsoft.com/office/drawing/2014/main" id="{3670CEF9-7E9F-AF45-BA5D-06754904C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19" y="829733"/>
            <a:ext cx="3142348" cy="474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62332-46EF-8D49-8FC8-407D05205DD6}"/>
              </a:ext>
            </a:extLst>
          </p:cNvPr>
          <p:cNvSpPr txBox="1"/>
          <p:nvPr/>
        </p:nvSpPr>
        <p:spPr>
          <a:xfrm>
            <a:off x="1134533" y="829733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정보의 원심분리</a:t>
            </a:r>
            <a:r>
              <a:rPr kumimoji="1" lang="en-US" altLang="ko-KR" sz="2800" b="1" dirty="0"/>
              <a:t>.</a:t>
            </a:r>
            <a:endParaRPr kumimoji="1"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3A325-5F63-5747-8BF8-6A9B0F851B0C}"/>
              </a:ext>
            </a:extLst>
          </p:cNvPr>
          <p:cNvSpPr/>
          <p:nvPr/>
        </p:nvSpPr>
        <p:spPr>
          <a:xfrm>
            <a:off x="6553200" y="5730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www.amazon.com</a:t>
            </a:r>
            <a:r>
              <a:rPr lang="ko-KR" altLang="en-US" dirty="0"/>
              <a:t>/</a:t>
            </a:r>
            <a:r>
              <a:rPr lang="ko-KR" altLang="en-US" dirty="0" err="1"/>
              <a:t>Deep-Simplicity-Bringing-Order-Complexity</a:t>
            </a:r>
            <a:r>
              <a:rPr lang="ko-KR" altLang="en-US" dirty="0"/>
              <a:t>/</a:t>
            </a:r>
            <a:r>
              <a:rPr lang="ko-KR" altLang="en-US" dirty="0" err="1"/>
              <a:t>dp</a:t>
            </a:r>
            <a:r>
              <a:rPr lang="ko-KR" altLang="en-US" dirty="0"/>
              <a:t>/140006256X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749B3-CC5E-BC4E-9361-5A5179D8077D}"/>
              </a:ext>
            </a:extLst>
          </p:cNvPr>
          <p:cNvSpPr/>
          <p:nvPr/>
        </p:nvSpPr>
        <p:spPr>
          <a:xfrm>
            <a:off x="1066800" y="2370667"/>
            <a:ext cx="4623382" cy="389466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6641D-D25C-C24B-BDFE-A5CC51F80C9A}"/>
              </a:ext>
            </a:extLst>
          </p:cNvPr>
          <p:cNvSpPr txBox="1"/>
          <p:nvPr/>
        </p:nvSpPr>
        <p:spPr>
          <a:xfrm>
            <a:off x="1066800" y="1570279"/>
            <a:ext cx="609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간단함으로</a:t>
            </a:r>
            <a:r>
              <a:rPr kumimoji="1" lang="ko-KR" altLang="en-US" dirty="0"/>
              <a:t> 복잡한 것을 설명할 수 있을까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과학자들은 어떻게 이 세상을 설명하고 이해하고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78E56-D04E-CA46-9E65-FAF6893FE314}"/>
              </a:ext>
            </a:extLst>
          </p:cNvPr>
          <p:cNvSpPr txBox="1"/>
          <p:nvPr/>
        </p:nvSpPr>
        <p:spPr>
          <a:xfrm>
            <a:off x="1066800" y="2555901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현실의 복잡함을 </a:t>
            </a:r>
            <a:r>
              <a:rPr kumimoji="1" lang="ko-KR" altLang="en-US" dirty="0" err="1"/>
              <a:t>간단한거로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설명해보기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30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6536DA-6F6E-5442-A995-EFE132600B16}"/>
              </a:ext>
            </a:extLst>
          </p:cNvPr>
          <p:cNvSpPr txBox="1"/>
          <p:nvPr/>
        </p:nvSpPr>
        <p:spPr>
          <a:xfrm>
            <a:off x="558800" y="609600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단순함으로 복잡함을 풀어내기 위한 노력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43458-025D-CC45-8A78-97A25F872A0E}"/>
              </a:ext>
            </a:extLst>
          </p:cNvPr>
          <p:cNvSpPr txBox="1"/>
          <p:nvPr/>
        </p:nvSpPr>
        <p:spPr>
          <a:xfrm>
            <a:off x="558800" y="1168400"/>
            <a:ext cx="1106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기계의 부품들은 단순하다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기계는 동력만 주어진다면 인간보다 더 규칙적이고 정확하게 동작한다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101" name="Picture 5" descr="https://upload.wikimedia.org/wikipedia/commons/thumb/7/78/Pascaline-CnAM_823-1-IMG_1506-black.jpg/220px-Pascaline-CnAM_823-1-IMG_1506-black.jpg">
            <a:hlinkClick r:id="rId3"/>
            <a:extLst>
              <a:ext uri="{FF2B5EF4-FFF2-40B4-BE49-F238E27FC236}">
                <a16:creationId xmlns:a16="http://schemas.microsoft.com/office/drawing/2014/main" id="{6B6B904F-6C6E-9B48-9855-5EC34666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83" y="2421467"/>
            <a:ext cx="4126018" cy="27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9196-2D79-854C-ACF8-2A0C738BA3C9}"/>
              </a:ext>
            </a:extLst>
          </p:cNvPr>
          <p:cNvSpPr/>
          <p:nvPr/>
        </p:nvSpPr>
        <p:spPr>
          <a:xfrm>
            <a:off x="6314677" y="5438801"/>
            <a:ext cx="549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en.wikipedia.org</a:t>
            </a:r>
            <a:r>
              <a:rPr lang="ko-KR" altLang="en-US" dirty="0"/>
              <a:t>/</a:t>
            </a:r>
            <a:r>
              <a:rPr lang="ko-KR" altLang="en-US" dirty="0" err="1"/>
              <a:t>wiki</a:t>
            </a:r>
            <a:r>
              <a:rPr lang="ko-KR" altLang="en-US" dirty="0"/>
              <a:t>/Pascal%27s_calculator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CC138-7D66-7642-A586-9044C6E1923E}"/>
              </a:ext>
            </a:extLst>
          </p:cNvPr>
          <p:cNvSpPr/>
          <p:nvPr/>
        </p:nvSpPr>
        <p:spPr>
          <a:xfrm>
            <a:off x="636066" y="3180266"/>
            <a:ext cx="4385733" cy="32512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CDD49-126D-1346-82F5-55059D9FBFEB}"/>
              </a:ext>
            </a:extLst>
          </p:cNvPr>
          <p:cNvSpPr txBox="1"/>
          <p:nvPr/>
        </p:nvSpPr>
        <p:spPr>
          <a:xfrm>
            <a:off x="558800" y="1727200"/>
            <a:ext cx="1061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17</a:t>
            </a:r>
            <a:r>
              <a:rPr kumimoji="1" lang="ko-KR" altLang="en-US" dirty="0"/>
              <a:t>세기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세기 산업이 발달하면서 실용적인 계산기들의 등장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파스칼에 의해 개발된 기계식 계산기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B9591-B815-5A40-896D-196BEBD02354}"/>
              </a:ext>
            </a:extLst>
          </p:cNvPr>
          <p:cNvSpPr txBox="1"/>
          <p:nvPr/>
        </p:nvSpPr>
        <p:spPr>
          <a:xfrm>
            <a:off x="558800" y="2604533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  <a:r>
              <a:rPr kumimoji="1" lang="ko-KR" altLang="en-US" dirty="0"/>
              <a:t> 만으로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연산해보기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36F65-640B-2F49-A98D-A3568B448FC1}"/>
              </a:ext>
            </a:extLst>
          </p:cNvPr>
          <p:cNvSpPr txBox="1"/>
          <p:nvPr/>
        </p:nvSpPr>
        <p:spPr>
          <a:xfrm>
            <a:off x="3648668" y="260453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보수의 개념</a:t>
            </a:r>
          </a:p>
        </p:txBody>
      </p:sp>
    </p:spTree>
    <p:extLst>
      <p:ext uri="{BB962C8B-B14F-4D97-AF65-F5344CB8AC3E}">
        <p14:creationId xmlns:p14="http://schemas.microsoft.com/office/powerpoint/2010/main" val="420149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찰스 배비지(1860년)">
            <a:hlinkClick r:id="rId3" tooltip="찰스 배비지(1860년)"/>
            <a:extLst>
              <a:ext uri="{FF2B5EF4-FFF2-40B4-BE49-F238E27FC236}">
                <a16:creationId xmlns:a16="http://schemas.microsoft.com/office/drawing/2014/main" id="{07795A7D-1AF1-B646-9D42-C61FDA1B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02" y="2145321"/>
            <a:ext cx="2329398" cy="305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6113D-1CC9-2449-A3A2-71DC980EE0CD}"/>
              </a:ext>
            </a:extLst>
          </p:cNvPr>
          <p:cNvSpPr/>
          <p:nvPr/>
        </p:nvSpPr>
        <p:spPr>
          <a:xfrm>
            <a:off x="6014502" y="53489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ko.wikipedia.org</a:t>
            </a:r>
            <a:r>
              <a:rPr lang="ko-KR" altLang="en-US" dirty="0"/>
              <a:t>/</a:t>
            </a:r>
            <a:r>
              <a:rPr lang="ko-KR" altLang="en-US" dirty="0" err="1"/>
              <a:t>wiki</a:t>
            </a:r>
            <a:r>
              <a:rPr lang="ko-KR" altLang="en-US" dirty="0"/>
              <a:t>/%EC%B0%B0%EC%8A%A4_%EB%B0%B0%EB%B9%84%EC%A7%80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DFC2-E646-F242-A22D-CF3036475179}"/>
              </a:ext>
            </a:extLst>
          </p:cNvPr>
          <p:cNvSpPr txBox="1"/>
          <p:nvPr/>
        </p:nvSpPr>
        <p:spPr>
          <a:xfrm>
            <a:off x="457200" y="897467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19</a:t>
            </a:r>
            <a:r>
              <a:rPr kumimoji="1" lang="ko-KR" altLang="en-US" b="1" dirty="0"/>
              <a:t>세기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해석기관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미완품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 최초의 마음을 가진 기계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15C029-82DC-7149-9E6D-CFF7953740C3}"/>
              </a:ext>
            </a:extLst>
          </p:cNvPr>
          <p:cNvSpPr/>
          <p:nvPr/>
        </p:nvSpPr>
        <p:spPr>
          <a:xfrm>
            <a:off x="457200" y="1596535"/>
            <a:ext cx="5273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www.youtube.com</a:t>
            </a:r>
            <a:r>
              <a:rPr lang="ko-KR" altLang="en-US" dirty="0"/>
              <a:t>/</a:t>
            </a:r>
            <a:r>
              <a:rPr lang="ko-KR" altLang="en-US" dirty="0" err="1"/>
              <a:t>watch?v</a:t>
            </a:r>
            <a:r>
              <a:rPr lang="ko-KR" altLang="en-US" dirty="0"/>
              <a:t>=XSkGY6LchJs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7EA1E6C-93AE-6C4E-B806-E70706BA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502" y="60461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 </a:t>
            </a:r>
            <a:endParaRPr kumimoji="0" lang="ko-KR" altLang="ko-KR" sz="2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sng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sng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sng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sng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sng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sng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Computer History Museum"/>
              </a:rPr>
              <a:t>Computer History Museum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900" b="0" i="0" u="sng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ko-KR" altLang="ko-KR" sz="9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 tooltip="Mountain View, California"/>
              </a:rPr>
              <a:t>Mountain View, California</a:t>
            </a:r>
            <a:endParaRPr kumimoji="0" lang="ko-KR" altLang="ko-KR" sz="900" b="0" i="0" u="sng" strike="noStrike" cap="none" normalizeH="0" baseline="0" dirty="0">
              <a:ln>
                <a:noFill/>
              </a:ln>
              <a:solidFill>
                <a:srgbClr val="0B0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5" descr="https://upload.wikimedia.org/wikipedia/commons/thumb/4/45/Difference_engine.JPG/320px-Difference_engine.JPG">
            <a:hlinkClick r:id="rId5"/>
            <a:extLst>
              <a:ext uri="{FF2B5EF4-FFF2-40B4-BE49-F238E27FC236}">
                <a16:creationId xmlns:a16="http://schemas.microsoft.com/office/drawing/2014/main" id="{9AC850FC-6F1B-B84D-8386-38A4F168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145321"/>
            <a:ext cx="3403600" cy="29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401FE3-F3F8-984E-9704-08B5C6DB0A89}"/>
              </a:ext>
            </a:extLst>
          </p:cNvPr>
          <p:cNvSpPr txBox="1"/>
          <p:nvPr/>
        </p:nvSpPr>
        <p:spPr>
          <a:xfrm>
            <a:off x="457200" y="2579285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CPU – MEMORY – I/O </a:t>
            </a:r>
            <a:r>
              <a:rPr kumimoji="1" lang="ko-KR" altLang="en-US" dirty="0"/>
              <a:t>장치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프로그램으로 동작 가능한 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2AB24-184C-3A4A-BC4D-77779326C3F6}"/>
              </a:ext>
            </a:extLst>
          </p:cNvPr>
          <p:cNvSpPr txBox="1"/>
          <p:nvPr/>
        </p:nvSpPr>
        <p:spPr>
          <a:xfrm>
            <a:off x="457200" y="3931367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최초의 프로그래머 </a:t>
            </a:r>
            <a:r>
              <a:rPr kumimoji="1" lang="ko-KR" altLang="en-US" dirty="0" err="1"/>
              <a:t>에이다에게</a:t>
            </a:r>
            <a:r>
              <a:rPr kumimoji="1" lang="ko-KR" altLang="en-US" dirty="0"/>
              <a:t> 영향을 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B8EAD-47B7-254C-90A1-412C272CE795}"/>
              </a:ext>
            </a:extLst>
          </p:cNvPr>
          <p:cNvSpPr/>
          <p:nvPr/>
        </p:nvSpPr>
        <p:spPr>
          <a:xfrm>
            <a:off x="457200" y="4729450"/>
            <a:ext cx="4564599" cy="170201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42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t1.daumcdn.net/cfile/tistory/23410E3C592DA8052E">
            <a:extLst>
              <a:ext uri="{FF2B5EF4-FFF2-40B4-BE49-F238E27FC236}">
                <a16:creationId xmlns:a16="http://schemas.microsoft.com/office/drawing/2014/main" id="{E9794514-35F9-EC42-A759-76BBD2A0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00" y="901238"/>
            <a:ext cx="3175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7EF69-81D1-7145-B381-244DE4DBEFDB}"/>
              </a:ext>
            </a:extLst>
          </p:cNvPr>
          <p:cNvSpPr txBox="1"/>
          <p:nvPr/>
        </p:nvSpPr>
        <p:spPr>
          <a:xfrm>
            <a:off x="558800" y="541867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생각을 조립할 수 있지 않을까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04270D-61C5-E44B-B48F-CD45B4DE51C6}"/>
              </a:ext>
            </a:extLst>
          </p:cNvPr>
          <p:cNvSpPr/>
          <p:nvPr/>
        </p:nvSpPr>
        <p:spPr>
          <a:xfrm>
            <a:off x="558800" y="11382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부울은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1854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"An Investigation of the Laws of Thought"(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생각의 법칙의 조사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라는 논문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D451E-6B75-FD43-98BD-3F63593EB841}"/>
              </a:ext>
            </a:extLst>
          </p:cNvPr>
          <p:cNvSpPr/>
          <p:nvPr/>
        </p:nvSpPr>
        <p:spPr>
          <a:xfrm>
            <a:off x="558800" y="1954461"/>
            <a:ext cx="548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en.wikipedia.org</a:t>
            </a:r>
            <a:r>
              <a:rPr lang="ko-KR" altLang="en-US" dirty="0"/>
              <a:t>/</a:t>
            </a:r>
            <a:r>
              <a:rPr lang="ko-KR" altLang="en-US" dirty="0" err="1"/>
              <a:t>wiki</a:t>
            </a:r>
            <a:r>
              <a:rPr lang="ko-KR" altLang="en-US" dirty="0"/>
              <a:t>/</a:t>
            </a:r>
            <a:r>
              <a:rPr lang="ko-KR" altLang="en-US" dirty="0" err="1"/>
              <a:t>The_Laws_of_Thought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952B3-4130-BA4D-ABFB-2CD495843CCB}"/>
              </a:ext>
            </a:extLst>
          </p:cNvPr>
          <p:cNvSpPr txBox="1"/>
          <p:nvPr/>
        </p:nvSpPr>
        <p:spPr>
          <a:xfrm>
            <a:off x="575871" y="267546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그리고 </a:t>
            </a:r>
            <a:r>
              <a:rPr kumimoji="1" lang="en-US" altLang="ko-KR" dirty="0"/>
              <a:t>,</a:t>
            </a:r>
            <a:r>
              <a:rPr kumimoji="1" lang="ko-KR" altLang="en-US" dirty="0"/>
              <a:t> 또는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A8D89D-64F4-9542-BEF0-868958DC35CA}"/>
              </a:ext>
            </a:extLst>
          </p:cNvPr>
          <p:cNvSpPr/>
          <p:nvPr/>
        </p:nvSpPr>
        <p:spPr>
          <a:xfrm>
            <a:off x="563087" y="3224284"/>
            <a:ext cx="5905446" cy="166944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4B6B0AA-40A0-F146-B2F6-2158B3D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83458"/>
              </p:ext>
            </p:extLst>
          </p:nvPr>
        </p:nvGraphicFramePr>
        <p:xfrm>
          <a:off x="0" y="5207385"/>
          <a:ext cx="8984228" cy="1645920"/>
        </p:xfrm>
        <a:graphic>
          <a:graphicData uri="http://schemas.openxmlformats.org/drawingml/2006/table">
            <a:tbl>
              <a:tblPr/>
              <a:tblGrid>
                <a:gridCol w="3750820">
                  <a:extLst>
                    <a:ext uri="{9D8B030D-6E8A-4147-A177-3AD203B41FA5}">
                      <a16:colId xmlns:a16="http://schemas.microsoft.com/office/drawing/2014/main" val="201644553"/>
                    </a:ext>
                  </a:extLst>
                </a:gridCol>
                <a:gridCol w="4498450">
                  <a:extLst>
                    <a:ext uri="{9D8B030D-6E8A-4147-A177-3AD203B41FA5}">
                      <a16:colId xmlns:a16="http://schemas.microsoft.com/office/drawing/2014/main" val="705430663"/>
                    </a:ext>
                  </a:extLst>
                </a:gridCol>
                <a:gridCol w="734958">
                  <a:extLst>
                    <a:ext uri="{9D8B030D-6E8A-4147-A177-3AD203B41FA5}">
                      <a16:colId xmlns:a16="http://schemas.microsoft.com/office/drawing/2014/main" val="21524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조지 불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George Boole)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200" b="1" dirty="0" err="1">
                          <a:effectLst/>
                        </a:rPr>
                        <a:t>고틀로프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ko-KR" altLang="en-US" sz="1200" b="1" dirty="0" err="1">
                          <a:effectLst/>
                        </a:rPr>
                        <a:t>프레게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 err="1">
                          <a:effectLst/>
                        </a:rPr>
                        <a:t>Gottlob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Frege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200" b="1" dirty="0" err="1">
                          <a:effectLst/>
                        </a:rPr>
                        <a:t>주세페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ko-KR" altLang="en-US" sz="1200" b="1" dirty="0" err="1">
                          <a:effectLst/>
                        </a:rPr>
                        <a:t>페아노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Giuseppe </a:t>
                      </a:r>
                      <a:r>
                        <a:rPr lang="en-US" sz="1200" b="1" dirty="0" err="1">
                          <a:effectLst/>
                        </a:rPr>
                        <a:t>Peano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200" b="1" dirty="0" err="1">
                          <a:effectLst/>
                        </a:rPr>
                        <a:t>버트란드</a:t>
                      </a:r>
                      <a:r>
                        <a:rPr lang="ko-KR" altLang="en-US" sz="1200" b="1" dirty="0">
                          <a:effectLst/>
                        </a:rPr>
                        <a:t> 러셀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Bertrand Russell)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200" b="1" dirty="0" err="1">
                          <a:effectLst/>
                        </a:rPr>
                        <a:t>다비트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ko-KR" altLang="en-US" sz="1200" b="1" dirty="0" err="1">
                          <a:effectLst/>
                        </a:rPr>
                        <a:t>힐버트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David Hilbert)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『</a:t>
                      </a:r>
                      <a:r>
                        <a:rPr lang="ko-KR" altLang="en-US" sz="1200" b="1" dirty="0">
                          <a:effectLst/>
                        </a:rPr>
                        <a:t>사고의 법칙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The Laws of Thought)』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en-US" altLang="ko-KR" sz="1200" b="1" dirty="0">
                          <a:effectLst/>
                        </a:rPr>
                        <a:t>1854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『</a:t>
                      </a:r>
                      <a:r>
                        <a:rPr lang="ko-KR" altLang="en-US" sz="1200" b="1" dirty="0">
                          <a:effectLst/>
                        </a:rPr>
                        <a:t>개념 표기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 err="1">
                          <a:effectLst/>
                        </a:rPr>
                        <a:t>Begriffschrift</a:t>
                      </a:r>
                      <a:r>
                        <a:rPr lang="en-US" sz="1200" b="1" dirty="0">
                          <a:effectLst/>
                        </a:rPr>
                        <a:t>)』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en-US" altLang="ko-KR" sz="1200" b="1" dirty="0">
                          <a:effectLst/>
                        </a:rPr>
                        <a:t>1879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『</a:t>
                      </a:r>
                      <a:r>
                        <a:rPr lang="ko-KR" altLang="en-US" sz="1200" b="1" dirty="0">
                          <a:effectLst/>
                        </a:rPr>
                        <a:t>논리학의 개념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Notations de </a:t>
                      </a:r>
                      <a:r>
                        <a:rPr lang="en-US" sz="1200" b="1" dirty="0" err="1">
                          <a:effectLst/>
                        </a:rPr>
                        <a:t>Logique</a:t>
                      </a:r>
                      <a:r>
                        <a:rPr lang="en-US" sz="1200" b="1" dirty="0">
                          <a:effectLst/>
                        </a:rPr>
                        <a:t>)』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en-US" altLang="ko-KR" sz="1200" b="1" dirty="0">
                          <a:effectLst/>
                        </a:rPr>
                        <a:t>1894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『</a:t>
                      </a:r>
                      <a:r>
                        <a:rPr lang="ko-KR" altLang="en-US" sz="1200" b="1" dirty="0">
                          <a:effectLst/>
                        </a:rPr>
                        <a:t>수학의 원리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Principia Mathematica)』(A.N. </a:t>
                      </a:r>
                      <a:r>
                        <a:rPr lang="ko-KR" altLang="en-US" sz="1200" b="1" dirty="0">
                          <a:effectLst/>
                        </a:rPr>
                        <a:t>화이트헤드와 공저</a:t>
                      </a:r>
                      <a:r>
                        <a:rPr lang="en-US" altLang="ko-KR" sz="1200" b="1" dirty="0">
                          <a:effectLst/>
                        </a:rPr>
                        <a:t>)</a:t>
                      </a:r>
                      <a:r>
                        <a:rPr lang="ko-KR" altLang="en-US" sz="1200" b="1" dirty="0">
                          <a:effectLst/>
                        </a:rPr>
                        <a:t>  </a:t>
                      </a:r>
                      <a:r>
                        <a:rPr lang="en-US" altLang="ko-KR" sz="1200" b="1" dirty="0">
                          <a:effectLst/>
                        </a:rPr>
                        <a:t>1910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『</a:t>
                      </a:r>
                      <a:r>
                        <a:rPr lang="ko-KR" altLang="en-US" sz="1200" b="1" dirty="0">
                          <a:effectLst/>
                        </a:rPr>
                        <a:t>무한에 대하여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 err="1">
                          <a:effectLst/>
                        </a:rPr>
                        <a:t>Über</a:t>
                      </a:r>
                      <a:r>
                        <a:rPr lang="en-US" sz="1200" b="1" dirty="0">
                          <a:effectLst/>
                        </a:rPr>
                        <a:t> das </a:t>
                      </a:r>
                      <a:r>
                        <a:rPr lang="en-US" sz="1200" b="1" dirty="0" err="1">
                          <a:effectLst/>
                        </a:rPr>
                        <a:t>Unendliche</a:t>
                      </a:r>
                      <a:r>
                        <a:rPr lang="en-US" sz="1200" b="1" dirty="0">
                          <a:effectLst/>
                        </a:rPr>
                        <a:t>)』</a:t>
                      </a:r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r>
                        <a:rPr lang="en-US" altLang="ko-KR" sz="1200" b="1" dirty="0">
                          <a:effectLst/>
                        </a:rPr>
                        <a:t>1926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  <a:p>
                      <a:pPr algn="ctr"/>
                      <a:endParaRPr lang="ko-KR" altLang="en-US" dirty="0">
                        <a:effectLst/>
                      </a:endParaRPr>
                    </a:p>
                    <a:p>
                      <a:pPr algn="ctr"/>
                      <a:endParaRPr lang="ko-KR" altLang="en-US" dirty="0">
                        <a:effectLst/>
                      </a:endParaRPr>
                    </a:p>
                    <a:p>
                      <a:pPr algn="ctr"/>
                      <a:endParaRPr lang="ko-KR" altLang="en-US" dirty="0">
                        <a:effectLst/>
                      </a:endParaRPr>
                    </a:p>
                    <a:p>
                      <a:pPr algn="ctr"/>
                      <a:r>
                        <a:rPr lang="ko-KR" altLang="en-US" b="1" dirty="0">
                          <a:effectLst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825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9F3EDB-8795-4C4C-9BF6-B3935D123709}"/>
              </a:ext>
            </a:extLst>
          </p:cNvPr>
          <p:cNvSpPr txBox="1"/>
          <p:nvPr/>
        </p:nvSpPr>
        <p:spPr>
          <a:xfrm>
            <a:off x="3330782" y="268755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생각을 기호로 </a:t>
            </a:r>
            <a:r>
              <a:rPr kumimoji="1" lang="ko-KR" altLang="en-US" dirty="0" err="1"/>
              <a:t>표시해보기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2874F-6778-CE40-9C27-22B317B11326}"/>
              </a:ext>
            </a:extLst>
          </p:cNvPr>
          <p:cNvSpPr txBox="1"/>
          <p:nvPr/>
        </p:nvSpPr>
        <p:spPr>
          <a:xfrm>
            <a:off x="510678" y="3311315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세상에는 나쁜 개는 없다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9B17F-C2FC-AA48-AB80-803EADB6D820}"/>
              </a:ext>
            </a:extLst>
          </p:cNvPr>
          <p:cNvSpPr txBox="1"/>
          <p:nvPr/>
        </p:nvSpPr>
        <p:spPr>
          <a:xfrm>
            <a:off x="2827867" y="26754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5465F-574C-E340-8FAE-AA3B712F914B}"/>
              </a:ext>
            </a:extLst>
          </p:cNvPr>
          <p:cNvSpPr txBox="1"/>
          <p:nvPr/>
        </p:nvSpPr>
        <p:spPr>
          <a:xfrm>
            <a:off x="575871" y="384765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Vx</a:t>
            </a:r>
            <a:r>
              <a:rPr kumimoji="1" lang="en-US" altLang="ko-KR" dirty="0"/>
              <a:t>[D(x)-&gt;!B(x)]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05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F5B3D-9FB0-2946-85B4-EF75DAAF285F}"/>
              </a:ext>
            </a:extLst>
          </p:cNvPr>
          <p:cNvSpPr txBox="1"/>
          <p:nvPr/>
        </p:nvSpPr>
        <p:spPr>
          <a:xfrm>
            <a:off x="491067" y="40639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디지털과 아날로그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D13EE-ACD3-C144-91D4-687B6BAAD135}"/>
              </a:ext>
            </a:extLst>
          </p:cNvPr>
          <p:cNvSpPr txBox="1"/>
          <p:nvPr/>
        </p:nvSpPr>
        <p:spPr>
          <a:xfrm>
            <a:off x="491067" y="1286933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디지털은 끊어져 있고 아날로그는 연속해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F98BAE-276A-8847-B146-47C11F622F49}"/>
              </a:ext>
            </a:extLst>
          </p:cNvPr>
          <p:cNvSpPr/>
          <p:nvPr/>
        </p:nvSpPr>
        <p:spPr>
          <a:xfrm>
            <a:off x="491067" y="2292952"/>
            <a:ext cx="5384800" cy="381998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171" name="Picture 3" descr="ADC Symbol.svg">
            <a:hlinkClick r:id="rId3"/>
            <a:extLst>
              <a:ext uri="{FF2B5EF4-FFF2-40B4-BE49-F238E27FC236}">
                <a16:creationId xmlns:a16="http://schemas.microsoft.com/office/drawing/2014/main" id="{8539A65D-864E-DE43-8D04-3EDD3FB3A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4" y="3440942"/>
            <a:ext cx="482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127EC-2375-0A43-9412-634CE0C8B8A6}"/>
              </a:ext>
            </a:extLst>
          </p:cNvPr>
          <p:cNvSpPr txBox="1"/>
          <p:nvPr/>
        </p:nvSpPr>
        <p:spPr>
          <a:xfrm>
            <a:off x="6858000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표기법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F536C-E155-1545-9293-13CBBBF9EC48}"/>
              </a:ext>
            </a:extLst>
          </p:cNvPr>
          <p:cNvSpPr txBox="1"/>
          <p:nvPr/>
        </p:nvSpPr>
        <p:spPr>
          <a:xfrm>
            <a:off x="609600" y="2466201"/>
            <a:ext cx="2856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아날로그를 정의해보세요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디지털을 정의해보세요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28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0707D-5388-AD4A-AA6F-3645173F17F6}"/>
              </a:ext>
            </a:extLst>
          </p:cNvPr>
          <p:cNvSpPr txBox="1"/>
          <p:nvPr/>
        </p:nvSpPr>
        <p:spPr>
          <a:xfrm>
            <a:off x="491067" y="406399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클러드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새논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정보이론의</a:t>
            </a:r>
            <a:r>
              <a:rPr kumimoji="1" lang="ko-KR" altLang="en-US" b="1" dirty="0"/>
              <a:t> 창시자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5AE3A-282F-AA40-934B-E66274A5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1478549"/>
            <a:ext cx="4356100" cy="3746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6476ED-9B2D-1048-B7AF-C768D8F42C27}"/>
              </a:ext>
            </a:extLst>
          </p:cNvPr>
          <p:cNvSpPr/>
          <p:nvPr/>
        </p:nvSpPr>
        <p:spPr>
          <a:xfrm>
            <a:off x="1074189" y="55867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web.archive.org</a:t>
            </a:r>
            <a:r>
              <a:rPr lang="ko-KR" altLang="en-US" dirty="0"/>
              <a:t>/</a:t>
            </a:r>
            <a:r>
              <a:rPr lang="ko-KR" altLang="en-US" dirty="0" err="1"/>
              <a:t>web</a:t>
            </a:r>
            <a:r>
              <a:rPr lang="ko-KR" altLang="en-US" dirty="0"/>
              <a:t>/20120916113836/</a:t>
            </a:r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dspace.mit.edu</a:t>
            </a:r>
            <a:r>
              <a:rPr lang="ko-KR" altLang="en-US" dirty="0"/>
              <a:t>/</a:t>
            </a:r>
            <a:r>
              <a:rPr lang="ko-KR" altLang="en-US" dirty="0" err="1"/>
              <a:t>bitstream</a:t>
            </a:r>
            <a:r>
              <a:rPr lang="ko-KR" altLang="en-US" dirty="0"/>
              <a:t>/</a:t>
            </a:r>
            <a:r>
              <a:rPr lang="ko-KR" altLang="en-US" dirty="0" err="1"/>
              <a:t>handle</a:t>
            </a:r>
            <a:r>
              <a:rPr lang="ko-KR" altLang="en-US" dirty="0"/>
              <a:t>/1721.1/11173/34541425.pdf?sequence=1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E378D-C5FC-BF40-9BEE-9EAB6AB3C1C4}"/>
              </a:ext>
            </a:extLst>
          </p:cNvPr>
          <p:cNvSpPr txBox="1"/>
          <p:nvPr/>
        </p:nvSpPr>
        <p:spPr>
          <a:xfrm>
            <a:off x="460609" y="1293883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스위치와 기호를 최초로 연결시킴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FFA531-86F0-EC41-9E73-95B887BFD835}"/>
              </a:ext>
            </a:extLst>
          </p:cNvPr>
          <p:cNvSpPr/>
          <p:nvPr/>
        </p:nvSpPr>
        <p:spPr>
          <a:xfrm>
            <a:off x="491067" y="2292952"/>
            <a:ext cx="4436533" cy="3109118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B6B10-894D-734F-BD57-2397A4C2DCD8}"/>
              </a:ext>
            </a:extLst>
          </p:cNvPr>
          <p:cNvSpPr txBox="1"/>
          <p:nvPr/>
        </p:nvSpPr>
        <p:spPr>
          <a:xfrm>
            <a:off x="423333" y="1923620"/>
            <a:ext cx="30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AND OR NOT </a:t>
            </a:r>
            <a:r>
              <a:rPr kumimoji="1" lang="ko-KR" altLang="en-US" dirty="0"/>
              <a:t> 스위치 회로</a:t>
            </a:r>
          </a:p>
        </p:txBody>
      </p:sp>
      <p:pic>
        <p:nvPicPr>
          <p:cNvPr id="8195" name="Picture 3" descr="ClaudeShannon MFO3807.jpg">
            <a:hlinkClick r:id="rId4"/>
            <a:extLst>
              <a:ext uri="{FF2B5EF4-FFF2-40B4-BE49-F238E27FC236}">
                <a16:creationId xmlns:a16="http://schemas.microsoft.com/office/drawing/2014/main" id="{4535D86B-E9A2-B049-9782-75833DFC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446" y="1786256"/>
            <a:ext cx="2566062" cy="36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1678</Words>
  <Application>Microsoft Macintosh PowerPoint</Application>
  <PresentationFormat>와이드스크린</PresentationFormat>
  <Paragraphs>353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inherit</vt:lpstr>
      <vt:lpstr>Interface</vt:lpstr>
      <vt:lpstr>LGSmartfonts</vt:lpstr>
      <vt:lpstr>Spoqa Han Sans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DURU KANG</dc:creator>
  <cp:lastModifiedBy>DURU KANG</cp:lastModifiedBy>
  <cp:revision>50</cp:revision>
  <cp:lastPrinted>2018-09-22T05:56:15Z</cp:lastPrinted>
  <dcterms:created xsi:type="dcterms:W3CDTF">2018-09-21T02:54:55Z</dcterms:created>
  <dcterms:modified xsi:type="dcterms:W3CDTF">2018-09-22T05:56:32Z</dcterms:modified>
</cp:coreProperties>
</file>