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2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062B-3DC7-5F4B-B2ED-BD3D15DB5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3DB0C-DE6B-AB4D-B284-25CB3A5B7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6309-2BDA-AA48-8489-1DC19E4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3A92E-C66B-F14F-8E51-EFEE5FDD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FC7FB-4046-9640-A1CF-E652E5FB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90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8A9E-B2A1-8046-A95D-82E066BC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53012-B09B-D442-AB78-876AE2733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7A728-A9B7-424B-8DC6-53079404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AF645-7E33-0641-9133-5BB2CAFB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6C6FB-CDB9-F14C-B84B-5BCC9EBD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0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37205-FC30-8E42-81C1-1A8317DBA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823CC-9CFB-8845-84A4-4B613553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10EF4-E31F-CB4F-977F-09593065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2BDF4-0F3F-6649-84BC-49A5F03B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B0A7F-5A0D-F948-A7D2-6130161B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732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8C91-FBEB-8846-A7DD-B6411456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84C89-3F60-7B40-832A-949A02DB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33552-CD8C-FE45-8EFC-40191C73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2F8F4-85A3-3746-B624-0382150D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FAEDC-CBD1-BD46-8508-7E8AB171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05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D6893-A1D4-8A48-8B9A-86CAF7A1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DB247-7F11-294C-AAA3-9896166A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7098-E03D-4240-AB43-96AF524F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C1327-9B6B-6846-A59C-1BFF62B5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D01D3-CCAA-6F4E-8247-339D8CC6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8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8CE93-0B4D-6047-B54E-AA8FF3CB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605E3-CF9D-FE4E-8532-F438A73C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DD3A2-79E3-054C-A7B6-9ABB841A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38B58-A1C3-D646-979B-E27B5258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74FA-47C8-CA4F-9257-B082DC40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A2A8E-EE75-1D44-9CD5-FFEF2B98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75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5225-0F3B-1840-9B0D-B2DB5CD4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95BC-9A77-DC48-BA40-FD137D7F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290D2-2AE1-5640-B1B8-0495B86A4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1E329-557A-FF47-ACB3-E6B81728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864ED-3DEE-9A4E-B9B0-EE19702D7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1607EB-66EE-0744-9BA1-F124E5FF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F8726A-F4E8-E649-8DB6-71602C49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DD689-57C2-3041-BAA7-C925748B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8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3702-164E-1C4A-B204-6ECD3ECF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67B17-EF9B-AC4B-824C-BD9F44D3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E4AC48-6EEE-1447-815A-C8284723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C4BC6-59C0-CC4F-B56D-0EEB2CDB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74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C7CB7-EA2A-A14D-9028-4470343D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327E8-42C4-824F-95FC-6F40766E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8D6CC-F51B-6043-B88A-1CA5712B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77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4AF2E-F61E-4D4B-9BCA-787045B2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5C282-FEFB-5348-9575-D5433683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1976E-97E0-A349-9640-EF7432C10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15A0B-DD97-6B47-9E6E-E669A258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8A5BC-028A-C349-A538-DAA5CBE9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A5620-D051-3444-825C-173398D8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4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D9814-8E24-4443-8BB5-C7D385B1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C6F0A3-3D95-034C-9CC0-95818FA74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418A4-2D0F-BB4B-9489-5C344C7B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F09A1-758C-CE47-B649-AECD179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25727-1D49-CA44-8E69-2D337BDC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4089FD-114A-F24D-867E-947438D8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68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372369-18B6-5840-97DC-FB622FEE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96F06-56D0-7341-AC55-01756B70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6C817-B2B1-2A42-84B3-E88D20B7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D6E7-0851-164B-9F48-E89DE4976BAD}" type="datetimeFigureOut">
              <a:rPr kumimoji="1" lang="ko-KR" altLang="en-US" smtClean="0"/>
              <a:t>2018. 9. 29.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45494-20DA-E444-8B92-340380ED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80489-02C1-DF44-9FFE-5C3514A86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3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ommons.wikimedia.org/wiki/File:Vannevar_Bush_portrai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File:Ted_Nelson_cropped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ommons.wikimedia.org/wiki/File:Douglas_Engelbart_in_2008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8D%94%EA%B8%80%EB%9F%AC%EC%8A%A4_%EC%97%A5%EA%B2%94%EB%B0%94%ED%8A%B8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commons.wikimedia.org/wiki/File:L1170175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File:Sir_Tim_Berners-Lee_(cropped)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File:H%C3%A5kon-Wium-Lie-2009-03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atrix movie still">
            <a:extLst>
              <a:ext uri="{FF2B5EF4-FFF2-40B4-BE49-F238E27FC236}">
                <a16:creationId xmlns:a16="http://schemas.microsoft.com/office/drawing/2014/main" id="{B0FB6705-B5C7-C449-A3FD-18F4CFBEE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1074" y="1063086"/>
            <a:ext cx="8218085" cy="16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800" dirty="0"/>
              <a:t>컴퓨터 과학의 역사와 철학 그리고 </a:t>
            </a:r>
            <a:r>
              <a:rPr lang="ko-KR" altLang="en-US" sz="2800" dirty="0" err="1"/>
              <a:t>핵심원리들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 기계와 우리의 대화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컴퓨터 과학의 전체 그림을 그려보기</a:t>
            </a:r>
            <a:r>
              <a:rPr lang="en-US" altLang="ko-KR" dirty="0"/>
              <a:t>[</a:t>
            </a:r>
            <a:r>
              <a:rPr lang="ko-KR" altLang="en-US" dirty="0"/>
              <a:t>복기</a:t>
            </a:r>
            <a:r>
              <a:rPr lang="en-US" altLang="ko-KR" dirty="0"/>
              <a:t>]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에서 컴퓨터가 탄생하기 까지</a:t>
            </a:r>
            <a:r>
              <a:rPr lang="en-US" altLang="ko-KR" dirty="0"/>
              <a:t>[</a:t>
            </a:r>
            <a:r>
              <a:rPr lang="ko-KR" altLang="en-US" dirty="0"/>
              <a:t>복기</a:t>
            </a:r>
            <a:r>
              <a:rPr lang="en-US" altLang="ko-KR" dirty="0"/>
              <a:t>]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/>
              <a:t>깃허브를</a:t>
            </a:r>
            <a:r>
              <a:rPr lang="ko-KR" altLang="en-US" dirty="0"/>
              <a:t> 통한 코드 리뷰</a:t>
            </a:r>
            <a:r>
              <a:rPr lang="en-US" altLang="ko-KR" dirty="0"/>
              <a:t>[</a:t>
            </a:r>
            <a:r>
              <a:rPr lang="ko-KR" altLang="en-US" dirty="0" err="1"/>
              <a:t>배운내용</a:t>
            </a:r>
            <a:r>
              <a:rPr lang="ko-KR" altLang="en-US" dirty="0"/>
              <a:t> 토론</a:t>
            </a:r>
            <a:r>
              <a:rPr lang="en-US" altLang="ko-KR" dirty="0"/>
              <a:t>]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r>
              <a:rPr lang="en-US" altLang="ko-KR" dirty="0"/>
              <a:t>-</a:t>
            </a:r>
            <a:r>
              <a:rPr lang="ko-KR" altLang="en-US" dirty="0"/>
              <a:t>고급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서체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CSS </a:t>
            </a:r>
            <a:r>
              <a:rPr lang="ko-KR" altLang="en-US" dirty="0"/>
              <a:t>박스 모델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Git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회고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213562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31A86-0BEE-8C44-9B4C-91B3DCEB1E6A}"/>
              </a:ext>
            </a:extLst>
          </p:cNvPr>
          <p:cNvSpPr txBox="1"/>
          <p:nvPr/>
        </p:nvSpPr>
        <p:spPr>
          <a:xfrm>
            <a:off x="779489" y="659567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프로그래밍을 배워서 어디에 쓸까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9FF62B-BF17-B046-9055-C1384E0A5D00}"/>
              </a:ext>
            </a:extLst>
          </p:cNvPr>
          <p:cNvSpPr/>
          <p:nvPr/>
        </p:nvSpPr>
        <p:spPr>
          <a:xfrm>
            <a:off x="779489" y="1325593"/>
            <a:ext cx="5334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www.youtube.com</a:t>
            </a:r>
            <a:r>
              <a:rPr lang="ko-KR" altLang="en-US" dirty="0"/>
              <a:t>/</a:t>
            </a:r>
            <a:r>
              <a:rPr lang="ko-KR" altLang="en-US" dirty="0" err="1"/>
              <a:t>watch?v</a:t>
            </a:r>
            <a:r>
              <a:rPr lang="ko-KR" altLang="en-US" dirty="0"/>
              <a:t>=SESuctdE9vM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FC1E6-B554-5941-A32B-4513D9E14A2C}"/>
              </a:ext>
            </a:extLst>
          </p:cNvPr>
          <p:cNvSpPr txBox="1"/>
          <p:nvPr/>
        </p:nvSpPr>
        <p:spPr>
          <a:xfrm>
            <a:off x="779489" y="2908092"/>
            <a:ext cx="567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논리적인 사고법</a:t>
            </a:r>
            <a:endParaRPr kumimoji="1" lang="en-US" altLang="ko-KR" dirty="0"/>
          </a:p>
          <a:p>
            <a:r>
              <a:rPr kumimoji="1" lang="ko-KR" altLang="en-US" dirty="0"/>
              <a:t>정보를 적절히 분류하고 활용하는 방법</a:t>
            </a:r>
            <a:endParaRPr kumimoji="1" lang="en-US" altLang="ko-KR" dirty="0"/>
          </a:p>
          <a:p>
            <a:r>
              <a:rPr kumimoji="1" lang="ko-KR" altLang="en-US" dirty="0"/>
              <a:t>최소한의 노력으로 정확한 </a:t>
            </a:r>
            <a:r>
              <a:rPr kumimoji="1" lang="ko-KR" altLang="en-US" dirty="0" err="1"/>
              <a:t>일처리를</a:t>
            </a:r>
            <a:r>
              <a:rPr kumimoji="1" lang="ko-KR" altLang="en-US" dirty="0"/>
              <a:t> 도모하는 사고법</a:t>
            </a:r>
            <a:endParaRPr kumimoji="1" lang="en-US" altLang="ko-KR" dirty="0"/>
          </a:p>
          <a:p>
            <a:r>
              <a:rPr kumimoji="1" lang="ko-KR" altLang="en-US" dirty="0"/>
              <a:t>모르는 사람과 앎을 나누는 방법</a:t>
            </a:r>
          </a:p>
        </p:txBody>
      </p:sp>
    </p:spTree>
    <p:extLst>
      <p:ext uri="{BB962C8B-B14F-4D97-AF65-F5344CB8AC3E}">
        <p14:creationId xmlns:p14="http://schemas.microsoft.com/office/powerpoint/2010/main" val="192429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5A643-2775-954C-85FE-199BB0BEC110}"/>
              </a:ext>
            </a:extLst>
          </p:cNvPr>
          <p:cNvSpPr txBox="1"/>
          <p:nvPr/>
        </p:nvSpPr>
        <p:spPr>
          <a:xfrm>
            <a:off x="479686" y="374755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배운 것들에 대하여 생각해보기</a:t>
            </a:r>
            <a:r>
              <a:rPr kumimoji="1" lang="en-US" altLang="ko-KR" b="1" dirty="0"/>
              <a:t>(2</a:t>
            </a:r>
            <a:r>
              <a:rPr kumimoji="1" lang="ko-KR" altLang="en-US" b="1" dirty="0"/>
              <a:t>주간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E1A31C-0075-5C47-87E4-68105A566C2A}"/>
              </a:ext>
            </a:extLst>
          </p:cNvPr>
          <p:cNvSpPr/>
          <p:nvPr/>
        </p:nvSpPr>
        <p:spPr>
          <a:xfrm>
            <a:off x="479686" y="1153698"/>
            <a:ext cx="6895475" cy="458753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B417F-F0CC-464A-9B72-9FEFFB9BB867}"/>
              </a:ext>
            </a:extLst>
          </p:cNvPr>
          <p:cNvSpPr txBox="1"/>
          <p:nvPr/>
        </p:nvSpPr>
        <p:spPr>
          <a:xfrm>
            <a:off x="7824866" y="1334125"/>
            <a:ext cx="41232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컴퓨터과학의 전체 역사</a:t>
            </a:r>
            <a:endParaRPr kumimoji="1" lang="en-US" altLang="ko-KR" dirty="0"/>
          </a:p>
          <a:p>
            <a:r>
              <a:rPr kumimoji="1" lang="ko-KR" altLang="en-US" dirty="0"/>
              <a:t>최초의 컴퓨터가 탄생하기까지의 생각</a:t>
            </a:r>
            <a:endParaRPr kumimoji="1" lang="en-US" altLang="ko-KR" dirty="0"/>
          </a:p>
          <a:p>
            <a:r>
              <a:rPr kumimoji="1" lang="en-US" altLang="ko-KR" dirty="0"/>
              <a:t>HTML(hyper Text)</a:t>
            </a:r>
          </a:p>
          <a:p>
            <a:r>
              <a:rPr kumimoji="1" lang="ko-KR" altLang="en-US" dirty="0"/>
              <a:t>모르는 태그를 </a:t>
            </a:r>
            <a:r>
              <a:rPr kumimoji="1" lang="ko-KR" altLang="en-US" dirty="0" err="1"/>
              <a:t>찾는법</a:t>
            </a:r>
            <a:endParaRPr kumimoji="1" lang="en-US" altLang="ko-KR" dirty="0"/>
          </a:p>
          <a:p>
            <a:r>
              <a:rPr kumimoji="1" lang="en-US" altLang="ko-KR" dirty="0"/>
              <a:t>CSS </a:t>
            </a:r>
            <a:r>
              <a:rPr kumimoji="1" lang="ko-KR" altLang="en-US" dirty="0"/>
              <a:t>기본 구조</a:t>
            </a:r>
            <a:endParaRPr kumimoji="1" lang="en-US" altLang="ko-KR" dirty="0"/>
          </a:p>
          <a:p>
            <a:r>
              <a:rPr kumimoji="1" lang="en-US" altLang="ko-KR" dirty="0"/>
              <a:t>CSS </a:t>
            </a:r>
            <a:r>
              <a:rPr kumimoji="1" lang="ko-KR" altLang="en-US" dirty="0" err="1"/>
              <a:t>선택자</a:t>
            </a:r>
            <a:endParaRPr kumimoji="1" lang="en-US" altLang="ko-KR" dirty="0"/>
          </a:p>
          <a:p>
            <a:r>
              <a:rPr kumimoji="1" lang="en-US" altLang="ko-KR" dirty="0" err="1"/>
              <a:t>Github</a:t>
            </a:r>
            <a:endParaRPr kumimoji="1" lang="en-US" altLang="ko-KR" dirty="0"/>
          </a:p>
          <a:p>
            <a:r>
              <a:rPr kumimoji="1" lang="en-US" altLang="ko-KR" dirty="0"/>
              <a:t>Atom </a:t>
            </a:r>
            <a:r>
              <a:rPr kumimoji="1" lang="ko-KR" altLang="en-US" dirty="0"/>
              <a:t>에디터</a:t>
            </a:r>
            <a:endParaRPr kumimoji="1" lang="en-US" altLang="ko-KR" dirty="0"/>
          </a:p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5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F100E1-B3F3-B74B-B687-34C837AD9F1F}"/>
              </a:ext>
            </a:extLst>
          </p:cNvPr>
          <p:cNvSpPr txBox="1"/>
          <p:nvPr/>
        </p:nvSpPr>
        <p:spPr>
          <a:xfrm>
            <a:off x="419814" y="479622"/>
            <a:ext cx="636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기계와 우리와의 대화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메멕스</a:t>
            </a:r>
            <a:r>
              <a:rPr kumimoji="1" lang="ko-KR" altLang="en-US" dirty="0"/>
              <a:t> 프로젝트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인간지능의</a:t>
            </a:r>
            <a:r>
              <a:rPr kumimoji="1" lang="ko-KR" altLang="en-US" dirty="0"/>
              <a:t> 확장</a:t>
            </a:r>
          </a:p>
        </p:txBody>
      </p:sp>
      <p:pic>
        <p:nvPicPr>
          <p:cNvPr id="1027" name="Picture 3" descr="Vannevar Bush, ca. 1940–44">
            <a:hlinkClick r:id="rId2" tooltip="Vannevar Bush, ca. 1940–44"/>
            <a:extLst>
              <a:ext uri="{FF2B5EF4-FFF2-40B4-BE49-F238E27FC236}">
                <a16:creationId xmlns:a16="http://schemas.microsoft.com/office/drawing/2014/main" id="{AC83BEF2-D01E-FE4E-9887-C220B4EB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71" y="664288"/>
            <a:ext cx="3214344" cy="252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27CE3-C66B-954D-B882-452930C7014C}"/>
              </a:ext>
            </a:extLst>
          </p:cNvPr>
          <p:cNvSpPr txBox="1"/>
          <p:nvPr/>
        </p:nvSpPr>
        <p:spPr>
          <a:xfrm>
            <a:off x="419814" y="1280846"/>
            <a:ext cx="34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버나바</a:t>
            </a:r>
            <a:r>
              <a:rPr kumimoji="1" lang="ko-KR" altLang="en-US" b="1" dirty="0"/>
              <a:t> 부시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Vannervar</a:t>
            </a:r>
            <a:r>
              <a:rPr kumimoji="1" lang="en-US" altLang="ko-KR" b="1" dirty="0"/>
              <a:t> Bush</a:t>
            </a:r>
            <a:endParaRPr kumimoji="1"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0ECA-75D0-0E44-8FB3-E48671F25E73}"/>
              </a:ext>
            </a:extLst>
          </p:cNvPr>
          <p:cNvSpPr/>
          <p:nvPr/>
        </p:nvSpPr>
        <p:spPr>
          <a:xfrm>
            <a:off x="184878" y="6012497"/>
            <a:ext cx="6575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ko.wikipedia.org</a:t>
            </a:r>
            <a:r>
              <a:rPr lang="ko-KR" altLang="en-US" dirty="0"/>
              <a:t>/</a:t>
            </a:r>
            <a:r>
              <a:rPr lang="ko-KR" altLang="en-US" dirty="0" err="1"/>
              <a:t>wiki</a:t>
            </a:r>
            <a:r>
              <a:rPr lang="ko-KR" altLang="en-US" dirty="0"/>
              <a:t>/%EB%B2%84%EB%8B%88%EB%B0%94_%EB%B6%80%EC%8B%9C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FF33A-4C38-F34D-A613-359A66F3D60B}"/>
              </a:ext>
            </a:extLst>
          </p:cNvPr>
          <p:cNvSpPr txBox="1"/>
          <p:nvPr/>
        </p:nvSpPr>
        <p:spPr>
          <a:xfrm>
            <a:off x="877279" y="2269576"/>
            <a:ext cx="544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우리가 생각하는 대로 </a:t>
            </a:r>
            <a:r>
              <a:rPr kumimoji="1" lang="en-US" altLang="ko-KR" dirty="0"/>
              <a:t>(As we may think) – </a:t>
            </a:r>
            <a:r>
              <a:rPr kumimoji="1" lang="en-US" altLang="ko-KR" dirty="0" err="1"/>
              <a:t>Memex</a:t>
            </a:r>
            <a:endParaRPr kumimoji="1" lang="en-US" altLang="ko-KR" dirty="0"/>
          </a:p>
          <a:p>
            <a:r>
              <a:rPr kumimoji="1" lang="en-US" altLang="ko-KR" dirty="0"/>
              <a:t>Memory Extender – </a:t>
            </a:r>
          </a:p>
          <a:p>
            <a:r>
              <a:rPr kumimoji="1" lang="ko-KR" altLang="en-US" dirty="0"/>
              <a:t>기계와 </a:t>
            </a:r>
            <a:r>
              <a:rPr kumimoji="1" lang="ko-KR" altLang="en-US" dirty="0" err="1"/>
              <a:t>인관간에</a:t>
            </a:r>
            <a:r>
              <a:rPr kumimoji="1" lang="ko-KR" altLang="en-US" dirty="0"/>
              <a:t> 인터페이스 대화를 최초로 묘사함</a:t>
            </a:r>
          </a:p>
        </p:txBody>
      </p:sp>
      <p:pic>
        <p:nvPicPr>
          <p:cNvPr id="1028" name="Picture 4" descr="The letters for rods">
            <a:extLst>
              <a:ext uri="{FF2B5EF4-FFF2-40B4-BE49-F238E27FC236}">
                <a16:creationId xmlns:a16="http://schemas.microsoft.com/office/drawing/2014/main" id="{042C8681-EB69-AF47-B741-9529A8C9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71" y="3688334"/>
            <a:ext cx="4022338" cy="25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A24FC1-2E19-0643-977D-D9BC45DA06FE}"/>
              </a:ext>
            </a:extLst>
          </p:cNvPr>
          <p:cNvSpPr/>
          <p:nvPr/>
        </p:nvSpPr>
        <p:spPr>
          <a:xfrm>
            <a:off x="184878" y="4055632"/>
            <a:ext cx="6875489" cy="19289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D2AC6-9088-0146-BB1D-428A9691555C}"/>
              </a:ext>
            </a:extLst>
          </p:cNvPr>
          <p:cNvSpPr txBox="1"/>
          <p:nvPr/>
        </p:nvSpPr>
        <p:spPr>
          <a:xfrm>
            <a:off x="184878" y="4055632"/>
            <a:ext cx="539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집 가족 친구들의 전화번호를 기억하시고 있나요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아니면 기계에 </a:t>
            </a:r>
            <a:r>
              <a:rPr kumimoji="1" lang="ko-KR" altLang="en-US" dirty="0" err="1"/>
              <a:t>의존하시나요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9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Ted Nelson cropped.jpg">
            <a:hlinkClick r:id="rId2"/>
            <a:extLst>
              <a:ext uri="{FF2B5EF4-FFF2-40B4-BE49-F238E27FC236}">
                <a16:creationId xmlns:a16="http://schemas.microsoft.com/office/drawing/2014/main" id="{1A1950AF-9ACE-D949-AA96-7FF994D7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68" y="1512758"/>
            <a:ext cx="2794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E9DE0-D74E-B746-B2D5-1AEBA6C550B0}"/>
              </a:ext>
            </a:extLst>
          </p:cNvPr>
          <p:cNvSpPr txBox="1"/>
          <p:nvPr/>
        </p:nvSpPr>
        <p:spPr>
          <a:xfrm>
            <a:off x="854439" y="854439"/>
            <a:ext cx="25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테드</a:t>
            </a:r>
            <a:r>
              <a:rPr kumimoji="1" lang="ko-KR" altLang="en-US" b="1" dirty="0"/>
              <a:t> 닐슨</a:t>
            </a:r>
            <a:r>
              <a:rPr kumimoji="1" lang="en-US" altLang="ko-KR" b="1" dirty="0"/>
              <a:t>(Ted Nelson)</a:t>
            </a:r>
            <a:endParaRPr kumimoji="1"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A68C0-8B02-3F4C-9082-4C31FFB1F538}"/>
              </a:ext>
            </a:extLst>
          </p:cNvPr>
          <p:cNvSpPr txBox="1"/>
          <p:nvPr/>
        </p:nvSpPr>
        <p:spPr>
          <a:xfrm>
            <a:off x="959371" y="1843790"/>
            <a:ext cx="431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HyperText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개념을 처음으로 구상함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80ED01-7C4E-374E-B1F4-049904A1DAB8}"/>
              </a:ext>
            </a:extLst>
          </p:cNvPr>
          <p:cNvSpPr/>
          <p:nvPr/>
        </p:nvSpPr>
        <p:spPr>
          <a:xfrm>
            <a:off x="854439" y="5972544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it.donga.com</a:t>
            </a:r>
            <a:r>
              <a:rPr lang="ko-KR" altLang="en-US" dirty="0"/>
              <a:t>/22214/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41CB3-BFEA-0947-9C2A-5451B06CE65C}"/>
              </a:ext>
            </a:extLst>
          </p:cNvPr>
          <p:cNvSpPr txBox="1"/>
          <p:nvPr/>
        </p:nvSpPr>
        <p:spPr>
          <a:xfrm>
            <a:off x="1109272" y="2442121"/>
            <a:ext cx="586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사용자 인터페이스는 곤란에 처한 초보자가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초안에 </a:t>
            </a:r>
            <a:endParaRPr kumimoji="1" lang="en-US" altLang="ko-KR" dirty="0"/>
          </a:p>
          <a:p>
            <a:r>
              <a:rPr kumimoji="1" lang="ko-KR" altLang="en-US" dirty="0"/>
              <a:t>이해할 수 있도록 꽤 단순해야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E7A6F-83E6-F74B-82E2-AD3F6A319828}"/>
              </a:ext>
            </a:extLst>
          </p:cNvPr>
          <p:cNvSpPr txBox="1"/>
          <p:nvPr/>
        </p:nvSpPr>
        <p:spPr>
          <a:xfrm>
            <a:off x="1109272" y="3352295"/>
            <a:ext cx="359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Human Computer Interface</a:t>
            </a:r>
            <a:r>
              <a:rPr kumimoji="1" lang="ko-KR" altLang="en-US" dirty="0"/>
              <a:t> 연구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122072-D0F5-A24A-ACB8-C6F408D97E19}"/>
              </a:ext>
            </a:extLst>
          </p:cNvPr>
          <p:cNvSpPr/>
          <p:nvPr/>
        </p:nvSpPr>
        <p:spPr>
          <a:xfrm>
            <a:off x="854406" y="5599465"/>
            <a:ext cx="452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hyperland.com</a:t>
            </a:r>
            <a:r>
              <a:rPr lang="ko-KR" altLang="en-US" dirty="0"/>
              <a:t>/Tedpage-D293.html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E2EF33-FF46-024E-BE69-1DF2F1A24AF8}"/>
              </a:ext>
            </a:extLst>
          </p:cNvPr>
          <p:cNvSpPr/>
          <p:nvPr/>
        </p:nvSpPr>
        <p:spPr>
          <a:xfrm>
            <a:off x="1109272" y="4090960"/>
            <a:ext cx="6415790" cy="136546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9C33A-09E4-454E-A323-CE9C697E3508}"/>
              </a:ext>
            </a:extLst>
          </p:cNvPr>
          <p:cNvSpPr txBox="1"/>
          <p:nvPr/>
        </p:nvSpPr>
        <p:spPr>
          <a:xfrm>
            <a:off x="1195169" y="418803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데드</a:t>
            </a:r>
            <a:r>
              <a:rPr kumimoji="1" lang="ko-KR" altLang="en-US" dirty="0"/>
              <a:t> 닐슨이 생각한 하이퍼텍스트</a:t>
            </a:r>
          </a:p>
        </p:txBody>
      </p:sp>
    </p:spTree>
    <p:extLst>
      <p:ext uri="{BB962C8B-B14F-4D97-AF65-F5344CB8AC3E}">
        <p14:creationId xmlns:p14="http://schemas.microsoft.com/office/powerpoint/2010/main" val="15736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46716-3CDA-0648-AC30-F6A3A317B596}"/>
              </a:ext>
            </a:extLst>
          </p:cNvPr>
          <p:cNvSpPr txBox="1"/>
          <p:nvPr/>
        </p:nvSpPr>
        <p:spPr>
          <a:xfrm>
            <a:off x="794479" y="524656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컴퓨터와 인간의 대화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마우스의 발명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C6739-263A-4C43-BC18-E74B4A237703}"/>
              </a:ext>
            </a:extLst>
          </p:cNvPr>
          <p:cNvSpPr/>
          <p:nvPr/>
        </p:nvSpPr>
        <p:spPr>
          <a:xfrm>
            <a:off x="794479" y="6002524"/>
            <a:ext cx="32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blog.skhynix.com</a:t>
            </a:r>
            <a:r>
              <a:rPr lang="ko-KR" altLang="en-US" dirty="0"/>
              <a:t>/1588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12B5B-518B-0D44-A58D-7E573FEE82D4}"/>
              </a:ext>
            </a:extLst>
          </p:cNvPr>
          <p:cNvSpPr txBox="1"/>
          <p:nvPr/>
        </p:nvSpPr>
        <p:spPr>
          <a:xfrm>
            <a:off x="794479" y="134911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더글러스 </a:t>
            </a:r>
            <a:r>
              <a:rPr kumimoji="1" lang="ko-KR" altLang="en-US" b="1" dirty="0" err="1"/>
              <a:t>엥겔바트</a:t>
            </a:r>
            <a:endParaRPr kumimoji="1"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81BA6-651B-2044-929D-0C2EB5F4DB4F}"/>
              </a:ext>
            </a:extLst>
          </p:cNvPr>
          <p:cNvSpPr txBox="1"/>
          <p:nvPr/>
        </p:nvSpPr>
        <p:spPr>
          <a:xfrm>
            <a:off x="884420" y="2263515"/>
            <a:ext cx="544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이간 지능 증강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개념 틀 </a:t>
            </a:r>
            <a:r>
              <a:rPr kumimoji="1" lang="en-US" altLang="ko-KR" dirty="0"/>
              <a:t>(Augmenting Human Intellect: A Conceptual Framework)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인간이 지식과 정보를 나누고자 할 때 관련 정보를 찾고 전달하는 과정 컴퓨터에 맡기고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사유와 통찰이 필요한 부분은 사람이 담당하자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3075" name="Picture 3" descr="더글러스 엥겔바트(2008)">
            <a:hlinkClick r:id="rId2" tooltip="더글러스 엥겔바트(2008)"/>
            <a:extLst>
              <a:ext uri="{FF2B5EF4-FFF2-40B4-BE49-F238E27FC236}">
                <a16:creationId xmlns:a16="http://schemas.microsoft.com/office/drawing/2014/main" id="{8B9BFAB6-88B0-4844-98D5-67F2D3CF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230" y="524656"/>
            <a:ext cx="25400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1054185-C450-9B43-9307-1ED9DF208F3A}"/>
              </a:ext>
            </a:extLst>
          </p:cNvPr>
          <p:cNvSpPr/>
          <p:nvPr/>
        </p:nvSpPr>
        <p:spPr>
          <a:xfrm>
            <a:off x="794479" y="53561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dougengelbart.org</a:t>
            </a:r>
            <a:r>
              <a:rPr lang="ko-KR" altLang="en-US" dirty="0"/>
              <a:t>/</a:t>
            </a:r>
            <a:r>
              <a:rPr lang="ko-KR" altLang="en-US" dirty="0" err="1"/>
              <a:t>pubs</a:t>
            </a:r>
            <a:r>
              <a:rPr lang="ko-KR" altLang="en-US" dirty="0"/>
              <a:t>/</a:t>
            </a:r>
            <a:r>
              <a:rPr lang="ko-KR" altLang="en-US" dirty="0" err="1"/>
              <a:t>books</a:t>
            </a:r>
            <a:r>
              <a:rPr lang="ko-KR" altLang="en-US" dirty="0"/>
              <a:t>/augment-133150.pdf</a:t>
            </a:r>
          </a:p>
        </p:txBody>
      </p:sp>
      <p:pic>
        <p:nvPicPr>
          <p:cNvPr id="3077" name="Picture 5" descr="https://upload.wikimedia.org/wikipedia/commons/thumb/8/8f/L1170175.JPG/220px-L1170175.JPG">
            <a:hlinkClick r:id="rId4"/>
            <a:extLst>
              <a:ext uri="{FF2B5EF4-FFF2-40B4-BE49-F238E27FC236}">
                <a16:creationId xmlns:a16="http://schemas.microsoft.com/office/drawing/2014/main" id="{ACEDF4BE-B2AD-E14F-BD85-FC9E894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230" y="3839698"/>
            <a:ext cx="3357395" cy="18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B7C49C-59D4-194B-AD83-7697B9267018}"/>
              </a:ext>
            </a:extLst>
          </p:cNvPr>
          <p:cNvSpPr/>
          <p:nvPr/>
        </p:nvSpPr>
        <p:spPr>
          <a:xfrm>
            <a:off x="7524230" y="591019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1968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일 </a:t>
            </a:r>
            <a:r>
              <a:rPr lang="ko-KR" altLang="en-US" sz="12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더글러스 엥겔바트"/>
              </a:rPr>
              <a:t>더글러스 </a:t>
            </a:r>
            <a:r>
              <a:rPr lang="ko-KR" altLang="en-US" sz="1200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더글러스 엥겔바트"/>
              </a:rPr>
              <a:t>엥겔바트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발명한 세계 최초의 마우스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D5A19-DEA0-7845-863B-09FAF1497AC2}"/>
              </a:ext>
            </a:extLst>
          </p:cNvPr>
          <p:cNvSpPr/>
          <p:nvPr/>
        </p:nvSpPr>
        <p:spPr>
          <a:xfrm>
            <a:off x="884420" y="4021327"/>
            <a:ext cx="6096000" cy="13804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2451B-B6EF-6E46-B3C0-0218C2AA39E1}"/>
              </a:ext>
            </a:extLst>
          </p:cNvPr>
          <p:cNvSpPr txBox="1"/>
          <p:nvPr/>
        </p:nvSpPr>
        <p:spPr>
          <a:xfrm>
            <a:off x="884420" y="409987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마우스란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46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04FEB-419B-8B46-806D-9421B3025607}"/>
              </a:ext>
            </a:extLst>
          </p:cNvPr>
          <p:cNvSpPr txBox="1"/>
          <p:nvPr/>
        </p:nvSpPr>
        <p:spPr>
          <a:xfrm>
            <a:off x="479685" y="404735"/>
            <a:ext cx="950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컴퓨터와 인간의 대화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WWW </a:t>
            </a:r>
            <a:r>
              <a:rPr kumimoji="1" lang="ko-KR" altLang="en-US" b="1" dirty="0"/>
              <a:t>발명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인간의 지식을 컴퓨터 담고 지식들을 연결시키는 일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F8470-9BE1-2243-9FA4-39C514E0213A}"/>
              </a:ext>
            </a:extLst>
          </p:cNvPr>
          <p:cNvSpPr txBox="1"/>
          <p:nvPr/>
        </p:nvSpPr>
        <p:spPr>
          <a:xfrm>
            <a:off x="644577" y="1199213"/>
            <a:ext cx="346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팀버너스</a:t>
            </a:r>
            <a:r>
              <a:rPr kumimoji="1" lang="ko-KR" altLang="en-US" b="1" dirty="0"/>
              <a:t> 리</a:t>
            </a:r>
            <a:r>
              <a:rPr kumimoji="1" lang="en-US" altLang="ko-KR" b="1" dirty="0"/>
              <a:t> (Tim Berners-Lee)</a:t>
            </a:r>
            <a:endParaRPr kumimoji="1"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00BA89-618C-CE49-82AB-4E30797D7932}"/>
              </a:ext>
            </a:extLst>
          </p:cNvPr>
          <p:cNvSpPr/>
          <p:nvPr/>
        </p:nvSpPr>
        <p:spPr>
          <a:xfrm>
            <a:off x="842590" y="31220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The WWW </a:t>
            </a:r>
            <a:r>
              <a:rPr lang="ko-KR" altLang="en-US" dirty="0" err="1"/>
              <a:t>project</a:t>
            </a:r>
            <a:r>
              <a:rPr lang="ko-KR" altLang="en-US" dirty="0"/>
              <a:t> </a:t>
            </a:r>
            <a:r>
              <a:rPr lang="ko-KR" altLang="en-US" dirty="0" err="1"/>
              <a:t>was</a:t>
            </a:r>
            <a:r>
              <a:rPr lang="ko-KR" altLang="en-US" dirty="0"/>
              <a:t> </a:t>
            </a:r>
            <a:r>
              <a:rPr lang="ko-KR" altLang="en-US" dirty="0" err="1"/>
              <a:t>started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allow</a:t>
            </a:r>
            <a:r>
              <a:rPr lang="ko-KR" altLang="en-US" dirty="0"/>
              <a:t>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energy</a:t>
            </a:r>
            <a:r>
              <a:rPr lang="ko-KR" altLang="en-US" dirty="0"/>
              <a:t> </a:t>
            </a:r>
            <a:r>
              <a:rPr lang="ko-KR" altLang="en-US" dirty="0" err="1"/>
              <a:t>physicists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share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,  </a:t>
            </a:r>
            <a:r>
              <a:rPr lang="ko-KR" altLang="en-US" dirty="0" err="1"/>
              <a:t>news</a:t>
            </a:r>
            <a:r>
              <a:rPr lang="ko-KR" altLang="en-US" dirty="0"/>
              <a:t>, and </a:t>
            </a:r>
            <a:r>
              <a:rPr lang="ko-KR" altLang="en-US" dirty="0" err="1"/>
              <a:t>documentation</a:t>
            </a:r>
            <a:r>
              <a:rPr lang="ko-KR" altLang="en-US" dirty="0"/>
              <a:t>. </a:t>
            </a:r>
            <a:endParaRPr lang="en-US" altLang="ko-KR" dirty="0"/>
          </a:p>
          <a:p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very</a:t>
            </a:r>
            <a:r>
              <a:rPr lang="ko-KR" altLang="en-US" dirty="0"/>
              <a:t> </a:t>
            </a:r>
            <a:r>
              <a:rPr lang="ko-KR" altLang="en-US" dirty="0" err="1"/>
              <a:t>interested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spreading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web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 </a:t>
            </a:r>
          </a:p>
          <a:p>
            <a:r>
              <a:rPr lang="ko-KR" altLang="en-US" dirty="0" err="1"/>
              <a:t>areas</a:t>
            </a:r>
            <a:r>
              <a:rPr lang="ko-KR" altLang="en-US" dirty="0"/>
              <a:t>, and </a:t>
            </a:r>
            <a:r>
              <a:rPr lang="ko-KR" altLang="en-US" dirty="0" err="1"/>
              <a:t>having</a:t>
            </a:r>
            <a:r>
              <a:rPr lang="ko-KR" altLang="en-US" dirty="0"/>
              <a:t> </a:t>
            </a:r>
            <a:r>
              <a:rPr lang="ko-KR" altLang="en-US" dirty="0" err="1"/>
              <a:t>gateway</a:t>
            </a:r>
            <a:r>
              <a:rPr lang="ko-KR" altLang="en-US" dirty="0"/>
              <a:t> </a:t>
            </a:r>
            <a:r>
              <a:rPr lang="ko-KR" altLang="en-US" dirty="0" err="1"/>
              <a:t>servers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Collaborators</a:t>
            </a:r>
            <a:r>
              <a:rPr lang="ko-KR" altLang="en-US" dirty="0"/>
              <a:t> </a:t>
            </a:r>
            <a:r>
              <a:rPr lang="ko-KR" altLang="en-US" dirty="0" err="1"/>
              <a:t>welcome</a:t>
            </a:r>
            <a:r>
              <a:rPr lang="ko-KR" altLang="en-US" dirty="0"/>
              <a:t>! </a:t>
            </a:r>
            <a:r>
              <a:rPr lang="ko-KR" altLang="en-US" dirty="0" err="1"/>
              <a:t>I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258C4-C104-3147-AFA3-6B57F6052ECA}"/>
              </a:ext>
            </a:extLst>
          </p:cNvPr>
          <p:cNvSpPr/>
          <p:nvPr/>
        </p:nvSpPr>
        <p:spPr>
          <a:xfrm>
            <a:off x="935568" y="57697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developer.mozilla.org</a:t>
            </a:r>
            <a:r>
              <a:rPr lang="ko-KR" altLang="en-US" dirty="0"/>
              <a:t>/</a:t>
            </a:r>
            <a:r>
              <a:rPr lang="ko-KR" altLang="en-US" dirty="0" err="1"/>
              <a:t>ko</a:t>
            </a:r>
            <a:r>
              <a:rPr lang="ko-KR" altLang="en-US" dirty="0"/>
              <a:t>/</a:t>
            </a:r>
            <a:r>
              <a:rPr lang="ko-KR" altLang="en-US" dirty="0" err="1"/>
              <a:t>docs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/HTTP/</a:t>
            </a:r>
            <a:r>
              <a:rPr lang="ko-KR" altLang="en-US" dirty="0" err="1"/>
              <a:t>Basics_of_HTTP</a:t>
            </a:r>
            <a:r>
              <a:rPr lang="ko-KR" altLang="en-US" dirty="0"/>
              <a:t>/</a:t>
            </a:r>
            <a:r>
              <a:rPr lang="ko-KR" altLang="en-US" dirty="0" err="1"/>
              <a:t>Evolution_of_HTTP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48E9D-E3AC-8E4A-9DDA-966D756302F8}"/>
              </a:ext>
            </a:extLst>
          </p:cNvPr>
          <p:cNvSpPr/>
          <p:nvPr/>
        </p:nvSpPr>
        <p:spPr>
          <a:xfrm>
            <a:off x="814465" y="5298472"/>
            <a:ext cx="799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세계최초의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info.cern.ch</a:t>
            </a:r>
            <a:r>
              <a:rPr lang="ko-KR" altLang="en-US" dirty="0"/>
              <a:t>/</a:t>
            </a:r>
            <a:r>
              <a:rPr lang="ko-KR" altLang="en-US" dirty="0" err="1"/>
              <a:t>hypertext</a:t>
            </a:r>
            <a:r>
              <a:rPr lang="ko-KR" altLang="en-US" dirty="0"/>
              <a:t>/WWW/</a:t>
            </a:r>
            <a:r>
              <a:rPr lang="ko-KR" altLang="en-US" dirty="0" err="1"/>
              <a:t>TheProject.html</a:t>
            </a:r>
            <a:endParaRPr lang="ko-KR" altLang="en-US" dirty="0"/>
          </a:p>
        </p:txBody>
      </p:sp>
      <p:pic>
        <p:nvPicPr>
          <p:cNvPr id="4099" name="Picture 3" descr="Tim Berners Lee 경은 런던시의 명예 자유를 받기 위해 길드 홀에 도착했습니다.">
            <a:hlinkClick r:id="rId2" tooltip="Tim Berners Lee 경은 런던시의 명예 자유를 받기 위해 길드 홀에 도착했습니다."/>
            <a:extLst>
              <a:ext uri="{FF2B5EF4-FFF2-40B4-BE49-F238E27FC236}">
                <a16:creationId xmlns:a16="http://schemas.microsoft.com/office/drawing/2014/main" id="{DA430632-D06C-E147-A446-C8046914D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996" y="1383879"/>
            <a:ext cx="27940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97EE9F1-3C32-0046-888D-523CD58E7127}"/>
              </a:ext>
            </a:extLst>
          </p:cNvPr>
          <p:cNvSpPr/>
          <p:nvPr/>
        </p:nvSpPr>
        <p:spPr>
          <a:xfrm>
            <a:off x="842591" y="1741554"/>
            <a:ext cx="6096000" cy="13804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6477F-1032-0947-8F35-2CA3EF0FFEE2}"/>
              </a:ext>
            </a:extLst>
          </p:cNvPr>
          <p:cNvSpPr txBox="1"/>
          <p:nvPr/>
        </p:nvSpPr>
        <p:spPr>
          <a:xfrm>
            <a:off x="935568" y="1805972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팀버스리가</a:t>
            </a:r>
            <a:r>
              <a:rPr kumimoji="1" lang="ko-KR" altLang="en-US" dirty="0"/>
              <a:t> 생각한 웹이란</a:t>
            </a:r>
            <a:r>
              <a:rPr kumimoji="1" lang="en-US" altLang="ko-KR" dirty="0"/>
              <a:t>?</a:t>
            </a:r>
            <a:r>
              <a:rPr kumimoji="1" lang="ko-KR" altLang="en-US" dirty="0"/>
              <a:t> 공유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오픈소스</a:t>
            </a:r>
          </a:p>
        </p:txBody>
      </p:sp>
    </p:spTree>
    <p:extLst>
      <p:ext uri="{BB962C8B-B14F-4D97-AF65-F5344CB8AC3E}">
        <p14:creationId xmlns:p14="http://schemas.microsoft.com/office/powerpoint/2010/main" val="118219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91C0E-E144-F148-AD76-EE7A1CAC4B12}"/>
              </a:ext>
            </a:extLst>
          </p:cNvPr>
          <p:cNvSpPr txBox="1"/>
          <p:nvPr/>
        </p:nvSpPr>
        <p:spPr>
          <a:xfrm>
            <a:off x="695261" y="464695"/>
            <a:ext cx="44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Håkon</a:t>
            </a:r>
            <a:r>
              <a:rPr lang="en-US" altLang="ko-KR" dirty="0"/>
              <a:t> </a:t>
            </a:r>
            <a:r>
              <a:rPr lang="en-US" altLang="ko-KR" dirty="0" err="1"/>
              <a:t>Wium</a:t>
            </a:r>
            <a:r>
              <a:rPr lang="en-US" altLang="ko-KR" dirty="0"/>
              <a:t> Lie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kumimoji="1" lang="en-US" altLang="ko-KR" dirty="0"/>
              <a:t>CSS </a:t>
            </a:r>
            <a:r>
              <a:rPr kumimoji="1" lang="ko-KR" altLang="en-US" dirty="0"/>
              <a:t>처음 제안한 사람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D9A3B7-05C5-2947-966A-30A4A295B2CB}"/>
              </a:ext>
            </a:extLst>
          </p:cNvPr>
          <p:cNvSpPr/>
          <p:nvPr/>
        </p:nvSpPr>
        <p:spPr>
          <a:xfrm>
            <a:off x="904901" y="5573232"/>
            <a:ext cx="5764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://www.w3.org/</a:t>
            </a:r>
            <a:r>
              <a:rPr lang="ko-KR" altLang="en-US" dirty="0" err="1"/>
              <a:t>People</a:t>
            </a:r>
            <a:r>
              <a:rPr lang="ko-KR" altLang="en-US" dirty="0"/>
              <a:t>/</a:t>
            </a:r>
            <a:r>
              <a:rPr lang="ko-KR" altLang="en-US" dirty="0" err="1"/>
              <a:t>howcome</a:t>
            </a:r>
            <a:r>
              <a:rPr lang="ko-KR" altLang="en-US" dirty="0"/>
              <a:t>/</a:t>
            </a:r>
            <a:r>
              <a:rPr lang="ko-KR" altLang="en-US" dirty="0" err="1"/>
              <a:t>p</a:t>
            </a:r>
            <a:r>
              <a:rPr lang="ko-KR" altLang="en-US" dirty="0"/>
              <a:t>/</a:t>
            </a:r>
            <a:r>
              <a:rPr lang="ko-KR" altLang="en-US" dirty="0" err="1"/>
              <a:t>cascade.html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DE42B7-4E92-F948-AB26-B5CF45F427A2}"/>
              </a:ext>
            </a:extLst>
          </p:cNvPr>
          <p:cNvSpPr/>
          <p:nvPr/>
        </p:nvSpPr>
        <p:spPr>
          <a:xfrm>
            <a:off x="904901" y="5942564"/>
            <a:ext cx="534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www.youtube.com</a:t>
            </a:r>
            <a:r>
              <a:rPr lang="ko-KR" altLang="en-US" dirty="0"/>
              <a:t>/</a:t>
            </a:r>
            <a:r>
              <a:rPr lang="ko-KR" altLang="en-US" dirty="0" err="1"/>
              <a:t>watch?v</a:t>
            </a:r>
            <a:r>
              <a:rPr lang="ko-KR" altLang="en-US" dirty="0"/>
              <a:t>=5xhxsw_Yw6g</a:t>
            </a:r>
          </a:p>
        </p:txBody>
      </p:sp>
      <p:pic>
        <p:nvPicPr>
          <p:cNvPr id="5123" name="Picture 3" descr="Håkon-Wium-Lie-2009-03.jpg">
            <a:hlinkClick r:id="rId2"/>
            <a:extLst>
              <a:ext uri="{FF2B5EF4-FFF2-40B4-BE49-F238E27FC236}">
                <a16:creationId xmlns:a16="http://schemas.microsoft.com/office/drawing/2014/main" id="{35116C63-104F-5042-BAF9-BBC14FFB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13" y="369519"/>
            <a:ext cx="2794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59A59-6525-AB41-85BA-E10524C5079E}"/>
              </a:ext>
            </a:extLst>
          </p:cNvPr>
          <p:cNvSpPr txBox="1"/>
          <p:nvPr/>
        </p:nvSpPr>
        <p:spPr>
          <a:xfrm>
            <a:off x="781694" y="1379095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1994</a:t>
            </a:r>
            <a:r>
              <a:rPr kumimoji="1" lang="ko-KR" altLang="en-US" dirty="0"/>
              <a:t>년 제안</a:t>
            </a:r>
            <a:r>
              <a:rPr kumimoji="1" lang="en-US" altLang="ko-KR" dirty="0"/>
              <a:t>-</a:t>
            </a:r>
            <a:r>
              <a:rPr kumimoji="1" lang="ko-KR" altLang="en-US" dirty="0"/>
              <a:t>최초로 제안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44B58-E68B-0C4F-950D-33CAE845430F}"/>
              </a:ext>
            </a:extLst>
          </p:cNvPr>
          <p:cNvSpPr txBox="1"/>
          <p:nvPr/>
        </p:nvSpPr>
        <p:spPr>
          <a:xfrm>
            <a:off x="781694" y="1931619"/>
            <a:ext cx="486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is a </a:t>
            </a:r>
            <a:r>
              <a:rPr lang="en-US" altLang="ko-KR" i="1" dirty="0"/>
              <a:t>declarative</a:t>
            </a:r>
            <a:r>
              <a:rPr lang="en-US" altLang="ko-KR" dirty="0"/>
              <a:t> programming language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kumimoji="1" lang="ko-KR" altLang="en-US" dirty="0"/>
              <a:t>선언적인 프로그래밍 언어</a:t>
            </a:r>
            <a:endParaRPr kumimoji="1" lang="en-US" altLang="ko-KR" dirty="0"/>
          </a:p>
          <a:p>
            <a:r>
              <a:rPr kumimoji="1" lang="ko-KR" altLang="en-US" b="1" dirty="0"/>
              <a:t>단순성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3F786-E71A-C94B-AF21-BF9511C9DD51}"/>
              </a:ext>
            </a:extLst>
          </p:cNvPr>
          <p:cNvSpPr/>
          <p:nvPr/>
        </p:nvSpPr>
        <p:spPr>
          <a:xfrm>
            <a:off x="904901" y="5124086"/>
            <a:ext cx="4777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css-tricks.com</a:t>
            </a:r>
            <a:r>
              <a:rPr lang="ko-KR" altLang="en-US" dirty="0"/>
              <a:t>/</a:t>
            </a:r>
            <a:r>
              <a:rPr lang="ko-KR" altLang="en-US" dirty="0" err="1"/>
              <a:t>look-back-history-css</a:t>
            </a:r>
            <a:r>
              <a:rPr lang="ko-KR" altLang="en-US" dirty="0"/>
              <a:t>/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852E1C-D3C1-C04E-8866-35CAC6B7E719}"/>
              </a:ext>
            </a:extLst>
          </p:cNvPr>
          <p:cNvSpPr/>
          <p:nvPr/>
        </p:nvSpPr>
        <p:spPr>
          <a:xfrm>
            <a:off x="904901" y="4754754"/>
            <a:ext cx="600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333332"/>
                </a:solidFill>
                <a:effectLst/>
                <a:latin typeface="freight-text-pro"/>
              </a:rPr>
              <a:t>https://</a:t>
            </a:r>
            <a:r>
              <a:rPr lang="en-US" altLang="ko-KR" b="1" i="0" dirty="0" err="1">
                <a:solidFill>
                  <a:srgbClr val="333332"/>
                </a:solidFill>
                <a:effectLst/>
                <a:latin typeface="freight-text-pro"/>
              </a:rPr>
              <a:t>eager.io</a:t>
            </a:r>
            <a:r>
              <a:rPr lang="en-US" altLang="ko-KR" b="1" i="0" dirty="0">
                <a:solidFill>
                  <a:srgbClr val="333332"/>
                </a:solidFill>
                <a:effectLst/>
                <a:latin typeface="freight-text-pro"/>
              </a:rPr>
              <a:t>/blog/the-languages-which-almost-were-</a:t>
            </a:r>
            <a:r>
              <a:rPr lang="en-US" altLang="ko-KR" b="1" i="0" dirty="0" err="1">
                <a:solidFill>
                  <a:srgbClr val="333332"/>
                </a:solidFill>
                <a:effectLst/>
                <a:latin typeface="freight-text-pro"/>
              </a:rPr>
              <a:t>css</a:t>
            </a:r>
            <a:r>
              <a:rPr lang="en-US" altLang="ko-KR" b="1" i="0" dirty="0">
                <a:solidFill>
                  <a:srgbClr val="333332"/>
                </a:solidFill>
                <a:effectLst/>
                <a:latin typeface="freight-text-pro"/>
              </a:rPr>
              <a:t>/</a:t>
            </a:r>
            <a:endParaRPr lang="ko-KR" altLang="en-US" dirty="0"/>
          </a:p>
        </p:txBody>
      </p:sp>
      <p:pic>
        <p:nvPicPr>
          <p:cNvPr id="5125" name="Picture 5" descr="Viola browser screenshot">
            <a:extLst>
              <a:ext uri="{FF2B5EF4-FFF2-40B4-BE49-F238E27FC236}">
                <a16:creationId xmlns:a16="http://schemas.microsoft.com/office/drawing/2014/main" id="{9C940997-D632-9D4B-8FBC-22463151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13" y="3854759"/>
            <a:ext cx="3064959" cy="25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FA2B0-0B8C-AD43-8F87-42D97F72471B}"/>
              </a:ext>
            </a:extLst>
          </p:cNvPr>
          <p:cNvSpPr txBox="1"/>
          <p:nvPr/>
        </p:nvSpPr>
        <p:spPr>
          <a:xfrm>
            <a:off x="7914807" y="6488668"/>
            <a:ext cx="377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비올라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그래픽모드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Pei-Yuan Wei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A57EA6-9DE2-0F4C-A04B-0B8E8208C059}"/>
              </a:ext>
            </a:extLst>
          </p:cNvPr>
          <p:cNvSpPr/>
          <p:nvPr/>
        </p:nvSpPr>
        <p:spPr>
          <a:xfrm>
            <a:off x="1139252" y="2959801"/>
            <a:ext cx="6367825" cy="179495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09363-DA3F-B443-B252-4847D1502686}"/>
              </a:ext>
            </a:extLst>
          </p:cNvPr>
          <p:cNvSpPr txBox="1"/>
          <p:nvPr/>
        </p:nvSpPr>
        <p:spPr>
          <a:xfrm>
            <a:off x="1164330" y="3098837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CSS </a:t>
            </a:r>
            <a:r>
              <a:rPr kumimoji="1" lang="ko-KR" altLang="en-US" dirty="0"/>
              <a:t>사용하는 이유를 생각해보기</a:t>
            </a:r>
          </a:p>
        </p:txBody>
      </p:sp>
    </p:spTree>
    <p:extLst>
      <p:ext uri="{BB962C8B-B14F-4D97-AF65-F5344CB8AC3E}">
        <p14:creationId xmlns:p14="http://schemas.microsoft.com/office/powerpoint/2010/main" val="316076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510</Words>
  <Application>Microsoft Macintosh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freight-text-pro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DURU KANG</dc:creator>
  <cp:lastModifiedBy>DURU KANG</cp:lastModifiedBy>
  <cp:revision>27</cp:revision>
  <cp:lastPrinted>2018-09-29T06:16:41Z</cp:lastPrinted>
  <dcterms:created xsi:type="dcterms:W3CDTF">2018-09-29T00:59:34Z</dcterms:created>
  <dcterms:modified xsi:type="dcterms:W3CDTF">2018-09-29T06:18:50Z</dcterms:modified>
</cp:coreProperties>
</file>