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4" r:id="rId5"/>
    <p:sldId id="266" r:id="rId6"/>
    <p:sldId id="265" r:id="rId7"/>
    <p:sldId id="267" r:id="rId8"/>
    <p:sldId id="261" r:id="rId9"/>
    <p:sldId id="268" r:id="rId10"/>
    <p:sldId id="262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66103"/>
  </p:normalViewPr>
  <p:slideViewPr>
    <p:cSldViewPr snapToGrid="0" snapToObjects="1">
      <p:cViewPr varScale="1">
        <p:scale>
          <a:sx n="54" d="100"/>
          <a:sy n="54" d="100"/>
        </p:scale>
        <p:origin x="2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0218-3679-634F-B037-70ECF8CA0B97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0D1BE-D799-2948-B8EF-7D62AC97B2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38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5%B4%EC%84%9D%EA%B8%B0%EA%B4%80" TargetMode="External"/><Relationship Id="rId7" Type="http://schemas.openxmlformats.org/officeDocument/2006/relationships/hyperlink" Target="https://ko.wikipedia.org/wiki/%EC%97%90%EC%9D%B4%EB%8B%A4_%EB%9F%AC%EB%B8%8C%EB%A0%88%EC%9D%B4%EC%8A%A4#cite_note-FOOTNOTE%EB%9F%AC%EB%B8%8C%EB%A0%88%EC%9D%B4%EC%8A%A41998175%E2%80%9382-2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B%B2%A0%EB%A5%B4%EB%88%84%EC%9D%B4_%EC%88%98" TargetMode="External"/><Relationship Id="rId5" Type="http://schemas.openxmlformats.org/officeDocument/2006/relationships/hyperlink" Target="https://ko.wikipedia.org/wiki/%EC%B0%B0%EC%8A%A4_%ED%9C%98%ED%8A%B8%EC%8A%A4%ED%86%A4" TargetMode="External"/><Relationship Id="rId4" Type="http://schemas.openxmlformats.org/officeDocument/2006/relationships/hyperlink" Target="https://ko.wikipedia.org/w/index.php?title=%ED%86%A0%EB%A6%AC%EB%85%B8_%EB%8C%80%ED%95%99&amp;action=edit&amp;redlink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1842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찰스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해석기관"/>
              </a:rPr>
              <a:t>해석기관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세미나를 위해 이탈리아의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토리노 대학 (없는 문서)"/>
              </a:rPr>
              <a:t>토리노 대학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방문했는데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날의 강연을 들은 젊은 과학자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훗날 이탈리아의 총리가 되는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루이기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메나브레아는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프랑스어로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논문을 썼다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에이다의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친구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찰스 휘트스톤"/>
              </a:rPr>
              <a:t>찰스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찰스 휘트스톤"/>
              </a:rPr>
              <a:t>휘트스톤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이것을 영어로 번역할 것을 제안하였고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에이다는 번역과 함께 본문보다도 분량이 많은 주석을 논문에 추가하였다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설명하는 것은 당시로선 매우 어려운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작업이였다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주석문은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알파벳 순서대로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파트로 이루어져 있었고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파트에는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베르누이 수"/>
              </a:rPr>
              <a:t>베르누이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실려있었는데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이것이 현대에 들어서 최초의 컴퓨터 프로그램으로 인정되어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에이다에게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최초의 컴퓨터 프로그래머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수식어가 붙게 되었다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주석문에서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프로그램을 작성하여 입력하는 방식을 통해 복잡한 문제를 해결한다는 점에서 종래의 계산기계와는 본질적으로 다르다고 설명하였고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[23]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특히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더욱 다양한 목적을 위해 활용될 수 있는 가능성을 제시하였다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배비지조차도 단순히 계산이나 수치를 처리하는 장치로만 해석기관을 이해했던 것과 비교하면 개념적인 도약이었다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에이다는 음악의 요소들이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해석기관이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처리할 수 있는 형태로 변환될 수 있다면 해석기관을 이용하여 작곡과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창작활동도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가능하다고 언급하였고 여기서 현대의 컴퓨터에 대한 예측을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엿볼수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D1BE-D799-2948-B8EF-7D62AC97B29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46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D1BE-D799-2948-B8EF-7D62AC97B29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8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D1BE-D799-2948-B8EF-7D62AC97B29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691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D1BE-D799-2948-B8EF-7D62AC97B29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719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D1BE-D799-2948-B8EF-7D62AC97B29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88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062B-3DC7-5F4B-B2ED-BD3D15DB5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3DB0C-DE6B-AB4D-B284-25CB3A5B7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6309-2BDA-AA48-8489-1DC19E4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3A92E-C66B-F14F-8E51-EFEE5FDD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FC7FB-4046-9640-A1CF-E652E5F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90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8A9E-B2A1-8046-A95D-82E066BC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53012-B09B-D442-AB78-876AE273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7A728-A9B7-424B-8DC6-53079404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AF645-7E33-0641-9133-5BB2CAFB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6C6FB-CDB9-F14C-B84B-5BCC9EB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0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7205-FC30-8E42-81C1-1A8317DBA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823CC-9CFB-8845-84A4-4B613553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10EF4-E31F-CB4F-977F-09593065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BDF4-0F3F-6649-84BC-49A5F03B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0A7F-5A0D-F948-A7D2-6130161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73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8C91-FBEB-8846-A7DD-B6411456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84C89-3F60-7B40-832A-949A02DB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3552-CD8C-FE45-8EFC-40191C73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F8F4-85A3-3746-B624-0382150D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FAEDC-CBD1-BD46-8508-7E8AB171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5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D6893-A1D4-8A48-8B9A-86CAF7A1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DB247-7F11-294C-AAA3-9896166A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7098-E03D-4240-AB43-96AF524F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C1327-9B6B-6846-A59C-1BFF62B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D01D3-CCAA-6F4E-8247-339D8CC6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8CE93-0B4D-6047-B54E-AA8FF3CB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605E3-CF9D-FE4E-8532-F438A73C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DD3A2-79E3-054C-A7B6-9ABB841A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38B58-A1C3-D646-979B-E27B5258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F74FA-47C8-CA4F-9257-B082DC40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A2A8E-EE75-1D44-9CD5-FFEF2B98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54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5225-0F3B-1840-9B0D-B2DB5CD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95BC-9A77-DC48-BA40-FD137D7F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290D2-2AE1-5640-B1B8-0495B86A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1E329-557A-FF47-ACB3-E6B81728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864ED-3DEE-9A4E-B9B0-EE19702D7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1607EB-66EE-0744-9BA1-F124E5FF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F8726A-F4E8-E649-8DB6-71602C49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DD689-57C2-3041-BAA7-C925748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8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3702-164E-1C4A-B204-6ECD3EC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067B17-EF9B-AC4B-824C-BD9F44D3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4AC48-6EEE-1447-815A-C8284723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C4BC6-59C0-CC4F-B56D-0EEB2CDB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4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C7CB7-EA2A-A14D-9028-4470343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327E8-42C4-824F-95FC-6F40766E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8D6CC-F51B-6043-B88A-1CA5712B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7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4AF2E-F61E-4D4B-9BCA-787045B2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282-FEFB-5348-9575-D5433683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1976E-97E0-A349-9640-EF7432C10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15A0B-DD97-6B47-9E6E-E669A258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8A5BC-028A-C349-A538-DAA5CBE9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A5620-D051-3444-825C-173398D8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D9814-8E24-4443-8BB5-C7D385B1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C6F0A3-3D95-034C-9CC0-95818FA7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418A4-2D0F-BB4B-9489-5C344C7B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F09A1-758C-CE47-B649-AECD179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5727-1D49-CA44-8E69-2D337BD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089FD-114A-F24D-867E-947438D8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6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372369-18B6-5840-97DC-FB622FEE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6F06-56D0-7341-AC55-01756B70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6C817-B2B1-2A42-84B3-E88D20B7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D6E7-0851-164B-9F48-E89DE4976BAD}" type="datetimeFigureOut">
              <a:rPr kumimoji="1" lang="ko-KR" altLang="en-US" smtClean="0"/>
              <a:t>2018. 10. 20.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45494-20DA-E444-8B92-340380ED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80489-02C1-DF44-9FFE-5C3514A86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7234-196E-9F4E-8487-F044D7F97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3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nnis_Ritchie_2011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pload.wikimedia.org/wikipedia/commons/b/b7/Role_of_an_Operating_System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nuxCon_Europe_Linus_Torvalds_03_(cropped)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a_Lovelace_portrait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mmons.wikimedia.org/wiki/File:Commodore_Grace_M._Hopper,_USN_(covered)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atrix movie still">
            <a:extLst>
              <a:ext uri="{FF2B5EF4-FFF2-40B4-BE49-F238E27FC236}">
                <a16:creationId xmlns:a16="http://schemas.microsoft.com/office/drawing/2014/main" id="{B0FB6705-B5C7-C449-A3FD-18F4CFBEE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1074" y="1063086"/>
            <a:ext cx="8218085" cy="16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800" dirty="0"/>
              <a:t>컴퓨터 과학의 역사와 철학 그리고 </a:t>
            </a:r>
            <a:r>
              <a:rPr lang="ko-KR" altLang="en-US" sz="2800" dirty="0" err="1"/>
              <a:t>핵심원리들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 식사하는 철학자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컴퓨터 과학의 전체 그림을 그려보기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에서 컴퓨터가 탄생하기 까지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컴퓨터와 우리와의 대화</a:t>
            </a:r>
            <a:r>
              <a:rPr lang="en-US" altLang="ko-KR" dirty="0"/>
              <a:t>[</a:t>
            </a:r>
            <a:r>
              <a:rPr lang="ko-KR" altLang="en-US" dirty="0"/>
              <a:t>복기</a:t>
            </a:r>
            <a:r>
              <a:rPr lang="en-US" altLang="ko-KR" dirty="0"/>
              <a:t>]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프로그래밍의 </a:t>
            </a:r>
            <a:r>
              <a:rPr lang="ko-KR" altLang="en-US" dirty="0" err="1"/>
              <a:t>핵심개념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프로그래밍 패러다임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err="1"/>
              <a:t>Github</a:t>
            </a:r>
            <a:r>
              <a:rPr lang="ko-KR" altLang="en-US" dirty="0"/>
              <a:t>의 포크와 </a:t>
            </a:r>
            <a:r>
              <a:rPr lang="ko-KR" altLang="en-US"/>
              <a:t>브란츠 </a:t>
            </a:r>
            <a:r>
              <a:rPr lang="ko-KR" altLang="en-US" dirty="0"/>
              <a:t>실습과 이해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HTML </a:t>
            </a:r>
            <a:r>
              <a:rPr lang="ko-KR" altLang="en-US" dirty="0"/>
              <a:t>페이지 퍼블리싱 하기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DNS </a:t>
            </a:r>
            <a:r>
              <a:rPr lang="ko-KR" altLang="en-US" dirty="0"/>
              <a:t>원리 이해하고 도메인 구매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CSS </a:t>
            </a:r>
            <a:r>
              <a:rPr lang="ko-KR" altLang="en-US" dirty="0"/>
              <a:t>코드의 재사용 연습하기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UI </a:t>
            </a:r>
            <a:r>
              <a:rPr lang="ko-KR" altLang="en-US" dirty="0"/>
              <a:t>라이브러리 사용하기 </a:t>
            </a:r>
            <a:r>
              <a:rPr lang="en-US" altLang="ko-KR" dirty="0"/>
              <a:t>(Semantic UI)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6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46716-3CDA-0648-AC30-F6A3A317B596}"/>
              </a:ext>
            </a:extLst>
          </p:cNvPr>
          <p:cNvSpPr txBox="1"/>
          <p:nvPr/>
        </p:nvSpPr>
        <p:spPr>
          <a:xfrm>
            <a:off x="794479" y="52465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C</a:t>
            </a:r>
            <a:r>
              <a:rPr kumimoji="1" lang="ko-KR" altLang="en-US" b="1" dirty="0"/>
              <a:t>언어와 발명과 유닉스 시스템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C6739-263A-4C43-BC18-E74B4A237703}"/>
              </a:ext>
            </a:extLst>
          </p:cNvPr>
          <p:cNvSpPr/>
          <p:nvPr/>
        </p:nvSpPr>
        <p:spPr>
          <a:xfrm>
            <a:off x="794479" y="6002524"/>
            <a:ext cx="10097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</a:t>
            </a:r>
            <a:r>
              <a:rPr lang="en-US" altLang="ko-KR" sz="1200" dirty="0" err="1"/>
              <a:t>joone.net</a:t>
            </a:r>
            <a:r>
              <a:rPr lang="en-US" altLang="ko-KR" sz="1200" dirty="0"/>
              <a:t>/2017/08/29/10-%EB%8D%B0%EB%8B%88%EC%8A%A4-%EB%A6%AC%EC%B9%98%EC%9D%98-%EC%9D%BC%EC%83%9D/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2B5B-518B-0D44-A58D-7E573FEE82D4}"/>
              </a:ext>
            </a:extLst>
          </p:cNvPr>
          <p:cNvSpPr txBox="1"/>
          <p:nvPr/>
        </p:nvSpPr>
        <p:spPr>
          <a:xfrm>
            <a:off x="794479" y="1349116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Hello World – </a:t>
            </a:r>
            <a:r>
              <a:rPr kumimoji="1" lang="ko-KR" altLang="en-US" b="1" dirty="0" err="1"/>
              <a:t>데니스</a:t>
            </a:r>
            <a:r>
              <a:rPr kumimoji="1" lang="ko-KR" altLang="en-US" b="1" dirty="0"/>
              <a:t> 리치 </a:t>
            </a:r>
            <a:r>
              <a:rPr kumimoji="1" lang="en-US" altLang="ko-KR" b="1" dirty="0"/>
              <a:t>(</a:t>
            </a:r>
            <a:r>
              <a:rPr lang="en-US" altLang="ko-KR" dirty="0"/>
              <a:t>Dennis </a:t>
            </a:r>
            <a:r>
              <a:rPr lang="en-US" altLang="ko-KR" dirty="0" err="1"/>
              <a:t>MacAlistair</a:t>
            </a:r>
            <a:r>
              <a:rPr lang="en-US" altLang="ko-KR" dirty="0"/>
              <a:t> Ritchie)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81BA6-651B-2044-929D-0C2EB5F4DB4F}"/>
              </a:ext>
            </a:extLst>
          </p:cNvPr>
          <p:cNvSpPr txBox="1"/>
          <p:nvPr/>
        </p:nvSpPr>
        <p:spPr>
          <a:xfrm>
            <a:off x="831954" y="2197395"/>
            <a:ext cx="5441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모든 기계에서 동일하게 동작하는 컴퓨터 언어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</a:t>
            </a:r>
            <a:r>
              <a:rPr kumimoji="1" lang="ko-KR" altLang="en-US" dirty="0"/>
              <a:t>언어를 개발하고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언어로 유닉스를 다시 제작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유닉스는 현대 운영체제의 모형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054185-C450-9B43-9307-1ED9DF208F3A}"/>
              </a:ext>
            </a:extLst>
          </p:cNvPr>
          <p:cNvSpPr/>
          <p:nvPr/>
        </p:nvSpPr>
        <p:spPr>
          <a:xfrm>
            <a:off x="794479" y="6231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ko.wikipedia.org</a:t>
            </a:r>
            <a:r>
              <a:rPr lang="en-US" altLang="ko-KR" dirty="0"/>
              <a:t>/wiki/%EB%8D%B0%EB%8B%88%EC%8A%A4_%EB%A6%AC%EC%B9%98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D5A19-DEA0-7845-863B-09FAF1497AC2}"/>
              </a:ext>
            </a:extLst>
          </p:cNvPr>
          <p:cNvSpPr/>
          <p:nvPr/>
        </p:nvSpPr>
        <p:spPr>
          <a:xfrm>
            <a:off x="794479" y="3851145"/>
            <a:ext cx="6096000" cy="164186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2451B-B6EF-6E46-B3C0-0218C2AA39E1}"/>
              </a:ext>
            </a:extLst>
          </p:cNvPr>
          <p:cNvSpPr txBox="1"/>
          <p:nvPr/>
        </p:nvSpPr>
        <p:spPr>
          <a:xfrm>
            <a:off x="831954" y="390387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운영체제란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2" name="Picture 3" descr="데니스 리치(2011)">
            <a:hlinkClick r:id="rId3" tooltip="데니스 리치(2011)"/>
            <a:extLst>
              <a:ext uri="{FF2B5EF4-FFF2-40B4-BE49-F238E27FC236}">
                <a16:creationId xmlns:a16="http://schemas.microsoft.com/office/drawing/2014/main" id="{EAF1AAFF-2CB5-E748-B287-AA9FB0EB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46" y="1108678"/>
            <a:ext cx="30861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D14FA2-2A36-5143-B5B7-687B83431F39}"/>
              </a:ext>
            </a:extLst>
          </p:cNvPr>
          <p:cNvSpPr/>
          <p:nvPr/>
        </p:nvSpPr>
        <p:spPr>
          <a:xfrm>
            <a:off x="817292" y="5563100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it.donga.com</a:t>
            </a:r>
            <a:r>
              <a:rPr lang="ko-KR" altLang="en-US" dirty="0"/>
              <a:t>/20992/</a:t>
            </a:r>
          </a:p>
        </p:txBody>
      </p:sp>
    </p:spTree>
    <p:extLst>
      <p:ext uri="{BB962C8B-B14F-4D97-AF65-F5344CB8AC3E}">
        <p14:creationId xmlns:p14="http://schemas.microsoft.com/office/powerpoint/2010/main" val="8304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3D16F-F49C-FE43-8746-0B05177782B4}"/>
              </a:ext>
            </a:extLst>
          </p:cNvPr>
          <p:cNvSpPr txBox="1"/>
          <p:nvPr/>
        </p:nvSpPr>
        <p:spPr>
          <a:xfrm>
            <a:off x="794479" y="5246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운영체제의 기능</a:t>
            </a:r>
          </a:p>
        </p:txBody>
      </p:sp>
      <p:pic>
        <p:nvPicPr>
          <p:cNvPr id="10243" name="Picture 3" descr="File:Role of an Operating System.svg">
            <a:hlinkClick r:id="rId2"/>
            <a:extLst>
              <a:ext uri="{FF2B5EF4-FFF2-40B4-BE49-F238E27FC236}">
                <a16:creationId xmlns:a16="http://schemas.microsoft.com/office/drawing/2014/main" id="{E9F53177-4C3D-9044-B725-3CE3FF28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9" y="1318344"/>
            <a:ext cx="37211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33A1E0-E1A4-3846-BB0E-1CC2E378E397}"/>
              </a:ext>
            </a:extLst>
          </p:cNvPr>
          <p:cNvSpPr/>
          <p:nvPr/>
        </p:nvSpPr>
        <p:spPr>
          <a:xfrm>
            <a:off x="338666" y="5832101"/>
            <a:ext cx="9414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commons.wikimedia.org</a:t>
            </a:r>
            <a:r>
              <a:rPr lang="ko-KR" altLang="en-US" dirty="0"/>
              <a:t>/</a:t>
            </a:r>
            <a:r>
              <a:rPr lang="ko-KR" altLang="en-US" dirty="0" err="1"/>
              <a:t>wiki</a:t>
            </a:r>
            <a:r>
              <a:rPr lang="ko-KR" altLang="en-US" dirty="0"/>
              <a:t>/</a:t>
            </a:r>
            <a:r>
              <a:rPr lang="ko-KR" altLang="en-US" dirty="0" err="1"/>
              <a:t>File:Role_of_an_Operating_System.svg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6CF2C-C5D0-024C-BB13-896E5F8EF819}"/>
              </a:ext>
            </a:extLst>
          </p:cNvPr>
          <p:cNvSpPr/>
          <p:nvPr/>
        </p:nvSpPr>
        <p:spPr>
          <a:xfrm>
            <a:off x="338666" y="6319557"/>
            <a:ext cx="9414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://www.ques10.com/</a:t>
            </a:r>
            <a:r>
              <a:rPr lang="ko-KR" altLang="en-US" dirty="0" err="1"/>
              <a:t>p</a:t>
            </a:r>
            <a:r>
              <a:rPr lang="ko-KR" altLang="en-US" dirty="0"/>
              <a:t>/4418/explain-objectives-functions-of-os-1/</a:t>
            </a:r>
          </a:p>
        </p:txBody>
      </p:sp>
      <p:pic>
        <p:nvPicPr>
          <p:cNvPr id="10245" name="Picture 5" descr="enter image description here">
            <a:extLst>
              <a:ext uri="{FF2B5EF4-FFF2-40B4-BE49-F238E27FC236}">
                <a16:creationId xmlns:a16="http://schemas.microsoft.com/office/drawing/2014/main" id="{4BE45B49-F7F7-1A40-A486-8378804E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33" y="1318344"/>
            <a:ext cx="42545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7D65C-C378-3E42-BCCD-49FA93541D96}"/>
              </a:ext>
            </a:extLst>
          </p:cNvPr>
          <p:cNvSpPr txBox="1"/>
          <p:nvPr/>
        </p:nvSpPr>
        <p:spPr>
          <a:xfrm>
            <a:off x="9300633" y="1439333"/>
            <a:ext cx="257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프로세스 관리</a:t>
            </a:r>
            <a:endParaRPr kumimoji="1" lang="en-US" altLang="ko-KR" b="1" dirty="0"/>
          </a:p>
          <a:p>
            <a:r>
              <a:rPr kumimoji="1" lang="en-US" altLang="ko-KR" b="1" dirty="0"/>
              <a:t>CPU </a:t>
            </a:r>
            <a:r>
              <a:rPr kumimoji="1" lang="ko-KR" altLang="en-US" b="1" dirty="0"/>
              <a:t>스케줄링</a:t>
            </a:r>
            <a:endParaRPr kumimoji="1" lang="en-US" altLang="ko-KR" b="1" dirty="0"/>
          </a:p>
          <a:p>
            <a:r>
              <a:rPr kumimoji="1" lang="ko-KR" altLang="en-US" b="1" dirty="0"/>
              <a:t>메모리 관리</a:t>
            </a:r>
            <a:endParaRPr kumimoji="1" lang="en-US" altLang="ko-KR" b="1" dirty="0"/>
          </a:p>
          <a:p>
            <a:r>
              <a:rPr kumimoji="1" lang="ko-KR" altLang="en-US" b="1" dirty="0"/>
              <a:t>파일 관리</a:t>
            </a:r>
            <a:endParaRPr kumimoji="1" lang="en-US" altLang="ko-KR" b="1" dirty="0"/>
          </a:p>
          <a:p>
            <a:r>
              <a:rPr kumimoji="1" lang="ko-KR" altLang="en-US" b="1" dirty="0" err="1"/>
              <a:t>입출력장치</a:t>
            </a:r>
            <a:r>
              <a:rPr kumimoji="1" lang="ko-KR" altLang="en-US" b="1" dirty="0"/>
              <a:t> 관리</a:t>
            </a:r>
            <a:endParaRPr kumimoji="1" lang="en-US" altLang="ko-KR" b="1" dirty="0"/>
          </a:p>
          <a:p>
            <a:r>
              <a:rPr kumimoji="1" lang="ko-KR" altLang="en-US" b="1" dirty="0"/>
              <a:t>다중프로그래밍 시스템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922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04FEB-419B-8B46-806D-9421B3025607}"/>
              </a:ext>
            </a:extLst>
          </p:cNvPr>
          <p:cNvSpPr txBox="1"/>
          <p:nvPr/>
        </p:nvSpPr>
        <p:spPr>
          <a:xfrm>
            <a:off x="479685" y="40473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깃과 리눅스를 개발한 리눅스 </a:t>
            </a:r>
            <a:r>
              <a:rPr kumimoji="1" lang="ko-KR" altLang="en-US" b="1" dirty="0" err="1"/>
              <a:t>토발츠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8470-9BE1-2243-9FA4-39C514E0213A}"/>
              </a:ext>
            </a:extLst>
          </p:cNvPr>
          <p:cNvSpPr txBox="1"/>
          <p:nvPr/>
        </p:nvSpPr>
        <p:spPr>
          <a:xfrm>
            <a:off x="479685" y="1205502"/>
            <a:ext cx="369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리눅스 </a:t>
            </a:r>
            <a:r>
              <a:rPr kumimoji="1" lang="ko-KR" altLang="en-US" b="1" dirty="0" err="1"/>
              <a:t>토발츠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(Tim Berners-Lee)</a:t>
            </a:r>
            <a:endParaRPr kumimoji="1"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258C4-C104-3147-AFA3-6B57F6052ECA}"/>
              </a:ext>
            </a:extLst>
          </p:cNvPr>
          <p:cNvSpPr/>
          <p:nvPr/>
        </p:nvSpPr>
        <p:spPr>
          <a:xfrm>
            <a:off x="479683" y="61207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https://</a:t>
            </a:r>
            <a:r>
              <a:rPr lang="en-US" altLang="ko-KR" sz="1000" dirty="0" err="1"/>
              <a:t>ko.wikipedia.org</a:t>
            </a:r>
            <a:r>
              <a:rPr lang="en-US" altLang="ko-KR" sz="1000" dirty="0"/>
              <a:t>/wiki/%EB%A6%AC%EB%88%84%EC%8A%A4_%ED%86%A0%EB%A5%B4%EB%B0%9C%EC%8A%A4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EE9F1-3C32-0046-888D-523CD58E7127}"/>
              </a:ext>
            </a:extLst>
          </p:cNvPr>
          <p:cNvSpPr/>
          <p:nvPr/>
        </p:nvSpPr>
        <p:spPr>
          <a:xfrm>
            <a:off x="479684" y="3005587"/>
            <a:ext cx="8032969" cy="2480813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6477F-1032-0947-8F35-2CA3EF0FFEE2}"/>
              </a:ext>
            </a:extLst>
          </p:cNvPr>
          <p:cNvSpPr txBox="1"/>
          <p:nvPr/>
        </p:nvSpPr>
        <p:spPr>
          <a:xfrm>
            <a:off x="479685" y="3146202"/>
            <a:ext cx="572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오픈소스가 소프트웨어 개발분야에서 성공했던 이유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사람들은 왜 오픈소스로 개발을 할까요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2" name="Picture 3" descr="https://upload.wikimedia.org/wikipedia/commons/thumb/0/01/LinuxCon_Europe_Linus_Torvalds_03_%28cropped%29.jpg/255px-LinuxCon_Europe_Linus_Torvalds_03_%28cropped%29.jpg">
            <a:hlinkClick r:id="rId3"/>
            <a:extLst>
              <a:ext uri="{FF2B5EF4-FFF2-40B4-BE49-F238E27FC236}">
                <a16:creationId xmlns:a16="http://schemas.microsoft.com/office/drawing/2014/main" id="{03AB2098-1D89-974A-B6F6-D2AFE252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35" y="1261284"/>
            <a:ext cx="32385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6FB18-737E-BA42-84C6-6D1610DA6A50}"/>
              </a:ext>
            </a:extLst>
          </p:cNvPr>
          <p:cNvSpPr txBox="1"/>
          <p:nvPr/>
        </p:nvSpPr>
        <p:spPr>
          <a:xfrm>
            <a:off x="479685" y="1809025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리눅스 커널 개발</a:t>
            </a:r>
            <a:r>
              <a:rPr kumimoji="1" lang="en-US" altLang="ko-KR" dirty="0"/>
              <a:t>-1991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리눅스 커널 </a:t>
            </a:r>
            <a:r>
              <a:rPr kumimoji="1" lang="ko-KR" altLang="en-US" dirty="0" err="1"/>
              <a:t>점유률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퍼블릭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클라우드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90%,</a:t>
            </a:r>
            <a:r>
              <a:rPr kumimoji="1" lang="ko-KR" altLang="en-US" dirty="0"/>
              <a:t> 스마트폰 </a:t>
            </a:r>
            <a:r>
              <a:rPr kumimoji="1" lang="en-US" altLang="ko-KR" dirty="0"/>
              <a:t>82%,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수퍼컴퓨터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</a:p>
          <a:p>
            <a:r>
              <a:rPr kumimoji="1" lang="ko-KR" altLang="en-US" dirty="0"/>
              <a:t>리눅스 </a:t>
            </a:r>
            <a:r>
              <a:rPr kumimoji="1" lang="en-US" altLang="ko-KR" dirty="0"/>
              <a:t>1400</a:t>
            </a:r>
            <a:r>
              <a:rPr kumimoji="1" lang="ko-KR" altLang="en-US" dirty="0"/>
              <a:t>여 개 회사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15,637</a:t>
            </a:r>
            <a:r>
              <a:rPr kumimoji="1" lang="ko-KR" altLang="en-US" dirty="0"/>
              <a:t>명의 개발자 리눅스 커널 개발 동참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06DCC-0019-B44A-B419-427DA207DE4F}"/>
              </a:ext>
            </a:extLst>
          </p:cNvPr>
          <p:cNvSpPr/>
          <p:nvPr/>
        </p:nvSpPr>
        <p:spPr>
          <a:xfrm>
            <a:off x="479683" y="576978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www.linuxfoundation.org</a:t>
            </a:r>
            <a:r>
              <a:rPr lang="ko-KR" altLang="en-US" sz="1000" dirty="0"/>
              <a:t>/2017-linux-kernel-report-landing-page/?SSAID=389818</a:t>
            </a:r>
          </a:p>
        </p:txBody>
      </p:sp>
    </p:spTree>
    <p:extLst>
      <p:ext uri="{BB962C8B-B14F-4D97-AF65-F5344CB8AC3E}">
        <p14:creationId xmlns:p14="http://schemas.microsoft.com/office/powerpoint/2010/main" val="118219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AE5D-726C-7340-966F-1BFCD078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리눅스의 기본 철학 영상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7C26C-11A3-8442-9B87-1BDD5604DEFD}"/>
              </a:ext>
            </a:extLst>
          </p:cNvPr>
          <p:cNvSpPr/>
          <p:nvPr/>
        </p:nvSpPr>
        <p:spPr>
          <a:xfrm>
            <a:off x="601133" y="2201333"/>
            <a:ext cx="1098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www.ted.com</a:t>
            </a:r>
            <a:r>
              <a:rPr lang="ko-KR" altLang="en-US" dirty="0"/>
              <a:t>/</a:t>
            </a:r>
            <a:r>
              <a:rPr lang="ko-KR" altLang="en-US" dirty="0" err="1"/>
              <a:t>talks</a:t>
            </a:r>
            <a:r>
              <a:rPr lang="ko-KR" altLang="en-US" dirty="0"/>
              <a:t>/</a:t>
            </a:r>
            <a:r>
              <a:rPr lang="ko-KR" altLang="en-US" dirty="0" err="1"/>
              <a:t>linus_torvalds_the_mind_behind_linux</a:t>
            </a:r>
            <a:r>
              <a:rPr lang="ko-KR" altLang="en-US" dirty="0"/>
              <a:t>/</a:t>
            </a:r>
            <a:r>
              <a:rPr lang="ko-KR" altLang="en-US" dirty="0" err="1"/>
              <a:t>transcript?utm_campaign</a:t>
            </a:r>
            <a:r>
              <a:rPr lang="ko-KR" altLang="en-US" dirty="0"/>
              <a:t>=&amp;</a:t>
            </a:r>
            <a:r>
              <a:rPr lang="ko-KR" altLang="en-US" dirty="0" err="1"/>
              <a:t>awesm</a:t>
            </a:r>
            <a:r>
              <a:rPr lang="ko-KR" altLang="en-US" dirty="0"/>
              <a:t>=</a:t>
            </a:r>
            <a:r>
              <a:rPr lang="ko-KR" altLang="en-US" dirty="0" err="1"/>
              <a:t>on.ted.com_sJsS&amp;utm_content</a:t>
            </a:r>
            <a:r>
              <a:rPr lang="ko-KR" altLang="en-US" dirty="0"/>
              <a:t>=</a:t>
            </a:r>
            <a:r>
              <a:rPr lang="ko-KR" altLang="en-US" dirty="0" err="1"/>
              <a:t>addthis-custom&amp;source</a:t>
            </a:r>
            <a:r>
              <a:rPr lang="ko-KR" altLang="en-US" dirty="0"/>
              <a:t>=</a:t>
            </a:r>
            <a:r>
              <a:rPr lang="ko-KR" altLang="en-US" dirty="0" err="1"/>
              <a:t>twitter&amp;utm_source</a:t>
            </a:r>
            <a:r>
              <a:rPr lang="ko-KR" altLang="en-US" dirty="0"/>
              <a:t>=</a:t>
            </a:r>
            <a:r>
              <a:rPr lang="ko-KR" altLang="en-US" dirty="0" err="1"/>
              <a:t>direct-on.ted.com&amp;utm_medium</a:t>
            </a:r>
            <a:r>
              <a:rPr lang="ko-KR" altLang="en-US" dirty="0"/>
              <a:t>=</a:t>
            </a:r>
            <a:r>
              <a:rPr lang="ko-KR" altLang="en-US" dirty="0" err="1"/>
              <a:t>on.ted.com-twitter&amp;language</a:t>
            </a:r>
            <a:r>
              <a:rPr lang="ko-KR" altLang="en-US" dirty="0"/>
              <a:t>=ko#t-1207394</a:t>
            </a:r>
          </a:p>
        </p:txBody>
      </p:sp>
    </p:spTree>
    <p:extLst>
      <p:ext uri="{BB962C8B-B14F-4D97-AF65-F5344CB8AC3E}">
        <p14:creationId xmlns:p14="http://schemas.microsoft.com/office/powerpoint/2010/main" val="31921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5A643-2775-954C-85FE-199BB0BEC110}"/>
              </a:ext>
            </a:extLst>
          </p:cNvPr>
          <p:cNvSpPr txBox="1"/>
          <p:nvPr/>
        </p:nvSpPr>
        <p:spPr>
          <a:xfrm>
            <a:off x="479686" y="374755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배운 것들에 대하여 생각해보기</a:t>
            </a:r>
            <a:r>
              <a:rPr kumimoji="1" lang="en-US" altLang="ko-KR" b="1" dirty="0"/>
              <a:t>(5</a:t>
            </a:r>
            <a:r>
              <a:rPr kumimoji="1" lang="ko-KR" altLang="en-US" b="1" dirty="0"/>
              <a:t>주간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E1A31C-0075-5C47-87E4-68105A566C2A}"/>
              </a:ext>
            </a:extLst>
          </p:cNvPr>
          <p:cNvSpPr/>
          <p:nvPr/>
        </p:nvSpPr>
        <p:spPr>
          <a:xfrm>
            <a:off x="479686" y="1153698"/>
            <a:ext cx="6895475" cy="458753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B417F-F0CC-464A-9B72-9FEFFB9BB867}"/>
              </a:ext>
            </a:extLst>
          </p:cNvPr>
          <p:cNvSpPr txBox="1"/>
          <p:nvPr/>
        </p:nvSpPr>
        <p:spPr>
          <a:xfrm>
            <a:off x="7824866" y="1334125"/>
            <a:ext cx="4123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컴퓨터과학의 전체 역사</a:t>
            </a:r>
            <a:endParaRPr kumimoji="1" lang="en-US" altLang="ko-KR" dirty="0"/>
          </a:p>
          <a:p>
            <a:r>
              <a:rPr kumimoji="1" lang="ko-KR" altLang="en-US" dirty="0"/>
              <a:t>최초의 컴퓨터가 탄생하기까지의 생각</a:t>
            </a:r>
            <a:endParaRPr kumimoji="1" lang="en-US" altLang="ko-KR" dirty="0"/>
          </a:p>
          <a:p>
            <a:r>
              <a:rPr kumimoji="1" lang="en-US" altLang="ko-KR" dirty="0"/>
              <a:t>HTML(hyper Text)</a:t>
            </a:r>
          </a:p>
          <a:p>
            <a:r>
              <a:rPr kumimoji="1" lang="ko-KR" altLang="en-US" dirty="0"/>
              <a:t>모르는 태그를 </a:t>
            </a:r>
            <a:r>
              <a:rPr kumimoji="1" lang="ko-KR" altLang="en-US" dirty="0" err="1"/>
              <a:t>찾는법</a:t>
            </a:r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/>
              <a:t>기본 구조</a:t>
            </a:r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 err="1"/>
              <a:t>선택자</a:t>
            </a:r>
            <a:endParaRPr kumimoji="1" lang="en-US" altLang="ko-KR" dirty="0"/>
          </a:p>
          <a:p>
            <a:r>
              <a:rPr kumimoji="1" lang="en-US" altLang="ko-KR" dirty="0"/>
              <a:t>CSS Box</a:t>
            </a:r>
            <a:r>
              <a:rPr kumimoji="1" lang="ko-KR" altLang="en-US" dirty="0"/>
              <a:t>모델</a:t>
            </a:r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/>
              <a:t>레이아웃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Github</a:t>
            </a:r>
            <a:endParaRPr kumimoji="1" lang="en-US" altLang="ko-KR" dirty="0"/>
          </a:p>
          <a:p>
            <a:r>
              <a:rPr kumimoji="1" lang="en-US" altLang="ko-KR" dirty="0"/>
              <a:t>Git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기본명령</a:t>
            </a:r>
            <a:endParaRPr kumimoji="1" lang="en-US" altLang="ko-KR" dirty="0"/>
          </a:p>
          <a:p>
            <a:r>
              <a:rPr kumimoji="1" lang="ko-KR" altLang="en-US" dirty="0"/>
              <a:t>협업하는 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Atom </a:t>
            </a:r>
            <a:r>
              <a:rPr kumimoji="1" lang="ko-KR" altLang="en-US" dirty="0"/>
              <a:t>에디터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5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100E1-B3F3-B74B-B687-34C837AD9F1F}"/>
              </a:ext>
            </a:extLst>
          </p:cNvPr>
          <p:cNvSpPr txBox="1"/>
          <p:nvPr/>
        </p:nvSpPr>
        <p:spPr>
          <a:xfrm>
            <a:off x="419814" y="47962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세계 최초의 프로그래머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27CE3-C66B-954D-B882-452930C7014C}"/>
              </a:ext>
            </a:extLst>
          </p:cNvPr>
          <p:cNvSpPr txBox="1"/>
          <p:nvPr/>
        </p:nvSpPr>
        <p:spPr>
          <a:xfrm>
            <a:off x="419814" y="1280846"/>
            <a:ext cx="6197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찰스베베지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해석기관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미분기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입력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연산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출력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저장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제어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b="1" dirty="0"/>
              <a:t>과의 만남</a:t>
            </a:r>
            <a:endParaRPr kumimoji="1" lang="en-US" altLang="ko-KR" b="1" dirty="0"/>
          </a:p>
          <a:p>
            <a:r>
              <a:rPr kumimoji="1" lang="ko-KR" altLang="en-US" b="1" dirty="0"/>
              <a:t>시적인 과학자 에이다 러브레이스</a:t>
            </a:r>
            <a:r>
              <a:rPr kumimoji="1" lang="en-US" altLang="ko-KR" b="1" dirty="0"/>
              <a:t>(Ada Lovelace)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FF33A-4C38-F34D-A613-359A66F3D60B}"/>
              </a:ext>
            </a:extLst>
          </p:cNvPr>
          <p:cNvSpPr txBox="1"/>
          <p:nvPr/>
        </p:nvSpPr>
        <p:spPr>
          <a:xfrm>
            <a:off x="419814" y="2621700"/>
            <a:ext cx="296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Loop</a:t>
            </a:r>
          </a:p>
          <a:p>
            <a:r>
              <a:rPr kumimoji="1" lang="en-US" altLang="ko-KR" dirty="0" err="1"/>
              <a:t>Goto</a:t>
            </a:r>
            <a:endParaRPr kumimoji="1" lang="en-US" altLang="ko-KR" dirty="0"/>
          </a:p>
          <a:p>
            <a:r>
              <a:rPr kumimoji="1" lang="en-US" altLang="ko-KR" dirty="0"/>
              <a:t>If</a:t>
            </a:r>
          </a:p>
          <a:p>
            <a:r>
              <a:rPr kumimoji="1" lang="ko-KR" altLang="en-US" dirty="0"/>
              <a:t>의 개념을 최초로 </a:t>
            </a:r>
            <a:r>
              <a:rPr kumimoji="1" lang="ko-KR" altLang="en-US" dirty="0" err="1"/>
              <a:t>생각해냄</a:t>
            </a:r>
            <a:endParaRPr kumimoji="1"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A24FC1-2E19-0643-977D-D9BC45DA06FE}"/>
              </a:ext>
            </a:extLst>
          </p:cNvPr>
          <p:cNvSpPr/>
          <p:nvPr/>
        </p:nvSpPr>
        <p:spPr>
          <a:xfrm>
            <a:off x="419814" y="4037507"/>
            <a:ext cx="6875489" cy="19289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D2AC6-9088-0146-BB1D-428A9691555C}"/>
              </a:ext>
            </a:extLst>
          </p:cNvPr>
          <p:cNvSpPr txBox="1"/>
          <p:nvPr/>
        </p:nvSpPr>
        <p:spPr>
          <a:xfrm>
            <a:off x="419814" y="4210525"/>
            <a:ext cx="4137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프래그래밍이란</a:t>
            </a:r>
            <a:r>
              <a:rPr kumimoji="1" lang="ko-KR" altLang="en-US" dirty="0"/>
              <a:t> 무엇일까요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어떤 목표를 이루기 위한 사전에 계획 </a:t>
            </a:r>
            <a:endParaRPr kumimoji="1" lang="en-US" altLang="ko-KR" dirty="0"/>
          </a:p>
          <a:p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TV </a:t>
            </a:r>
            <a:r>
              <a:rPr kumimoji="1" lang="ko-KR" altLang="en-US" dirty="0"/>
              <a:t>편성표</a:t>
            </a:r>
          </a:p>
        </p:txBody>
      </p:sp>
      <p:pic>
        <p:nvPicPr>
          <p:cNvPr id="2" name="Picture 3" descr="https://upload.wikimedia.org/wikipedia/commons/thumb/a/a4/Ada_Lovelace_portrait.jpg/225px-Ada_Lovelace_portrait.jpg">
            <a:hlinkClick r:id="rId3"/>
            <a:extLst>
              <a:ext uri="{FF2B5EF4-FFF2-40B4-BE49-F238E27FC236}">
                <a16:creationId xmlns:a16="http://schemas.microsoft.com/office/drawing/2014/main" id="{A5A603D2-0127-E447-9EF7-5C50495D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63" y="917996"/>
            <a:ext cx="28575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7ADA2F-C264-E64A-B9EF-9BA17E820F08}"/>
              </a:ext>
            </a:extLst>
          </p:cNvPr>
          <p:cNvSpPr/>
          <p:nvPr/>
        </p:nvSpPr>
        <p:spPr>
          <a:xfrm>
            <a:off x="176958" y="61053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ko.wikipedia.org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wiki</a:t>
            </a:r>
            <a:r>
              <a:rPr lang="ko-KR" altLang="en-US" sz="1200" dirty="0"/>
              <a:t>/%EC%97%90%EC%9D%B4%EB%8B%A4_%EB%9F%AC%EB%B8%8C%EB%A0%88%EC%9D%B4%EC%8A%A4</a:t>
            </a:r>
          </a:p>
        </p:txBody>
      </p:sp>
    </p:spTree>
    <p:extLst>
      <p:ext uri="{BB962C8B-B14F-4D97-AF65-F5344CB8AC3E}">
        <p14:creationId xmlns:p14="http://schemas.microsoft.com/office/powerpoint/2010/main" val="14814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EB7E69-D6A7-064F-B7F0-50A1304ABF07}"/>
              </a:ext>
            </a:extLst>
          </p:cNvPr>
          <p:cNvSpPr txBox="1"/>
          <p:nvPr/>
        </p:nvSpPr>
        <p:spPr>
          <a:xfrm>
            <a:off x="869430" y="554636"/>
            <a:ext cx="2467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변수란</a:t>
            </a:r>
            <a:r>
              <a:rPr kumimoji="1" lang="en-US" altLang="ko-KR" sz="2000" b="1" dirty="0"/>
              <a:t>?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값을 담는 그릇이다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86AEF-F6FA-6747-B2C7-709E0E66E647}"/>
              </a:ext>
            </a:extLst>
          </p:cNvPr>
          <p:cNvSpPr/>
          <p:nvPr/>
        </p:nvSpPr>
        <p:spPr>
          <a:xfrm>
            <a:off x="855477" y="5739671"/>
            <a:ext cx="9923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/</a:t>
            </a:r>
            <a:r>
              <a:rPr lang="ko-KR" altLang="en-US" dirty="0" err="1"/>
              <a:t>Guide</a:t>
            </a:r>
            <a:r>
              <a:rPr lang="ko-KR" altLang="en-US" dirty="0"/>
              <a:t>/</a:t>
            </a:r>
            <a:r>
              <a:rPr lang="ko-KR" altLang="en-US" dirty="0" err="1"/>
              <a:t>Values</a:t>
            </a:r>
            <a:r>
              <a:rPr lang="ko-KR" altLang="en-US" dirty="0"/>
              <a:t>,_</a:t>
            </a:r>
            <a:r>
              <a:rPr lang="ko-KR" altLang="en-US" dirty="0" err="1"/>
              <a:t>variables</a:t>
            </a:r>
            <a:r>
              <a:rPr lang="ko-KR" altLang="en-US" dirty="0"/>
              <a:t>,_</a:t>
            </a:r>
            <a:r>
              <a:rPr lang="ko-KR" altLang="en-US" dirty="0" err="1"/>
              <a:t>and_literals</a:t>
            </a:r>
            <a:r>
              <a:rPr lang="ko-KR" altLang="en-US" dirty="0"/>
              <a:t>#%EB%B3%80%EC%88%98_%EB%B2%94%EC%9C%84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D6EE96-5AC6-CF4B-AC43-BF9C2B9378B9}"/>
              </a:ext>
            </a:extLst>
          </p:cNvPr>
          <p:cNvSpPr/>
          <p:nvPr/>
        </p:nvSpPr>
        <p:spPr>
          <a:xfrm>
            <a:off x="889520" y="2012348"/>
            <a:ext cx="438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>
                <a:solidFill>
                  <a:srgbClr val="0077AA"/>
                </a:solidFill>
              </a:rPr>
              <a:t>true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7AA"/>
                </a:solidFill>
              </a:rPr>
              <a:t>var</a:t>
            </a:r>
            <a:r>
              <a:rPr lang="en-US" altLang="ko-KR" dirty="0"/>
              <a:t> x </a:t>
            </a:r>
            <a:r>
              <a:rPr lang="en-US" altLang="ko-KR" dirty="0">
                <a:solidFill>
                  <a:srgbClr val="A67F59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0055"/>
                </a:solidFill>
              </a:rPr>
              <a:t>5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r>
              <a:rPr lang="en-US" altLang="ko-KR" dirty="0" err="1"/>
              <a:t>console</a:t>
            </a:r>
            <a:r>
              <a:rPr lang="en-US" altLang="ko-KR" dirty="0" err="1">
                <a:solidFill>
                  <a:srgbClr val="999999"/>
                </a:solidFill>
              </a:rPr>
              <a:t>.</a:t>
            </a:r>
            <a:r>
              <a:rPr lang="en-US" altLang="ko-KR" dirty="0" err="1">
                <a:solidFill>
                  <a:srgbClr val="DD4A68"/>
                </a:solidFill>
              </a:rPr>
              <a:t>log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/>
              <a:t>x</a:t>
            </a:r>
            <a:r>
              <a:rPr lang="en-US" altLang="ko-KR" dirty="0">
                <a:solidFill>
                  <a:srgbClr val="999999"/>
                </a:solidFill>
              </a:rPr>
              <a:t>);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8090"/>
                </a:solidFill>
              </a:rPr>
              <a:t>// 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61ABC6-F12F-8B4A-9453-C9D2783D3349}"/>
              </a:ext>
            </a:extLst>
          </p:cNvPr>
          <p:cNvSpPr/>
          <p:nvPr/>
        </p:nvSpPr>
        <p:spPr>
          <a:xfrm>
            <a:off x="855477" y="2823729"/>
            <a:ext cx="8083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>
                <a:solidFill>
                  <a:srgbClr val="0077AA"/>
                </a:solidFill>
              </a:rPr>
              <a:t>true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let</a:t>
            </a:r>
            <a:r>
              <a:rPr lang="en-US" altLang="ko-KR" dirty="0"/>
              <a:t> y </a:t>
            </a:r>
            <a:r>
              <a:rPr lang="en-US" altLang="ko-KR" dirty="0">
                <a:solidFill>
                  <a:srgbClr val="A67F59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0055"/>
                </a:solidFill>
              </a:rPr>
              <a:t>5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r>
              <a:rPr lang="en-US" altLang="ko-KR" dirty="0" err="1"/>
              <a:t>console</a:t>
            </a:r>
            <a:r>
              <a:rPr lang="en-US" altLang="ko-KR" dirty="0" err="1">
                <a:solidFill>
                  <a:srgbClr val="999999"/>
                </a:solidFill>
              </a:rPr>
              <a:t>.</a:t>
            </a:r>
            <a:r>
              <a:rPr lang="en-US" altLang="ko-KR" dirty="0" err="1">
                <a:solidFill>
                  <a:srgbClr val="DD4A68"/>
                </a:solidFill>
              </a:rPr>
              <a:t>log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/>
              <a:t>y</a:t>
            </a:r>
            <a:r>
              <a:rPr lang="en-US" altLang="ko-KR" dirty="0">
                <a:solidFill>
                  <a:srgbClr val="999999"/>
                </a:solidFill>
              </a:rPr>
              <a:t>);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8090"/>
                </a:solidFill>
              </a:rPr>
              <a:t>// </a:t>
            </a:r>
            <a:r>
              <a:rPr lang="en-US" altLang="ko-KR" dirty="0" err="1">
                <a:solidFill>
                  <a:srgbClr val="708090"/>
                </a:solidFill>
              </a:rPr>
              <a:t>ReferenceError</a:t>
            </a:r>
            <a:r>
              <a:rPr lang="en-US" altLang="ko-KR" dirty="0">
                <a:solidFill>
                  <a:srgbClr val="708090"/>
                </a:solidFill>
              </a:rPr>
              <a:t>: y is not defined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0A13C-3784-9546-BF0E-1ED91A9E155D}"/>
              </a:ext>
            </a:extLst>
          </p:cNvPr>
          <p:cNvSpPr/>
          <p:nvPr/>
        </p:nvSpPr>
        <p:spPr>
          <a:xfrm>
            <a:off x="889520" y="3635110"/>
            <a:ext cx="6875489" cy="19289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431E7-A213-B640-BFE9-786B5EB90DA4}"/>
              </a:ext>
            </a:extLst>
          </p:cNvPr>
          <p:cNvSpPr txBox="1"/>
          <p:nvPr/>
        </p:nvSpPr>
        <p:spPr>
          <a:xfrm>
            <a:off x="925535" y="378390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변수에 대하여 적어보세요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EB7E69-D6A7-064F-B7F0-50A1304ABF07}"/>
              </a:ext>
            </a:extLst>
          </p:cNvPr>
          <p:cNvSpPr txBox="1"/>
          <p:nvPr/>
        </p:nvSpPr>
        <p:spPr>
          <a:xfrm>
            <a:off x="869430" y="554636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비교 연산자와 참과 거짓</a:t>
            </a:r>
            <a:endParaRPr kumimoji="1" lang="en-US" altLang="ko-KR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0A13C-3784-9546-BF0E-1ED91A9E155D}"/>
              </a:ext>
            </a:extLst>
          </p:cNvPr>
          <p:cNvSpPr/>
          <p:nvPr/>
        </p:nvSpPr>
        <p:spPr>
          <a:xfrm>
            <a:off x="889520" y="3635110"/>
            <a:ext cx="6875489" cy="192892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431E7-A213-B640-BFE9-786B5EB90DA4}"/>
              </a:ext>
            </a:extLst>
          </p:cNvPr>
          <p:cNvSpPr txBox="1"/>
          <p:nvPr/>
        </p:nvSpPr>
        <p:spPr>
          <a:xfrm>
            <a:off x="925535" y="3783903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비교연산자는 무엇인고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일을 할 수 있을까요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B148E8-8FBA-904A-8C0A-2FA35CF5E9F5}"/>
              </a:ext>
            </a:extLst>
          </p:cNvPr>
          <p:cNvSpPr/>
          <p:nvPr/>
        </p:nvSpPr>
        <p:spPr>
          <a:xfrm>
            <a:off x="869430" y="5900109"/>
            <a:ext cx="4237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www.javascripture.com</a:t>
            </a:r>
            <a:r>
              <a:rPr lang="en-US" altLang="ko-KR" dirty="0"/>
              <a:t>/Boolean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7A1B0A-0752-8641-B911-66F3DF9E59BC}"/>
              </a:ext>
            </a:extLst>
          </p:cNvPr>
          <p:cNvSpPr/>
          <p:nvPr/>
        </p:nvSpPr>
        <p:spPr>
          <a:xfrm>
            <a:off x="840205" y="13574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(''));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('0'));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(0));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(1));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([]));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</a:t>
            </a:r>
            <a:r>
              <a:rPr lang="ko-KR" altLang="en-US" dirty="0" err="1"/>
              <a:t>Boolean</a:t>
            </a:r>
            <a:r>
              <a:rPr lang="ko-KR" altLang="en-US" dirty="0"/>
              <a:t>(</a:t>
            </a:r>
            <a:r>
              <a:rPr lang="ko-KR" altLang="en-US" dirty="0" err="1"/>
              <a:t>undefined</a:t>
            </a:r>
            <a:r>
              <a:rPr lang="ko-KR" altLang="en-US" dirty="0"/>
              <a:t>));</a:t>
            </a:r>
          </a:p>
          <a:p>
            <a:r>
              <a:rPr lang="ko-KR" altLang="en-US" dirty="0" err="1"/>
              <a:t>console.log</a:t>
            </a:r>
            <a:r>
              <a:rPr lang="ko-KR" altLang="en-US" dirty="0"/>
              <a:t>(!!</a:t>
            </a:r>
            <a:r>
              <a:rPr lang="ko-KR" altLang="en-US" dirty="0" err="1"/>
              <a:t>undefined</a:t>
            </a:r>
            <a:r>
              <a:rPr lang="ko-KR" alt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9DBC5-6F70-D443-8377-8EFC449203AA}"/>
              </a:ext>
            </a:extLst>
          </p:cNvPr>
          <p:cNvSpPr txBox="1"/>
          <p:nvPr/>
        </p:nvSpPr>
        <p:spPr>
          <a:xfrm>
            <a:off x="5598260" y="98810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참과 거짓의 상태를 만드는 것</a:t>
            </a:r>
          </a:p>
        </p:txBody>
      </p:sp>
    </p:spTree>
    <p:extLst>
      <p:ext uri="{BB962C8B-B14F-4D97-AF65-F5344CB8AC3E}">
        <p14:creationId xmlns:p14="http://schemas.microsoft.com/office/powerpoint/2010/main" val="356266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094234-97C5-214A-AD60-D193FA75A340}"/>
              </a:ext>
            </a:extLst>
          </p:cNvPr>
          <p:cNvSpPr txBox="1"/>
          <p:nvPr/>
        </p:nvSpPr>
        <p:spPr>
          <a:xfrm>
            <a:off x="869430" y="554636"/>
            <a:ext cx="4124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/>
              <a:t>조건문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제어문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b="1" dirty="0"/>
              <a:t>상태에 따라 다른 길을 갈 수 있다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5E954-91A4-9442-885C-101C0A3A63C2}"/>
              </a:ext>
            </a:extLst>
          </p:cNvPr>
          <p:cNvSpPr/>
          <p:nvPr/>
        </p:nvSpPr>
        <p:spPr>
          <a:xfrm>
            <a:off x="5977467" y="1435486"/>
            <a:ext cx="5859766" cy="410171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40B28-DA71-4A42-81AA-62DD09CC46AE}"/>
              </a:ext>
            </a:extLst>
          </p:cNvPr>
          <p:cNvSpPr txBox="1"/>
          <p:nvPr/>
        </p:nvSpPr>
        <p:spPr>
          <a:xfrm>
            <a:off x="5977467" y="151775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조건문</a:t>
            </a:r>
            <a:r>
              <a:rPr kumimoji="1" lang="ko-KR" altLang="en-US" dirty="0"/>
              <a:t> 할 수 있는 것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2DF06-77AB-704E-AB62-6216E595AFAD}"/>
              </a:ext>
            </a:extLst>
          </p:cNvPr>
          <p:cNvSpPr/>
          <p:nvPr/>
        </p:nvSpPr>
        <p:spPr>
          <a:xfrm>
            <a:off x="592667" y="225641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/>
              <a:t>condition_1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statement_1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else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/>
              <a:t>condition_2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statement_2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else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 err="1"/>
              <a:t>condition_n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statement_n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7AA"/>
                </a:solidFill>
              </a:rPr>
              <a:t>else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statement_last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999999"/>
                </a:solidFill>
              </a:rPr>
              <a:t>}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914AE-6979-B74A-A053-45E43B3758FB}"/>
              </a:ext>
            </a:extLst>
          </p:cNvPr>
          <p:cNvSpPr/>
          <p:nvPr/>
        </p:nvSpPr>
        <p:spPr>
          <a:xfrm>
            <a:off x="389743" y="6265129"/>
            <a:ext cx="10244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/</a:t>
            </a:r>
            <a:r>
              <a:rPr lang="ko-KR" altLang="en-US" dirty="0" err="1"/>
              <a:t>Guide</a:t>
            </a:r>
            <a:r>
              <a:rPr lang="ko-KR" altLang="en-US" dirty="0"/>
              <a:t>/</a:t>
            </a:r>
            <a:r>
              <a:rPr lang="ko-KR" altLang="en-US" dirty="0" err="1"/>
              <a:t>Control_flow_and_error_handling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5A3240-79A0-CB48-8420-B72F914057C0}"/>
              </a:ext>
            </a:extLst>
          </p:cNvPr>
          <p:cNvSpPr/>
          <p:nvPr/>
        </p:nvSpPr>
        <p:spPr>
          <a:xfrm>
            <a:off x="389743" y="5895797"/>
            <a:ext cx="483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opentutorials.org</a:t>
            </a:r>
            <a:r>
              <a:rPr lang="ko-KR" altLang="en-US" dirty="0"/>
              <a:t>/</a:t>
            </a:r>
            <a:r>
              <a:rPr lang="ko-KR" altLang="en-US" dirty="0" err="1"/>
              <a:t>course</a:t>
            </a:r>
            <a:r>
              <a:rPr lang="ko-KR" altLang="en-US" dirty="0"/>
              <a:t>/3085/18800</a:t>
            </a:r>
          </a:p>
        </p:txBody>
      </p:sp>
    </p:spTree>
    <p:extLst>
      <p:ext uri="{BB962C8B-B14F-4D97-AF65-F5344CB8AC3E}">
        <p14:creationId xmlns:p14="http://schemas.microsoft.com/office/powerpoint/2010/main" val="296288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094234-97C5-214A-AD60-D193FA75A340}"/>
              </a:ext>
            </a:extLst>
          </p:cNvPr>
          <p:cNvSpPr txBox="1"/>
          <p:nvPr/>
        </p:nvSpPr>
        <p:spPr>
          <a:xfrm>
            <a:off x="869429" y="739302"/>
            <a:ext cx="428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b="1" dirty="0"/>
          </a:p>
          <a:p>
            <a:pPr fontAlgn="base"/>
            <a:endParaRPr lang="ko-KR" altLang="en-US" b="1" dirty="0"/>
          </a:p>
          <a:p>
            <a:pPr fontAlgn="base"/>
            <a:r>
              <a:rPr lang="ko-KR" altLang="en-US" dirty="0"/>
              <a:t>재사용 가능한 코드를 만들기 위해 코드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함수는 매개변수를 </a:t>
            </a:r>
            <a:r>
              <a:rPr lang="ko-KR" altLang="en-US" dirty="0" err="1"/>
              <a:t>입력받고</a:t>
            </a:r>
            <a:r>
              <a:rPr lang="ko-KR" altLang="en-US" dirty="0"/>
              <a:t> 값을 반환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5E954-91A4-9442-885C-101C0A3A63C2}"/>
              </a:ext>
            </a:extLst>
          </p:cNvPr>
          <p:cNvSpPr/>
          <p:nvPr/>
        </p:nvSpPr>
        <p:spPr>
          <a:xfrm>
            <a:off x="5994399" y="270933"/>
            <a:ext cx="5842833" cy="526626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40B28-DA71-4A42-81AA-62DD09CC46AE}"/>
              </a:ext>
            </a:extLst>
          </p:cNvPr>
          <p:cNvSpPr txBox="1"/>
          <p:nvPr/>
        </p:nvSpPr>
        <p:spPr>
          <a:xfrm>
            <a:off x="6126269" y="55463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코드를 재 사용하는 이유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04F697-6065-6642-B234-8BC9FC25F88E}"/>
              </a:ext>
            </a:extLst>
          </p:cNvPr>
          <p:cNvSpPr/>
          <p:nvPr/>
        </p:nvSpPr>
        <p:spPr>
          <a:xfrm>
            <a:off x="1029732" y="2736334"/>
            <a:ext cx="38490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DD4A68"/>
                </a:solidFill>
              </a:rPr>
              <a:t>square</a:t>
            </a:r>
            <a:r>
              <a:rPr lang="en-US" altLang="ko-KR" dirty="0">
                <a:solidFill>
                  <a:srgbClr val="999999"/>
                </a:solidFill>
              </a:rPr>
              <a:t>(</a:t>
            </a:r>
            <a:r>
              <a:rPr lang="en-US" altLang="ko-KR" dirty="0"/>
              <a:t>number</a:t>
            </a:r>
            <a:r>
              <a:rPr lang="en-US" altLang="ko-KR" dirty="0">
                <a:solidFill>
                  <a:srgbClr val="999999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99999"/>
                </a:solidFill>
              </a:rPr>
              <a:t>{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0077AA"/>
                </a:solidFill>
              </a:rPr>
              <a:t>	return</a:t>
            </a:r>
            <a:r>
              <a:rPr lang="en-US" altLang="ko-KR" dirty="0"/>
              <a:t> number </a:t>
            </a:r>
            <a:r>
              <a:rPr lang="en-US" altLang="ko-KR" dirty="0">
                <a:solidFill>
                  <a:srgbClr val="A67F59"/>
                </a:solidFill>
              </a:rPr>
              <a:t>*</a:t>
            </a:r>
            <a:r>
              <a:rPr lang="en-US" altLang="ko-KR" dirty="0"/>
              <a:t> number</a:t>
            </a:r>
            <a:r>
              <a:rPr lang="en-US" altLang="ko-KR" dirty="0">
                <a:solidFill>
                  <a:srgbClr val="999999"/>
                </a:solidFill>
              </a:rPr>
              <a:t>;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999999"/>
                </a:solidFill>
              </a:rPr>
              <a:t>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A0FE2-E6E1-5E4D-A53D-9FE698F33182}"/>
              </a:ext>
            </a:extLst>
          </p:cNvPr>
          <p:cNvSpPr/>
          <p:nvPr/>
        </p:nvSpPr>
        <p:spPr>
          <a:xfrm>
            <a:off x="869429" y="5918404"/>
            <a:ext cx="9713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developer.mozilla.org</a:t>
            </a:r>
            <a:r>
              <a:rPr lang="ko-KR" altLang="en-US" dirty="0"/>
              <a:t>/</a:t>
            </a:r>
            <a:r>
              <a:rPr lang="ko-KR" altLang="en-US" dirty="0" err="1"/>
              <a:t>ko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Web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/</a:t>
            </a:r>
            <a:r>
              <a:rPr lang="ko-KR" altLang="en-US" dirty="0" err="1"/>
              <a:t>Guide</a:t>
            </a:r>
            <a:r>
              <a:rPr lang="ko-KR" altLang="en-US" dirty="0"/>
              <a:t>/%ED%95%A8%EC%88%98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BB85-498F-8343-93C9-ACC36722FCCF}"/>
              </a:ext>
            </a:extLst>
          </p:cNvPr>
          <p:cNvSpPr txBox="1"/>
          <p:nvPr/>
        </p:nvSpPr>
        <p:spPr>
          <a:xfrm>
            <a:off x="869430" y="5546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함수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4003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6E9DE0-D74E-B746-B2D5-1AEBA6C550B0}"/>
              </a:ext>
            </a:extLst>
          </p:cNvPr>
          <p:cNvSpPr txBox="1"/>
          <p:nvPr/>
        </p:nvSpPr>
        <p:spPr>
          <a:xfrm>
            <a:off x="854439" y="854439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최초의 컴파일러를 만든 사람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그레이스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호퍼</a:t>
            </a:r>
            <a:r>
              <a:rPr kumimoji="1" lang="en-US" altLang="ko-KR" b="1" dirty="0"/>
              <a:t>(</a:t>
            </a:r>
            <a:r>
              <a:rPr lang="en-US" altLang="ko-KR" dirty="0"/>
              <a:t>Grace Brewster Murray Hopper</a:t>
            </a:r>
            <a:r>
              <a:rPr kumimoji="1" lang="en-US" altLang="ko-KR" b="1" dirty="0"/>
              <a:t>)</a:t>
            </a:r>
            <a:endParaRPr kumimoji="1"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A68C0-8B02-3F4C-9082-4C31FFB1F538}"/>
              </a:ext>
            </a:extLst>
          </p:cNvPr>
          <p:cNvSpPr txBox="1"/>
          <p:nvPr/>
        </p:nvSpPr>
        <p:spPr>
          <a:xfrm>
            <a:off x="959371" y="184379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디버깅의 대중화</a:t>
            </a:r>
            <a:endParaRPr kumimoji="1" lang="en-US" altLang="ko-KR" dirty="0"/>
          </a:p>
          <a:p>
            <a:r>
              <a:rPr kumimoji="1" lang="ko-KR" altLang="en-US" dirty="0"/>
              <a:t>컴파일러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80ED01-7C4E-374E-B1F4-049904A1DAB8}"/>
              </a:ext>
            </a:extLst>
          </p:cNvPr>
          <p:cNvSpPr/>
          <p:nvPr/>
        </p:nvSpPr>
        <p:spPr>
          <a:xfrm>
            <a:off x="854439" y="597254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blog.lgcns.com</a:t>
            </a:r>
            <a:r>
              <a:rPr lang="en-US" altLang="ko-KR" dirty="0"/>
              <a:t>/1021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1CB3-BFEA-0947-9C2A-5451B06CE65C}"/>
              </a:ext>
            </a:extLst>
          </p:cNvPr>
          <p:cNvSpPr txBox="1"/>
          <p:nvPr/>
        </p:nvSpPr>
        <p:spPr>
          <a:xfrm>
            <a:off x="959371" y="2602227"/>
            <a:ext cx="6354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나에게 프로그래밍은 실용적 기술 그 이상의 의미가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프로그래밍은 지식의 근본을 탐구하는 대규모 프로젝트다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</a:p>
          <a:p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E2EF33-FF46-024E-BE69-1DF2F1A24AF8}"/>
              </a:ext>
            </a:extLst>
          </p:cNvPr>
          <p:cNvSpPr/>
          <p:nvPr/>
        </p:nvSpPr>
        <p:spPr>
          <a:xfrm>
            <a:off x="959371" y="3525557"/>
            <a:ext cx="6415790" cy="19477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9C33A-09E4-454E-A323-CE9C697E3508}"/>
              </a:ext>
            </a:extLst>
          </p:cNvPr>
          <p:cNvSpPr txBox="1"/>
          <p:nvPr/>
        </p:nvSpPr>
        <p:spPr>
          <a:xfrm>
            <a:off x="959371" y="3590501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여러운</a:t>
            </a:r>
            <a:r>
              <a:rPr kumimoji="1" lang="ko-KR" altLang="en-US" dirty="0"/>
              <a:t> 말을 쉬운 말로 번역해보세요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그게 컴파일러다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2051" name="Picture 3" descr="Commodore Grace M. Hopper, USN (covered).jpg">
            <a:hlinkClick r:id="rId2"/>
            <a:extLst>
              <a:ext uri="{FF2B5EF4-FFF2-40B4-BE49-F238E27FC236}">
                <a16:creationId xmlns:a16="http://schemas.microsoft.com/office/drawing/2014/main" id="{5151C6FB-3978-8941-A7C4-59E86BC2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29" y="1193656"/>
            <a:ext cx="3548921" cy="44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8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piler.gif">
            <a:extLst>
              <a:ext uri="{FF2B5EF4-FFF2-40B4-BE49-F238E27FC236}">
                <a16:creationId xmlns:a16="http://schemas.microsoft.com/office/drawing/2014/main" id="{D0AA4683-F323-2D4B-AE3E-FCE9CF23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06" y="2038774"/>
            <a:ext cx="6371167" cy="29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AEAF13-02D6-F347-959B-F19561264F23}"/>
              </a:ext>
            </a:extLst>
          </p:cNvPr>
          <p:cNvSpPr/>
          <p:nvPr/>
        </p:nvSpPr>
        <p:spPr>
          <a:xfrm>
            <a:off x="735906" y="5835134"/>
            <a:ext cx="463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www.cs.uaf.edu</a:t>
            </a:r>
            <a:r>
              <a:rPr lang="ko-KR" altLang="en-US" dirty="0"/>
              <a:t>/~cs631/node4.html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66B1-6C82-534D-AE40-226F2364888D}"/>
              </a:ext>
            </a:extLst>
          </p:cNvPr>
          <p:cNvSpPr txBox="1"/>
          <p:nvPr/>
        </p:nvSpPr>
        <p:spPr>
          <a:xfrm>
            <a:off x="735906" y="464972"/>
            <a:ext cx="435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컴파일러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컴파일러는 프로그램을 만드는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3526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950</Words>
  <Application>Microsoft Macintosh PowerPoint</Application>
  <PresentationFormat>와이드스크린</PresentationFormat>
  <Paragraphs>136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리눅스의 기본 철학 영상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DURU KANG</dc:creator>
  <cp:lastModifiedBy>tae kyong kim</cp:lastModifiedBy>
  <cp:revision>60</cp:revision>
  <cp:lastPrinted>2018-10-20T05:46:31Z</cp:lastPrinted>
  <dcterms:created xsi:type="dcterms:W3CDTF">2018-09-29T00:59:34Z</dcterms:created>
  <dcterms:modified xsi:type="dcterms:W3CDTF">2018-10-20T05:46:34Z</dcterms:modified>
</cp:coreProperties>
</file>