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5"/>
  </p:notesMasterIdLst>
  <p:sldIdLst>
    <p:sldId id="293" r:id="rId2"/>
    <p:sldId id="319" r:id="rId3"/>
    <p:sldId id="257" r:id="rId4"/>
    <p:sldId id="347" r:id="rId5"/>
    <p:sldId id="348" r:id="rId6"/>
    <p:sldId id="349" r:id="rId7"/>
    <p:sldId id="322" r:id="rId8"/>
    <p:sldId id="321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8" r:id="rId17"/>
    <p:sldId id="359" r:id="rId18"/>
    <p:sldId id="327" r:id="rId19"/>
    <p:sldId id="360" r:id="rId20"/>
    <p:sldId id="361" r:id="rId21"/>
    <p:sldId id="363" r:id="rId22"/>
    <p:sldId id="344" r:id="rId23"/>
    <p:sldId id="364" r:id="rId24"/>
    <p:sldId id="365" r:id="rId25"/>
    <p:sldId id="366" r:id="rId26"/>
    <p:sldId id="367" r:id="rId27"/>
    <p:sldId id="368" r:id="rId28"/>
    <p:sldId id="369" r:id="rId29"/>
    <p:sldId id="370" r:id="rId30"/>
    <p:sldId id="371" r:id="rId31"/>
    <p:sldId id="372" r:id="rId32"/>
    <p:sldId id="373" r:id="rId33"/>
    <p:sldId id="309" r:id="rId34"/>
  </p:sldIdLst>
  <p:sldSz cx="9144000" cy="6858000" type="screen4x3"/>
  <p:notesSz cx="6858000" cy="9144000"/>
  <p:embeddedFontLst>
    <p:embeddedFont>
      <p:font typeface="-윤고딕310" panose="020B0600000101010101" charset="-127"/>
      <p:regular r:id="rId36"/>
    </p:embeddedFont>
    <p:embeddedFont>
      <p:font typeface="맑은 고딕" panose="020B0503020000020004" pitchFamily="50" charset="-127"/>
      <p:regular r:id="rId37"/>
      <p:bold r:id="rId38"/>
    </p:embeddedFont>
    <p:embeddedFont>
      <p:font typeface="-윤고딕330" panose="020B0600000101010101" charset="-127"/>
      <p:regular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989898"/>
    <a:srgbClr val="C00000"/>
    <a:srgbClr val="C9E856"/>
    <a:srgbClr val="EFF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92" autoAdjust="0"/>
    <p:restoredTop sz="94790" autoAdjust="0"/>
  </p:normalViewPr>
  <p:slideViewPr>
    <p:cSldViewPr>
      <p:cViewPr varScale="1">
        <p:scale>
          <a:sx n="115" d="100"/>
          <a:sy n="115" d="100"/>
        </p:scale>
        <p:origin x="171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039B7-F074-4CCB-81FE-5910275E6DBC}" type="datetimeFigureOut">
              <a:rPr lang="ko-KR" altLang="en-US" smtClean="0"/>
              <a:t>2019-05-05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1A1F2-91F2-4B45-A4F4-C1C9341ADC7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8905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D697-AD91-4373-8766-0B3DB560FC37}" type="datetimeFigureOut">
              <a:rPr lang="ko-KR" altLang="en-US" smtClean="0"/>
              <a:t>2019-05-05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43B8-497A-4648-8BE4-744978BE84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650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D697-AD91-4373-8766-0B3DB560FC37}" type="datetimeFigureOut">
              <a:rPr lang="ko-KR" altLang="en-US" smtClean="0"/>
              <a:t>2019-05-05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43B8-497A-4648-8BE4-744978BE84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9862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D697-AD91-4373-8766-0B3DB560FC37}" type="datetimeFigureOut">
              <a:rPr lang="ko-KR" altLang="en-US" smtClean="0"/>
              <a:t>2019-05-05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43B8-497A-4648-8BE4-744978BE84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602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D697-AD91-4373-8766-0B3DB560FC37}" type="datetimeFigureOut">
              <a:rPr lang="ko-KR" altLang="en-US" smtClean="0"/>
              <a:t>2019-05-05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43B8-497A-4648-8BE4-744978BE84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483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D697-AD91-4373-8766-0B3DB560FC37}" type="datetimeFigureOut">
              <a:rPr lang="ko-KR" altLang="en-US" smtClean="0"/>
              <a:t>2019-05-05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43B8-497A-4648-8BE4-744978BE84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293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D697-AD91-4373-8766-0B3DB560FC37}" type="datetimeFigureOut">
              <a:rPr lang="ko-KR" altLang="en-US" smtClean="0"/>
              <a:t>2019-05-05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43B8-497A-4648-8BE4-744978BE84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5714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D697-AD91-4373-8766-0B3DB560FC37}" type="datetimeFigureOut">
              <a:rPr lang="ko-KR" altLang="en-US" smtClean="0"/>
              <a:t>2019-05-05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43B8-497A-4648-8BE4-744978BE84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155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D697-AD91-4373-8766-0B3DB560FC37}" type="datetimeFigureOut">
              <a:rPr lang="ko-KR" altLang="en-US" smtClean="0"/>
              <a:t>2019-05-05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43B8-497A-4648-8BE4-744978BE84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1185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D697-AD91-4373-8766-0B3DB560FC37}" type="datetimeFigureOut">
              <a:rPr lang="ko-KR" altLang="en-US" smtClean="0"/>
              <a:t>2019-05-05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43B8-497A-4648-8BE4-744978BE84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773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D697-AD91-4373-8766-0B3DB560FC37}" type="datetimeFigureOut">
              <a:rPr lang="ko-KR" altLang="en-US" smtClean="0"/>
              <a:t>2019-05-05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43B8-497A-4648-8BE4-744978BE84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66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D697-AD91-4373-8766-0B3DB560FC37}" type="datetimeFigureOut">
              <a:rPr lang="ko-KR" altLang="en-US" smtClean="0"/>
              <a:t>2019-05-05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43B8-497A-4648-8BE4-744978BE84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8419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8D697-AD91-4373-8766-0B3DB560FC37}" type="datetimeFigureOut">
              <a:rPr lang="ko-KR" altLang="en-US" smtClean="0"/>
              <a:t>2019-05-05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043B8-497A-4648-8BE4-744978BE84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076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ruffleframework.com/ganach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tom.io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260335" y="3112222"/>
            <a:ext cx="4653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33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조선일보명조" panose="02030304000000000000" pitchFamily="18" charset="-127"/>
              </a:rPr>
              <a:t>Create </a:t>
            </a:r>
            <a:r>
              <a:rPr lang="en-US" altLang="ko-KR" sz="36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33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조선일보명조" panose="02030304000000000000" pitchFamily="18" charset="-127"/>
              </a:rPr>
              <a:t>Dapps</a:t>
            </a:r>
            <a:r>
              <a:rPr lang="en-US" altLang="ko-KR" sz="3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33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조선일보명조" panose="02030304000000000000" pitchFamily="18" charset="-127"/>
              </a:rPr>
              <a:t>-Token </a:t>
            </a:r>
            <a:endParaRPr lang="ko-KR" altLang="en-US" sz="3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33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10464" y="4232121"/>
            <a:ext cx="1353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JANG </a:t>
            </a:r>
            <a:r>
              <a:rPr lang="en-US" altLang="ko-KR" sz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HO HYEON</a:t>
            </a:r>
            <a:endParaRPr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 flipH="1">
            <a:off x="4644008" y="3789040"/>
            <a:ext cx="2880320" cy="45718"/>
          </a:xfrm>
          <a:prstGeom prst="rect">
            <a:avLst/>
          </a:prstGeom>
          <a:gradFill flip="none" rotWithShape="1">
            <a:gsLst>
              <a:gs pos="23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63686" y="3789040"/>
            <a:ext cx="2880321" cy="45718"/>
          </a:xfrm>
          <a:prstGeom prst="rect">
            <a:avLst/>
          </a:prstGeom>
          <a:gradFill flip="none" rotWithShape="1">
            <a:gsLst>
              <a:gs pos="23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85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/>
          <p:cNvSpPr/>
          <p:nvPr/>
        </p:nvSpPr>
        <p:spPr>
          <a:xfrm rot="5400000" flipV="1">
            <a:off x="345210" y="329849"/>
            <a:ext cx="597746" cy="597746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2956" y="244001"/>
            <a:ext cx="3090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02</a:t>
            </a:r>
            <a:r>
              <a:rPr lang="ko-KR" altLang="en-US" sz="1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트러플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프로젝트 생성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7388" y="2423099"/>
            <a:ext cx="771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 truffle develop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명령어를 </a:t>
            </a:r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실행후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compile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진행한다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388" y="1013442"/>
            <a:ext cx="5628571" cy="1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1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/>
          <p:cNvSpPr/>
          <p:nvPr/>
        </p:nvSpPr>
        <p:spPr>
          <a:xfrm rot="5400000" flipV="1">
            <a:off x="345210" y="329849"/>
            <a:ext cx="597746" cy="597746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2956" y="244001"/>
            <a:ext cx="3090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02</a:t>
            </a:r>
            <a:r>
              <a:rPr lang="ko-KR" altLang="en-US" sz="1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트러플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프로젝트 생성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6875" y="5070074"/>
            <a:ext cx="7717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4.  Migrate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명령을 이용해 계약을 </a:t>
            </a:r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베포를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진행하고 </a:t>
            </a:r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계약계정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거래 </a:t>
            </a:r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계정등을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확인을 한다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" b="56353"/>
          <a:stretch/>
        </p:blipFill>
        <p:spPr>
          <a:xfrm>
            <a:off x="121729" y="1013442"/>
            <a:ext cx="4624189" cy="33123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49339"/>
          <a:stretch/>
        </p:blipFill>
        <p:spPr>
          <a:xfrm>
            <a:off x="4283968" y="1013442"/>
            <a:ext cx="4624189" cy="384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5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/>
          <p:cNvSpPr/>
          <p:nvPr/>
        </p:nvSpPr>
        <p:spPr>
          <a:xfrm rot="5400000" flipV="1">
            <a:off x="345210" y="329849"/>
            <a:ext cx="597746" cy="597746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2956" y="244001"/>
            <a:ext cx="3090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02</a:t>
            </a:r>
            <a:r>
              <a:rPr lang="ko-KR" altLang="en-US" sz="1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트러플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프로젝트 생성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5210" y="3909162"/>
            <a:ext cx="771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5.  M = MetaCoin.at(“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계약 주소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“)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이용해 계약을 변수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저장을 한다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91" y="1026018"/>
            <a:ext cx="6333333" cy="2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6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/>
          <p:cNvSpPr/>
          <p:nvPr/>
        </p:nvSpPr>
        <p:spPr>
          <a:xfrm rot="5400000" flipV="1">
            <a:off x="345210" y="329849"/>
            <a:ext cx="597746" cy="597746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2956" y="244001"/>
            <a:ext cx="3090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02</a:t>
            </a:r>
            <a:r>
              <a:rPr lang="ko-KR" altLang="en-US" sz="1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트러플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프로젝트 생성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4083" y="1772322"/>
            <a:ext cx="7717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6"/>
            </a:pP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let instance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변수를 이용해 </a:t>
            </a:r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메타코인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계약 주소를 저장한다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또한 계좌들 또한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let accounts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이용해 저장한다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47" y="2554536"/>
            <a:ext cx="4790476" cy="116190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83" y="1099290"/>
            <a:ext cx="4238095" cy="5714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9146" y="3727750"/>
            <a:ext cx="78932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7"/>
            </a:pP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Let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함수를 이용해 각 계좌의 값을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balance(n)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저장을 한다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balance1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accounts[0]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저장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balance2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accounts[1]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저장 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balance1.toNumber()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이용해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accounts[0]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10000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 들어있음을 확인한다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balance2.toNumber()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이용해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accounts[1]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아무것도 없음을 확인한다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893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/>
          <p:cNvSpPr/>
          <p:nvPr/>
        </p:nvSpPr>
        <p:spPr>
          <a:xfrm rot="5400000" flipV="1">
            <a:off x="345210" y="329849"/>
            <a:ext cx="597746" cy="597746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2956" y="244001"/>
            <a:ext cx="3090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02</a:t>
            </a:r>
            <a:r>
              <a:rPr lang="ko-KR" altLang="en-US" sz="1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트러플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프로젝트 생성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85470" y="1013442"/>
            <a:ext cx="36070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5. </a:t>
            </a:r>
            <a:r>
              <a:rPr lang="en-US" altLang="ko-KR" b="1" dirty="0" err="1" smtClean="0"/>
              <a:t>sendCoin</a:t>
            </a:r>
            <a:r>
              <a:rPr lang="en-US" altLang="ko-KR" b="1" dirty="0" smtClean="0"/>
              <a:t> </a:t>
            </a:r>
            <a:r>
              <a:rPr lang="ko-KR" altLang="en-US" b="1" dirty="0"/>
              <a:t>함수로 계정 </a:t>
            </a:r>
            <a:r>
              <a:rPr lang="en-US" altLang="ko-KR" b="1" dirty="0"/>
              <a:t>1</a:t>
            </a:r>
            <a:r>
              <a:rPr lang="ko-KR" altLang="en-US" b="1" dirty="0"/>
              <a:t>에 </a:t>
            </a:r>
            <a:endParaRPr lang="en-US" altLang="ko-KR" b="1" dirty="0" smtClean="0"/>
          </a:p>
          <a:p>
            <a:r>
              <a:rPr lang="ko-KR" altLang="en-US" b="1" dirty="0" err="1" smtClean="0"/>
              <a:t>메타코인</a:t>
            </a:r>
            <a:r>
              <a:rPr lang="ko-KR" altLang="en-US" b="1" dirty="0" smtClean="0"/>
              <a:t> 송금한다</a:t>
            </a:r>
            <a:r>
              <a:rPr lang="en-US" altLang="ko-KR" b="1" dirty="0" smtClean="0"/>
              <a:t>.</a:t>
            </a:r>
          </a:p>
          <a:p>
            <a:r>
              <a:rPr lang="ko-KR" altLang="en-US" b="1" dirty="0" smtClean="0"/>
              <a:t>송금을 하면 거래의 </a:t>
            </a:r>
            <a:r>
              <a:rPr lang="ko-KR" altLang="en-US" b="1" dirty="0" err="1" smtClean="0"/>
              <a:t>트랜젝션</a:t>
            </a:r>
            <a:endParaRPr lang="en-US" altLang="ko-KR" b="1" dirty="0" smtClean="0"/>
          </a:p>
          <a:p>
            <a:r>
              <a:rPr lang="ko-KR" altLang="en-US" b="1" dirty="0" smtClean="0"/>
              <a:t>블록 번호 등이 생성된다</a:t>
            </a:r>
            <a:r>
              <a:rPr lang="en-US" altLang="ko-KR" b="1" dirty="0" smtClean="0"/>
              <a:t>. </a:t>
            </a:r>
            <a:endParaRPr lang="ko-KR" altLang="en-US" b="1" dirty="0"/>
          </a:p>
          <a:p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13814"/>
            <a:ext cx="4653068" cy="435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3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/>
          <p:cNvSpPr/>
          <p:nvPr/>
        </p:nvSpPr>
        <p:spPr>
          <a:xfrm rot="5400000" flipV="1">
            <a:off x="345210" y="329849"/>
            <a:ext cx="597746" cy="597746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2956" y="244001"/>
            <a:ext cx="3090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02</a:t>
            </a:r>
            <a:r>
              <a:rPr lang="ko-KR" altLang="en-US" sz="1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트러플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프로젝트 생성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095098"/>
            <a:ext cx="4961905" cy="12666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7368" y="2529268"/>
            <a:ext cx="7869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6.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송금이 완료된 후 </a:t>
            </a:r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계정별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account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값을 확인해 정상적으로 송금이 되었는지를 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확인한다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4540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/>
          <p:cNvSpPr/>
          <p:nvPr/>
        </p:nvSpPr>
        <p:spPr>
          <a:xfrm rot="5400000" flipV="1">
            <a:off x="345210" y="329849"/>
            <a:ext cx="597746" cy="597746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2956" y="244001"/>
            <a:ext cx="3090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02</a:t>
            </a:r>
            <a:r>
              <a:rPr lang="ko-KR" altLang="en-US" sz="1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트러플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프로젝트 생성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687" y="1044696"/>
            <a:ext cx="786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7.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해당 </a:t>
            </a:r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메타코인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송금거래를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Ganache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 확인해본다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28" y="3314837"/>
            <a:ext cx="6696744" cy="359176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56" y="1405272"/>
            <a:ext cx="6700216" cy="196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90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/>
          <p:cNvSpPr/>
          <p:nvPr/>
        </p:nvSpPr>
        <p:spPr>
          <a:xfrm rot="5400000" flipV="1">
            <a:off x="345210" y="329849"/>
            <a:ext cx="597746" cy="597746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2956" y="244001"/>
            <a:ext cx="3090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02</a:t>
            </a:r>
            <a:r>
              <a:rPr lang="ko-KR" altLang="en-US" sz="1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트러플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프로젝트 생성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1013442"/>
            <a:ext cx="786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8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Ganache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블록 생성 정보와 거래 정보가 일치함을 확인한다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760" y="1988840"/>
            <a:ext cx="69056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51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 flipH="1">
            <a:off x="4644008" y="4149080"/>
            <a:ext cx="2880320" cy="45718"/>
          </a:xfrm>
          <a:prstGeom prst="rect">
            <a:avLst/>
          </a:prstGeom>
          <a:gradFill flip="none" rotWithShape="1">
            <a:gsLst>
              <a:gs pos="23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63686" y="4149080"/>
            <a:ext cx="2880321" cy="45718"/>
          </a:xfrm>
          <a:prstGeom prst="rect">
            <a:avLst/>
          </a:prstGeom>
          <a:gradFill flip="none" rotWithShape="1">
            <a:gsLst>
              <a:gs pos="23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046821" y="260640"/>
            <a:ext cx="1032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PART 01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48005" y="2708920"/>
            <a:ext cx="18020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03</a:t>
            </a:r>
          </a:p>
          <a:p>
            <a:r>
              <a:rPr lang="ko-KR" altLang="en-US" sz="20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오픈제플린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설치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이등변 삼각형 18"/>
          <p:cNvSpPr/>
          <p:nvPr/>
        </p:nvSpPr>
        <p:spPr>
          <a:xfrm rot="5400000" flipV="1">
            <a:off x="3275856" y="2924944"/>
            <a:ext cx="597746" cy="597746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411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/>
          <p:cNvSpPr/>
          <p:nvPr/>
        </p:nvSpPr>
        <p:spPr>
          <a:xfrm rot="5400000" flipV="1">
            <a:off x="345210" y="329849"/>
            <a:ext cx="597746" cy="597746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2956" y="244001"/>
            <a:ext cx="3090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03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오픈 </a:t>
            </a:r>
            <a:r>
              <a:rPr lang="ko-KR" altLang="en-US" sz="1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제플린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설치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927595"/>
            <a:ext cx="75174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Cmd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창을 이용해 디렉터리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en-US" altLang="ko-KR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myproject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생성 후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truffle </a:t>
            </a:r>
            <a:r>
              <a:rPr lang="en-US" altLang="ko-KR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init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설치한다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en-US" altLang="ko-KR" dirty="0"/>
              <a:t>install </a:t>
            </a:r>
            <a:r>
              <a:rPr lang="en-US" altLang="ko-KR" dirty="0" err="1" smtClean="0"/>
              <a:t>openzeppelin</a:t>
            </a:r>
            <a:r>
              <a:rPr lang="en-US" altLang="ko-KR" dirty="0" smtClean="0"/>
              <a:t>-solidity</a:t>
            </a:r>
            <a:r>
              <a:rPr lang="ko-KR" altLang="en-US" dirty="0" smtClean="0"/>
              <a:t>을</a:t>
            </a:r>
            <a:r>
              <a:rPr lang="en-US" altLang="ko-KR" dirty="0"/>
              <a:t> </a:t>
            </a:r>
            <a:r>
              <a:rPr lang="ko-KR" altLang="en-US" dirty="0" smtClean="0"/>
              <a:t>이용해 오픈 </a:t>
            </a:r>
            <a:r>
              <a:rPr lang="ko-KR" altLang="en-US" dirty="0" err="1" smtClean="0"/>
              <a:t>제플린을</a:t>
            </a:r>
            <a:r>
              <a:rPr lang="ko-KR" altLang="en-US" dirty="0" smtClean="0"/>
              <a:t> 설치한다</a:t>
            </a:r>
            <a:r>
              <a:rPr lang="en-US" altLang="ko-KR" dirty="0" smtClean="0"/>
              <a:t>. 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설치를 </a:t>
            </a:r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진행후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스마트 계약을 생성한다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Atom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프로그램을 이용해 </a:t>
            </a:r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편집을한다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56" y="2708920"/>
            <a:ext cx="7019048" cy="2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86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07504" y="3537508"/>
            <a:ext cx="407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PART 3           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33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오픈 </a:t>
            </a: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33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제플린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33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설치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63872" y="3477174"/>
            <a:ext cx="813690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556461" y="2636912"/>
            <a:ext cx="0" cy="249644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85257" y="1333263"/>
            <a:ext cx="1093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목 차</a:t>
            </a:r>
            <a:endParaRPr lang="en-US" altLang="ko-KR" sz="28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1520" y="2891818"/>
            <a:ext cx="400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PART 1                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프로그램 설치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48144" y="2893481"/>
            <a:ext cx="422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PART 2             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</a:t>
            </a: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33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트러플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33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프로젝트 생성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31096" y="3556715"/>
            <a:ext cx="546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PART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4                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</a:t>
            </a:r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Dapps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-Token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생성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50287" y="3900384"/>
            <a:ext cx="344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Transfer a token</a:t>
            </a:r>
            <a:endParaRPr lang="en-US" altLang="ko-KR" sz="11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2" name="이등변 삼각형 31"/>
          <p:cNvSpPr/>
          <p:nvPr/>
        </p:nvSpPr>
        <p:spPr>
          <a:xfrm rot="5400000" flipV="1">
            <a:off x="1835696" y="2970135"/>
            <a:ext cx="216024" cy="216024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이등변 삼각형 32"/>
          <p:cNvSpPr/>
          <p:nvPr/>
        </p:nvSpPr>
        <p:spPr>
          <a:xfrm rot="5400000" flipV="1">
            <a:off x="1835696" y="3583524"/>
            <a:ext cx="216024" cy="216024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이등변 삼각형 33"/>
          <p:cNvSpPr/>
          <p:nvPr/>
        </p:nvSpPr>
        <p:spPr>
          <a:xfrm rot="5400000" flipV="1">
            <a:off x="5724128" y="2994076"/>
            <a:ext cx="216024" cy="216024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이등변 삼각형 39"/>
          <p:cNvSpPr/>
          <p:nvPr/>
        </p:nvSpPr>
        <p:spPr>
          <a:xfrm rot="5400000" flipV="1">
            <a:off x="5724128" y="3645024"/>
            <a:ext cx="216024" cy="216024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50287" y="3195061"/>
            <a:ext cx="344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Ganache </a:t>
            </a:r>
            <a:r>
              <a:rPr lang="en-US" altLang="ko-KR" sz="1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Check for  new block </a:t>
            </a:r>
            <a:endParaRPr lang="en-US" altLang="ko-KR" sz="11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627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/>
          <p:cNvSpPr/>
          <p:nvPr/>
        </p:nvSpPr>
        <p:spPr>
          <a:xfrm rot="5400000" flipV="1">
            <a:off x="345210" y="329849"/>
            <a:ext cx="597746" cy="597746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2956" y="244001"/>
            <a:ext cx="3090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03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오픈 </a:t>
            </a:r>
            <a:r>
              <a:rPr lang="ko-KR" altLang="en-US" sz="1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제플린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설치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927595"/>
            <a:ext cx="751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4. </a:t>
            </a:r>
            <a:r>
              <a:rPr lang="en-US" altLang="ko-KR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DappsToken.sol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생성 후 </a:t>
            </a:r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베포에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필요한 마이그레이션 스크립터를 작성한다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326342"/>
            <a:ext cx="5190476" cy="17714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7584" y="3429000"/>
            <a:ext cx="751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5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DappsToken.js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라는 테스트 파일을 생성해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test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디렉터리에 저장한다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861048"/>
            <a:ext cx="6053206" cy="252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9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/>
          <p:cNvSpPr/>
          <p:nvPr/>
        </p:nvSpPr>
        <p:spPr>
          <a:xfrm rot="5400000" flipV="1">
            <a:off x="345210" y="329849"/>
            <a:ext cx="597746" cy="597746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2956" y="244001"/>
            <a:ext cx="3090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03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오픈 </a:t>
            </a:r>
            <a:r>
              <a:rPr lang="ko-KR" altLang="en-US" sz="1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제플린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설치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927595"/>
            <a:ext cx="7517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6.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누락된 파일을 생성해 저장한다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(truffle.js) 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412776"/>
            <a:ext cx="5114286" cy="23047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7584" y="3879553"/>
            <a:ext cx="7517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베포를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진행할 로컬 네트워크인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127.0.0.1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port 8545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이용한다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r>
              <a:rPr lang="en-US" altLang="ko-KR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network_id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는 모두 가능하다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414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H="1">
            <a:off x="4644008" y="4149080"/>
            <a:ext cx="2880320" cy="45718"/>
          </a:xfrm>
          <a:prstGeom prst="rect">
            <a:avLst/>
          </a:prstGeom>
          <a:gradFill flip="none" rotWithShape="1">
            <a:gsLst>
              <a:gs pos="23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63686" y="4149080"/>
            <a:ext cx="2880321" cy="45718"/>
          </a:xfrm>
          <a:prstGeom prst="rect">
            <a:avLst/>
          </a:prstGeom>
          <a:gradFill flip="none" rotWithShape="1">
            <a:gsLst>
              <a:gs pos="23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48005" y="2708920"/>
            <a:ext cx="21999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04</a:t>
            </a:r>
          </a:p>
          <a:p>
            <a:r>
              <a:rPr lang="en-US" altLang="ko-KR" sz="20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Dapps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-Token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생성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 flipV="1">
            <a:off x="3275856" y="2924944"/>
            <a:ext cx="597746" cy="597746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49300" y="4262815"/>
            <a:ext cx="344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메타코인</a:t>
            </a:r>
            <a:r>
              <a:rPr lang="ko-KR" altLang="en-US" sz="1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전송</a:t>
            </a:r>
            <a:endParaRPr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25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/>
          <p:cNvSpPr/>
          <p:nvPr/>
        </p:nvSpPr>
        <p:spPr>
          <a:xfrm rot="5400000" flipV="1">
            <a:off x="345210" y="329849"/>
            <a:ext cx="597746" cy="597746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2956" y="244001"/>
            <a:ext cx="3090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04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Dapps-token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생성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5576" y="5369791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Openzeppelin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을 설치하고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truffle </a:t>
            </a:r>
            <a:r>
              <a:rPr lang="en-US" altLang="ko-KR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develp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을 이용해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로컬환경에서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 사용할 계정을 생성한다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. 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56" y="953455"/>
            <a:ext cx="5914286" cy="4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22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/>
          <p:cNvSpPr/>
          <p:nvPr/>
        </p:nvSpPr>
        <p:spPr>
          <a:xfrm rot="5400000" flipV="1">
            <a:off x="345210" y="329849"/>
            <a:ext cx="597746" cy="597746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2956" y="244001"/>
            <a:ext cx="3090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04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Dapps-token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생성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4083" y="2996378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2. compile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을 진행한다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.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013442"/>
            <a:ext cx="6028571" cy="1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4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/>
          <p:cNvSpPr/>
          <p:nvPr/>
        </p:nvSpPr>
        <p:spPr>
          <a:xfrm rot="5400000" flipV="1">
            <a:off x="345210" y="329849"/>
            <a:ext cx="597746" cy="597746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2956" y="244001"/>
            <a:ext cx="3090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04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Dapps-token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생성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56" y="1013442"/>
            <a:ext cx="5990476" cy="27047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1463" y="3733867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3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. Test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명령을 이용해 </a:t>
            </a:r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베포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 과정이 오류없이 진행되는지 확인한다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.</a:t>
            </a: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 test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디렉터리에 있는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 </a:t>
            </a:r>
            <a:r>
              <a:rPr lang="en-US" altLang="ko-KR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DappsToken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이 실행된다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. </a:t>
            </a: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ea typeface="KoPub돋움체 Medium" panose="02020603020101020101" pitchFamily="18" charset="-127"/>
            </a:endParaRPr>
          </a:p>
          <a:p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 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정상적으로 실행되면 첫 </a:t>
            </a:r>
            <a:r>
              <a:rPr lang="en-US" altLang="ko-KR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accoun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에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1000 </a:t>
            </a:r>
            <a:r>
              <a:rPr lang="en-US" altLang="ko-KR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DappsToken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이 소유한다고 출력된다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170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/>
          <p:cNvSpPr/>
          <p:nvPr/>
        </p:nvSpPr>
        <p:spPr>
          <a:xfrm rot="5400000" flipV="1">
            <a:off x="345210" y="329849"/>
            <a:ext cx="597746" cy="597746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2956" y="244001"/>
            <a:ext cx="3090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04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Dapps-token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생성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30" y="927595"/>
            <a:ext cx="6028571" cy="31619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42956" y="4172929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4. Test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명령을 이용해 오류가 없음을 확인하고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compile, migrate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를 진행한다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.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059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/>
          <p:cNvSpPr/>
          <p:nvPr/>
        </p:nvSpPr>
        <p:spPr>
          <a:xfrm rot="5400000" flipV="1">
            <a:off x="345210" y="329849"/>
            <a:ext cx="597746" cy="597746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2956" y="244001"/>
            <a:ext cx="3090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04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Dapps-token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생성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2956" y="5619243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migrate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를 진행하면 그림과 같은 거래 결과가 출력이 된다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.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56" y="1013442"/>
            <a:ext cx="4393102" cy="451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48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/>
          <p:cNvSpPr/>
          <p:nvPr/>
        </p:nvSpPr>
        <p:spPr>
          <a:xfrm rot="5400000" flipV="1">
            <a:off x="345210" y="329849"/>
            <a:ext cx="597746" cy="597746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2956" y="244001"/>
            <a:ext cx="3090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04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Dapps-token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생성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4561963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5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. </a:t>
            </a:r>
            <a:r>
              <a:rPr lang="en-US" altLang="ko-KR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DappsToken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의 </a:t>
            </a:r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거래주소를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 </a:t>
            </a:r>
            <a:r>
              <a:rPr lang="en-US" altLang="ko-KR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dappsToken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에 저장한다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. 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ea typeface="KoPub돋움체 Medium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56" y="990281"/>
            <a:ext cx="6295238" cy="3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8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/>
          <p:cNvSpPr/>
          <p:nvPr/>
        </p:nvSpPr>
        <p:spPr>
          <a:xfrm rot="5400000" flipV="1">
            <a:off x="345210" y="329849"/>
            <a:ext cx="597746" cy="597746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2956" y="244001"/>
            <a:ext cx="3090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04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Dapps-token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생성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1844824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6"/>
            </a:pP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개발자 모드로 실행한 후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instance, accounts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를 설정한다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. </a:t>
            </a: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 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버전 변경에 따라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let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에 변수로 인스턴스 선언 후 호출한다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.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56" y="1099290"/>
            <a:ext cx="4352381" cy="55238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56" y="2684308"/>
            <a:ext cx="3695238" cy="7904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7584" y="365341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7. 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토큰의 이름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,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기호 전체 </a:t>
            </a:r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발행량을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 확인한다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6805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 flipH="1">
            <a:off x="4644008" y="4149080"/>
            <a:ext cx="2880320" cy="45718"/>
          </a:xfrm>
          <a:prstGeom prst="rect">
            <a:avLst/>
          </a:prstGeom>
          <a:gradFill flip="none" rotWithShape="1">
            <a:gsLst>
              <a:gs pos="23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63686" y="4149080"/>
            <a:ext cx="2880321" cy="45718"/>
          </a:xfrm>
          <a:prstGeom prst="rect">
            <a:avLst/>
          </a:prstGeom>
          <a:gradFill flip="none" rotWithShape="1">
            <a:gsLst>
              <a:gs pos="23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046821" y="260640"/>
            <a:ext cx="1032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PART 01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48005" y="2708920"/>
            <a:ext cx="15808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01</a:t>
            </a:r>
          </a:p>
          <a:p>
            <a:pPr algn="ctr"/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프로그램 설치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9" name="이등변 삼각형 18"/>
          <p:cNvSpPr/>
          <p:nvPr/>
        </p:nvSpPr>
        <p:spPr>
          <a:xfrm rot="5400000" flipV="1">
            <a:off x="3275856" y="2924944"/>
            <a:ext cx="597746" cy="597746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212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/>
          <p:cNvSpPr/>
          <p:nvPr/>
        </p:nvSpPr>
        <p:spPr>
          <a:xfrm rot="5400000" flipV="1">
            <a:off x="345210" y="329849"/>
            <a:ext cx="597746" cy="597746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2956" y="244001"/>
            <a:ext cx="3090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04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Dapps-token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생성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39906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8. accounts[0], accounts[1]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두 계정의 토큰 </a:t>
            </a:r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발행량을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 확인한다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.</a:t>
            </a: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계정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0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에만 토큰이 </a:t>
            </a:r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발행되어있다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. </a:t>
            </a: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첫 계정의 주인이 토큰을 발행한 사람이고 모든 토큰을 소유하고있다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. </a:t>
            </a:r>
            <a:endParaRPr lang="en-US" altLang="ko-KR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55" y="1167162"/>
            <a:ext cx="4688061" cy="58600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763428"/>
            <a:ext cx="5146676" cy="45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8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/>
          <p:cNvSpPr/>
          <p:nvPr/>
        </p:nvSpPr>
        <p:spPr>
          <a:xfrm rot="5400000" flipV="1">
            <a:off x="345210" y="329849"/>
            <a:ext cx="597746" cy="597746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2956" y="244001"/>
            <a:ext cx="3090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04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Dapps-token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생성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5301208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9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. </a:t>
            </a:r>
            <a:r>
              <a:rPr lang="en-US" altLang="ko-KR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instance.transfer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(accounts[1], 100)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명령어를 통해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account[0]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에서   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ea typeface="KoPub돋움체 Medium" panose="02020603020101020101" pitchFamily="18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 account[1]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로 토큰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100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개를 전송한다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.</a:t>
            </a: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명령어를 실행 시 해당 거래가 실행되 블록이 생성된다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. </a:t>
            </a:r>
          </a:p>
          <a:p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26" y="1013442"/>
            <a:ext cx="4652524" cy="428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2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/>
          <p:cNvSpPr/>
          <p:nvPr/>
        </p:nvSpPr>
        <p:spPr>
          <a:xfrm rot="5400000" flipV="1">
            <a:off x="345210" y="329849"/>
            <a:ext cx="597746" cy="597746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2956" y="244001"/>
            <a:ext cx="3090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04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Dapps-token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생성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212" y="109929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10.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전송이 완료되면 각 계정의 잔액을 확인한다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.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786" y="4437112"/>
            <a:ext cx="3761905" cy="80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964" y="1685455"/>
            <a:ext cx="4688061" cy="58600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l="1390"/>
          <a:stretch/>
        </p:blipFill>
        <p:spPr>
          <a:xfrm>
            <a:off x="934964" y="2265296"/>
            <a:ext cx="5103313" cy="458615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3195739" y="2924944"/>
            <a:ext cx="0" cy="11521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992994" y="5251074"/>
            <a:ext cx="77554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accounts[0]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은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값이 감소하였고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(</a:t>
            </a:r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전송량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)</a:t>
            </a:r>
          </a:p>
          <a:p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accounts[1]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은 코인이 생성되었다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(</a:t>
            </a:r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전송량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)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ea typeface="KoPub돋움체 Medium" panose="02020603020101020101" pitchFamily="18" charset="-127"/>
            </a:endParaRPr>
          </a:p>
          <a:p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거래와 관계없는 계정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accounts[2]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의 경우 코인 개수가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0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이다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589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76595" y="3112222"/>
            <a:ext cx="24208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  <a:cs typeface="조선일보명조" panose="02030304000000000000" pitchFamily="18" charset="-127"/>
              </a:rPr>
              <a:t>감사합니다</a:t>
            </a:r>
            <a:endParaRPr lang="ko-KR" altLang="en-US" sz="3600" dirty="0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2020603020101020101" pitchFamily="18" charset="-127"/>
              <a:ea typeface="KoPub돋움체 Bold" panose="0202060302010102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 flipH="1">
            <a:off x="4644008" y="3789040"/>
            <a:ext cx="2880320" cy="45718"/>
          </a:xfrm>
          <a:prstGeom prst="rect">
            <a:avLst/>
          </a:prstGeom>
          <a:gradFill flip="none" rotWithShape="1">
            <a:gsLst>
              <a:gs pos="23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63686" y="3789040"/>
            <a:ext cx="2880321" cy="45718"/>
          </a:xfrm>
          <a:prstGeom prst="rect">
            <a:avLst/>
          </a:prstGeom>
          <a:gradFill flip="none" rotWithShape="1">
            <a:gsLst>
              <a:gs pos="23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33844" y="3779852"/>
            <a:ext cx="12763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33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조선일보명조" panose="02030304000000000000" pitchFamily="18" charset="-127"/>
              </a:rPr>
              <a:t>Q&amp;A</a:t>
            </a:r>
            <a:endParaRPr lang="ko-KR" altLang="en-US" sz="3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33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702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/>
          <p:nvPr/>
        </p:nvSpPr>
        <p:spPr>
          <a:xfrm>
            <a:off x="644083" y="1254746"/>
            <a:ext cx="7428857" cy="48385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Uni Sans Thin CAPS" pitchFamily="50" charset="0"/>
            </a:endParaRPr>
          </a:p>
        </p:txBody>
      </p:sp>
      <p:sp>
        <p:nvSpPr>
          <p:cNvPr id="5" name="이등변 삼각형 4"/>
          <p:cNvSpPr/>
          <p:nvPr/>
        </p:nvSpPr>
        <p:spPr>
          <a:xfrm rot="5400000" flipV="1">
            <a:off x="345210" y="329849"/>
            <a:ext cx="597746" cy="597746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2956" y="244001"/>
            <a:ext cx="3090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01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프로그램 설치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42256" y="1254746"/>
            <a:ext cx="6786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hlinkClick r:id="rId2"/>
              </a:rPr>
              <a:t>https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hlinkClick r:id="rId2"/>
              </a:rPr>
              <a:t>://nodejs.org/en/download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hlinkClick r:id="rId2"/>
              </a:rPr>
              <a:t>/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-&gt; Node.js Install</a:t>
            </a:r>
          </a:p>
          <a:p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-   </a:t>
            </a:r>
            <a:r>
              <a:rPr lang="ko-KR" altLang="en-US" dirty="0" err="1" smtClean="0"/>
              <a:t>트러플</a:t>
            </a:r>
            <a:r>
              <a:rPr lang="ko-KR" altLang="en-US" dirty="0" smtClean="0"/>
              <a:t> 프레임워크는 </a:t>
            </a:r>
            <a:r>
              <a:rPr lang="en-US" altLang="ko-KR" dirty="0" smtClean="0"/>
              <a:t>Node.js</a:t>
            </a:r>
            <a:r>
              <a:rPr lang="ko-KR" altLang="en-US" dirty="0" smtClean="0"/>
              <a:t>의 패키지 관리자 </a:t>
            </a:r>
            <a:r>
              <a:rPr lang="en-US" altLang="ko-KR" dirty="0" err="1" smtClean="0"/>
              <a:t>npm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설치할수있다</a:t>
            </a:r>
            <a:r>
              <a:rPr lang="en-US" altLang="ko-KR" dirty="0" smtClean="0"/>
              <a:t>.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이등변 삼각형 18"/>
          <p:cNvSpPr/>
          <p:nvPr/>
        </p:nvSpPr>
        <p:spPr>
          <a:xfrm flipV="1">
            <a:off x="638574" y="1263652"/>
            <a:ext cx="298873" cy="298873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33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564904"/>
            <a:ext cx="5668347" cy="338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22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/>
          <p:nvPr/>
        </p:nvSpPr>
        <p:spPr>
          <a:xfrm>
            <a:off x="610232" y="1254746"/>
            <a:ext cx="7428857" cy="48385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Uni Sans Thin CAPS" pitchFamily="50" charset="0"/>
            </a:endParaRPr>
          </a:p>
        </p:txBody>
      </p:sp>
      <p:sp>
        <p:nvSpPr>
          <p:cNvPr id="5" name="이등변 삼각형 4"/>
          <p:cNvSpPr/>
          <p:nvPr/>
        </p:nvSpPr>
        <p:spPr>
          <a:xfrm rot="5400000" flipV="1">
            <a:off x="345210" y="329849"/>
            <a:ext cx="597746" cy="597746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2956" y="244001"/>
            <a:ext cx="309046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01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Install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The Program</a:t>
            </a:r>
          </a:p>
          <a:p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42256" y="1254746"/>
            <a:ext cx="67861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 </a:t>
            </a:r>
            <a:r>
              <a:rPr lang="en-US" altLang="ko-KR" dirty="0" smtClean="0"/>
              <a:t>ganache-cli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  1) </a:t>
            </a:r>
            <a:r>
              <a:rPr lang="en-US" altLang="ko-KR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cmd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, PowerShell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을 이용해 명령어 </a:t>
            </a:r>
            <a:r>
              <a:rPr lang="en-US" altLang="ko-KR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npm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 install –g ganache-</a:t>
            </a: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   cli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를 이용해 설치한다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.</a:t>
            </a: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Medium" panose="02020603020101020101" pitchFamily="18" charset="-127"/>
              </a:rPr>
              <a:t> 2)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truffleframework.com/ganache</a:t>
            </a:r>
            <a:r>
              <a:rPr lang="en-US" altLang="ko-KR" dirty="0" smtClean="0"/>
              <a:t> - Web</a:t>
            </a:r>
            <a:r>
              <a:rPr lang="ko-KR" altLang="en-US" dirty="0" smtClean="0"/>
              <a:t>을 이용해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설치한다</a:t>
            </a:r>
            <a:r>
              <a:rPr lang="en-US" altLang="ko-KR" dirty="0" smtClean="0"/>
              <a:t>. 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ea typeface="KoPub돋움체 Medium" panose="02020603020101020101" pitchFamily="18" charset="-127"/>
            </a:endParaRPr>
          </a:p>
          <a:p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이등변 삼각형 18"/>
          <p:cNvSpPr/>
          <p:nvPr/>
        </p:nvSpPr>
        <p:spPr>
          <a:xfrm flipV="1">
            <a:off x="638574" y="1263652"/>
            <a:ext cx="298873" cy="298873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33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07" y="3237434"/>
            <a:ext cx="7268676" cy="59047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3827910"/>
            <a:ext cx="4191410" cy="279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9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/>
          <p:nvPr/>
        </p:nvSpPr>
        <p:spPr>
          <a:xfrm>
            <a:off x="610232" y="1254746"/>
            <a:ext cx="7428857" cy="48385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Uni Sans Thin CAPS" pitchFamily="50" charset="0"/>
            </a:endParaRPr>
          </a:p>
        </p:txBody>
      </p:sp>
      <p:sp>
        <p:nvSpPr>
          <p:cNvPr id="5" name="이등변 삼각형 4"/>
          <p:cNvSpPr/>
          <p:nvPr/>
        </p:nvSpPr>
        <p:spPr>
          <a:xfrm rot="5400000" flipV="1">
            <a:off x="345210" y="329849"/>
            <a:ext cx="597746" cy="597746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2956" y="244001"/>
            <a:ext cx="309046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01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Install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The Program</a:t>
            </a:r>
          </a:p>
          <a:p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42256" y="1254746"/>
            <a:ext cx="6786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Atom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설치 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-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편집을 위한 프로그램 설치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-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hlinkClick r:id="rId2"/>
              </a:rPr>
              <a:t>https://atom.io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hlinkClick r:id="rId2"/>
              </a:rPr>
              <a:t>/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이등변 삼각형 18"/>
          <p:cNvSpPr/>
          <p:nvPr/>
        </p:nvSpPr>
        <p:spPr>
          <a:xfrm flipV="1">
            <a:off x="638574" y="1263652"/>
            <a:ext cx="298873" cy="298873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33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78" y="2178076"/>
            <a:ext cx="8257105" cy="461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 flipH="1">
            <a:off x="4644008" y="4149080"/>
            <a:ext cx="2880320" cy="45718"/>
          </a:xfrm>
          <a:prstGeom prst="rect">
            <a:avLst/>
          </a:prstGeom>
          <a:gradFill flip="none" rotWithShape="1">
            <a:gsLst>
              <a:gs pos="23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63686" y="4149080"/>
            <a:ext cx="2880321" cy="45718"/>
          </a:xfrm>
          <a:prstGeom prst="rect">
            <a:avLst/>
          </a:prstGeom>
          <a:gradFill flip="none" rotWithShape="1">
            <a:gsLst>
              <a:gs pos="23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046821" y="260640"/>
            <a:ext cx="1032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PART 01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48005" y="2708920"/>
            <a:ext cx="23134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02</a:t>
            </a:r>
          </a:p>
          <a:p>
            <a:pPr algn="ctr"/>
            <a:r>
              <a:rPr lang="ko-KR" altLang="en-US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트러플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프로젝트 생성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9" name="이등변 삼각형 18"/>
          <p:cNvSpPr/>
          <p:nvPr/>
        </p:nvSpPr>
        <p:spPr>
          <a:xfrm rot="5400000" flipV="1">
            <a:off x="3275856" y="2924944"/>
            <a:ext cx="597746" cy="597746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375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/>
          <p:cNvSpPr/>
          <p:nvPr/>
        </p:nvSpPr>
        <p:spPr>
          <a:xfrm rot="5400000" flipV="1">
            <a:off x="345210" y="329849"/>
            <a:ext cx="597746" cy="597746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2956" y="244001"/>
            <a:ext cx="3090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02</a:t>
            </a:r>
            <a:r>
              <a:rPr lang="ko-KR" altLang="en-US" sz="1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트러플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프로젝트 생성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56" y="1026787"/>
            <a:ext cx="5221267" cy="289523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42956" y="4005064"/>
            <a:ext cx="7517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Cmd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창을 이용해 디렉터리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en-US" altLang="ko-KR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myproject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생성 후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truffle unbox </a:t>
            </a:r>
            <a:r>
              <a:rPr lang="en-US" altLang="ko-KR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metabox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설치한다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.(</a:t>
            </a:r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기본예제가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들어있는 파일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23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/>
          <p:cNvSpPr/>
          <p:nvPr/>
        </p:nvSpPr>
        <p:spPr>
          <a:xfrm rot="5400000" flipV="1">
            <a:off x="345210" y="329849"/>
            <a:ext cx="597746" cy="597746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2956" y="244001"/>
            <a:ext cx="3090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02</a:t>
            </a:r>
            <a:r>
              <a:rPr lang="ko-KR" altLang="en-US" sz="1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트러플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프로젝트 생성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7388" y="5157192"/>
            <a:ext cx="771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  Ganache-cli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실행해 로컬 계정의 계정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비밀키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Mnemonic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단어를 확인한다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56" y="1033643"/>
            <a:ext cx="4781172" cy="406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04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3760</TotalTime>
  <Words>693</Words>
  <Application>Microsoft Office PowerPoint</Application>
  <PresentationFormat>화면 슬라이드 쇼(4:3)</PresentationFormat>
  <Paragraphs>111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3" baseType="lpstr">
      <vt:lpstr>-윤고딕310</vt:lpstr>
      <vt:lpstr>Uni Sans Thin CAPS</vt:lpstr>
      <vt:lpstr>KoPub돋움체 Bold</vt:lpstr>
      <vt:lpstr>KoPub돋움체 Medium</vt:lpstr>
      <vt:lpstr>맑은 고딕</vt:lpstr>
      <vt:lpstr>KoPub돋움체 Light</vt:lpstr>
      <vt:lpstr>Arial</vt:lpstr>
      <vt:lpstr>조선일보명조</vt:lpstr>
      <vt:lpstr>-윤고딕330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Sam_Designer</dc:creator>
  <cp:lastModifiedBy>gksthfxlzpt@naver.com</cp:lastModifiedBy>
  <cp:revision>151</cp:revision>
  <dcterms:created xsi:type="dcterms:W3CDTF">2015-04-20T20:54:19Z</dcterms:created>
  <dcterms:modified xsi:type="dcterms:W3CDTF">2019-05-05T13:22:20Z</dcterms:modified>
</cp:coreProperties>
</file>