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BO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4941644-78C2-4FC6-81BF-7EA3BEA885A3}" type="datetimeFigureOut">
              <a:rPr lang="es-BO" smtClean="0"/>
              <a:t>27/11/2022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19EC5B6-8E0F-4350-A525-3CF86F8BFB3B}" type="slidenum">
              <a:rPr lang="es-BO" smtClean="0"/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VmteNzWSQ7sy_Kj7LjQkk1frn_wJCUf8?usp=share_link" TargetMode="External"/><Relationship Id="rId2" Type="http://schemas.openxmlformats.org/officeDocument/2006/relationships/hyperlink" Target="https://github.com/JHOMARHUAYCHO/BASE-DE-DATOS-2/tree/main/HITO%204/PRACTICA%20H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486896" y="2636912"/>
            <a:ext cx="6400800" cy="3384376"/>
          </a:xfrm>
        </p:spPr>
        <p:txBody>
          <a:bodyPr>
            <a:noAutofit/>
          </a:bodyPr>
          <a:lstStyle/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UNIVERSIDAD PRIVADA FRANZ TAMAYO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DEFENSA HITO 4 – EVALUACION PROCESUAL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Estudiante</a:t>
            </a:r>
            <a:r>
              <a:rPr lang="es-BO" sz="1400" dirty="0" smtClean="0">
                <a:solidFill>
                  <a:schemeClr val="bg1"/>
                </a:solidFill>
              </a:rPr>
              <a:t>: Univ. Jhomar Huaycho Quispe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Asignatura</a:t>
            </a:r>
            <a:r>
              <a:rPr lang="es-BO" sz="1400" dirty="0" smtClean="0">
                <a:solidFill>
                  <a:schemeClr val="bg1"/>
                </a:solidFill>
              </a:rPr>
              <a:t>: BASE DE DATOS II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Carrera</a:t>
            </a:r>
            <a:r>
              <a:rPr lang="es-BO" sz="1400" dirty="0" smtClean="0">
                <a:solidFill>
                  <a:schemeClr val="bg1"/>
                </a:solidFill>
              </a:rPr>
              <a:t>: INGENIERÍA DE SISTEMAS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Paralelo</a:t>
            </a:r>
            <a:r>
              <a:rPr lang="es-BO" sz="1400" dirty="0" smtClean="0">
                <a:solidFill>
                  <a:schemeClr val="bg1"/>
                </a:solidFill>
              </a:rPr>
              <a:t>: BDA (1)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Docente</a:t>
            </a:r>
            <a:r>
              <a:rPr lang="es-BO" sz="1400" dirty="0" smtClean="0">
                <a:solidFill>
                  <a:schemeClr val="bg1"/>
                </a:solidFill>
              </a:rPr>
              <a:t>: Lic. William Barra Paredes</a:t>
            </a: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fecha</a:t>
            </a:r>
            <a:r>
              <a:rPr lang="es-BO" sz="1400" dirty="0" smtClean="0">
                <a:solidFill>
                  <a:schemeClr val="bg1"/>
                </a:solidFill>
              </a:rPr>
              <a:t>: 26/11/2022</a:t>
            </a:r>
          </a:p>
          <a:p>
            <a:pPr algn="ctr"/>
            <a:endParaRPr lang="es-BO" sz="1400" dirty="0" smtClean="0">
              <a:solidFill>
                <a:schemeClr val="bg1"/>
              </a:solidFill>
            </a:endParaRP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GITHUB</a:t>
            </a:r>
            <a:r>
              <a:rPr lang="es-BO" sz="1400" dirty="0">
                <a:solidFill>
                  <a:schemeClr val="bg1"/>
                </a:solidFill>
              </a:rPr>
              <a:t>: </a:t>
            </a:r>
            <a:r>
              <a:rPr lang="es-BO" sz="1400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s-BO" sz="1400" dirty="0" smtClean="0">
                <a:solidFill>
                  <a:schemeClr val="bg1"/>
                </a:solidFill>
                <a:hlinkClick r:id="rId2"/>
              </a:rPr>
              <a:t>github.com/JHOMARHUAYCHO/BASE-DE-DATOS-2/tree/main/HITO%204/PRACTICA%20H4</a:t>
            </a:r>
            <a:endParaRPr lang="es-BO" sz="1400" dirty="0" smtClean="0">
              <a:solidFill>
                <a:schemeClr val="bg1"/>
              </a:solidFill>
            </a:endParaRPr>
          </a:p>
          <a:p>
            <a:pPr algn="ctr"/>
            <a:endParaRPr lang="es-BO" sz="1400" dirty="0" smtClean="0">
              <a:solidFill>
                <a:schemeClr val="bg1"/>
              </a:solidFill>
            </a:endParaRPr>
          </a:p>
          <a:p>
            <a:pPr algn="ctr"/>
            <a:r>
              <a:rPr lang="es-BO" sz="1400" b="1" dirty="0" smtClean="0">
                <a:solidFill>
                  <a:schemeClr val="bg1"/>
                </a:solidFill>
              </a:rPr>
              <a:t>VIDEO EXPOSICION :</a:t>
            </a:r>
          </a:p>
          <a:p>
            <a:pPr algn="ctr"/>
            <a:r>
              <a:rPr lang="es-BO" sz="1400" b="1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s-BO" sz="1400" b="1" dirty="0" smtClean="0">
                <a:solidFill>
                  <a:schemeClr val="tx1"/>
                </a:solidFill>
                <a:hlinkClick r:id="rId3"/>
              </a:rPr>
              <a:t>drive.google.com/drive/folders/1VmteNzWSQ7sy_Kj7LjQkk1frn_wJCUf8?usp=share_link</a:t>
            </a:r>
            <a:endParaRPr lang="es-BO" sz="1400" b="1" dirty="0" smtClean="0">
              <a:solidFill>
                <a:schemeClr val="tx1"/>
              </a:solidFill>
            </a:endParaRPr>
          </a:p>
          <a:p>
            <a:pPr algn="ctr"/>
            <a:endParaRPr lang="es-BO" sz="1400" b="1" dirty="0" smtClean="0">
              <a:solidFill>
                <a:schemeClr val="tx1"/>
              </a:solidFill>
            </a:endParaRPr>
          </a:p>
          <a:p>
            <a:pPr algn="ctr"/>
            <a:endParaRPr lang="es-BO" sz="1400" dirty="0">
              <a:solidFill>
                <a:schemeClr val="tx1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539552" y="719698"/>
            <a:ext cx="66247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i="0" u="none" strike="noStrike" smtClean="0">
                <a:solidFill>
                  <a:schemeClr val="bg1"/>
                </a:solidFill>
                <a:effectLst/>
                <a:latin typeface="Lato"/>
              </a:rPr>
              <a:t>HITO 4, </a:t>
            </a:r>
            <a:r>
              <a:rPr lang="es-ES" sz="2800" b="1" i="0" u="none" strike="noStrike" dirty="0" smtClean="0">
                <a:solidFill>
                  <a:schemeClr val="bg1"/>
                </a:solidFill>
                <a:effectLst/>
                <a:latin typeface="Lato"/>
              </a:rPr>
              <a:t>EVALUACIÓN PROCESUAL </a:t>
            </a:r>
          </a:p>
          <a:p>
            <a:pPr algn="ctr"/>
            <a:r>
              <a:rPr lang="es-ES" sz="2800" b="1" i="0" u="none" strike="noStrike" dirty="0" smtClean="0">
                <a:solidFill>
                  <a:schemeClr val="bg1"/>
                </a:solidFill>
                <a:effectLst/>
                <a:latin typeface="Lato"/>
              </a:rPr>
              <a:t>BASE DE DATOS 2</a:t>
            </a:r>
            <a:r>
              <a:rPr lang="es-ES" sz="2800" b="1" i="0" u="none" strike="noStrike" dirty="0" smtClean="0">
                <a:solidFill>
                  <a:srgbClr val="000000"/>
                </a:solidFill>
                <a:effectLst/>
                <a:latin typeface="Lato"/>
              </a:rPr>
              <a:t> </a:t>
            </a:r>
            <a:endParaRPr lang="es-ES" sz="28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099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70496" y="548680"/>
            <a:ext cx="637220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FUNCTION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CONTAR_FIBONANCI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(SERIE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TEXT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RETURNS INTEGER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BEGIN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SUMA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FINAL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CHAR_LENGTH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(SERIE)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REPEAT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SUMA =SUMA +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SUBSTRING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(SERIE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CONT=CONT+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until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CONT&gt; FINAL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 REPEAT;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RETURN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SUMA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CONTAR_FIBONANCI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SERIE_FIBONANCI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7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6" t="72127" r="39245" b="19397"/>
          <a:stretch/>
        </p:blipFill>
        <p:spPr bwMode="auto">
          <a:xfrm>
            <a:off x="2123728" y="3612298"/>
            <a:ext cx="3978898" cy="72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2" t="66878" r="33754" b="20185"/>
          <a:stretch/>
        </p:blipFill>
        <p:spPr bwMode="auto">
          <a:xfrm>
            <a:off x="1798326" y="4630418"/>
            <a:ext cx="4629702" cy="110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53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○ Crear una consulta SQL para lo siguiente.</a:t>
            </a:r>
          </a:p>
          <a:p>
            <a:r>
              <a:rPr lang="es-ES" dirty="0"/>
              <a:t>■ La consulta de la vista debe reflejar como campos:</a:t>
            </a:r>
          </a:p>
          <a:p>
            <a:pPr lvl="2"/>
            <a:r>
              <a:rPr lang="es-ES" dirty="0"/>
              <a:t>1. nombres y apellidos </a:t>
            </a:r>
            <a:r>
              <a:rPr lang="es-ES" b="1" dirty="0"/>
              <a:t>concatenados</a:t>
            </a:r>
          </a:p>
          <a:p>
            <a:pPr lvl="2"/>
            <a:r>
              <a:rPr lang="es-BO" dirty="0"/>
              <a:t>2. la edad</a:t>
            </a:r>
          </a:p>
          <a:p>
            <a:pPr lvl="2"/>
            <a:r>
              <a:rPr lang="es-BO" dirty="0"/>
              <a:t>3. fecha de nacimiento.</a:t>
            </a:r>
          </a:p>
          <a:p>
            <a:pPr lvl="2"/>
            <a:r>
              <a:rPr lang="es-BO" dirty="0"/>
              <a:t>4. Nombre del proyecto</a:t>
            </a:r>
          </a:p>
          <a:p>
            <a:r>
              <a:rPr lang="es-ES" dirty="0"/>
              <a:t>○ Obtener todas las personas del sexo femenino que hayan nacido en el</a:t>
            </a:r>
          </a:p>
          <a:p>
            <a:r>
              <a:rPr lang="es-ES" dirty="0"/>
              <a:t>departamento de El Alto en donde la fecha de nacimiento sea:</a:t>
            </a:r>
          </a:p>
          <a:p>
            <a:r>
              <a:rPr lang="es-BO" dirty="0"/>
              <a:t>1. </a:t>
            </a:r>
            <a:r>
              <a:rPr lang="es-BO" dirty="0" err="1"/>
              <a:t>fecha_nac</a:t>
            </a:r>
            <a:r>
              <a:rPr lang="es-BO" dirty="0"/>
              <a:t> = '2000-10-10'</a:t>
            </a:r>
          </a:p>
          <a:p>
            <a:r>
              <a:rPr lang="es-BO" b="1" dirty="0"/>
              <a:t>LA CONSULTA GENERADA PREVIAMENTE CONVERTIR EN UNA VISTA</a:t>
            </a: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PREGUNTA 11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0517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548680"/>
            <a:ext cx="802838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DEPARTAMENTO(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'EL ALTO'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 (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APELLIDOS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EMAIL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'CARMEN'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'CALLE UGARTE'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'2000-10-10'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23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'CARMEN@GMAIL.COM'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10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'GABRIELA'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'BARRA MENDOZA'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'2000-10-10'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23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'GABRIELA@GMAIL.COM'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10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DETALLE_PROYECTO(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6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7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VIEW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BUSQUEDA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000" b="0" i="1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(PERSONA.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 '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APELLIDOS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NOMBRES_Y_APELLIDOS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EDAD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FECHA_DE_NACIMIENTO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NOMBRE_PROY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NOMBRE_DEL_PROYECTO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DEPARTAMENTO.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DETALLE_PROYECTO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DETALLE_PROYECTO.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DETALLE_PROYECTO.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PROYECTO.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WHERE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'F'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AND 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'EL ALTO'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AND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'2000-10-10'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BUSQUEDA</a:t>
            </a:r>
            <a:r>
              <a:rPr kumimoji="0" lang="es-BO" sz="10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6" t="68179" r="12105" b="14121"/>
          <a:stretch/>
        </p:blipFill>
        <p:spPr bwMode="auto">
          <a:xfrm>
            <a:off x="744160" y="4789715"/>
            <a:ext cx="7475151" cy="128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25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BO" dirty="0"/>
              <a:t>12.Manejo de TRIGGERS I.</a:t>
            </a:r>
          </a:p>
          <a:p>
            <a:r>
              <a:rPr lang="es-ES" dirty="0"/>
              <a:t>○ Crear TRIGGERS 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After</a:t>
            </a:r>
            <a:r>
              <a:rPr lang="es-ES" dirty="0"/>
              <a:t> para INSERT y UPDATE aplicado a la tabla</a:t>
            </a:r>
          </a:p>
          <a:p>
            <a:r>
              <a:rPr lang="es-BO" dirty="0"/>
              <a:t>PROYECTO</a:t>
            </a:r>
          </a:p>
          <a:p>
            <a:r>
              <a:rPr lang="es-ES" dirty="0"/>
              <a:t>■ </a:t>
            </a:r>
            <a:r>
              <a:rPr lang="es-ES" dirty="0" err="1"/>
              <a:t>Debera</a:t>
            </a:r>
            <a:r>
              <a:rPr lang="es-ES" dirty="0"/>
              <a:t> de crear 2 </a:t>
            </a:r>
            <a:r>
              <a:rPr lang="es-ES" dirty="0" err="1"/>
              <a:t>triggers</a:t>
            </a:r>
            <a:r>
              <a:rPr lang="es-ES" dirty="0"/>
              <a:t> </a:t>
            </a:r>
            <a:r>
              <a:rPr lang="es-ES" dirty="0" err="1"/>
              <a:t>minimamente</a:t>
            </a:r>
            <a:r>
              <a:rPr lang="es-ES" dirty="0"/>
              <a:t>.</a:t>
            </a:r>
          </a:p>
          <a:p>
            <a:r>
              <a:rPr lang="es-ES" dirty="0"/>
              <a:t>○ Agregar un nuevo campo a la tabla PROYECTO.</a:t>
            </a:r>
          </a:p>
          <a:p>
            <a:r>
              <a:rPr lang="es-ES" dirty="0"/>
              <a:t>■ El campo debe </a:t>
            </a:r>
            <a:r>
              <a:rPr lang="es-ES" dirty="0" smtClean="0"/>
              <a:t>llamarse </a:t>
            </a:r>
            <a:r>
              <a:rPr lang="es-ES" b="1" dirty="0" smtClean="0"/>
              <a:t>ESTADO</a:t>
            </a:r>
          </a:p>
          <a:p>
            <a:r>
              <a:rPr lang="es-ES" dirty="0"/>
              <a:t>○ Actualmente solo se tiene habilitados ciertos tipos de proyectos.</a:t>
            </a:r>
          </a:p>
          <a:p>
            <a:r>
              <a:rPr lang="es-BO" dirty="0"/>
              <a:t>■ EDUCACION, FORESTACION y CULTURA</a:t>
            </a:r>
          </a:p>
          <a:p>
            <a:r>
              <a:rPr lang="es-ES" dirty="0"/>
              <a:t>○ Si al hacer </a:t>
            </a:r>
            <a:r>
              <a:rPr lang="es-ES" dirty="0" err="1"/>
              <a:t>insert</a:t>
            </a:r>
            <a:r>
              <a:rPr lang="es-ES" dirty="0"/>
              <a:t> o </a:t>
            </a:r>
            <a:r>
              <a:rPr lang="es-ES" dirty="0" err="1"/>
              <a:t>update</a:t>
            </a:r>
            <a:r>
              <a:rPr lang="es-ES" dirty="0"/>
              <a:t> en el campo </a:t>
            </a:r>
            <a:r>
              <a:rPr lang="es-ES" b="1" dirty="0" err="1"/>
              <a:t>tipoProy</a:t>
            </a:r>
            <a:r>
              <a:rPr lang="es-ES" b="1" dirty="0"/>
              <a:t> </a:t>
            </a:r>
            <a:r>
              <a:rPr lang="es-ES" dirty="0"/>
              <a:t>llega los valores</a:t>
            </a:r>
          </a:p>
          <a:p>
            <a:r>
              <a:rPr lang="es-ES" dirty="0"/>
              <a:t>EDUCACION, FORESTACIÓN o CULTURA, en el campo ESTADO colocar el valor</a:t>
            </a:r>
          </a:p>
          <a:p>
            <a:r>
              <a:rPr lang="es-ES" b="1" dirty="0"/>
              <a:t>ACTIVO</a:t>
            </a:r>
            <a:r>
              <a:rPr lang="es-ES" dirty="0"/>
              <a:t>. Sin embargo se </a:t>
            </a:r>
            <a:r>
              <a:rPr lang="es-ES" dirty="0" err="1"/>
              <a:t>llegat</a:t>
            </a:r>
            <a:r>
              <a:rPr lang="es-ES" dirty="0"/>
              <a:t> un tipo de proyecto distinto colocar</a:t>
            </a:r>
          </a:p>
          <a:p>
            <a:r>
              <a:rPr lang="es-BO" b="1" dirty="0"/>
              <a:t>INACTIVO</a:t>
            </a:r>
          </a:p>
          <a:p>
            <a:r>
              <a:rPr lang="es-ES" dirty="0"/>
              <a:t>○ Adjuntar el </a:t>
            </a:r>
            <a:r>
              <a:rPr lang="es-ES" b="1" dirty="0"/>
              <a:t>código SQL generado y una imagen de su correcto</a:t>
            </a:r>
          </a:p>
          <a:p>
            <a:r>
              <a:rPr lang="es-BO" b="1" dirty="0"/>
              <a:t>funcionamiento.</a:t>
            </a: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PREGUNTA 12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0962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5719" y="188640"/>
            <a:ext cx="8028384" cy="45550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ALTER TABLE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ADD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ESTADO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'EDUCACION PERSONAS ESPECIALES'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'EDUCACION'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'PLANTACION DE ARBOLES'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'FORESTACION'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'LOS AZTECAS'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'CULTURA'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TRIGGER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UPDATE_TIP_PROYCT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BEFORE UPDATE 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FOR EACH ROW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IF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'EDUCACION'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'FORESTACION'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'CULTURA'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ESTADO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'ACTIVO'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ELSE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ESTADO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'INACTIVO'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END IF;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END;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TRIGGER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ADD_TIP_PROYCT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BEFORE  INSERT 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FOR EACH ROW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IF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'EDUCACION'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'FORESTACION'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OR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'CULTURA'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    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ESTADO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'ACTIVO'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ELSE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ESTADO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'INACTIVO'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END IF;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14730" r="19683" b="53101"/>
          <a:stretch/>
        </p:blipFill>
        <p:spPr bwMode="auto">
          <a:xfrm>
            <a:off x="1798216" y="4729332"/>
            <a:ext cx="4922867" cy="185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609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13.Manejo de </a:t>
            </a:r>
            <a:r>
              <a:rPr lang="es-BO" dirty="0" err="1"/>
              <a:t>Triggers</a:t>
            </a:r>
            <a:r>
              <a:rPr lang="es-BO" dirty="0"/>
              <a:t> II.</a:t>
            </a:r>
          </a:p>
          <a:p>
            <a:r>
              <a:rPr lang="es-ES" dirty="0"/>
              <a:t>○ El trigger debe de llamarse </a:t>
            </a:r>
            <a:r>
              <a:rPr lang="es-ES" b="1" dirty="0" err="1"/>
              <a:t>calculaEdad</a:t>
            </a:r>
            <a:r>
              <a:rPr lang="es-ES" dirty="0"/>
              <a:t>.</a:t>
            </a:r>
          </a:p>
          <a:p>
            <a:r>
              <a:rPr lang="es-ES" dirty="0"/>
              <a:t>○ El evento debe de ejecutarse en un </a:t>
            </a:r>
            <a:r>
              <a:rPr lang="es-ES" b="1" dirty="0"/>
              <a:t>BEFORE INSERT</a:t>
            </a:r>
            <a:r>
              <a:rPr lang="es-ES" dirty="0"/>
              <a:t>.</a:t>
            </a:r>
          </a:p>
          <a:p>
            <a:r>
              <a:rPr lang="es-ES" dirty="0"/>
              <a:t>○ Cada vez que se inserta un registro en la tabla </a:t>
            </a:r>
            <a:r>
              <a:rPr lang="es-ES" b="1" dirty="0"/>
              <a:t>PERSONA</a:t>
            </a:r>
            <a:r>
              <a:rPr lang="es-ES" dirty="0"/>
              <a:t>, el trigger debe de</a:t>
            </a:r>
          </a:p>
          <a:p>
            <a:r>
              <a:rPr lang="es-ES" dirty="0"/>
              <a:t>calcular la edad en función a la fecha de nacimiento.</a:t>
            </a:r>
          </a:p>
          <a:p>
            <a:r>
              <a:rPr lang="es-ES" dirty="0"/>
              <a:t>○ Adjuntar el </a:t>
            </a:r>
            <a:r>
              <a:rPr lang="es-ES" b="1" dirty="0"/>
              <a:t>código SQL generado y una imagen de su correcto</a:t>
            </a:r>
          </a:p>
          <a:p>
            <a:r>
              <a:rPr lang="es-BO" b="1" dirty="0"/>
              <a:t>funcionamiento.</a:t>
            </a: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PREGUNTA 13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93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1700808"/>
            <a:ext cx="770798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TRIGGER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AGREGAR_EDAD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BEFORE INSERT 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FOR EACH ROW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SET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TIMESTAMPDIFF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YEAR,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CURDATE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())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5" t="70444" r="10139" b="10667"/>
          <a:stretch/>
        </p:blipFill>
        <p:spPr bwMode="auto">
          <a:xfrm>
            <a:off x="342900" y="3351659"/>
            <a:ext cx="7832626" cy="144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65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BO" dirty="0"/>
              <a:t>14.Manejo de TRIGGERS III.</a:t>
            </a:r>
          </a:p>
          <a:p>
            <a:r>
              <a:rPr lang="es-ES" dirty="0"/>
              <a:t>○ Crear otra tabla con los mismos campos de la tabla persona(Excepto el</a:t>
            </a:r>
          </a:p>
          <a:p>
            <a:r>
              <a:rPr lang="es-BO" dirty="0" err="1"/>
              <a:t>primary</a:t>
            </a:r>
            <a:r>
              <a:rPr lang="es-BO" dirty="0"/>
              <a:t> </a:t>
            </a:r>
            <a:r>
              <a:rPr lang="es-BO" dirty="0" err="1"/>
              <a:t>key</a:t>
            </a:r>
            <a:r>
              <a:rPr lang="es-BO" dirty="0"/>
              <a:t> </a:t>
            </a:r>
            <a:r>
              <a:rPr lang="es-BO" b="1" dirty="0" err="1"/>
              <a:t>id_per</a:t>
            </a:r>
            <a:r>
              <a:rPr lang="es-BO" dirty="0"/>
              <a:t>).</a:t>
            </a:r>
          </a:p>
          <a:p>
            <a:r>
              <a:rPr lang="es-ES" dirty="0"/>
              <a:t>■ No es necesario que tenga </a:t>
            </a:r>
            <a:r>
              <a:rPr lang="es-ES" b="1" dirty="0"/>
              <a:t>PRIMARY KEY.</a:t>
            </a:r>
          </a:p>
          <a:p>
            <a:r>
              <a:rPr lang="es-ES" dirty="0"/>
              <a:t>○ Cada vez que se haga un </a:t>
            </a:r>
            <a:r>
              <a:rPr lang="es-ES" b="1" dirty="0"/>
              <a:t>INSERT </a:t>
            </a:r>
            <a:r>
              <a:rPr lang="es-ES" dirty="0"/>
              <a:t>a la tabla persona estos mismos valores</a:t>
            </a:r>
          </a:p>
          <a:p>
            <a:r>
              <a:rPr lang="es-ES" dirty="0"/>
              <a:t>deben insertarse a la tabla copia.</a:t>
            </a:r>
          </a:p>
          <a:p>
            <a:r>
              <a:rPr lang="es-ES" dirty="0"/>
              <a:t>○ Para resolver esto deberá de crear un </a:t>
            </a:r>
            <a:r>
              <a:rPr lang="es-ES" b="1" dirty="0"/>
              <a:t>trigger </a:t>
            </a:r>
            <a:r>
              <a:rPr lang="es-ES" b="1" dirty="0" err="1"/>
              <a:t>before</a:t>
            </a:r>
            <a:r>
              <a:rPr lang="es-ES" b="1" dirty="0"/>
              <a:t> </a:t>
            </a:r>
            <a:r>
              <a:rPr lang="es-ES" b="1" dirty="0" err="1"/>
              <a:t>insert</a:t>
            </a:r>
            <a:r>
              <a:rPr lang="es-ES" b="1" dirty="0"/>
              <a:t> para la tabla</a:t>
            </a:r>
          </a:p>
          <a:p>
            <a:r>
              <a:rPr lang="es-BO" b="1" dirty="0"/>
              <a:t>PERSONA.</a:t>
            </a:r>
          </a:p>
          <a:p>
            <a:r>
              <a:rPr lang="es-ES" dirty="0"/>
              <a:t>○ Adjuntar el </a:t>
            </a:r>
            <a:r>
              <a:rPr lang="es-ES" b="1" dirty="0"/>
              <a:t>código SQL generado y una imagen de su correcto</a:t>
            </a:r>
          </a:p>
          <a:p>
            <a:r>
              <a:rPr lang="es-BO" b="1" dirty="0"/>
              <a:t>funcionamiento.</a:t>
            </a: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PREGUNTA 14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5021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692696"/>
            <a:ext cx="8460432" cy="40626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TABLE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COPIA_PERSONA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APELLIDOS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DATE,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EMAIL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50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 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FOREIGN KEY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REFERENCES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PROVINCIA(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FOREIGN KEY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REFERENCES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TRIGGER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COPIAR_PERSONA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BEFORE INSERT 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FOR EACH ROW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BEGIN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COPIA_PERSONA(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APELLIDOS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EMAIL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APELLIDOS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EMAIL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NEW.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APELLIDOS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EMAIL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'ALEJANDRA'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'RAMOS ORTEGA'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'2000-12-15'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22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'ALEJANDRA@GMAIL.COM'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4" t="70000" r="3056" b="16889"/>
          <a:stretch/>
        </p:blipFill>
        <p:spPr bwMode="auto">
          <a:xfrm>
            <a:off x="96044" y="5013176"/>
            <a:ext cx="89154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16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989849"/>
          </a:xfrm>
        </p:spPr>
        <p:txBody>
          <a:bodyPr/>
          <a:lstStyle/>
          <a:p>
            <a:r>
              <a:rPr lang="es-ES" dirty="0"/>
              <a:t>15.Crear una consulta SQL que haga uso de todas las tablas.</a:t>
            </a:r>
          </a:p>
          <a:p>
            <a:r>
              <a:rPr lang="es-BO" dirty="0"/>
              <a:t>○ La consulta generada convertirlo a VISTA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PREGUNTA 15</a:t>
            </a:r>
            <a:endParaRPr lang="es-BO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2636912"/>
            <a:ext cx="7236296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VIEW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TODAS_LAS_TABLAS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(PERSONA.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APELLIDOS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NOMBRE_Y_APELLIDOS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EDAD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PROVINCIA.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PROVINCIA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10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(PROYECTO.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': 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AS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DEPARTAMENTO.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PROVINCIA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PROVINCIA.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DETALLE_PROYECTO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DETALLE_PROYECTO.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INNER JOIN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ON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DETALLE_PROYECTO.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 PROYECTO.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SELECT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*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FROM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(TODAS_LAS_TABLAS)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1" t="71555" r="8864" b="8445"/>
          <a:stretch/>
        </p:blipFill>
        <p:spPr bwMode="auto">
          <a:xfrm>
            <a:off x="32742" y="5034865"/>
            <a:ext cx="8937948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10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1  </a:t>
            </a:r>
            <a:r>
              <a:rPr lang="es-ES" b="1" dirty="0"/>
              <a:t>Defina que es lenguaje procedural en </a:t>
            </a:r>
            <a:r>
              <a:rPr lang="es-ES" b="1" dirty="0" smtClean="0"/>
              <a:t>Mysql</a:t>
            </a:r>
          </a:p>
          <a:p>
            <a:r>
              <a:rPr lang="es-ES" dirty="0" smtClean="0"/>
              <a:t>R Es el manejo de estructuras (bucles, sentencias, variables , etc.) dentro del gestor de base de datos</a:t>
            </a:r>
          </a:p>
          <a:p>
            <a:endParaRPr lang="es-ES" dirty="0" smtClean="0"/>
          </a:p>
          <a:p>
            <a:r>
              <a:rPr lang="es-ES" b="1" dirty="0"/>
              <a:t>2. Defina que es una FUCNTION en </a:t>
            </a:r>
            <a:r>
              <a:rPr lang="es-ES" b="1" dirty="0" smtClean="0"/>
              <a:t>Mysql. </a:t>
            </a:r>
          </a:p>
          <a:p>
            <a:r>
              <a:rPr lang="es-ES" dirty="0" smtClean="0"/>
              <a:t>R. es una rutina creada que puede recibir parámetros, para realizar un proceso y devolver un resultado en concreto.</a:t>
            </a:r>
          </a:p>
          <a:p>
            <a:endParaRPr lang="es-ES" dirty="0" smtClean="0"/>
          </a:p>
          <a:p>
            <a:r>
              <a:rPr lang="es-ES" b="1" dirty="0" smtClean="0"/>
              <a:t>3</a:t>
            </a:r>
            <a:r>
              <a:rPr lang="es-ES" b="1" dirty="0"/>
              <a:t>. Cuál es la diferencia entre funciones y procedimientos almacenados</a:t>
            </a:r>
            <a:r>
              <a:rPr lang="es-ES" b="1" dirty="0" smtClean="0"/>
              <a:t>.</a:t>
            </a:r>
          </a:p>
          <a:p>
            <a:r>
              <a:rPr lang="es-ES" b="1" dirty="0" smtClean="0"/>
              <a:t>R. </a:t>
            </a:r>
            <a:r>
              <a:rPr lang="es-ES" dirty="0" smtClean="0"/>
              <a:t>aunque ambas realizan operaciones, la diferencia mas notable es que una función no devuelve un valor único; mientras que un procedimiento almacenado no nos devuelve  ningún valor.</a:t>
            </a:r>
          </a:p>
          <a:p>
            <a:pPr marL="45720" indent="0">
              <a:buNone/>
            </a:pPr>
            <a:r>
              <a:rPr lang="es-ES" b="1" dirty="0" smtClean="0"/>
              <a:t> </a:t>
            </a:r>
          </a:p>
          <a:p>
            <a:r>
              <a:rPr lang="es-ES" b="1" dirty="0" smtClean="0"/>
              <a:t>4</a:t>
            </a:r>
            <a:r>
              <a:rPr lang="es-ES" b="1" dirty="0"/>
              <a:t>. Cómo se ejecuta una función y un procedimiento almacenado. </a:t>
            </a:r>
            <a:endParaRPr lang="es-ES" b="1" dirty="0" smtClean="0"/>
          </a:p>
          <a:p>
            <a:r>
              <a:rPr lang="es-ES" dirty="0" smtClean="0"/>
              <a:t>R. un procedimiento almacenado se ejecuta con el comando CALL mientras que una función se ejecuta con la sentencia SELECT.</a:t>
            </a:r>
          </a:p>
          <a:p>
            <a:pPr marL="45720" indent="0">
              <a:buNone/>
            </a:pPr>
            <a:r>
              <a:rPr lang="es-ES" dirty="0" smtClean="0"/>
              <a:t>		</a:t>
            </a:r>
          </a:p>
          <a:p>
            <a:r>
              <a:rPr lang="es-ES" b="1" dirty="0" smtClean="0"/>
              <a:t>5. Defina que es un TRIGGER en Mysql. </a:t>
            </a:r>
          </a:p>
          <a:p>
            <a:r>
              <a:rPr lang="es-ES" dirty="0" smtClean="0"/>
              <a:t>R un TRIGGER  es una instrucción almacenada dentro de la base de datos que se ejecuta de manera automática ante un  evento INSERT, UPDATE y DELETE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381260" cy="576064"/>
          </a:xfrm>
        </p:spPr>
        <p:txBody>
          <a:bodyPr/>
          <a:lstStyle/>
          <a:p>
            <a:r>
              <a:rPr lang="es-BO" sz="4400" dirty="0" smtClean="0"/>
              <a:t>PARTE TEORICA</a:t>
            </a:r>
            <a:r>
              <a:rPr lang="es-BO" dirty="0" smtClean="0"/>
              <a:t/>
            </a:r>
            <a:br>
              <a:rPr lang="es-BO" dirty="0" smtClean="0"/>
            </a:b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7630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6. En un trigger que papel juega las variables OLD y NEW </a:t>
            </a:r>
          </a:p>
          <a:p>
            <a:r>
              <a:rPr lang="es-ES" dirty="0" smtClean="0"/>
              <a:t>R. la variable OLD nos permite acceder a la vieja variable y la sentencia NEW nos permite acceder a la nueva variables; antes o después de un evento UPDATE.</a:t>
            </a:r>
          </a:p>
          <a:p>
            <a:endParaRPr lang="es-ES" dirty="0"/>
          </a:p>
          <a:p>
            <a:r>
              <a:rPr lang="es-ES" b="1" dirty="0"/>
              <a:t>7. En un trigger que papel juega los conceptos(cláusulas) BEFORE o AFTER </a:t>
            </a:r>
            <a:endParaRPr lang="es-ES" b="1" dirty="0" smtClean="0"/>
          </a:p>
          <a:p>
            <a:r>
              <a:rPr lang="es-ES" dirty="0" smtClean="0"/>
              <a:t>R. la clausula BEFOR ‘antes’ hace que el trigger se ejecute antes del evento, mientras que AFTER ‘después’ hace que el trigger se ejecute después del evento</a:t>
            </a:r>
          </a:p>
          <a:p>
            <a:endParaRPr lang="es-ES" dirty="0"/>
          </a:p>
          <a:p>
            <a:r>
              <a:rPr lang="es-ES" b="1" dirty="0"/>
              <a:t>8. A que se refiere cuando se habla de eventos en </a:t>
            </a:r>
            <a:r>
              <a:rPr lang="es-ES" b="1" dirty="0" smtClean="0"/>
              <a:t>TRIGGERS</a:t>
            </a:r>
          </a:p>
          <a:p>
            <a:r>
              <a:rPr lang="es-ES" dirty="0" smtClean="0"/>
              <a:t>R. Los eventos son acciones que se realizan , en el caso de los trigger se refiere específicamente al ‘UPDATE= MODIFICAR’, ‘DELETE= BORRAR’ Y ‘INSERT= INSERTAR’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1098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9. Crear la siguiente Base de datos </a:t>
            </a:r>
            <a:r>
              <a:rPr lang="es-ES" dirty="0" err="1"/>
              <a:t>ysus</a:t>
            </a:r>
            <a:r>
              <a:rPr lang="es-ES" dirty="0"/>
              <a:t> </a:t>
            </a:r>
            <a:r>
              <a:rPr lang="es-ES" dirty="0" smtClean="0"/>
              <a:t>registros</a:t>
            </a:r>
          </a:p>
          <a:p>
            <a:endParaRPr lang="es-ES" dirty="0" smtClean="0"/>
          </a:p>
          <a:p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Parte practica</a:t>
            </a:r>
            <a:endParaRPr lang="es-BO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7" t="16444" r="18195" b="13778"/>
          <a:stretch/>
        </p:blipFill>
        <p:spPr bwMode="auto">
          <a:xfrm>
            <a:off x="1691680" y="2276872"/>
            <a:ext cx="5172050" cy="400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866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95536" y="548680"/>
            <a:ext cx="8219876" cy="59093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DATABASE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PRACTICA_H4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USE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PRACTICA_H4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TABLE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 AUTO_INCREMENT PRIMARY KEY,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50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TABLE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PROVINCIA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 AUTO_INCREMENT PRIMARY KEY,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50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FOREIGN KEY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REFERENCES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TABLE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 PRIMARY KEY AUTO_INCREMENT,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NOMBRE_PROY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100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30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TABLE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 AUTO_INCREMENT PRIMARY KEY 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20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APELLIDOS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50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DATE,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EMAIL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50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 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VARCHAR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FOREIGN KEY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REFERENCES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PROVINCIA(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FOREIGN KEY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REFERENCES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TABLE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DETALLE_PROYECTO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ID_DP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NOT NULL PRIMARY KEY AUTO_INCREMENT,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 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 NOT NULL 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FOREIGN KEY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REFERENCES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FOREIGN KEY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REFERENCES 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PERSONA(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</a:t>
            </a:r>
            <a:r>
              <a:rPr kumimoji="0" lang="es-BO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6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7544" y="319584"/>
            <a:ext cx="8138616" cy="64017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DEPARTAMENTO(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'LA PAZ'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'SANTA CRUZ'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'BENI'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'ORURO'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'CHUQUISACA'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'TARIJA'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'PANDO'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'POTOSI'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'COCHABAMBA'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PROVINCIA(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'VIACHA'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'ROBORE'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'MAGDALENA'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'CHALLAPATA'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'TARABUCO'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'VILLAMONTES'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6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'GUAYARAMERIN'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7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'UYUNI'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8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'AIQUILE'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9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PERSONA 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APELLIDOS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FECHA_NAC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EDAD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EMAIL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ID_DEP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ID_PROV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GENERO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'RODRIGO'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'MENODZA UGARTE'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'1999-11-21'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23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'RODRIGO@GMAIL.COM'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'MARIA'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'LAURA TORREZ'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'1999-12-16'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25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'MARIA@GAMIL.COM'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'AUGUSTO'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'MEDRANO LOZA'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'1998-09-12'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24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'AUGUSTO@GMAIL.COM'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'MARIANO'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'FERNANDEZ GUTIERREZ'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'1995-09-12'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27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'MARIANO@GMAIL.COM'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'LORENA'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'ZAMUDIO LLANOS'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'2000-09-12'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22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'LORENA@GMAIL.COM'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5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PROYECTO(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NOMBRE_PROY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TIPO_PROY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'ANIMALES'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'BIOLOGIA'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'PREHISTORIA'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'ANTROPOLOGIA'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'MICROBIOS'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'BIOLOGIA'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'REDES Y SISTEMAS'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'TECNOLOGIA'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'FLUJO MAGNETICO'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'FISICA'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INSERT INTO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DETALLE_PROYECTO(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ID_PER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  <a:cs typeface="Arial" pitchFamily="34" charset="0"/>
              </a:rPr>
              <a:t>ID_PROY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VALUES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b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4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3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r>
              <a:rPr kumimoji="0" lang="es-BO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endParaRPr kumimoji="0" lang="es-B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8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8" t="6728" r="15158" b="30567"/>
          <a:stretch/>
        </p:blipFill>
        <p:spPr bwMode="auto">
          <a:xfrm>
            <a:off x="500382" y="548680"/>
            <a:ext cx="8147980" cy="581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11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10.Crear una función que sume los valores de la serie Fibonacci.</a:t>
            </a:r>
          </a:p>
          <a:p>
            <a:r>
              <a:rPr lang="es-ES" b="1" dirty="0"/>
              <a:t>○ El objetivo es sumar todos los números de la serie </a:t>
            </a:r>
            <a:r>
              <a:rPr lang="es-ES" b="1" dirty="0" err="1"/>
              <a:t>fibonacci</a:t>
            </a:r>
            <a:r>
              <a:rPr lang="es-ES" b="1" dirty="0"/>
              <a:t> desde una</a:t>
            </a:r>
          </a:p>
          <a:p>
            <a:r>
              <a:rPr lang="es-BO" b="1" dirty="0"/>
              <a:t>cadena.</a:t>
            </a:r>
          </a:p>
          <a:p>
            <a:r>
              <a:rPr lang="es-ES" dirty="0"/>
              <a:t>○ Es decir usted tendrá solo la cadena generada con los primeros N números</a:t>
            </a:r>
          </a:p>
          <a:p>
            <a:r>
              <a:rPr lang="es-ES" dirty="0"/>
              <a:t>de la serie </a:t>
            </a:r>
            <a:r>
              <a:rPr lang="es-ES" dirty="0" err="1"/>
              <a:t>fibonacci</a:t>
            </a:r>
            <a:r>
              <a:rPr lang="es-ES" dirty="0"/>
              <a:t> y a partir de ellos deberá sumar los números de esa</a:t>
            </a:r>
          </a:p>
          <a:p>
            <a:r>
              <a:rPr lang="es-BO" dirty="0"/>
              <a:t>serie.</a:t>
            </a:r>
          </a:p>
          <a:p>
            <a:r>
              <a:rPr lang="es-BO" dirty="0"/>
              <a:t>○ Ejemplo: </a:t>
            </a:r>
            <a:r>
              <a:rPr lang="es-BO" b="1" dirty="0" err="1"/>
              <a:t>suma_serie_fibonacci</a:t>
            </a:r>
            <a:r>
              <a:rPr lang="es-BO" b="1" dirty="0"/>
              <a:t>(</a:t>
            </a:r>
            <a:r>
              <a:rPr lang="es-BO" b="1" dirty="0" err="1"/>
              <a:t>mi_metodo_que_retorna_la_serie</a:t>
            </a:r>
            <a:r>
              <a:rPr lang="es-BO" b="1" dirty="0"/>
              <a:t>(10))</a:t>
            </a:r>
          </a:p>
          <a:p>
            <a:r>
              <a:rPr lang="es-ES" dirty="0"/>
              <a:t>■ Note que previamente deberá crear una función que retorne una</a:t>
            </a:r>
          </a:p>
          <a:p>
            <a:r>
              <a:rPr lang="es-BO" dirty="0"/>
              <a:t>cadena con la serie </a:t>
            </a:r>
            <a:r>
              <a:rPr lang="es-BO" dirty="0" err="1"/>
              <a:t>fibonacci</a:t>
            </a:r>
            <a:r>
              <a:rPr lang="es-BO" dirty="0"/>
              <a:t> hasta un cierto valor.</a:t>
            </a:r>
          </a:p>
          <a:p>
            <a:r>
              <a:rPr lang="es-BO" dirty="0"/>
              <a:t>1. Ejemplo: 0,1,1,2,3,5,8,.......</a:t>
            </a:r>
          </a:p>
          <a:p>
            <a:r>
              <a:rPr lang="es-ES" dirty="0"/>
              <a:t>■ Luego esta función se deberá pasar como parámetro a la función que</a:t>
            </a:r>
          </a:p>
          <a:p>
            <a:r>
              <a:rPr lang="es-ES" dirty="0"/>
              <a:t>suma todos los valores de esa serie generada.</a:t>
            </a:r>
            <a:endParaRPr lang="es-BO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smtClean="0"/>
              <a:t>PREGUNTA 10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2514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99592" y="984933"/>
            <a:ext cx="6912768" cy="50321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CREATE OR REPLACE FUNCTION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SERIE_FIBONANCI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NUMBER INTEGER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)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RETURNS TEXT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BEGIN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B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AUX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CONTADOR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INTEGER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DECLARE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CADENA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TEXT DEFAULT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CADENA =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','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B)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IF NUMBER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CADENA=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'0'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ELSEIF NUMBER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=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CADENA=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'0,1'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ELSEIF NUMBER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&lt;=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0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THEN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CADENA=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'EL NUMERO DEBE SER MAYOR A CERO'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ELSE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REPEAT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AUX=A+B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CADENA = </a:t>
            </a:r>
            <a:r>
              <a:rPr kumimoji="0" lang="es-BO" sz="1100" b="0" i="1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  <a:cs typeface="Arial" pitchFamily="34" charset="0"/>
              </a:rPr>
              <a:t>CONCAT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(CADENA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  <a:cs typeface="Arial" pitchFamily="34" charset="0"/>
              </a:rPr>
              <a:t>','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,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AUX)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A=B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B=AUX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SET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CONTADOR=CONTADOR+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1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        UNTIL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CONTADOR =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NUMBER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-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  <a:cs typeface="Arial" pitchFamily="34" charset="0"/>
              </a:rPr>
              <a:t>2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 REPEAT;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/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 IF;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    RETURN 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  <a:cs typeface="Arial" pitchFamily="34" charset="0"/>
              </a:rPr>
              <a:t>CADENA</a:t>
            </a: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  <a:t>END;</a:t>
            </a:r>
            <a:br>
              <a:rPr kumimoji="0" lang="es-BO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  <a:cs typeface="Arial" pitchFamily="34" charset="0"/>
              </a:rPr>
            </a:br>
            <a:endParaRPr kumimoji="0" lang="es-BO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919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adrícul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Cuadrícula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173</TotalTime>
  <Words>888</Words>
  <Application>Microsoft Office PowerPoint</Application>
  <PresentationFormat>Presentación en pantalla (4:3)</PresentationFormat>
  <Paragraphs>110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Cuadrícula</vt:lpstr>
      <vt:lpstr>Presentación de PowerPoint</vt:lpstr>
      <vt:lpstr>PARTE TEORICA </vt:lpstr>
      <vt:lpstr>Presentación de PowerPoint</vt:lpstr>
      <vt:lpstr>Parte practica</vt:lpstr>
      <vt:lpstr>Presentación de PowerPoint</vt:lpstr>
      <vt:lpstr>Presentación de PowerPoint</vt:lpstr>
      <vt:lpstr>Presentación de PowerPoint</vt:lpstr>
      <vt:lpstr>PREGUNTA 10</vt:lpstr>
      <vt:lpstr>Presentación de PowerPoint</vt:lpstr>
      <vt:lpstr>Presentación de PowerPoint</vt:lpstr>
      <vt:lpstr>PREGUNTA 11</vt:lpstr>
      <vt:lpstr>Presentación de PowerPoint</vt:lpstr>
      <vt:lpstr>PREGUNTA 12</vt:lpstr>
      <vt:lpstr>Presentación de PowerPoint</vt:lpstr>
      <vt:lpstr>PREGUNTA 13</vt:lpstr>
      <vt:lpstr>Presentación de PowerPoint</vt:lpstr>
      <vt:lpstr>PREGUNTA 14</vt:lpstr>
      <vt:lpstr>Presentación de PowerPoint</vt:lpstr>
      <vt:lpstr>PREGUNTA 15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DRY</dc:creator>
  <cp:lastModifiedBy>DRY</cp:lastModifiedBy>
  <cp:revision>15</cp:revision>
  <dcterms:created xsi:type="dcterms:W3CDTF">2022-11-25T22:41:57Z</dcterms:created>
  <dcterms:modified xsi:type="dcterms:W3CDTF">2022-11-27T21:27:59Z</dcterms:modified>
</cp:coreProperties>
</file>