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4F198-88E5-4149-A4B8-FBFABC5F574F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E6772-E351-47B7-B300-D79BC5457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b="1" dirty="0"/>
              <a:t>Title and Content </a:t>
            </a:r>
            <a:r>
              <a:rPr lang="en-US" b="0" dirty="0"/>
              <a:t>s</a:t>
            </a:r>
            <a:r>
              <a:rPr lang="en-US" dirty="0"/>
              <a:t>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D8E1D-8630-4EA2-97BC-C532E16F4B5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61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77" y="0"/>
            <a:ext cx="12220047" cy="6876288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="" xmlns:a16="http://schemas.microsoft.com/office/drawing/2014/main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3225" y="700839"/>
            <a:ext cx="3811185" cy="1408983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9196253" y="6458963"/>
            <a:ext cx="244370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5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A98301D-520D-4702-9B48-C6944D64D53A}"/>
              </a:ext>
            </a:extLst>
          </p:cNvPr>
          <p:cNvGrpSpPr/>
          <p:nvPr userDrawn="1"/>
        </p:nvGrpSpPr>
        <p:grpSpPr>
          <a:xfrm>
            <a:off x="0" y="247508"/>
            <a:ext cx="12201168" cy="6136493"/>
            <a:chOff x="0" y="185631"/>
            <a:chExt cx="9150876" cy="4602370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32925DC7-E973-400B-8446-2D256B9B6B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6EB8AEE-28F4-41F1-BA24-518ED88CA435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5C502B7-DA60-42F0-B8B9-B8AFF855845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65927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CB778948-AB23-42D8-B1E5-D4A22113507A}"/>
              </a:ext>
            </a:extLst>
          </p:cNvPr>
          <p:cNvGrpSpPr/>
          <p:nvPr userDrawn="1"/>
        </p:nvGrpSpPr>
        <p:grpSpPr>
          <a:xfrm>
            <a:off x="0" y="247508"/>
            <a:ext cx="12201168" cy="6136493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128E2EC8-7BBD-47B9-9F03-23E35E2352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A73E82CE-C0BE-4FD1-8033-9379F1CCD4C4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59950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2400" dirty="0">
                <a:solidFill>
                  <a:prstClr val="white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27150B5-154C-4FAB-BA76-E1ED5E34C21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="" xmlns:a16="http://schemas.microsoft.com/office/drawing/2014/main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295759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6E48EE1-85DF-427C-AB81-33AE75712B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298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3069053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D48DBB6-0380-4E29-BD8B-72EBB16059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298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524709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329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3130031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D400A09-73DC-4AE6-9C59-C2B1101E13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0146"/>
            <a:ext cx="12192000" cy="61329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72720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2" y="249167"/>
            <a:ext cx="12190849" cy="61325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320781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A8E0976-AAB7-4C4E-9552-3ADC0077A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2" y="249167"/>
            <a:ext cx="12190849" cy="61325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3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2942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4236365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41771" y="1003029"/>
            <a:ext cx="8534400" cy="30540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949006" y="4260261"/>
            <a:ext cx="4427165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6310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41482" y="1000415"/>
            <a:ext cx="5840919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323848" y="4547288"/>
            <a:ext cx="4258552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" y="253997"/>
            <a:ext cx="5348817" cy="61203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97364" indent="0">
              <a:buClr>
                <a:schemeClr val="accent1"/>
              </a:buClr>
              <a:buFontTx/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8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77" y="0"/>
            <a:ext cx="12220047" cy="687628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5045" y="4885651"/>
            <a:ext cx="701040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133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5045" y="1955685"/>
            <a:ext cx="7010400" cy="1470025"/>
          </a:xfrm>
        </p:spPr>
        <p:txBody>
          <a:bodyPr lIns="137160">
            <a:normAutofit/>
          </a:bodyPr>
          <a:lstStyle>
            <a:lvl1pPr algn="r">
              <a:defRPr sz="48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="" xmlns:a16="http://schemas.microsoft.com/office/drawing/2014/main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9257213" y="6458963"/>
            <a:ext cx="23827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="" xmlns:a16="http://schemas.microsoft.com/office/drawing/2014/main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7435" y="586394"/>
            <a:ext cx="2142843" cy="7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8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1608488"/>
            <a:ext cx="536448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1608488"/>
            <a:ext cx="536448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38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12430"/>
            <a:ext cx="5364480" cy="639763"/>
          </a:xfrm>
        </p:spPr>
        <p:txBody>
          <a:bodyPr anchor="b"/>
          <a:lstStyle>
            <a:lvl1pPr marL="0" indent="0">
              <a:buNone/>
              <a:defRPr sz="2667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683" y="1612430"/>
            <a:ext cx="5364480" cy="639763"/>
          </a:xfrm>
        </p:spPr>
        <p:txBody>
          <a:bodyPr anchor="b"/>
          <a:lstStyle>
            <a:lvl1pPr marL="0" indent="0">
              <a:buNone/>
              <a:defRPr sz="2667" b="1">
                <a:solidFill>
                  <a:schemeClr val="accent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3595" y="2252192"/>
            <a:ext cx="5364480" cy="3901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0683" y="2252192"/>
            <a:ext cx="5364480" cy="39014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8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=""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032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=""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6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449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6881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3595" y="1608488"/>
            <a:ext cx="3967333" cy="4572019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38451" y="1608488"/>
            <a:ext cx="6851904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734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24768" y="252939"/>
            <a:ext cx="4754880" cy="612038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3593" y="1608488"/>
            <a:ext cx="658368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6751605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575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563595" y="1864107"/>
            <a:ext cx="6939384" cy="406076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29125" y="1864106"/>
            <a:ext cx="3653276" cy="40607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807" indent="0">
              <a:buFontTx/>
              <a:buNone/>
              <a:defRPr/>
            </a:lvl2pPr>
            <a:lvl3pPr marL="776798" indent="0">
              <a:buFontTx/>
              <a:buNone/>
              <a:defRPr/>
            </a:lvl3pPr>
            <a:lvl4pPr marL="1231361" indent="0">
              <a:buFontTx/>
              <a:buNone/>
              <a:defRPr/>
            </a:lvl4pPr>
            <a:lvl5pPr marL="1447764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207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447" y="1608847"/>
            <a:ext cx="5364480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6216832" y="1608847"/>
            <a:ext cx="5365569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595" y="4660628"/>
            <a:ext cx="5364480" cy="15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0683" y="4660628"/>
            <a:ext cx="5364480" cy="15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163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3595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388728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8213863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63595" y="4363807"/>
            <a:ext cx="3377184" cy="1828800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88728" y="4363805"/>
            <a:ext cx="3377184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13863" y="4363805"/>
            <a:ext cx="3377184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4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75"/>
            <a:ext cx="12192000" cy="6851651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="" xmlns:a16="http://schemas.microsoft.com/office/drawing/2014/main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3225" y="700839"/>
            <a:ext cx="3811185" cy="140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33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593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buSzPct val="25000"/>
              <a:buFont typeface="Calibri" pitchFamily="34" charset="0"/>
              <a:buChar char=" "/>
              <a:defRPr sz="2133" baseline="0"/>
            </a:lvl1pPr>
            <a:lvl2pPr marL="755885" indent="-36575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867"/>
            </a:lvl2pPr>
            <a:lvl3pPr marL="1147205" indent="-364058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600"/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388728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buSzPct val="25000"/>
              <a:buFont typeface="Calibri" pitchFamily="34" charset="0"/>
              <a:buChar char=" "/>
              <a:defRPr sz="2133" baseline="0"/>
            </a:lvl1pPr>
            <a:lvl2pPr marL="771125" indent="-38099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213863" y="1910944"/>
            <a:ext cx="3377184" cy="4267200"/>
          </a:xfrm>
        </p:spPr>
        <p:txBody>
          <a:bodyPr lIns="0">
            <a:normAutofit/>
          </a:bodyPr>
          <a:lstStyle>
            <a:lvl1pPr marL="121917" indent="-121917">
              <a:buSzPct val="25000"/>
              <a:buFont typeface="Calibri" pitchFamily="34" charset="0"/>
              <a:buChar char=" "/>
              <a:defRPr sz="2133" baseline="0"/>
            </a:lvl1pPr>
            <a:lvl2pPr marL="771125" indent="-380990">
              <a:spcBef>
                <a:spcPts val="4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867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41086" indent="-365751">
              <a:spcBef>
                <a:spcPts val="4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75336" indent="-182875">
              <a:buClr>
                <a:schemeClr val="accent1"/>
              </a:buClr>
              <a:buFont typeface="Arial" pitchFamily="34" charset="0"/>
              <a:buNone/>
              <a:defRPr sz="1600"/>
            </a:lvl4pPr>
            <a:lvl5pPr marL="1219170" indent="-182875">
              <a:buClr>
                <a:schemeClr val="tx1"/>
              </a:buClr>
              <a:buFont typeface="Calibri" pitchFamily="34" charset="0"/>
              <a:buChar char="&gt;"/>
              <a:defRPr sz="1600"/>
            </a:lvl5pPr>
            <a:lvl6pPr marL="1402045" indent="-182875">
              <a:buClr>
                <a:schemeClr val="accent1"/>
              </a:buClr>
              <a:buFont typeface="Arial" pitchFamily="34" charset="0"/>
              <a:buChar char="•"/>
              <a:defRPr sz="1600"/>
            </a:lvl6pPr>
            <a:lvl7pPr marL="1584920" indent="-182875">
              <a:buClr>
                <a:schemeClr val="tx1"/>
              </a:buClr>
              <a:buFont typeface="Calibri" pitchFamily="34" charset="0"/>
              <a:buChar char="&gt;"/>
              <a:defRPr sz="1600"/>
            </a:lvl7pPr>
            <a:lvl8pPr marL="1767796" indent="-182875">
              <a:buClr>
                <a:schemeClr val="accent1"/>
              </a:buClr>
              <a:buFont typeface="Arial" pitchFamily="34" charset="0"/>
              <a:buChar char="•"/>
              <a:defRPr sz="1600"/>
            </a:lvl8pPr>
            <a:lvl9pPr marL="1950671" indent="-182875">
              <a:buClr>
                <a:schemeClr val="tx1"/>
              </a:buClr>
              <a:buFont typeface="Calibri" pitchFamily="34" charset="0"/>
              <a:buChar char="&gt;"/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755885" lvl="1" indent="-365751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1147205" lvl="2" indent="-364058" algn="l" defTabSz="121917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=""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4824" y="1324411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6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=""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579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1" y="240146"/>
            <a:ext cx="12194763" cy="6142183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="" xmlns:a16="http://schemas.microsoft.com/office/drawing/2014/main" id="{85D9BB0C-9CC9-4C40-919F-68C8D120ADAE}"/>
              </a:ext>
            </a:extLst>
          </p:cNvPr>
          <p:cNvSpPr txBox="1">
            <a:spLocks/>
          </p:cNvSpPr>
          <p:nvPr userDrawn="1"/>
        </p:nvSpPr>
        <p:spPr>
          <a:xfrm>
            <a:off x="711201" y="2791028"/>
            <a:ext cx="5185924" cy="1275944"/>
          </a:xfrm>
          <a:prstGeom prst="rect">
            <a:avLst/>
          </a:prstGeom>
        </p:spPr>
        <p:txBody>
          <a:bodyPr vert="horz" lIns="121920" tIns="60960" rIns="121920" bIns="6096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0" i="0" kern="1200" spc="0" dirty="0">
                <a:solidFill>
                  <a:srgbClr val="0F4B8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sz="4800">
                <a:solidFill>
                  <a:prstClr val="white"/>
                </a:solidFill>
                <a:latin typeface="Arial" panose="020B0604020202020204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57836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3777-C7F8-4408-A04D-FC56DA5055EE}" type="datetimeFigureOut">
              <a:rPr lang="en-US" smtClean="0">
                <a:solidFill>
                  <a:srgbClr val="464D5A"/>
                </a:solidFill>
              </a:rPr>
              <a:pPr/>
              <a:t>12/12/2019</a:t>
            </a:fld>
            <a:endParaRPr lang="en-US">
              <a:solidFill>
                <a:srgbClr val="464D5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64D5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3C436-78D4-404C-AED8-D1C671C96BAA}" type="slidenum">
              <a:rPr lang="en-US" smtClean="0">
                <a:solidFill>
                  <a:srgbClr val="464D5A"/>
                </a:solidFill>
              </a:rPr>
              <a:pPr/>
              <a:t>‹#›</a:t>
            </a:fld>
            <a:endParaRPr lang="en-US">
              <a:solidFill>
                <a:srgbClr val="464D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5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175"/>
            <a:ext cx="12192000" cy="6851651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="" xmlns:a16="http://schemas.microsoft.com/office/drawing/2014/main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461" y="5704209"/>
            <a:ext cx="2142843" cy="79220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21103" y="3963447"/>
            <a:ext cx="701040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133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21103" y="871054"/>
            <a:ext cx="7010400" cy="1470025"/>
          </a:xfrm>
        </p:spPr>
        <p:txBody>
          <a:bodyPr lIns="137160">
            <a:normAutofit/>
          </a:bodyPr>
          <a:lstStyle>
            <a:lvl1pPr algn="r">
              <a:defRPr sz="48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="" xmlns:a16="http://schemas.microsoft.com/office/drawing/2014/main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9422675" y="6458963"/>
            <a:ext cx="22172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="" xmlns:a16="http://schemas.microsoft.com/office/drawing/2014/main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0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49382"/>
            <a:ext cx="12192000" cy="6132945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595" y="339579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279744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7447" y="1608847"/>
            <a:ext cx="11021568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5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6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2241" y="1920401"/>
            <a:ext cx="11021568" cy="426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62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6427594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3595" y="1608488"/>
            <a:ext cx="560832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99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82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596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74945" y="1608488"/>
            <a:ext cx="560832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764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>
          <p15:clr>
            <a:srgbClr val="5ACBF0"/>
          </p15:clr>
        </p15:guide>
        <p15:guide id="3" orient="horz" pos="828">
          <p15:clr>
            <a:srgbClr val="5ACBF0"/>
          </p15:clr>
        </p15:guide>
        <p15:guide id="4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369365"/>
            <a:ext cx="12192000" cy="48895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08488"/>
            <a:ext cx="110215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49"/>
            <a:ext cx="12192000" cy="2540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933" dirty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3" smtClean="0">
                <a:solidFill>
                  <a:prstClr val="white"/>
                </a:solidFill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59" y="6429576"/>
            <a:ext cx="975353" cy="3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3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txStyles>
    <p:titleStyle>
      <a:lvl1pPr algn="l" defTabSz="1219170" rtl="0" eaLnBrk="1" latinLnBrk="0" hangingPunct="1">
        <a:spcBef>
          <a:spcPct val="0"/>
        </a:spcBef>
        <a:buNone/>
        <a:defRPr lang="en-US" sz="4000" b="0" kern="1200" spc="0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65751" indent="-365751" algn="l" defTabSz="12191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667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59865" indent="-364058" algn="l" defTabSz="12191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24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0855" indent="-364058" algn="l" defTabSz="12191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2133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36154" indent="-304792" algn="l" defTabSz="12191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867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26288" indent="-304792" algn="l" defTabSz="121917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>
          <p15:clr>
            <a:srgbClr val="FDE53C"/>
          </p15:clr>
        </p15:guide>
        <p15:guide id="2" orient="horz" pos="1620">
          <p15:clr>
            <a:srgbClr val="FDE53C"/>
          </p15:clr>
        </p15:guide>
        <p15:guide id="3" pos="5472">
          <p15:clr>
            <a:srgbClr val="F26B43"/>
          </p15:clr>
        </p15:guide>
        <p15:guide id="4" pos="336">
          <p15:clr>
            <a:srgbClr val="5ACBF0"/>
          </p15:clr>
        </p15:guide>
        <p15:guide id="5" pos="264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orient="horz" pos="828">
          <p15:clr>
            <a:srgbClr val="5ACBF0"/>
          </p15:clr>
        </p15:guide>
        <p15:guide id="8" orient="horz" pos="564">
          <p15:clr>
            <a:srgbClr val="5ACBF0"/>
          </p15:clr>
        </p15:guide>
        <p15:guide id="9" orient="horz" pos="29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5624" y="209404"/>
            <a:ext cx="11822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260344" algn="l"/>
              </a:tabLst>
            </a:pPr>
            <a:r>
              <a:rPr lang="en-US" altLang="zh-CN" sz="2400" b="1" dirty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OPL </a:t>
            </a:r>
            <a:r>
              <a:rPr lang="en-US" altLang="zh-CN" sz="2400" b="1" dirty="0" smtClean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-- </a:t>
            </a:r>
            <a:r>
              <a:rPr lang="en-US" altLang="zh-CN" sz="2400" b="1" dirty="0" err="1" smtClean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Qorvo</a:t>
            </a:r>
            <a:r>
              <a:rPr lang="en-US" altLang="zh-CN" sz="2400" b="1" dirty="0" smtClean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ActiveSemi</a:t>
            </a:r>
            <a:r>
              <a:rPr lang="en-US" altLang="zh-CN" sz="2400" b="1" dirty="0" smtClean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) CST32501QF EQA Wrong Test Program</a:t>
            </a:r>
            <a:endParaRPr lang="en-US" altLang="zh-CN" sz="2400" b="1" dirty="0">
              <a:solidFill>
                <a:srgbClr val="0070C0"/>
              </a:solidFill>
              <a:ea typeface="GulimChe" pitchFamily="49" charset="-127"/>
              <a:cs typeface="Times New Roman" pitchFamily="18" charset="0"/>
            </a:endParaRPr>
          </a:p>
        </p:txBody>
      </p:sp>
      <p:graphicFrame>
        <p:nvGraphicFramePr>
          <p:cNvPr id="7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078972"/>
              </p:ext>
            </p:extLst>
          </p:nvPr>
        </p:nvGraphicFramePr>
        <p:xfrm>
          <a:off x="145624" y="641096"/>
          <a:ext cx="11822641" cy="1008258"/>
        </p:xfrm>
        <a:graphic>
          <a:graphicData uri="http://schemas.openxmlformats.org/drawingml/2006/table">
            <a:tbl>
              <a:tblPr/>
              <a:tblGrid>
                <a:gridCol w="13398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4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354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0374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996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8994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6632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267316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376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Customer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0" cap="none" normalizeH="0" baseline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n-ea"/>
                        </a:rPr>
                        <a:t>Qorvo</a:t>
                      </a:r>
                      <a:r>
                        <a:rPr kumimoji="0" lang="en-US" altLang="ko-KR" sz="1200" b="0" i="0" u="none" strike="noStrike" kern="0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+mj-lt"/>
                          <a:ea typeface="+mn-ea"/>
                        </a:rPr>
                        <a:t> / 3090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굴림" pitchFamily="34" charset="-127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굴림" pitchFamily="34" charset="-127"/>
                          <a:cs typeface="+mn-cs"/>
                        </a:rPr>
                        <a:t>P/D/L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굴림" pitchFamily="34" charset="-127"/>
                          <a:cs typeface="+mn-cs"/>
                        </a:rPr>
                        <a:t>XC-1C-057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M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M/D,W,S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굴림" pitchFamily="34" charset="-127"/>
                          <a:cs typeface="Arial" charset="0"/>
                        </a:rPr>
                        <a:t>12/11/2019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Lot #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j-lt"/>
                        <a:ea typeface="굴림" pitchFamily="34" charset="-127"/>
                      </a:endParaRP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FTK174542095.01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53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Defect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lang="en-US" sz="1200" kern="0" dirty="0" smtClean="0">
                          <a:solidFill>
                            <a:sysClr val="windowText" lastClr="000000"/>
                          </a:solidFill>
                          <a:latin typeface="+mj-lt"/>
                          <a:ea typeface="+mn-ea"/>
                          <a:cs typeface="+mn-cs"/>
                        </a:rPr>
                        <a:t>2ea</a:t>
                      </a:r>
                      <a:r>
                        <a:rPr lang="en-US" sz="1200" kern="0" baseline="0" dirty="0" smtClean="0">
                          <a:solidFill>
                            <a:sysClr val="windowText" lastClr="000000"/>
                          </a:solidFill>
                          <a:latin typeface="+mj-lt"/>
                          <a:ea typeface="+mn-ea"/>
                          <a:cs typeface="+mn-cs"/>
                        </a:rPr>
                        <a:t> units tested with wrong program </a:t>
                      </a:r>
                      <a:r>
                        <a:rPr lang="en-US" sz="1200" kern="0" baseline="0" dirty="0" smtClean="0">
                          <a:solidFill>
                            <a:sysClr val="windowText" lastClr="000000"/>
                          </a:solidFill>
                          <a:latin typeface="+mj-lt"/>
                          <a:ea typeface="+mn-ea"/>
                          <a:cs typeface="+mn-cs"/>
                        </a:rPr>
                        <a:t>during EQA manual verification</a:t>
                      </a:r>
                      <a:endParaRPr lang="en-US" sz="1200" kern="0" dirty="0" smtClean="0">
                        <a:solidFill>
                          <a:sysClr val="windowText" lastClr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Defect Ratio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굴림" pitchFamily="34" charset="-127"/>
                          <a:cs typeface="+mn-cs"/>
                        </a:rPr>
                        <a:t>0.01% (2/19919)</a:t>
                      </a:r>
                      <a:endParaRPr kumimoji="0" lang="en-US" altLang="ja-JP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굴림" pitchFamily="34" charset="-127"/>
                        <a:cs typeface="+mn-cs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Status#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dirty="0" smtClean="0">
                          <a:solidFill>
                            <a:sysClr val="windowText" lastClr="000000"/>
                          </a:solidFill>
                          <a:latin typeface="+mj-lt"/>
                          <a:ea typeface="+mn-ea"/>
                          <a:cs typeface="+mn-cs"/>
                        </a:rPr>
                        <a:t>Customer SCAR 8D-19-00502</a:t>
                      </a:r>
                      <a:endParaRPr lang="en-US" altLang="ko-KR" sz="1200" kern="0" dirty="0">
                        <a:solidFill>
                          <a:sysClr val="windowText" lastClr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-246220"/>
            <a:ext cx="24628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>
              <a:solidFill>
                <a:srgbClr val="464D5A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523" y="2856126"/>
            <a:ext cx="11526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>
              <a:tabLst>
                <a:tab pos="469888" algn="l"/>
                <a:tab pos="1837221" algn="l"/>
                <a:tab pos="2213978" algn="l"/>
                <a:tab pos="2438339" algn="l"/>
                <a:tab pos="3056390" algn="l"/>
                <a:tab pos="6485305" algn="l"/>
                <a:tab pos="7247285" algn="l"/>
                <a:tab pos="8009266" algn="l"/>
              </a:tabLst>
            </a:pPr>
            <a:r>
              <a:rPr lang="en-US" altLang="ko-KR" sz="2000" b="1" u="sng" dirty="0">
                <a:solidFill>
                  <a:srgbClr val="000000"/>
                </a:solidFill>
                <a:cs typeface="Times New Roman" pitchFamily="18" charset="0"/>
              </a:rPr>
              <a:t>Possible Root Cause: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Engineer select wrong program during EQA manual verification under Engineer Interface. 2EA got pass after verification with incorrect program and merged back to production lots,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523" y="1731208"/>
            <a:ext cx="119109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>
              <a:tabLst>
                <a:tab pos="469888" algn="l"/>
                <a:tab pos="1837221" algn="l"/>
                <a:tab pos="2213978" algn="l"/>
                <a:tab pos="2438339" algn="l"/>
                <a:tab pos="3056390" algn="l"/>
                <a:tab pos="6485305" algn="l"/>
                <a:tab pos="7247285" algn="l"/>
                <a:tab pos="8009266" algn="l"/>
              </a:tabLst>
            </a:pPr>
            <a:r>
              <a:rPr lang="en-US" altLang="ko-KR" sz="2000" b="1" u="sng" dirty="0">
                <a:solidFill>
                  <a:srgbClr val="000000"/>
                </a:solidFill>
                <a:cs typeface="Times New Roman" pitchFamily="18" charset="0"/>
              </a:rPr>
              <a:t>Problem Description</a:t>
            </a:r>
            <a:r>
              <a:rPr lang="en-US" altLang="ko-KR" sz="2000" b="1" u="sng" dirty="0" smtClean="0">
                <a:solidFill>
                  <a:srgbClr val="000000"/>
                </a:solidFill>
                <a:cs typeface="Times New Roman" pitchFamily="18" charset="0"/>
              </a:rPr>
              <a:t>: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Qorvo</a:t>
            </a:r>
            <a:r>
              <a:rPr lang="en-US" altLang="ko-KR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(Active-semi</a:t>
            </a:r>
            <a:r>
              <a:rPr lang="en-US" altLang="ko-KR" sz="14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) </a:t>
            </a:r>
            <a:r>
              <a:rPr lang="en-US" altLang="ko-KR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feed back that </a:t>
            </a:r>
            <a:r>
              <a:rPr lang="en-US" altLang="ko-KR" sz="14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CST32501QF (date code: AJ14B )was tested with PAC5250QF test program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After check, 2ea EQA auto run fail units from lot FTK174542095.01 were verified with incorrect program FT_P_PAC5250QF_DS_EA_REV2. (Correct program should be FT_Q_CST32501QF_DS_EA_REV5)</a:t>
            </a:r>
            <a:endParaRPr lang="en-US" altLang="ko-KR" sz="1400" dirty="0">
              <a:solidFill>
                <a:srgbClr val="464D5A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523" y="3687123"/>
            <a:ext cx="118747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92" indent="-304792">
              <a:tabLst>
                <a:tab pos="469888" algn="l"/>
                <a:tab pos="1837221" algn="l"/>
                <a:tab pos="2213978" algn="l"/>
                <a:tab pos="2438339" algn="l"/>
                <a:tab pos="3056390" algn="l"/>
                <a:tab pos="6485305" algn="l"/>
                <a:tab pos="7247285" algn="l"/>
                <a:tab pos="8009266" algn="l"/>
              </a:tabLst>
            </a:pPr>
            <a:r>
              <a:rPr lang="en-US" altLang="ko-KR" sz="2800" b="1" u="sng" dirty="0">
                <a:solidFill>
                  <a:srgbClr val="000000"/>
                </a:solidFill>
                <a:cs typeface="Times New Roman" pitchFamily="18" charset="0"/>
              </a:rPr>
              <a:t>Action Plan:</a:t>
            </a:r>
          </a:p>
          <a:p>
            <a:pPr marL="285750" indent="-285750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Apply APL </a:t>
            </a:r>
            <a:r>
              <a:rPr lang="en-US" altLang="zh-CN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(Auto program loading) for engineer EQA verification</a:t>
            </a:r>
            <a:endParaRPr lang="en-US" altLang="zh-CN" sz="1400" dirty="0" smtClean="0">
              <a:solidFill>
                <a:srgbClr val="464D5A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171450" lvl="1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defRPr/>
            </a:pPr>
            <a:r>
              <a:rPr lang="en-US" altLang="zh-CN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      </a:t>
            </a:r>
            <a:r>
              <a:rPr lang="en-US" altLang="zh-CN" sz="1400" dirty="0" err="1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Resp</a:t>
            </a:r>
            <a:r>
              <a:rPr lang="en-US" altLang="zh-CN" sz="14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Weipeng Zhou</a:t>
            </a:r>
            <a:r>
              <a:rPr lang="en-US" altLang="zh-CN" sz="14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		Due Date: </a:t>
            </a:r>
            <a:r>
              <a:rPr lang="en-US" altLang="zh-CN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12/20/2019           </a:t>
            </a:r>
            <a:r>
              <a:rPr lang="en-US" altLang="zh-CN" sz="14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Status: </a:t>
            </a:r>
            <a:r>
              <a:rPr lang="en-US" altLang="zh-CN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Ongoing</a:t>
            </a:r>
            <a:r>
              <a:rPr lang="en-US" altLang="zh-CN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endParaRPr lang="en-US" altLang="zh-CN" sz="1400" dirty="0">
              <a:solidFill>
                <a:srgbClr val="464D5A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285750" lvl="1" indent="-285750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zh-CN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To optimize EQA verification procedure and define clearly check items before/after EQA verification.</a:t>
            </a:r>
            <a:endParaRPr lang="en-US" altLang="zh-CN" sz="1400" dirty="0">
              <a:solidFill>
                <a:srgbClr val="464D5A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lvl="1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defRPr/>
            </a:pPr>
            <a:r>
              <a:rPr lang="en-US" altLang="zh-CN" sz="1400" dirty="0" err="1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Resp</a:t>
            </a:r>
            <a:r>
              <a:rPr lang="en-US" altLang="zh-CN" sz="14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Weipeng Zhou / QC Team</a:t>
            </a:r>
            <a:r>
              <a:rPr lang="en-US" altLang="zh-CN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	Due Date: </a:t>
            </a:r>
            <a:r>
              <a:rPr lang="en-US" altLang="zh-CN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12/20/2019</a:t>
            </a:r>
            <a:r>
              <a:rPr lang="en-US" altLang="zh-CN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           </a:t>
            </a:r>
            <a:r>
              <a:rPr lang="en-US" altLang="zh-CN" sz="14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Status: </a:t>
            </a:r>
            <a:r>
              <a:rPr lang="en-US" altLang="zh-CN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Ongoing</a:t>
            </a:r>
          </a:p>
          <a:p>
            <a:pPr marL="285750" lvl="1" indent="-285750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Help needed from </a:t>
            </a:r>
            <a:r>
              <a:rPr lang="en-US" altLang="zh-CN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customer to update </a:t>
            </a:r>
            <a:r>
              <a:rPr lang="en-US" altLang="zh-CN" sz="14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test program to </a:t>
            </a:r>
            <a:r>
              <a:rPr lang="en-US" altLang="zh-CN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restrict </a:t>
            </a:r>
            <a:r>
              <a:rPr lang="en-US" altLang="zh-CN" sz="14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chip write times, only allow one time chip write on flash </a:t>
            </a:r>
            <a:r>
              <a:rPr lang="en-US" altLang="zh-CN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memory</a:t>
            </a:r>
          </a:p>
          <a:p>
            <a:pPr lvl="1" fontAlgn="t">
              <a:spcBef>
                <a:spcPct val="50000"/>
              </a:spcBef>
              <a:spcAft>
                <a:spcPct val="0"/>
              </a:spcAft>
              <a:buClr>
                <a:srgbClr val="004686"/>
              </a:buClr>
              <a:buSzPct val="110000"/>
              <a:defRPr/>
            </a:pPr>
            <a:r>
              <a:rPr lang="en-US" altLang="zh-CN" sz="1400" dirty="0" err="1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Resp</a:t>
            </a:r>
            <a:r>
              <a:rPr lang="en-US" altLang="zh-CN" sz="14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Customer	 </a:t>
            </a:r>
            <a:r>
              <a:rPr lang="en-US" altLang="zh-CN" sz="14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	Due Date: </a:t>
            </a:r>
            <a:r>
              <a:rPr lang="en-US" altLang="zh-CN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TBD	Status</a:t>
            </a:r>
            <a:r>
              <a:rPr lang="en-US" altLang="zh-CN" sz="1400" dirty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1400" dirty="0" smtClean="0">
                <a:solidFill>
                  <a:srgbClr val="464D5A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TBD</a:t>
            </a:r>
            <a:endParaRPr lang="en-US" altLang="zh-CN" sz="1400" dirty="0">
              <a:solidFill>
                <a:srgbClr val="464D5A"/>
              </a:solidFill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184399"/>
      </p:ext>
    </p:extLst>
  </p:cSld>
  <p:clrMapOvr>
    <a:masterClrMapping/>
  </p:clrMapOvr>
</p:sld>
</file>

<file path=ppt/theme/theme1.xml><?xml version="1.0" encoding="utf-8"?>
<a:theme xmlns:a="http://schemas.openxmlformats.org/drawingml/2006/main" name="122018_Internal-AmkorCorpTemplate">
  <a:themeElements>
    <a:clrScheme name="Amkor 2018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0F4B8F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228600" indent="-228600" algn="l">
          <a:buClr>
            <a:schemeClr val="bg1"/>
          </a:buClr>
          <a:buSzPct val="75000"/>
          <a:buFont typeface="Segoe UI Symbol" panose="020B0502040204020203" pitchFamily="34" charset="0"/>
          <a:buChar char="▶"/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7338" indent="-287338" algn="l">
          <a:buClr>
            <a:schemeClr val="accent1"/>
          </a:buClr>
          <a:buSzPct val="75000"/>
          <a:buFont typeface="Segoe UI Symbol" panose="020B0502040204020203" pitchFamily="34" charset="0"/>
          <a:buChar char="▶"/>
          <a:defRPr sz="2000" dirty="0" err="1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4B551C7-71D3-477E-8738-8E1B867B7BA6}" vid="{C27FD9F1-1F7E-442B-BDDD-71A8F3D4E4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149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굴림</vt:lpstr>
      <vt:lpstr>GulimChe</vt:lpstr>
      <vt:lpstr>黑体</vt:lpstr>
      <vt:lpstr>Arial</vt:lpstr>
      <vt:lpstr>Calibri</vt:lpstr>
      <vt:lpstr>Open Sans Light</vt:lpstr>
      <vt:lpstr>Segoe UI</vt:lpstr>
      <vt:lpstr>Segoe UI Symbol</vt:lpstr>
      <vt:lpstr>Times New Roman</vt:lpstr>
      <vt:lpstr>Verdana</vt:lpstr>
      <vt:lpstr>122018_Internal-AmkorCorpTemplate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Zhao</dc:creator>
  <cp:lastModifiedBy>Jiaying Xu</cp:lastModifiedBy>
  <cp:revision>32</cp:revision>
  <dcterms:created xsi:type="dcterms:W3CDTF">2019-10-07T06:09:55Z</dcterms:created>
  <dcterms:modified xsi:type="dcterms:W3CDTF">2019-12-12T07:43:07Z</dcterms:modified>
</cp:coreProperties>
</file>