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441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584" userDrawn="1">
          <p15:clr>
            <a:srgbClr val="A4A3A4"/>
          </p15:clr>
        </p15:guide>
        <p15:guide id="7" pos="4176" userDrawn="1">
          <p15:clr>
            <a:srgbClr val="A4A3A4"/>
          </p15:clr>
        </p15:guide>
        <p15:guide id="8" orient="horz" pos="11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9E8"/>
    <a:srgbClr val="1585D9"/>
    <a:srgbClr val="0A64DC"/>
    <a:srgbClr val="5493CC"/>
    <a:srgbClr val="8BC1E0"/>
    <a:srgbClr val="25BDDB"/>
    <a:srgbClr val="0045BB"/>
    <a:srgbClr val="556C8A"/>
    <a:srgbClr val="4F6481"/>
    <a:srgbClr val="225AA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84" autoAdjust="0"/>
  </p:normalViewPr>
  <p:slideViewPr>
    <p:cSldViewPr snapToGrid="0">
      <p:cViewPr varScale="1">
        <p:scale>
          <a:sx n="98" d="100"/>
          <a:sy n="98" d="100"/>
        </p:scale>
        <p:origin x="600" y="84"/>
      </p:cViewPr>
      <p:guideLst>
        <p:guide pos="1584"/>
        <p:guide pos="4176"/>
        <p:guide orient="horz" pos="118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2856" y="-4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50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z="1050" smtClean="0">
                <a:latin typeface="Arial" pitchFamily="34" charset="0"/>
              </a:rPr>
              <a:t>‹#›</a:t>
            </a:fld>
            <a:endParaRPr lang="en-US" sz="105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6/16/2020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600"/>
      </a:spcAft>
      <a:buClr>
        <a:schemeClr val="accent1"/>
      </a:buClr>
      <a:buSzPct val="75000"/>
      <a:buFont typeface="Segoe UI Symbol" panose="020B0502040204020203" pitchFamily="34" charset="0"/>
      <a:buChar char="▶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42900" indent="-171450" algn="l" defTabSz="914400" rtl="0" eaLnBrk="1" latinLnBrk="0" hangingPunct="1">
      <a:spcAft>
        <a:spcPts val="600"/>
      </a:spcAft>
      <a:buClr>
        <a:schemeClr val="accent1"/>
      </a:buClr>
      <a:buSzPct val="75000"/>
      <a:buFont typeface="Segoe UI Symbol" panose="020B0502040204020203" pitchFamily="34" charset="0"/>
      <a:buChar char="▷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520700" indent="-171450" algn="l" defTabSz="914400" rtl="0" eaLnBrk="1" latinLnBrk="0" hangingPunct="1">
      <a:spcAft>
        <a:spcPts val="600"/>
      </a:spcAft>
      <a:buClr>
        <a:schemeClr val="accent1"/>
      </a:buClr>
      <a:buSzPct val="75000"/>
      <a:buFont typeface="Segoe UI Symbol" panose="020B0502040204020203" pitchFamily="34" charset="0"/>
      <a:buChar char="⨠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85800" indent="-171450" algn="l" defTabSz="914400" rtl="0" eaLnBrk="1" latinLnBrk="0" hangingPunct="1">
      <a:spcAft>
        <a:spcPts val="600"/>
      </a:spcAft>
      <a:buClr>
        <a:schemeClr val="accent1"/>
      </a:buClr>
      <a:buSzPct val="75000"/>
      <a:buFont typeface="Arial" panose="020B0604020202020204" pitchFamily="34" charset="0"/>
      <a:buChar char="–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63600" indent="-171450" algn="l" defTabSz="914400" rtl="0" eaLnBrk="1" latinLnBrk="0" hangingPunct="1">
      <a:spcAft>
        <a:spcPts val="600"/>
      </a:spcAft>
      <a:buClr>
        <a:schemeClr val="accent1"/>
      </a:buClr>
      <a:buFont typeface="Segoe UI Symbol" panose="020B0502040204020203" pitchFamily="34" charset="0"/>
      <a:buChar char="▸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3" Type="http://schemas.openxmlformats.org/officeDocument/2006/relationships/hyperlink" Target="https://www.linkedin.com/company/7135/" TargetMode="External"/><Relationship Id="rId7" Type="http://schemas.openxmlformats.org/officeDocument/2006/relationships/hyperlink" Target="https://www.facebook.com/AmkorTechnology/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www.youtube.com/user/AmkorTechnology" TargetMode="External"/><Relationship Id="rId5" Type="http://schemas.openxmlformats.org/officeDocument/2006/relationships/hyperlink" Target="https://twitter.com/AmkorTechnolog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amkor.com/amkor-wechat/" TargetMode="Externa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3" Type="http://schemas.openxmlformats.org/officeDocument/2006/relationships/hyperlink" Target="https://www.linkedin.com/company/7135/" TargetMode="External"/><Relationship Id="rId7" Type="http://schemas.openxmlformats.org/officeDocument/2006/relationships/hyperlink" Target="https://www.facebook.com/AmkorTechnology/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www.youtube.com/user/AmkorTechnology" TargetMode="External"/><Relationship Id="rId5" Type="http://schemas.openxmlformats.org/officeDocument/2006/relationships/hyperlink" Target="https://twitter.com/AmkorTechnolog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amkor.com/amkor-wechat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="" xmlns:a16="http://schemas.microsoft.com/office/drawing/2014/main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6897189" y="4844222"/>
            <a:ext cx="18327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2020 Amkor Technology, Inc.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="" xmlns:a16="http://schemas.microsoft.com/office/drawing/2014/main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7B2827D-E484-40A9-8CC8-D7AC7088A760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9D326417-A89B-4DC1-B82A-4EAAFF9FB88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5946921-0F2D-4785-BB1A-361A46263B9B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5C502B7-DA60-42F0-B8B9-B8AFF855845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673056C4-B5A6-40A4-BD80-72F9596F7925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CD8D5F83-0A40-41C3-A2D9-F0F8CA82EAB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FB6B80A2-1DD6-425C-AD92-3E45DF52D612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27150B5-154C-4FAB-BA76-E1ED5E34C21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="" xmlns:a16="http://schemas.microsoft.com/office/drawing/2014/main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99367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0AE26A9-A0DC-4DCB-B70F-C71C12ABB0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261190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D9C8CE3-6C48-42AB-8F11-604397E492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03172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electronics, circuit&#10;&#10;Description automatically generated">
            <a:extLst>
              <a:ext uri="{FF2B5EF4-FFF2-40B4-BE49-F238E27FC236}">
                <a16:creationId xmlns="" xmlns:a16="http://schemas.microsoft.com/office/drawing/2014/main" id="{BE7C9D96-E141-470B-8444-24A9869678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367"/>
            <a:ext cx="9144000" cy="45970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5D30E48-10C5-4903-9448-A099BEC458C6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="" xmlns:a16="http://schemas.microsoft.com/office/drawing/2014/main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225122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electronics, circuit&#10;&#10;Description automatically generated">
            <a:extLst>
              <a:ext uri="{FF2B5EF4-FFF2-40B4-BE49-F238E27FC236}">
                <a16:creationId xmlns="" xmlns:a16="http://schemas.microsoft.com/office/drawing/2014/main" id="{1B8A9DAC-5D4F-4C72-9F6A-3BCAB93D6D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367"/>
            <a:ext cx="9144000" cy="4597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1EEE57F-9F67-4E3F-9830-70C8F17D171D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="" xmlns:a16="http://schemas.microsoft.com/office/drawing/2014/main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44575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10CA65C-F958-4861-B26C-90D6D5F547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3637865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41606A4-DFC8-44BB-9707-BB708D573F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436727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alking in the rain&#10;&#10;Description automatically generated">
            <a:extLst>
              <a:ext uri="{FF2B5EF4-FFF2-40B4-BE49-F238E27FC236}">
                <a16:creationId xmlns="" xmlns:a16="http://schemas.microsoft.com/office/drawing/2014/main" id="{2CBC48C3-5742-4386-9204-B9BE087188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4602"/>
            <a:ext cx="9144000" cy="4595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A9D55A-CFED-4C54-91A6-5E351CD2644C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5</a:t>
            </a:r>
          </a:p>
        </p:txBody>
      </p:sp>
    </p:spTree>
    <p:extLst>
      <p:ext uri="{BB962C8B-B14F-4D97-AF65-F5344CB8AC3E}">
        <p14:creationId xmlns:p14="http://schemas.microsoft.com/office/powerpoint/2010/main" val="1770021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walking in the rain&#10;&#10;Description automatically generated">
            <a:extLst>
              <a:ext uri="{FF2B5EF4-FFF2-40B4-BE49-F238E27FC236}">
                <a16:creationId xmlns="" xmlns:a16="http://schemas.microsoft.com/office/drawing/2014/main" id="{F017B375-8F7E-4066-AD99-9BEB081EE4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4602"/>
            <a:ext cx="9144000" cy="4595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1D5778-9648-45E9-8920-72160FFFD4FE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5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20394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6284" y="3664238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6284" y="1466763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="" xmlns:a16="http://schemas.microsoft.com/office/drawing/2014/main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6942909" y="4844222"/>
            <a:ext cx="17870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2020 Amkor Technology, Inc.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="" xmlns:a16="http://schemas.microsoft.com/office/drawing/2014/main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076" y="439795"/>
            <a:ext cx="1607132" cy="5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6DE1C9C-CF90-4F8C-868B-AD007063E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6</a:t>
            </a:r>
          </a:p>
        </p:txBody>
      </p:sp>
    </p:spTree>
    <p:extLst>
      <p:ext uri="{BB962C8B-B14F-4D97-AF65-F5344CB8AC3E}">
        <p14:creationId xmlns:p14="http://schemas.microsoft.com/office/powerpoint/2010/main" val="28207846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0C1BFC-DACD-4109-89D8-4B86E6A954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5"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6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151075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50F2EDE-8FB3-4036-B08A-24C6A45ED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81140"/>
            <a:ext cx="9143999" cy="46085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98F710E-5147-49F8-88F2-14CBC65C6AF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="" xmlns:a16="http://schemas.microsoft.com/office/drawing/2014/main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7</a:t>
            </a:r>
          </a:p>
        </p:txBody>
      </p:sp>
    </p:spTree>
    <p:extLst>
      <p:ext uri="{BB962C8B-B14F-4D97-AF65-F5344CB8AC3E}">
        <p14:creationId xmlns:p14="http://schemas.microsoft.com/office/powerpoint/2010/main" val="3534211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DCAF2C7-D595-4351-B94A-BE1EDD2D8E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81140"/>
            <a:ext cx="9143999" cy="46085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300148B-21EC-4599-9590-A474AB1829E7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="" xmlns:a16="http://schemas.microsoft.com/office/drawing/2014/main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7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="" xmlns:a16="http://schemas.microsoft.com/office/drawing/2014/main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246154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81328" y="752272"/>
            <a:ext cx="6400800" cy="22905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461754" y="3195196"/>
            <a:ext cx="332037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306111" y="750311"/>
            <a:ext cx="4380689" cy="22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92886" y="3410466"/>
            <a:ext cx="319391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0" y="190498"/>
            <a:ext cx="4011613" cy="45902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73025" indent="0">
              <a:buClr>
                <a:schemeClr val="accent1"/>
              </a:buClr>
              <a:buFontTx/>
              <a:buNone/>
              <a:defRPr sz="2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206366"/>
            <a:ext cx="402336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206366"/>
            <a:ext cx="402336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512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689144"/>
            <a:ext cx="4023360" cy="2926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689144"/>
            <a:ext cx="4023360" cy="2926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="" xmlns:a16="http://schemas.microsoft.com/office/drawing/2014/main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="" xmlns:a16="http://schemas.microsoft.com/office/drawing/2014/main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2020 Amkor Technology, Inc.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="" xmlns:a16="http://schemas.microsoft.com/office/drawing/2014/main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6577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96" y="1206366"/>
            <a:ext cx="2975500" cy="342901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3838" y="1206366"/>
            <a:ext cx="5138928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8576" y="189704"/>
            <a:ext cx="3566160" cy="459028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695" y="1206366"/>
            <a:ext cx="493776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5063704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22696" y="1398080"/>
            <a:ext cx="5204538" cy="304557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6843" y="1398080"/>
            <a:ext cx="2739957" cy="304557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96863" indent="0">
              <a:buFontTx/>
              <a:buNone/>
              <a:defRPr/>
            </a:lvl2pPr>
            <a:lvl3pPr marL="582613" indent="0">
              <a:buFontTx/>
              <a:buNone/>
              <a:defRPr/>
            </a:lvl3pPr>
            <a:lvl4pPr marL="923544" indent="0">
              <a:buFontTx/>
              <a:buNone/>
              <a:defRPr/>
            </a:lvl4pPr>
            <a:lvl5pPr marL="108585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585" y="1206635"/>
            <a:ext cx="4023360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662623" y="1206635"/>
            <a:ext cx="4024177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696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5512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269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29154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160397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696" y="3272855"/>
            <a:ext cx="2532888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91546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60397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="" xmlns:a16="http://schemas.microsoft.com/office/drawing/2014/main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2695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66928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400"/>
            </a:lvl2pPr>
            <a:lvl3pPr marL="860425" indent="-2730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2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91546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160397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="" xmlns:a16="http://schemas.microsoft.com/office/drawing/2014/main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93308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="" xmlns:a16="http://schemas.microsoft.com/office/drawing/2014/main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52577" cy="51434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A76C9FC-746B-4003-80E2-4961DCD42EA2}"/>
              </a:ext>
            </a:extLst>
          </p:cNvPr>
          <p:cNvSpPr/>
          <p:nvPr userDrawn="1"/>
        </p:nvSpPr>
        <p:spPr>
          <a:xfrm>
            <a:off x="6219870" y="3978699"/>
            <a:ext cx="2932707" cy="893804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10C8068-8FDD-43C4-B0F2-AFAA8487B7D5}"/>
              </a:ext>
            </a:extLst>
          </p:cNvPr>
          <p:cNvSpPr txBox="1"/>
          <p:nvPr userDrawn="1"/>
        </p:nvSpPr>
        <p:spPr>
          <a:xfrm>
            <a:off x="6659612" y="4148602"/>
            <a:ext cx="21812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200" b="0" u="none" dirty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C33D9BD-17B3-49C9-A83E-F1CCD64900E3}"/>
              </a:ext>
            </a:extLst>
          </p:cNvPr>
          <p:cNvGrpSpPr/>
          <p:nvPr userDrawn="1"/>
        </p:nvGrpSpPr>
        <p:grpSpPr>
          <a:xfrm>
            <a:off x="7445044" y="4496439"/>
            <a:ext cx="1395866" cy="245313"/>
            <a:chOff x="6290589" y="4301880"/>
            <a:chExt cx="2295799" cy="403470"/>
          </a:xfrm>
        </p:grpSpPr>
        <p:pic>
          <p:nvPicPr>
            <p:cNvPr id="7" name="Picture 6" descr="A close up of a logo&#10;&#10;Description automatically generated">
              <a:hlinkClick r:id="rId3"/>
              <a:extLst>
                <a:ext uri="{FF2B5EF4-FFF2-40B4-BE49-F238E27FC236}">
                  <a16:creationId xmlns="" xmlns:a16="http://schemas.microsoft.com/office/drawing/2014/main" id="{8938D3CC-DEEF-4B28-8A30-76F55B2005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589" y="4301880"/>
              <a:ext cx="403470" cy="403470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hlinkClick r:id="rId5"/>
              <a:extLst>
                <a:ext uri="{FF2B5EF4-FFF2-40B4-BE49-F238E27FC236}">
                  <a16:creationId xmlns="" xmlns:a16="http://schemas.microsoft.com/office/drawing/2014/main" id="{FB84D027-376D-4BF2-B2A0-6DC9B6B148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411" y="4301880"/>
              <a:ext cx="403470" cy="403470"/>
            </a:xfrm>
            <a:prstGeom prst="rect">
              <a:avLst/>
            </a:prstGeom>
          </p:spPr>
        </p:pic>
        <p:pic>
          <p:nvPicPr>
            <p:cNvPr id="10" name="Picture 9">
              <a:hlinkClick r:id="rId7"/>
              <a:extLst>
                <a:ext uri="{FF2B5EF4-FFF2-40B4-BE49-F238E27FC236}">
                  <a16:creationId xmlns="" xmlns:a16="http://schemas.microsoft.com/office/drawing/2014/main" id="{406A0EED-F164-4791-802A-00EFA28ED3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3500" y="4301880"/>
              <a:ext cx="403470" cy="403470"/>
            </a:xfrm>
            <a:prstGeom prst="rect">
              <a:avLst/>
            </a:prstGeom>
          </p:spPr>
        </p:pic>
        <p:pic>
          <p:nvPicPr>
            <p:cNvPr id="11" name="Picture 10">
              <a:hlinkClick r:id="rId9"/>
              <a:extLst>
                <a:ext uri="{FF2B5EF4-FFF2-40B4-BE49-F238E27FC236}">
                  <a16:creationId xmlns="" xmlns:a16="http://schemas.microsoft.com/office/drawing/2014/main" id="{BC814710-0512-4BEE-BEC9-340E00A90C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2918" y="4301880"/>
              <a:ext cx="403470" cy="403470"/>
            </a:xfrm>
            <a:prstGeom prst="rect">
              <a:avLst/>
            </a:prstGeom>
          </p:spPr>
        </p:pic>
        <p:pic>
          <p:nvPicPr>
            <p:cNvPr id="12" name="Picture 11">
              <a:hlinkClick r:id="rId11"/>
              <a:extLst>
                <a:ext uri="{FF2B5EF4-FFF2-40B4-BE49-F238E27FC236}">
                  <a16:creationId xmlns="" xmlns:a16="http://schemas.microsoft.com/office/drawing/2014/main" id="{BFFEEC00-A0F8-4867-9A41-8E906D61FB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9322" y="4301880"/>
              <a:ext cx="444157" cy="403470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8D60B1D-2DFD-4DD3-9CFA-E4E5F29EF60E}"/>
              </a:ext>
            </a:extLst>
          </p:cNvPr>
          <p:cNvCxnSpPr>
            <a:cxnSpLocks/>
          </p:cNvCxnSpPr>
          <p:nvPr userDrawn="1"/>
        </p:nvCxnSpPr>
        <p:spPr>
          <a:xfrm>
            <a:off x="6117502" y="4425601"/>
            <a:ext cx="3015562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1B39403D-B1DF-4E8C-8D8D-105995D7B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" y="1985461"/>
            <a:ext cx="4454558" cy="1379923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6B213014-4F24-4C5D-80D3-3C60A5A5B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9100" y="3421930"/>
            <a:ext cx="4454558" cy="64169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9" name="Logo">
            <a:extLst>
              <a:ext uri="{FF2B5EF4-FFF2-40B4-BE49-F238E27FC236}">
                <a16:creationId xmlns="" xmlns:a16="http://schemas.microsoft.com/office/drawing/2014/main" id="{ABAF6D1C-90BA-41C0-B993-2E4C1129C7D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4" y="525629"/>
            <a:ext cx="2858389" cy="105673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="" xmlns:a16="http://schemas.microsoft.com/office/drawing/2014/main" id="{54ACDB1F-E9CF-44C1-90C4-2DA5700475C8}"/>
              </a:ext>
            </a:extLst>
          </p:cNvPr>
          <p:cNvSpPr txBox="1">
            <a:spLocks/>
          </p:cNvSpPr>
          <p:nvPr userDrawn="1"/>
        </p:nvSpPr>
        <p:spPr>
          <a:xfrm>
            <a:off x="346638" y="4844222"/>
            <a:ext cx="4247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2020 Amkor Technology, Inc.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Thank You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52577" cy="51434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A76C9FC-746B-4003-80E2-4961DCD42EA2}"/>
              </a:ext>
            </a:extLst>
          </p:cNvPr>
          <p:cNvSpPr/>
          <p:nvPr userDrawn="1"/>
        </p:nvSpPr>
        <p:spPr>
          <a:xfrm>
            <a:off x="6219870" y="3978699"/>
            <a:ext cx="2932707" cy="893804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10C8068-8FDD-43C4-B0F2-AFAA8487B7D5}"/>
              </a:ext>
            </a:extLst>
          </p:cNvPr>
          <p:cNvSpPr txBox="1"/>
          <p:nvPr userDrawn="1"/>
        </p:nvSpPr>
        <p:spPr>
          <a:xfrm>
            <a:off x="6659612" y="4148602"/>
            <a:ext cx="218129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200" b="0" u="none" dirty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C33D9BD-17B3-49C9-A83E-F1CCD64900E3}"/>
              </a:ext>
            </a:extLst>
          </p:cNvPr>
          <p:cNvGrpSpPr/>
          <p:nvPr userDrawn="1"/>
        </p:nvGrpSpPr>
        <p:grpSpPr>
          <a:xfrm>
            <a:off x="7445044" y="4496439"/>
            <a:ext cx="1395866" cy="245313"/>
            <a:chOff x="6290589" y="4301880"/>
            <a:chExt cx="2295799" cy="403470"/>
          </a:xfrm>
        </p:grpSpPr>
        <p:pic>
          <p:nvPicPr>
            <p:cNvPr id="7" name="Picture 6" descr="A close up of a logo&#10;&#10;Description automatically generated">
              <a:hlinkClick r:id="rId3"/>
              <a:extLst>
                <a:ext uri="{FF2B5EF4-FFF2-40B4-BE49-F238E27FC236}">
                  <a16:creationId xmlns="" xmlns:a16="http://schemas.microsoft.com/office/drawing/2014/main" id="{8938D3CC-DEEF-4B28-8A30-76F55B2005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589" y="4301880"/>
              <a:ext cx="403470" cy="403470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hlinkClick r:id="rId5"/>
              <a:extLst>
                <a:ext uri="{FF2B5EF4-FFF2-40B4-BE49-F238E27FC236}">
                  <a16:creationId xmlns="" xmlns:a16="http://schemas.microsoft.com/office/drawing/2014/main" id="{FB84D027-376D-4BF2-B2A0-6DC9B6B148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411" y="4301880"/>
              <a:ext cx="403470" cy="403470"/>
            </a:xfrm>
            <a:prstGeom prst="rect">
              <a:avLst/>
            </a:prstGeom>
          </p:spPr>
        </p:pic>
        <p:pic>
          <p:nvPicPr>
            <p:cNvPr id="10" name="Picture 9">
              <a:hlinkClick r:id="rId7"/>
              <a:extLst>
                <a:ext uri="{FF2B5EF4-FFF2-40B4-BE49-F238E27FC236}">
                  <a16:creationId xmlns="" xmlns:a16="http://schemas.microsoft.com/office/drawing/2014/main" id="{406A0EED-F164-4791-802A-00EFA28ED3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3500" y="4301880"/>
              <a:ext cx="403470" cy="403470"/>
            </a:xfrm>
            <a:prstGeom prst="rect">
              <a:avLst/>
            </a:prstGeom>
          </p:spPr>
        </p:pic>
        <p:pic>
          <p:nvPicPr>
            <p:cNvPr id="11" name="Picture 10">
              <a:hlinkClick r:id="rId9"/>
              <a:extLst>
                <a:ext uri="{FF2B5EF4-FFF2-40B4-BE49-F238E27FC236}">
                  <a16:creationId xmlns="" xmlns:a16="http://schemas.microsoft.com/office/drawing/2014/main" id="{BC814710-0512-4BEE-BEC9-340E00A90C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2918" y="4301880"/>
              <a:ext cx="403470" cy="403470"/>
            </a:xfrm>
            <a:prstGeom prst="rect">
              <a:avLst/>
            </a:prstGeom>
          </p:spPr>
        </p:pic>
        <p:pic>
          <p:nvPicPr>
            <p:cNvPr id="12" name="Picture 11">
              <a:hlinkClick r:id="rId11"/>
              <a:extLst>
                <a:ext uri="{FF2B5EF4-FFF2-40B4-BE49-F238E27FC236}">
                  <a16:creationId xmlns="" xmlns:a16="http://schemas.microsoft.com/office/drawing/2014/main" id="{BFFEEC00-A0F8-4867-9A41-8E906D61FB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9322" y="4301880"/>
              <a:ext cx="444157" cy="403470"/>
            </a:xfrm>
            <a:prstGeom prst="rect">
              <a:avLst/>
            </a:prstGeom>
          </p:spPr>
        </p:pic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08D60B1D-2DFD-4DD3-9CFA-E4E5F29EF60E}"/>
              </a:ext>
            </a:extLst>
          </p:cNvPr>
          <p:cNvCxnSpPr>
            <a:cxnSpLocks/>
          </p:cNvCxnSpPr>
          <p:nvPr userDrawn="1"/>
        </p:nvCxnSpPr>
        <p:spPr>
          <a:xfrm>
            <a:off x="6117502" y="4425601"/>
            <a:ext cx="3015562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="" xmlns:a16="http://schemas.microsoft.com/office/drawing/2014/main" id="{11585130-1DCE-47E7-9B8C-9D68662D9F38}"/>
              </a:ext>
            </a:extLst>
          </p:cNvPr>
          <p:cNvSpPr txBox="1">
            <a:spLocks/>
          </p:cNvSpPr>
          <p:nvPr userDrawn="1"/>
        </p:nvSpPr>
        <p:spPr>
          <a:xfrm>
            <a:off x="346638" y="4844222"/>
            <a:ext cx="4247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2020 Amkor Technology, Inc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Logo">
            <a:extLst>
              <a:ext uri="{FF2B5EF4-FFF2-40B4-BE49-F238E27FC236}">
                <a16:creationId xmlns="" xmlns:a16="http://schemas.microsoft.com/office/drawing/2014/main" id="{ABAF6D1C-90BA-41C0-B993-2E4C1129C7D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4" y="525629"/>
            <a:ext cx="2858389" cy="10567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E96089C-A11E-479D-B07B-236E146C280B}"/>
              </a:ext>
            </a:extLst>
          </p:cNvPr>
          <p:cNvSpPr txBox="1"/>
          <p:nvPr userDrawn="1"/>
        </p:nvSpPr>
        <p:spPr>
          <a:xfrm>
            <a:off x="415400" y="2722129"/>
            <a:ext cx="448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9928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="" xmlns:a16="http://schemas.microsoft.com/office/drawing/2014/main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6" y="4278156"/>
            <a:ext cx="1607132" cy="59415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90827" y="2972585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90827" y="653290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="" xmlns:a16="http://schemas.microsoft.com/office/drawing/2014/main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7067006" y="4844222"/>
            <a:ext cx="1662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2020 Amkor Technology, Inc.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lide Number Placeholder 5">
            <a:extLst>
              <a:ext uri="{FF2B5EF4-FFF2-40B4-BE49-F238E27FC236}">
                <a16:creationId xmlns="" xmlns:a16="http://schemas.microsoft.com/office/drawing/2014/main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7036"/>
            <a:ext cx="9144000" cy="4599709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696" y="254684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585" y="1206635"/>
            <a:ext cx="8266176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81" y="1440301"/>
            <a:ext cx="8266176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="" xmlns:a16="http://schemas.microsoft.com/office/drawing/2014/main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4820695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696" y="1206366"/>
            <a:ext cx="420624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8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2696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1209" y="1206366"/>
            <a:ext cx="420624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 userDrawn="1">
          <p15:clr>
            <a:srgbClr val="5ACBF0"/>
          </p15:clr>
        </p15:guide>
        <p15:guide id="3" orient="horz" pos="828" userDrawn="1">
          <p15:clr>
            <a:srgbClr val="5ACBF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7023"/>
            <a:ext cx="9144000" cy="3667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6366"/>
            <a:ext cx="8266176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"/>
            <a:ext cx="9144000" cy="1905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2020 Amkor Technology, Inc.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4" y="4822181"/>
            <a:ext cx="731515" cy="2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688" r:id="rId3"/>
    <p:sldLayoutId id="2147483689" r:id="rId4"/>
    <p:sldLayoutId id="2147483717" r:id="rId5"/>
    <p:sldLayoutId id="2147483664" r:id="rId6"/>
    <p:sldLayoutId id="2147483665" r:id="rId7"/>
    <p:sldLayoutId id="2147483684" r:id="rId8"/>
    <p:sldLayoutId id="2147483685" r:id="rId9"/>
    <p:sldLayoutId id="2147483666" r:id="rId10"/>
    <p:sldLayoutId id="2147483722" r:id="rId11"/>
    <p:sldLayoutId id="2147483686" r:id="rId12"/>
    <p:sldLayoutId id="2147483723" r:id="rId13"/>
    <p:sldLayoutId id="2147483728" r:id="rId14"/>
    <p:sldLayoutId id="2147483727" r:id="rId15"/>
    <p:sldLayoutId id="2147483720" r:id="rId16"/>
    <p:sldLayoutId id="2147483724" r:id="rId17"/>
    <p:sldLayoutId id="2147483729" r:id="rId18"/>
    <p:sldLayoutId id="2147483730" r:id="rId19"/>
    <p:sldLayoutId id="2147483721" r:id="rId20"/>
    <p:sldLayoutId id="2147483725" r:id="rId21"/>
    <p:sldLayoutId id="2147483732" r:id="rId22"/>
    <p:sldLayoutId id="2147483731" r:id="rId23"/>
    <p:sldLayoutId id="2147483673" r:id="rId24"/>
    <p:sldLayoutId id="2147483687" r:id="rId25"/>
    <p:sldLayoutId id="2147483667" r:id="rId26"/>
    <p:sldLayoutId id="2147483668" r:id="rId27"/>
    <p:sldLayoutId id="2147483669" r:id="rId28"/>
    <p:sldLayoutId id="2147483674" r:id="rId29"/>
    <p:sldLayoutId id="2147483670" r:id="rId30"/>
    <p:sldLayoutId id="2147483671" r:id="rId31"/>
    <p:sldLayoutId id="2147483683" r:id="rId32"/>
    <p:sldLayoutId id="2147483675" r:id="rId33"/>
    <p:sldLayoutId id="2147483676" r:id="rId34"/>
    <p:sldLayoutId id="2147483677" r:id="rId35"/>
    <p:sldLayoutId id="2147483678" r:id="rId36"/>
    <p:sldLayoutId id="2147483718" r:id="rId37"/>
    <p:sldLayoutId id="2147483726" r:id="rId38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6991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1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2144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44752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2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 userDrawn="1">
          <p15:clr>
            <a:srgbClr val="FDE53C"/>
          </p15:clr>
        </p15:guide>
        <p15:guide id="3" orient="horz" pos="1620" userDrawn="1">
          <p15:clr>
            <a:srgbClr val="FDE53C"/>
          </p15:clr>
        </p15:guide>
        <p15:guide id="4" pos="5472" userDrawn="1">
          <p15:clr>
            <a:srgbClr val="F26B43"/>
          </p15:clr>
        </p15:guide>
        <p15:guide id="5" pos="336" userDrawn="1">
          <p15:clr>
            <a:srgbClr val="5ACBF0"/>
          </p15:clr>
        </p15:guide>
        <p15:guide id="6" pos="264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828" userDrawn="1">
          <p15:clr>
            <a:srgbClr val="5ACBF0"/>
          </p15:clr>
        </p15:guide>
        <p15:guide id="9" orient="horz" pos="564" userDrawn="1">
          <p15:clr>
            <a:srgbClr val="5ACBF0"/>
          </p15:clr>
        </p15:guide>
        <p15:guide id="10" orient="horz" pos="2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w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9842" y="1689246"/>
            <a:ext cx="8629728" cy="29893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400" b="1" dirty="0"/>
              <a:t>Problem Description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Calibri" panose="020F0502020204030204" pitchFamily="34" charset="0"/>
                <a:cs typeface="Calibri" panose="020F0502020204030204" pitchFamily="34" charset="0"/>
              </a:rPr>
              <a:t>N18A ODP BIB full </a:t>
            </a:r>
            <a:r>
              <a:rPr lang="en-US" altLang="zh-CN" sz="1050" dirty="0">
                <a:latin typeface="Calibri" panose="020F0502020204030204" pitchFamily="34" charset="0"/>
                <a:cs typeface="Calibri" panose="020F0502020204030204" pitchFamily="34" charset="0"/>
              </a:rPr>
              <a:t>loading (256ea per BIB) </a:t>
            </a:r>
            <a:r>
              <a:rPr lang="en-US" altLang="zh-CN" sz="1050" dirty="0">
                <a:latin typeface="Calibri" panose="020F0502020204030204" pitchFamily="34" charset="0"/>
                <a:cs typeface="Calibri" panose="020F0502020204030204" pitchFamily="34" charset="0"/>
              </a:rPr>
              <a:t>which against N18A PCN rev2019020 </a:t>
            </a:r>
            <a:r>
              <a:rPr lang="en-US" altLang="zh-CN" sz="1050" dirty="0">
                <a:latin typeface="Calibri" panose="020F0502020204030204" pitchFamily="34" charset="0"/>
                <a:cs typeface="Calibri" panose="020F0502020204030204" pitchFamily="34" charset="0"/>
              </a:rPr>
              <a:t>requirement ( PCN required close 4 line, 192EA per BIB)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400" b="1" dirty="0"/>
              <a:t>Possible Root Cause</a:t>
            </a:r>
            <a:r>
              <a:rPr lang="en-US" altLang="ko-KR" sz="1400" b="1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Calibri" panose="020F0502020204030204" pitchFamily="34" charset="0"/>
                <a:cs typeface="Calibri" panose="020F0502020204030204" pitchFamily="34" charset="0"/>
              </a:rPr>
              <a:t>Intel released PCN of N18A </a:t>
            </a:r>
            <a:r>
              <a:rPr lang="en-US" altLang="zh-CN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B6700</a:t>
            </a:r>
            <a:r>
              <a:rPr lang="en-US" altLang="zh-CN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50" dirty="0">
                <a:latin typeface="Calibri" panose="020F0502020204030204" pitchFamily="34" charset="0"/>
                <a:cs typeface="Calibri" panose="020F0502020204030204" pitchFamily="34" charset="0"/>
              </a:rPr>
              <a:t>Test Program for Rev2019020 on Jan.21. PE follow internal checklist and miss </a:t>
            </a:r>
            <a:r>
              <a:rPr lang="en-US" altLang="zh-CN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checking </a:t>
            </a:r>
            <a:r>
              <a:rPr lang="en-US" altLang="zh-CN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BIB </a:t>
            </a:r>
            <a:r>
              <a:rPr lang="en-US" altLang="zh-CN" sz="1050" dirty="0">
                <a:latin typeface="Calibri" panose="020F0502020204030204" pitchFamily="34" charset="0"/>
                <a:cs typeface="Calibri" panose="020F0502020204030204" pitchFamily="34" charset="0"/>
              </a:rPr>
              <a:t>loading </a:t>
            </a:r>
            <a:r>
              <a:rPr lang="en-US" altLang="zh-CN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new requirement </a:t>
            </a:r>
            <a:r>
              <a:rPr lang="en-US" altLang="zh-CN" sz="1050" dirty="0">
                <a:latin typeface="Calibri" panose="020F0502020204030204" pitchFamily="34" charset="0"/>
                <a:cs typeface="Calibri" panose="020F0502020204030204" pitchFamily="34" charset="0"/>
              </a:rPr>
              <a:t>in PCN.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Calibri" panose="020F0502020204030204" pitchFamily="34" charset="0"/>
                <a:cs typeface="Calibri" panose="020F0502020204030204" pitchFamily="34" charset="0"/>
              </a:rPr>
              <a:t>Usually Intel PCN format include two parts - test tape release note and whitelist. All changes will be highlight in yellow. For this time, BIB loading table is new </a:t>
            </a:r>
            <a:r>
              <a:rPr lang="en-US" altLang="zh-CN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added </a:t>
            </a:r>
            <a:r>
              <a:rPr lang="en-US" altLang="zh-CN" sz="1050" dirty="0">
                <a:latin typeface="Calibri" panose="020F0502020204030204" pitchFamily="34" charset="0"/>
                <a:cs typeface="Calibri" panose="020F0502020204030204" pitchFamily="34" charset="0"/>
              </a:rPr>
              <a:t>item in </a:t>
            </a:r>
            <a:r>
              <a:rPr lang="en-US" altLang="zh-CN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PCN, partial BIB request was not highlight</a:t>
            </a:r>
            <a:r>
              <a:rPr lang="en-US" altLang="zh-CN" sz="10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no mapping provided until 6/9/2020</a:t>
            </a:r>
            <a:endParaRPr lang="en-US" altLang="zh-CN" sz="105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b="1" dirty="0" smtClean="0"/>
              <a:t>Action Plan: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Calibri" panose="020F0502020204030204" pitchFamily="34" charset="0"/>
                <a:cs typeface="Calibri" panose="020F0502020204030204" pitchFamily="34" charset="0"/>
              </a:rPr>
              <a:t>Update </a:t>
            </a:r>
            <a:r>
              <a:rPr lang="en-US" altLang="zh-CN" sz="1050" dirty="0">
                <a:latin typeface="Calibri" panose="020F0502020204030204" pitchFamily="34" charset="0"/>
                <a:cs typeface="Calibri" panose="020F0502020204030204" pitchFamily="34" charset="0"/>
              </a:rPr>
              <a:t>internal PCN checklist </a:t>
            </a:r>
            <a:r>
              <a:rPr lang="en-US" altLang="zh-CN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to cover BIB loading quantity for </a:t>
            </a:r>
            <a:r>
              <a:rPr lang="en-US" altLang="zh-CN" sz="1050" dirty="0">
                <a:latin typeface="Calibri" panose="020F0502020204030204" pitchFamily="34" charset="0"/>
                <a:cs typeface="Calibri" panose="020F0502020204030204" pitchFamily="34" charset="0"/>
              </a:rPr>
              <a:t>Burn and </a:t>
            </a:r>
            <a:r>
              <a:rPr lang="en-US" altLang="zh-CN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DSA DUT open quantity for ATE</a:t>
            </a:r>
            <a:endParaRPr lang="en-US" altLang="zh-CN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: Leo Wang	Due Date: 6/11/2020	Status: Done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Calibri" panose="020F0502020204030204" pitchFamily="34" charset="0"/>
                <a:cs typeface="Calibri" panose="020F0502020204030204" pitchFamily="34" charset="0"/>
              </a:rPr>
              <a:t>Help needed from Intel to highlight all the changes in PCN or add one column “change description” to summarize in </a:t>
            </a:r>
            <a:r>
              <a:rPr lang="en-US" altLang="zh-CN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PCN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zh-CN" sz="1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Resp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Intel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	Due Date: 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TBD	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	Status: </a:t>
            </a:r>
            <a:r>
              <a:rPr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on-going</a:t>
            </a:r>
            <a:endParaRPr lang="en-US" altLang="zh-C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7391" y="-23381"/>
            <a:ext cx="8266176" cy="79552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OPL </a:t>
            </a:r>
            <a:r>
              <a:rPr lang="en-US" altLang="zh-CN" sz="2000" dirty="0" smtClean="0"/>
              <a:t>– N18A ODP </a:t>
            </a:r>
            <a:r>
              <a:rPr lang="en-US" altLang="zh-CN" sz="2000" dirty="0" smtClean="0"/>
              <a:t>Miss Partial BIB Loading Requirement against PCN</a:t>
            </a:r>
            <a:endParaRPr lang="zh-CN" altLang="en-US" sz="2000" dirty="0"/>
          </a:p>
        </p:txBody>
      </p:sp>
      <p:graphicFrame>
        <p:nvGraphicFramePr>
          <p:cNvPr id="4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06549"/>
              </p:ext>
            </p:extLst>
          </p:nvPr>
        </p:nvGraphicFramePr>
        <p:xfrm>
          <a:off x="199842" y="843208"/>
          <a:ext cx="8629728" cy="701040"/>
        </p:xfrm>
        <a:graphic>
          <a:graphicData uri="http://schemas.openxmlformats.org/drawingml/2006/table">
            <a:tbl>
              <a:tblPr/>
              <a:tblGrid>
                <a:gridCol w="9780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277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89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24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23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6857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0535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95123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425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Customer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lang="en-US" altLang="zh-CN" sz="1000" kern="0" dirty="0" smtClean="0">
                          <a:solidFill>
                            <a:sysClr val="windowText" lastClr="000000"/>
                          </a:solidFill>
                          <a:latin typeface="+mj-lt"/>
                        </a:rPr>
                        <a:t>Intel / 126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굴림" pitchFamily="34" charset="-127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굴림" pitchFamily="34" charset="-127"/>
                          <a:cs typeface="+mn-cs"/>
                        </a:rPr>
                        <a:t>P/D/L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Calibri" panose="020F0502020204030204" pitchFamily="34" charset="0"/>
                        </a:rPr>
                        <a:t>4P/1</a:t>
                      </a:r>
                      <a:r>
                        <a:rPr kumimoji="0" lang="en-US" altLang="zh-CN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Calibri" panose="020F0502020204030204" pitchFamily="34" charset="0"/>
                        </a:rPr>
                        <a:t>A</a:t>
                      </a:r>
                      <a:r>
                        <a:rPr kumimoji="0" lang="en-US" altLang="ko-KR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Calibri" panose="020F0502020204030204" pitchFamily="34" charset="0"/>
                        </a:rPr>
                        <a:t>/132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M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M/D,W,S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굴림" pitchFamily="34" charset="-127"/>
                          <a:cs typeface="Arial" charset="0"/>
                        </a:rPr>
                        <a:t>6/9/2020</a:t>
                      </a: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Lot #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kumimoji="0" lang="en-US" altLang="zh-CN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itchFamily="2" charset="-122"/>
                          <a:cs typeface="+mn-cs"/>
                        </a:rPr>
                        <a:t>40 lots / 190K</a:t>
                      </a:r>
                      <a:endParaRPr kumimoji="0" lang="en-US" altLang="zh-CN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72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Defect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lang="en-US" sz="1000" kern="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N18A</a:t>
                      </a:r>
                      <a:r>
                        <a:rPr lang="en-US" sz="1000" kern="0" baseline="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 ODP miss BIB requirement in PCN</a:t>
                      </a:r>
                      <a:endParaRPr lang="en-US" sz="1000" kern="0" dirty="0" smtClean="0">
                        <a:solidFill>
                          <a:sysClr val="windowText" lastClr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Defect Ratio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t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ja-JP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j-lt"/>
                          <a:ea typeface="굴림" pitchFamily="34" charset="-127"/>
                          <a:cs typeface="+mn-cs"/>
                        </a:rPr>
                        <a:t>NA</a:t>
                      </a:r>
                      <a:endParaRPr kumimoji="0" lang="en-US" altLang="ja-JP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j-lt"/>
                        <a:ea typeface="굴림" pitchFamily="34" charset="-127"/>
                        <a:cs typeface="+mn-cs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굴림" pitchFamily="34" charset="-127"/>
                        </a:rPr>
                        <a:t>Status#</a:t>
                      </a:r>
                    </a:p>
                  </a:txBody>
                  <a:tcPr marL="121920" marR="121920" marT="60960" marB="6096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004686"/>
                        </a:buClr>
                        <a:buSzPct val="110000"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Lot</a:t>
                      </a:r>
                      <a:r>
                        <a:rPr lang="en-US" altLang="zh-CN" sz="1000" kern="0" baseline="0" dirty="0" smtClean="0">
                          <a:solidFill>
                            <a:sysClr val="windowText" lastClr="000000"/>
                          </a:solidFill>
                          <a:latin typeface="+mj-lt"/>
                          <a:ea typeface="+mn-ea"/>
                          <a:cs typeface="+mn-cs"/>
                        </a:rPr>
                        <a:t>s release</a:t>
                      </a:r>
                      <a:endParaRPr lang="en-US" altLang="ko-KR" sz="1000" kern="0" dirty="0">
                        <a:solidFill>
                          <a:sysClr val="windowText" lastClr="00000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465" y="3183941"/>
            <a:ext cx="837407" cy="1032804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908698"/>
              </p:ext>
            </p:extLst>
          </p:nvPr>
        </p:nvGraphicFramePr>
        <p:xfrm>
          <a:off x="8270168" y="843208"/>
          <a:ext cx="487463" cy="411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0168" y="843208"/>
                        <a:ext cx="487463" cy="411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6921739"/>
      </p:ext>
    </p:extLst>
  </p:cSld>
  <p:clrMapOvr>
    <a:masterClrMapping/>
  </p:clrMapOvr>
</p:sld>
</file>

<file path=ppt/theme/theme1.xml><?xml version="1.0" encoding="utf-8"?>
<a:theme xmlns:a="http://schemas.openxmlformats.org/drawingml/2006/main" name="2020-v0105_Internal-AmkorCorpTemplat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338" indent="-287338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20-Internal-Amkor-Corporate-Template.potx" id="{C7AB3F32-E968-4175-8AE8-5595AFE82CD7}" vid="{840510B8-C236-4308-96DE-886F410AB26A}"/>
    </a:ext>
  </a:extLst>
</a:theme>
</file>

<file path=ppt/theme/theme2.xml><?xml version="1.0" encoding="utf-8"?>
<a:theme xmlns:a="http://schemas.openxmlformats.org/drawingml/2006/main" name="Office Them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stom 1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2020-External-Amkor-Corporate-Template</Template>
  <TotalTime>231</TotalTime>
  <Words>174</Words>
  <Application>Microsoft Office PowerPoint</Application>
  <PresentationFormat>On-screen Show (16:9)</PresentationFormat>
  <Paragraphs>28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굴림</vt:lpstr>
      <vt:lpstr>宋体</vt:lpstr>
      <vt:lpstr>宋体</vt:lpstr>
      <vt:lpstr>黑体</vt:lpstr>
      <vt:lpstr>Arial</vt:lpstr>
      <vt:lpstr>Calibri</vt:lpstr>
      <vt:lpstr>Open Sans Light</vt:lpstr>
      <vt:lpstr>Open Sans SemiBold</vt:lpstr>
      <vt:lpstr>Segoe UI Symbol</vt:lpstr>
      <vt:lpstr>Verdana</vt:lpstr>
      <vt:lpstr>Wingdings</vt:lpstr>
      <vt:lpstr>2020-v0105_Internal-AmkorCorpTemplate</vt:lpstr>
      <vt:lpstr>Microsoft Excel Worksheet</vt:lpstr>
      <vt:lpstr>OPL – N18A ODP Miss Partial BIB Loading Requirement against PCN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Qorvo Test Low Yield</dc:title>
  <dc:subject>Training</dc:subject>
  <dc:creator>Jiaying Xu</dc:creator>
  <cp:lastModifiedBy>Jiaying Xu</cp:lastModifiedBy>
  <cp:revision>30</cp:revision>
  <dcterms:created xsi:type="dcterms:W3CDTF">2020-05-14T03:30:00Z</dcterms:created>
  <dcterms:modified xsi:type="dcterms:W3CDTF">2020-06-16T03:35:20Z</dcterms:modified>
</cp:coreProperties>
</file>