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16" userDrawn="1">
          <p15:clr>
            <a:srgbClr val="A4A3A4"/>
          </p15:clr>
        </p15:guide>
        <p15:guide id="7" pos="3744" userDrawn="1">
          <p15:clr>
            <a:srgbClr val="A4A3A4"/>
          </p15:clr>
        </p15:guide>
        <p15:guide id="8" orient="horz" pos="2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6DC"/>
    <a:srgbClr val="556C8A"/>
    <a:srgbClr val="4F6481"/>
    <a:srgbClr val="225AA8"/>
    <a:srgbClr val="235BA9"/>
    <a:srgbClr val="3A5190"/>
    <a:srgbClr val="566C8A"/>
    <a:srgbClr val="4E6480"/>
    <a:srgbClr val="6599E0"/>
    <a:srgbClr val="235AA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84" autoAdjust="0"/>
  </p:normalViewPr>
  <p:slideViewPr>
    <p:cSldViewPr snapToGrid="0">
      <p:cViewPr varScale="1">
        <p:scale>
          <a:sx n="98" d="100"/>
          <a:sy n="98" d="100"/>
        </p:scale>
        <p:origin x="600" y="84"/>
      </p:cViewPr>
      <p:guideLst>
        <p:guide pos="2016"/>
        <p:guide pos="3744"/>
        <p:guide orient="horz" pos="21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4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5/17/2020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30CAA585-4B4D-460A-AAC9-081AA74A12D4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6625" y="284163"/>
            <a:ext cx="4984750" cy="28051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82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A98301D-520D-4702-9B48-C6944D64D53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B778948-AB23-42D8-B1E5-D4A22113507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xmlns="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xmlns="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180109"/>
            <a:ext cx="9146072" cy="46066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xmlns="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533400" y="2093271"/>
            <a:ext cx="3889443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xmlns="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xmlns="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72"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0" r:id="rId14"/>
    <p:sldLayoutId id="2147483724" r:id="rId15"/>
    <p:sldLayoutId id="2147483721" r:id="rId16"/>
    <p:sldLayoutId id="2147483725" r:id="rId17"/>
    <p:sldLayoutId id="2147483673" r:id="rId18"/>
    <p:sldLayoutId id="2147483687" r:id="rId19"/>
    <p:sldLayoutId id="2147483667" r:id="rId20"/>
    <p:sldLayoutId id="2147483668" r:id="rId21"/>
    <p:sldLayoutId id="2147483669" r:id="rId22"/>
    <p:sldLayoutId id="2147483674" r:id="rId23"/>
    <p:sldLayoutId id="2147483670" r:id="rId24"/>
    <p:sldLayoutId id="2147483671" r:id="rId25"/>
    <p:sldLayoutId id="2147483683" r:id="rId26"/>
    <p:sldLayoutId id="2147483675" r:id="rId27"/>
    <p:sldLayoutId id="2147483676" r:id="rId28"/>
    <p:sldLayoutId id="2147483677" r:id="rId29"/>
    <p:sldLayoutId id="2147483678" r:id="rId30"/>
    <p:sldLayoutId id="2147483718" r:id="rId3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2A08320-C428-FB45-9514-50F4ECF07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18" y="157052"/>
            <a:ext cx="88669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95263" algn="l"/>
              </a:tabLst>
            </a:pPr>
            <a:r>
              <a:rPr lang="en-US" altLang="en-US" b="1" dirty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Customer + Product + Issue @ Process</a:t>
            </a:r>
          </a:p>
        </p:txBody>
      </p:sp>
      <p:graphicFrame>
        <p:nvGraphicFramePr>
          <p:cNvPr id="6" name="Group 121">
            <a:extLst>
              <a:ext uri="{FF2B5EF4-FFF2-40B4-BE49-F238E27FC236}">
                <a16:creationId xmlns:a16="http://schemas.microsoft.com/office/drawing/2014/main" xmlns="" id="{1E53583B-CD34-4D4C-AF7B-45A22694F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25919"/>
              </p:ext>
            </p:extLst>
          </p:nvPr>
        </p:nvGraphicFramePr>
        <p:xfrm>
          <a:off x="109218" y="574603"/>
          <a:ext cx="8866980" cy="695581"/>
        </p:xfrm>
        <a:graphic>
          <a:graphicData uri="http://schemas.openxmlformats.org/drawingml/2006/table">
            <a:tbl>
              <a:tblPr/>
              <a:tblGrid>
                <a:gridCol w="10049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5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90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781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747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9245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474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048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49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Customer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Bigfish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P/D/L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NA</a:t>
                      </a: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M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M/D,W,S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Arial" charset="0"/>
                        </a:rPr>
                        <a:t>2020/5/14</a:t>
                      </a:r>
                      <a:endParaRPr kumimoji="0" lang="en-US" altLang="ja-JP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Lot 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NA</a:t>
                      </a:r>
                      <a:endParaRPr kumimoji="0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Defect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Probe card damage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Defect Ratio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ja-JP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+mn-cs"/>
                        </a:rPr>
                        <a:t>1 pcs</a:t>
                      </a:r>
                      <a:endParaRPr kumimoji="0" lang="en-US" altLang="ja-JP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Status#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On-going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FE5FEB1D-97E2-DC4E-8027-69D8B97EF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xmlns="" id="{307CC190-D5D6-CC47-BD14-3793466C7686}"/>
              </a:ext>
            </a:extLst>
          </p:cNvPr>
          <p:cNvSpPr txBox="1"/>
          <p:nvPr/>
        </p:nvSpPr>
        <p:spPr>
          <a:xfrm>
            <a:off x="109218" y="2223140"/>
            <a:ext cx="892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600" b="1" u="sng" dirty="0">
                <a:solidFill>
                  <a:schemeClr val="tx2"/>
                </a:solidFill>
                <a:cs typeface="Times New Roman" pitchFamily="18" charset="0"/>
              </a:rPr>
              <a:t>Possible Root Cause</a:t>
            </a:r>
            <a:r>
              <a:rPr lang="en-US" altLang="ko-KR" sz="1600" b="1" u="sng" dirty="0" smtClean="0">
                <a:solidFill>
                  <a:schemeClr val="tx2"/>
                </a:solidFill>
                <a:cs typeface="Times New Roman" pitchFamily="18" charset="0"/>
              </a:rPr>
              <a:t>:</a:t>
            </a: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cs typeface="Times New Roman" pitchFamily="18" charset="0"/>
              </a:rPr>
              <a:t>- Engineer setup wrong reference needle height, then manual move the chuck and made probe card hit the needle alignment camera</a:t>
            </a:r>
            <a:endParaRPr lang="en-US" altLang="zh-CN" sz="70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xmlns="" id="{51C736D4-6812-174C-A292-5940FE3E68AF}"/>
              </a:ext>
            </a:extLst>
          </p:cNvPr>
          <p:cNvSpPr txBox="1"/>
          <p:nvPr/>
        </p:nvSpPr>
        <p:spPr>
          <a:xfrm>
            <a:off x="109218" y="1358367"/>
            <a:ext cx="80656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400" b="1" u="sng" dirty="0">
                <a:solidFill>
                  <a:schemeClr val="tx2"/>
                </a:solidFill>
                <a:cs typeface="Times New Roman" pitchFamily="18" charset="0"/>
              </a:rPr>
              <a:t>Problem Description</a:t>
            </a:r>
            <a:r>
              <a:rPr lang="en-US" altLang="ko-KR" sz="1400" b="1" u="sng" dirty="0" smtClean="0">
                <a:solidFill>
                  <a:schemeClr val="tx2"/>
                </a:solidFill>
                <a:cs typeface="Times New Roman" pitchFamily="18" charset="0"/>
              </a:rPr>
              <a:t>:</a:t>
            </a: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cs typeface="Times New Roman" pitchFamily="18" charset="0"/>
              </a:rPr>
              <a:t>- Found probe card damage during probe recipe setup</a:t>
            </a:r>
            <a:endParaRPr lang="en-US" altLang="ko-KR" sz="1200" dirty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xmlns="" id="{584AE4C7-850F-584F-890B-31356A2E85AE}"/>
              </a:ext>
            </a:extLst>
          </p:cNvPr>
          <p:cNvSpPr txBox="1"/>
          <p:nvPr/>
        </p:nvSpPr>
        <p:spPr>
          <a:xfrm>
            <a:off x="109218" y="3251852"/>
            <a:ext cx="8921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600" b="1" u="sng" dirty="0">
                <a:solidFill>
                  <a:schemeClr val="tx2"/>
                </a:solidFill>
                <a:cs typeface="Times New Roman" pitchFamily="18" charset="0"/>
              </a:rPr>
              <a:t>Action Plan</a:t>
            </a:r>
            <a:r>
              <a:rPr lang="en-US" altLang="ko-KR" sz="1600" b="1" u="sng" dirty="0" smtClean="0">
                <a:solidFill>
                  <a:schemeClr val="tx2"/>
                </a:solidFill>
                <a:cs typeface="Times New Roman" pitchFamily="18" charset="0"/>
              </a:rPr>
              <a:t>:</a:t>
            </a:r>
          </a:p>
          <a:p>
            <a:pPr marL="285750" indent="-285750">
              <a:buFontTx/>
              <a:buChar char="-"/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cs typeface="Times New Roman" pitchFamily="18" charset="0"/>
              </a:rPr>
              <a:t>Re-flesh training engineer for recipe setup</a:t>
            </a:r>
          </a:p>
          <a:p>
            <a:pPr marL="285750" indent="-285750">
              <a:buFontTx/>
              <a:buChar char="-"/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200" dirty="0" smtClean="0">
                <a:solidFill>
                  <a:schemeClr val="tx2"/>
                </a:solidFill>
                <a:cs typeface="Times New Roman" pitchFamily="18" charset="0"/>
              </a:rPr>
              <a:t>Overall evaluate and optimize recipe setup procedure </a:t>
            </a:r>
            <a:endParaRPr lang="en-US" altLang="ko-KR" sz="1200" dirty="0">
              <a:solidFill>
                <a:schemeClr val="tx2"/>
              </a:solidFill>
              <a:cs typeface="Times New Roman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312486"/>
              </p:ext>
            </p:extLst>
          </p:nvPr>
        </p:nvGraphicFramePr>
        <p:xfrm>
          <a:off x="3707500" y="1741683"/>
          <a:ext cx="11461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4" imgW="1146240" imgH="557640" progId="Package">
                  <p:embed/>
                </p:oleObj>
              </mc:Choice>
              <mc:Fallback>
                <p:oleObj name="Packager Shell Object" showAsIcon="1" r:id="rId4" imgW="1146240" imgH="5576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7500" y="1741683"/>
                        <a:ext cx="1146175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154503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W Test Monthly TP Reveiw_Feb'19" id="{2D3D17B9-CF11-4446-B1E6-9EE949A62090}" vid="{697A59D7-A3C9-6748-9676-D58D807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122018_Internal-AmkorCorpTemplate</Template>
  <TotalTime>21</TotalTime>
  <Words>82</Words>
  <Application>Microsoft Office PowerPoint</Application>
  <PresentationFormat>On-screen Show (16:9)</PresentationFormat>
  <Paragraphs>23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굴림</vt:lpstr>
      <vt:lpstr>GulimChe</vt:lpstr>
      <vt:lpstr>Open Sans Light</vt:lpstr>
      <vt:lpstr>黑体</vt:lpstr>
      <vt:lpstr>宋体</vt:lpstr>
      <vt:lpstr>宋体</vt:lpstr>
      <vt:lpstr>Arial</vt:lpstr>
      <vt:lpstr>Calibri</vt:lpstr>
      <vt:lpstr>Segoe UI</vt:lpstr>
      <vt:lpstr>Segoe UI Symbol</vt:lpstr>
      <vt:lpstr>Times New Roman</vt:lpstr>
      <vt:lpstr>Verdana</vt:lpstr>
      <vt:lpstr>122018_Internal-AmkorCorpTemplate</vt:lpstr>
      <vt:lpstr>Packager Shell Object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Training</dc:subject>
  <dc:creator>Philip Yang</dc:creator>
  <cp:lastModifiedBy>Heaton Ge</cp:lastModifiedBy>
  <cp:revision>3</cp:revision>
  <dcterms:created xsi:type="dcterms:W3CDTF">2019-04-15T07:56:18Z</dcterms:created>
  <dcterms:modified xsi:type="dcterms:W3CDTF">2020-05-17T04:46:30Z</dcterms:modified>
</cp:coreProperties>
</file>