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F198-88E5-4149-A4B8-FBFABC5F574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772-E351-47B7-B300-D79BC545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Title and Content </a:t>
            </a:r>
            <a:r>
              <a:rPr lang="en-US" b="0" dirty="0"/>
              <a:t>s</a:t>
            </a:r>
            <a:r>
              <a:rPr lang="en-US" dirty="0"/>
              <a:t>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A98301D-520D-4702-9B48-C6944D64D53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592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778948-AB23-42D8-B1E5-D4A22113507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29575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306905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52470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13003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72720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20781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36365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31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955685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03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4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88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3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24768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0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16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7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240146"/>
            <a:ext cx="12194763" cy="614218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711201" y="2791028"/>
            <a:ext cx="5185924" cy="1275944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sz="4800">
                <a:solidFill>
                  <a:prstClr val="white"/>
                </a:solidFill>
                <a:latin typeface="Arial" panose="020B0604020202020204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578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777-C7F8-4408-A04D-FC56DA5055EE}" type="datetimeFigureOut">
              <a:rPr lang="en-US" smtClean="0">
                <a:solidFill>
                  <a:srgbClr val="464D5A"/>
                </a:solidFill>
              </a:rPr>
              <a:pPr/>
              <a:t>9/7/2020</a:t>
            </a:fld>
            <a:endParaRPr lang="en-US">
              <a:solidFill>
                <a:srgbClr val="464D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D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C436-78D4-404C-AED8-D1C671C96BAA}" type="slidenum">
              <a:rPr lang="en-US" smtClean="0">
                <a:solidFill>
                  <a:srgbClr val="464D5A"/>
                </a:solidFill>
              </a:rPr>
              <a:pPr/>
              <a:t>‹#›</a:t>
            </a:fld>
            <a:endParaRPr lang="en-US">
              <a:solidFill>
                <a:srgbClr val="464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4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0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27974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9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7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lvl1pPr algn="l" defTabSz="1219170" rtl="0" eaLnBrk="1" latinLnBrk="0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5624" y="209404"/>
            <a:ext cx="11822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60344" algn="l"/>
              </a:tabLst>
            </a:pPr>
            <a:r>
              <a:rPr lang="en-US" altLang="zh-CN" sz="2400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OPL Intel Re-burn Over Stress</a:t>
            </a:r>
            <a:endParaRPr lang="en-US" altLang="zh-CN" sz="2400" b="1" dirty="0">
              <a:solidFill>
                <a:srgbClr val="0070C0"/>
              </a:solidFill>
              <a:ea typeface="GulimChe" pitchFamily="49" charset="-127"/>
              <a:cs typeface="Times New Roman" pitchFamily="18" charset="0"/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72838"/>
              </p:ext>
            </p:extLst>
          </p:nvPr>
        </p:nvGraphicFramePr>
        <p:xfrm>
          <a:off x="145624" y="641096"/>
          <a:ext cx="11822641" cy="923011"/>
        </p:xfrm>
        <a:graphic>
          <a:graphicData uri="http://schemas.openxmlformats.org/drawingml/2006/table">
            <a:tbl>
              <a:tblPr/>
              <a:tblGrid>
                <a:gridCol w="1339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41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480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110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996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899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632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6731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402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Customer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lang="en-US" altLang="zh-CN" sz="1200" kern="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Intel / 126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P/D/L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5J/1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F</a:t>
                      </a: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/13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4P</a:t>
                      </a: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/1A/132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M/D,W,S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08/31</a:t>
                      </a:r>
                      <a:r>
                        <a:rPr kumimoji="0" lang="en-US" altLang="ja-JP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charset="0"/>
                        </a:rPr>
                        <a:t>/2020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Lot #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S035C040/S035C065/S035C064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Defect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Re-burn over stress</a:t>
                      </a:r>
                      <a:endParaRPr kumimoji="0" lang="en-US" altLang="ko-KR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Defect Ratio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 lots/ 18000ea units</a:t>
                      </a:r>
                      <a:endParaRPr kumimoji="0" lang="en-US" altLang="ja-JP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Status#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</a:t>
                      </a:r>
                      <a:r>
                        <a:rPr lang="en-US" altLang="zh-CN" sz="1200" kern="0" baseline="0" dirty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200" kern="0" baseline="0" dirty="0" smtClean="0">
                          <a:solidFill>
                            <a:sysClr val="windowText" lastClr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Reclaim</a:t>
                      </a:r>
                      <a:endParaRPr lang="en-US" altLang="zh-CN" sz="1200" kern="0" dirty="0" smtClean="0">
                        <a:solidFill>
                          <a:sysClr val="windowText" lastClr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rgbClr val="464D5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7683" y="2877147"/>
            <a:ext cx="117610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1600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Possible Root Cause: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Engineer need modify ATT file manually before re-burn.</a:t>
            </a:r>
          </a:p>
          <a:p>
            <a:pPr marL="285750" lvl="0" indent="-285750" fontAlgn="t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As these lots were hard stopped during cold testing, engineer add special color for these lots in tracking list and filter out these lots when doing attribute file modification. Missing </a:t>
            </a:r>
            <a:r>
              <a:rPr lang="en-US" sz="1100" dirty="0" err="1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att</a:t>
            </a:r>
            <a:r>
              <a:rPr lang="en-US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file modification for these lots by mistake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Current </a:t>
            </a:r>
            <a:r>
              <a:rPr lang="en-US" altLang="zh-CN" sz="1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system did not support ATT file auto </a:t>
            </a:r>
            <a:r>
              <a:rPr lang="en-US" altLang="zh-CN" sz="11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update for Re-BURN lots</a:t>
            </a:r>
            <a:endParaRPr lang="en-US" altLang="zh-CN" sz="11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624" y="1763450"/>
            <a:ext cx="1184512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Problem </a:t>
            </a:r>
            <a:r>
              <a:rPr lang="en-US" altLang="ko-KR" b="1" u="sng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Description: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Engineer detected that three lots re-burned with original ATT file by mistake without adding “</a:t>
            </a:r>
            <a:r>
              <a:rPr lang="en-US" altLang="ko-KR" sz="1100" dirty="0" err="1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abort_st</a:t>
            </a:r>
            <a:r>
              <a:rPr lang="en-US" altLang="ko-KR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=STC/STE” as instructed by intel TE though call</a:t>
            </a:r>
            <a:r>
              <a:rPr lang="en-US" altLang="ko-KR" sz="1100" dirty="0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 altLang="ko-KR" sz="1100" dirty="0" smtClean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404" y="3858269"/>
            <a:ext cx="11861442" cy="26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b="1" u="sng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Action Plan:</a:t>
            </a:r>
          </a:p>
          <a:p>
            <a:pPr marL="285750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Optimize work flow for re-burn lots disposition, any manual ATT file modification required 2nd PE cross check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100" dirty="0" err="1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Resp</a:t>
            </a:r>
            <a:r>
              <a:rPr lang="en-US" altLang="zh-CN" sz="1100" dirty="0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 ATC PE		Due Date: 9/11/2020          	Status: Ongoing</a:t>
            </a:r>
          </a:p>
          <a:p>
            <a:pPr marL="285750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100" dirty="0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Proposal to intel team: to </a:t>
            </a:r>
            <a:r>
              <a:rPr lang="en-US" altLang="zh-CN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use </a:t>
            </a:r>
            <a:r>
              <a:rPr lang="en-US" altLang="zh-CN" sz="1100" dirty="0" err="1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treadstone</a:t>
            </a:r>
            <a:r>
              <a:rPr lang="en-US" altLang="zh-CN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to pass Re-burn attribute to ATC system , then ATC system can generate re-burn ATT file automatically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100" dirty="0" err="1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Resp</a:t>
            </a:r>
            <a:r>
              <a:rPr lang="en-US" altLang="zh-CN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 </a:t>
            </a:r>
            <a:r>
              <a:rPr lang="en-US" altLang="zh-CN" sz="1100" dirty="0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Intel/ATE	</a:t>
            </a:r>
            <a:r>
              <a:rPr lang="en-US" altLang="zh-CN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	Due Date: </a:t>
            </a:r>
            <a:r>
              <a:rPr lang="en-US" altLang="zh-CN" sz="1100" dirty="0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TBD      	Status</a:t>
            </a:r>
            <a:r>
              <a:rPr lang="en-US" altLang="zh-CN" sz="1100" dirty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 </a:t>
            </a:r>
            <a:r>
              <a:rPr lang="en-US" altLang="zh-CN" sz="1100" dirty="0" smtClean="0">
                <a:solidFill>
                  <a:srgbClr val="464D5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Ongoing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endParaRPr lang="en-US" altLang="zh-CN" sz="1100" dirty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endParaRPr lang="en-US" altLang="zh-CN" sz="1100" dirty="0" smtClean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endParaRPr lang="en-US" altLang="zh-CN" sz="1100" dirty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endParaRPr lang="en-US" altLang="zh-CN" sz="1100" dirty="0" smtClean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endParaRPr lang="en-US" altLang="zh-CN" sz="1050" dirty="0">
              <a:solidFill>
                <a:srgbClr val="464D5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23144" y="5318839"/>
            <a:ext cx="11761002" cy="997343"/>
            <a:chOff x="1223384" y="2946229"/>
            <a:chExt cx="7364658" cy="768378"/>
          </a:xfrm>
        </p:grpSpPr>
        <p:sp>
          <p:nvSpPr>
            <p:cNvPr id="16" name="Freeform 15"/>
            <p:cNvSpPr/>
            <p:nvPr/>
          </p:nvSpPr>
          <p:spPr>
            <a:xfrm>
              <a:off x="1223384" y="3007207"/>
              <a:ext cx="1183891" cy="259199"/>
            </a:xfrm>
            <a:custGeom>
              <a:avLst/>
              <a:gdLst>
                <a:gd name="connsiteX0" fmla="*/ 0 w 1183891"/>
                <a:gd name="connsiteY0" fmla="*/ 25920 h 259199"/>
                <a:gd name="connsiteX1" fmla="*/ 25920 w 1183891"/>
                <a:gd name="connsiteY1" fmla="*/ 0 h 259199"/>
                <a:gd name="connsiteX2" fmla="*/ 1157971 w 1183891"/>
                <a:gd name="connsiteY2" fmla="*/ 0 h 259199"/>
                <a:gd name="connsiteX3" fmla="*/ 1183891 w 1183891"/>
                <a:gd name="connsiteY3" fmla="*/ 25920 h 259199"/>
                <a:gd name="connsiteX4" fmla="*/ 1183891 w 1183891"/>
                <a:gd name="connsiteY4" fmla="*/ 233279 h 259199"/>
                <a:gd name="connsiteX5" fmla="*/ 1157971 w 1183891"/>
                <a:gd name="connsiteY5" fmla="*/ 259199 h 259199"/>
                <a:gd name="connsiteX6" fmla="*/ 25920 w 1183891"/>
                <a:gd name="connsiteY6" fmla="*/ 259199 h 259199"/>
                <a:gd name="connsiteX7" fmla="*/ 0 w 1183891"/>
                <a:gd name="connsiteY7" fmla="*/ 233279 h 259199"/>
                <a:gd name="connsiteX8" fmla="*/ 0 w 1183891"/>
                <a:gd name="connsiteY8" fmla="*/ 25920 h 2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259199">
                  <a:moveTo>
                    <a:pt x="0" y="25920"/>
                  </a:moveTo>
                  <a:cubicBezTo>
                    <a:pt x="0" y="11605"/>
                    <a:pt x="11605" y="0"/>
                    <a:pt x="25920" y="0"/>
                  </a:cubicBezTo>
                  <a:lnTo>
                    <a:pt x="1157971" y="0"/>
                  </a:lnTo>
                  <a:cubicBezTo>
                    <a:pt x="1172286" y="0"/>
                    <a:pt x="1183891" y="11605"/>
                    <a:pt x="1183891" y="25920"/>
                  </a:cubicBezTo>
                  <a:lnTo>
                    <a:pt x="1183891" y="233279"/>
                  </a:lnTo>
                  <a:cubicBezTo>
                    <a:pt x="1183891" y="247594"/>
                    <a:pt x="1172286" y="259199"/>
                    <a:pt x="1157971" y="259199"/>
                  </a:cubicBezTo>
                  <a:lnTo>
                    <a:pt x="25920" y="259199"/>
                  </a:lnTo>
                  <a:cubicBezTo>
                    <a:pt x="11605" y="259199"/>
                    <a:pt x="0" y="247594"/>
                    <a:pt x="0" y="233279"/>
                  </a:cubicBezTo>
                  <a:lnTo>
                    <a:pt x="0" y="25920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2" tIns="42672" rIns="42672" bIns="109259" numCol="1" spcCol="1270" anchor="t" anchorCtr="0">
              <a:noAutofit/>
            </a:bodyPr>
            <a:lstStyle/>
            <a:p>
              <a:pPr lvl="0" algn="l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Intel PC</a:t>
              </a:r>
              <a:endParaRPr lang="en-US" sz="8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465867" y="3180007"/>
              <a:ext cx="1183891" cy="534600"/>
            </a:xfrm>
            <a:custGeom>
              <a:avLst/>
              <a:gdLst>
                <a:gd name="connsiteX0" fmla="*/ 0 w 1183891"/>
                <a:gd name="connsiteY0" fmla="*/ 53460 h 534600"/>
                <a:gd name="connsiteX1" fmla="*/ 53460 w 1183891"/>
                <a:gd name="connsiteY1" fmla="*/ 0 h 534600"/>
                <a:gd name="connsiteX2" fmla="*/ 1130431 w 1183891"/>
                <a:gd name="connsiteY2" fmla="*/ 0 h 534600"/>
                <a:gd name="connsiteX3" fmla="*/ 1183891 w 1183891"/>
                <a:gd name="connsiteY3" fmla="*/ 53460 h 534600"/>
                <a:gd name="connsiteX4" fmla="*/ 1183891 w 1183891"/>
                <a:gd name="connsiteY4" fmla="*/ 481140 h 534600"/>
                <a:gd name="connsiteX5" fmla="*/ 1130431 w 1183891"/>
                <a:gd name="connsiteY5" fmla="*/ 534600 h 534600"/>
                <a:gd name="connsiteX6" fmla="*/ 53460 w 1183891"/>
                <a:gd name="connsiteY6" fmla="*/ 534600 h 534600"/>
                <a:gd name="connsiteX7" fmla="*/ 0 w 1183891"/>
                <a:gd name="connsiteY7" fmla="*/ 481140 h 534600"/>
                <a:gd name="connsiteX8" fmla="*/ 0 w 1183891"/>
                <a:gd name="connsiteY8" fmla="*/ 53460 h 53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534600">
                  <a:moveTo>
                    <a:pt x="0" y="53460"/>
                  </a:moveTo>
                  <a:cubicBezTo>
                    <a:pt x="0" y="23935"/>
                    <a:pt x="23935" y="0"/>
                    <a:pt x="53460" y="0"/>
                  </a:cubicBezTo>
                  <a:lnTo>
                    <a:pt x="1130431" y="0"/>
                  </a:lnTo>
                  <a:cubicBezTo>
                    <a:pt x="1159956" y="0"/>
                    <a:pt x="1183891" y="23935"/>
                    <a:pt x="1183891" y="53460"/>
                  </a:cubicBezTo>
                  <a:lnTo>
                    <a:pt x="1183891" y="481140"/>
                  </a:lnTo>
                  <a:cubicBezTo>
                    <a:pt x="1183891" y="510665"/>
                    <a:pt x="1159956" y="534600"/>
                    <a:pt x="1130431" y="534600"/>
                  </a:cubicBezTo>
                  <a:lnTo>
                    <a:pt x="53460" y="534600"/>
                  </a:lnTo>
                  <a:cubicBezTo>
                    <a:pt x="23935" y="534600"/>
                    <a:pt x="0" y="510665"/>
                    <a:pt x="0" y="481140"/>
                  </a:cubicBezTo>
                  <a:lnTo>
                    <a:pt x="0" y="534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330" tIns="58330" rIns="58330" bIns="5833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kern="1200" dirty="0" smtClean="0"/>
                <a:t>Tread stone [</a:t>
              </a:r>
              <a:r>
                <a:rPr lang="en-US" altLang="zh-CN" sz="800" b="1" i="1" u="none" strike="noStrike" kern="1200" baseline="0" dirty="0" err="1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IMFT_Attribute_Report</a:t>
              </a:r>
              <a:r>
                <a:rPr lang="en-US" altLang="zh-CN" sz="800" b="1" i="1" u="none" strike="noStrike" kern="1200" baseline="0" dirty="0" smtClean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rPr>
                <a:t>] </a:t>
              </a:r>
              <a:r>
                <a:rPr lang="en-US" altLang="zh-CN" sz="800" dirty="0"/>
                <a:t>to</a:t>
              </a:r>
              <a:r>
                <a:rPr lang="en-US" sz="800" kern="1200" dirty="0" smtClean="0">
                  <a:latin typeface="+mj-lt"/>
                </a:rPr>
                <a:t> </a:t>
              </a:r>
              <a:r>
                <a:rPr lang="en-US" sz="800" kern="1200" dirty="0" smtClean="0"/>
                <a:t>add one attribute named “</a:t>
              </a:r>
              <a:r>
                <a:rPr lang="en-US" sz="800" kern="1200" dirty="0" err="1" smtClean="0"/>
                <a:t>abort_st</a:t>
              </a:r>
              <a:r>
                <a:rPr lang="en-US" sz="800" kern="1200" dirty="0" smtClean="0"/>
                <a:t>”, default value is blank</a:t>
              </a:r>
              <a:endParaRPr lang="en-US" sz="8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2586749" y="2946229"/>
              <a:ext cx="380484" cy="294754"/>
            </a:xfrm>
            <a:custGeom>
              <a:avLst/>
              <a:gdLst>
                <a:gd name="connsiteX0" fmla="*/ 0 w 380484"/>
                <a:gd name="connsiteY0" fmla="*/ 58951 h 294754"/>
                <a:gd name="connsiteX1" fmla="*/ 233107 w 380484"/>
                <a:gd name="connsiteY1" fmla="*/ 58951 h 294754"/>
                <a:gd name="connsiteX2" fmla="*/ 233107 w 380484"/>
                <a:gd name="connsiteY2" fmla="*/ 0 h 294754"/>
                <a:gd name="connsiteX3" fmla="*/ 380484 w 380484"/>
                <a:gd name="connsiteY3" fmla="*/ 147377 h 294754"/>
                <a:gd name="connsiteX4" fmla="*/ 233107 w 380484"/>
                <a:gd name="connsiteY4" fmla="*/ 294754 h 294754"/>
                <a:gd name="connsiteX5" fmla="*/ 233107 w 380484"/>
                <a:gd name="connsiteY5" fmla="*/ 235803 h 294754"/>
                <a:gd name="connsiteX6" fmla="*/ 0 w 380484"/>
                <a:gd name="connsiteY6" fmla="*/ 235803 h 294754"/>
                <a:gd name="connsiteX7" fmla="*/ 0 w 380484"/>
                <a:gd name="connsiteY7" fmla="*/ 58951 h 2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484" h="294754">
                  <a:moveTo>
                    <a:pt x="0" y="58951"/>
                  </a:moveTo>
                  <a:lnTo>
                    <a:pt x="233107" y="58951"/>
                  </a:lnTo>
                  <a:lnTo>
                    <a:pt x="233107" y="0"/>
                  </a:lnTo>
                  <a:lnTo>
                    <a:pt x="380484" y="147377"/>
                  </a:lnTo>
                  <a:lnTo>
                    <a:pt x="233107" y="294754"/>
                  </a:lnTo>
                  <a:lnTo>
                    <a:pt x="233107" y="235803"/>
                  </a:lnTo>
                  <a:lnTo>
                    <a:pt x="0" y="235803"/>
                  </a:lnTo>
                  <a:lnTo>
                    <a:pt x="0" y="5895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951" rIns="88426" bIns="5895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125170" y="3007207"/>
              <a:ext cx="1183891" cy="259199"/>
            </a:xfrm>
            <a:custGeom>
              <a:avLst/>
              <a:gdLst>
                <a:gd name="connsiteX0" fmla="*/ 0 w 1183891"/>
                <a:gd name="connsiteY0" fmla="*/ 25920 h 259199"/>
                <a:gd name="connsiteX1" fmla="*/ 25920 w 1183891"/>
                <a:gd name="connsiteY1" fmla="*/ 0 h 259199"/>
                <a:gd name="connsiteX2" fmla="*/ 1157971 w 1183891"/>
                <a:gd name="connsiteY2" fmla="*/ 0 h 259199"/>
                <a:gd name="connsiteX3" fmla="*/ 1183891 w 1183891"/>
                <a:gd name="connsiteY3" fmla="*/ 25920 h 259199"/>
                <a:gd name="connsiteX4" fmla="*/ 1183891 w 1183891"/>
                <a:gd name="connsiteY4" fmla="*/ 233279 h 259199"/>
                <a:gd name="connsiteX5" fmla="*/ 1157971 w 1183891"/>
                <a:gd name="connsiteY5" fmla="*/ 259199 h 259199"/>
                <a:gd name="connsiteX6" fmla="*/ 25920 w 1183891"/>
                <a:gd name="connsiteY6" fmla="*/ 259199 h 259199"/>
                <a:gd name="connsiteX7" fmla="*/ 0 w 1183891"/>
                <a:gd name="connsiteY7" fmla="*/ 233279 h 259199"/>
                <a:gd name="connsiteX8" fmla="*/ 0 w 1183891"/>
                <a:gd name="connsiteY8" fmla="*/ 25920 h 2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259199">
                  <a:moveTo>
                    <a:pt x="0" y="25920"/>
                  </a:moveTo>
                  <a:cubicBezTo>
                    <a:pt x="0" y="11605"/>
                    <a:pt x="11605" y="0"/>
                    <a:pt x="25920" y="0"/>
                  </a:cubicBezTo>
                  <a:lnTo>
                    <a:pt x="1157971" y="0"/>
                  </a:lnTo>
                  <a:cubicBezTo>
                    <a:pt x="1172286" y="0"/>
                    <a:pt x="1183891" y="11605"/>
                    <a:pt x="1183891" y="25920"/>
                  </a:cubicBezTo>
                  <a:lnTo>
                    <a:pt x="1183891" y="233279"/>
                  </a:lnTo>
                  <a:cubicBezTo>
                    <a:pt x="1183891" y="247594"/>
                    <a:pt x="1172286" y="259199"/>
                    <a:pt x="1157971" y="259199"/>
                  </a:cubicBezTo>
                  <a:lnTo>
                    <a:pt x="25920" y="259199"/>
                  </a:lnTo>
                  <a:cubicBezTo>
                    <a:pt x="11605" y="259199"/>
                    <a:pt x="0" y="247594"/>
                    <a:pt x="0" y="233279"/>
                  </a:cubicBezTo>
                  <a:lnTo>
                    <a:pt x="0" y="25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2" tIns="42672" rIns="42672" bIns="109259" numCol="1" spcCol="1270" anchor="t" anchorCtr="0">
              <a:noAutofit/>
            </a:bodyPr>
            <a:lstStyle/>
            <a:p>
              <a:pPr lvl="0" algn="l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ATC PE</a:t>
              </a:r>
              <a:endParaRPr lang="en-US" sz="8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367653" y="3180006"/>
              <a:ext cx="1183891" cy="534600"/>
            </a:xfrm>
            <a:custGeom>
              <a:avLst/>
              <a:gdLst>
                <a:gd name="connsiteX0" fmla="*/ 0 w 1183891"/>
                <a:gd name="connsiteY0" fmla="*/ 53460 h 534600"/>
                <a:gd name="connsiteX1" fmla="*/ 53460 w 1183891"/>
                <a:gd name="connsiteY1" fmla="*/ 0 h 534600"/>
                <a:gd name="connsiteX2" fmla="*/ 1130431 w 1183891"/>
                <a:gd name="connsiteY2" fmla="*/ 0 h 534600"/>
                <a:gd name="connsiteX3" fmla="*/ 1183891 w 1183891"/>
                <a:gd name="connsiteY3" fmla="*/ 53460 h 534600"/>
                <a:gd name="connsiteX4" fmla="*/ 1183891 w 1183891"/>
                <a:gd name="connsiteY4" fmla="*/ 481140 h 534600"/>
                <a:gd name="connsiteX5" fmla="*/ 1130431 w 1183891"/>
                <a:gd name="connsiteY5" fmla="*/ 534600 h 534600"/>
                <a:gd name="connsiteX6" fmla="*/ 53460 w 1183891"/>
                <a:gd name="connsiteY6" fmla="*/ 534600 h 534600"/>
                <a:gd name="connsiteX7" fmla="*/ 0 w 1183891"/>
                <a:gd name="connsiteY7" fmla="*/ 481140 h 534600"/>
                <a:gd name="connsiteX8" fmla="*/ 0 w 1183891"/>
                <a:gd name="connsiteY8" fmla="*/ 53460 h 53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534600">
                  <a:moveTo>
                    <a:pt x="0" y="53460"/>
                  </a:moveTo>
                  <a:cubicBezTo>
                    <a:pt x="0" y="23935"/>
                    <a:pt x="23935" y="0"/>
                    <a:pt x="53460" y="0"/>
                  </a:cubicBezTo>
                  <a:lnTo>
                    <a:pt x="1130431" y="0"/>
                  </a:lnTo>
                  <a:cubicBezTo>
                    <a:pt x="1159956" y="0"/>
                    <a:pt x="1183891" y="23935"/>
                    <a:pt x="1183891" y="53460"/>
                  </a:cubicBezTo>
                  <a:lnTo>
                    <a:pt x="1183891" y="481140"/>
                  </a:lnTo>
                  <a:cubicBezTo>
                    <a:pt x="1183891" y="510665"/>
                    <a:pt x="1159956" y="534600"/>
                    <a:pt x="1130431" y="534600"/>
                  </a:cubicBezTo>
                  <a:lnTo>
                    <a:pt x="53460" y="534600"/>
                  </a:lnTo>
                  <a:cubicBezTo>
                    <a:pt x="23935" y="534600"/>
                    <a:pt x="0" y="510665"/>
                    <a:pt x="0" y="481140"/>
                  </a:cubicBezTo>
                  <a:lnTo>
                    <a:pt x="0" y="534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330" tIns="58330" rIns="58330" bIns="5833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kern="1200" dirty="0" smtClean="0"/>
                <a:t>Report SBL triggered Lot OR abnormal lots in ILM</a:t>
              </a:r>
              <a:endParaRPr lang="en-US" sz="800" kern="12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488534" y="2946229"/>
              <a:ext cx="380484" cy="294754"/>
            </a:xfrm>
            <a:custGeom>
              <a:avLst/>
              <a:gdLst>
                <a:gd name="connsiteX0" fmla="*/ 0 w 380484"/>
                <a:gd name="connsiteY0" fmla="*/ 58951 h 294754"/>
                <a:gd name="connsiteX1" fmla="*/ 233107 w 380484"/>
                <a:gd name="connsiteY1" fmla="*/ 58951 h 294754"/>
                <a:gd name="connsiteX2" fmla="*/ 233107 w 380484"/>
                <a:gd name="connsiteY2" fmla="*/ 0 h 294754"/>
                <a:gd name="connsiteX3" fmla="*/ 380484 w 380484"/>
                <a:gd name="connsiteY3" fmla="*/ 147377 h 294754"/>
                <a:gd name="connsiteX4" fmla="*/ 233107 w 380484"/>
                <a:gd name="connsiteY4" fmla="*/ 294754 h 294754"/>
                <a:gd name="connsiteX5" fmla="*/ 233107 w 380484"/>
                <a:gd name="connsiteY5" fmla="*/ 235803 h 294754"/>
                <a:gd name="connsiteX6" fmla="*/ 0 w 380484"/>
                <a:gd name="connsiteY6" fmla="*/ 235803 h 294754"/>
                <a:gd name="connsiteX7" fmla="*/ 0 w 380484"/>
                <a:gd name="connsiteY7" fmla="*/ 58951 h 2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484" h="294754">
                  <a:moveTo>
                    <a:pt x="0" y="58951"/>
                  </a:moveTo>
                  <a:lnTo>
                    <a:pt x="233107" y="58951"/>
                  </a:lnTo>
                  <a:lnTo>
                    <a:pt x="233107" y="0"/>
                  </a:lnTo>
                  <a:lnTo>
                    <a:pt x="380484" y="147377"/>
                  </a:lnTo>
                  <a:lnTo>
                    <a:pt x="233107" y="294754"/>
                  </a:lnTo>
                  <a:lnTo>
                    <a:pt x="233107" y="235803"/>
                  </a:lnTo>
                  <a:lnTo>
                    <a:pt x="0" y="235803"/>
                  </a:lnTo>
                  <a:lnTo>
                    <a:pt x="0" y="5895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951" rIns="88426" bIns="5895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026955" y="3007207"/>
              <a:ext cx="1183891" cy="259199"/>
            </a:xfrm>
            <a:custGeom>
              <a:avLst/>
              <a:gdLst>
                <a:gd name="connsiteX0" fmla="*/ 0 w 1183891"/>
                <a:gd name="connsiteY0" fmla="*/ 25920 h 259199"/>
                <a:gd name="connsiteX1" fmla="*/ 25920 w 1183891"/>
                <a:gd name="connsiteY1" fmla="*/ 0 h 259199"/>
                <a:gd name="connsiteX2" fmla="*/ 1157971 w 1183891"/>
                <a:gd name="connsiteY2" fmla="*/ 0 h 259199"/>
                <a:gd name="connsiteX3" fmla="*/ 1183891 w 1183891"/>
                <a:gd name="connsiteY3" fmla="*/ 25920 h 259199"/>
                <a:gd name="connsiteX4" fmla="*/ 1183891 w 1183891"/>
                <a:gd name="connsiteY4" fmla="*/ 233279 h 259199"/>
                <a:gd name="connsiteX5" fmla="*/ 1157971 w 1183891"/>
                <a:gd name="connsiteY5" fmla="*/ 259199 h 259199"/>
                <a:gd name="connsiteX6" fmla="*/ 25920 w 1183891"/>
                <a:gd name="connsiteY6" fmla="*/ 259199 h 259199"/>
                <a:gd name="connsiteX7" fmla="*/ 0 w 1183891"/>
                <a:gd name="connsiteY7" fmla="*/ 233279 h 259199"/>
                <a:gd name="connsiteX8" fmla="*/ 0 w 1183891"/>
                <a:gd name="connsiteY8" fmla="*/ 25920 h 2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259199">
                  <a:moveTo>
                    <a:pt x="0" y="25920"/>
                  </a:moveTo>
                  <a:cubicBezTo>
                    <a:pt x="0" y="11605"/>
                    <a:pt x="11605" y="0"/>
                    <a:pt x="25920" y="0"/>
                  </a:cubicBezTo>
                  <a:lnTo>
                    <a:pt x="1157971" y="0"/>
                  </a:lnTo>
                  <a:cubicBezTo>
                    <a:pt x="1172286" y="0"/>
                    <a:pt x="1183891" y="11605"/>
                    <a:pt x="1183891" y="25920"/>
                  </a:cubicBezTo>
                  <a:lnTo>
                    <a:pt x="1183891" y="233279"/>
                  </a:lnTo>
                  <a:cubicBezTo>
                    <a:pt x="1183891" y="247594"/>
                    <a:pt x="1172286" y="259199"/>
                    <a:pt x="1157971" y="259199"/>
                  </a:cubicBezTo>
                  <a:lnTo>
                    <a:pt x="25920" y="259199"/>
                  </a:lnTo>
                  <a:cubicBezTo>
                    <a:pt x="11605" y="259199"/>
                    <a:pt x="0" y="247594"/>
                    <a:pt x="0" y="233279"/>
                  </a:cubicBezTo>
                  <a:lnTo>
                    <a:pt x="0" y="2592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2" tIns="42672" rIns="42672" bIns="109259" numCol="1" spcCol="1270" anchor="t" anchorCtr="0">
              <a:noAutofit/>
            </a:bodyPr>
            <a:lstStyle/>
            <a:p>
              <a:pPr lvl="0" algn="l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Intel PE</a:t>
              </a:r>
              <a:endParaRPr lang="en-US" sz="800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269439" y="3180006"/>
              <a:ext cx="1183891" cy="534600"/>
            </a:xfrm>
            <a:custGeom>
              <a:avLst/>
              <a:gdLst>
                <a:gd name="connsiteX0" fmla="*/ 0 w 1183891"/>
                <a:gd name="connsiteY0" fmla="*/ 53460 h 534600"/>
                <a:gd name="connsiteX1" fmla="*/ 53460 w 1183891"/>
                <a:gd name="connsiteY1" fmla="*/ 0 h 534600"/>
                <a:gd name="connsiteX2" fmla="*/ 1130431 w 1183891"/>
                <a:gd name="connsiteY2" fmla="*/ 0 h 534600"/>
                <a:gd name="connsiteX3" fmla="*/ 1183891 w 1183891"/>
                <a:gd name="connsiteY3" fmla="*/ 53460 h 534600"/>
                <a:gd name="connsiteX4" fmla="*/ 1183891 w 1183891"/>
                <a:gd name="connsiteY4" fmla="*/ 481140 h 534600"/>
                <a:gd name="connsiteX5" fmla="*/ 1130431 w 1183891"/>
                <a:gd name="connsiteY5" fmla="*/ 534600 h 534600"/>
                <a:gd name="connsiteX6" fmla="*/ 53460 w 1183891"/>
                <a:gd name="connsiteY6" fmla="*/ 534600 h 534600"/>
                <a:gd name="connsiteX7" fmla="*/ 0 w 1183891"/>
                <a:gd name="connsiteY7" fmla="*/ 481140 h 534600"/>
                <a:gd name="connsiteX8" fmla="*/ 0 w 1183891"/>
                <a:gd name="connsiteY8" fmla="*/ 53460 h 53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534600">
                  <a:moveTo>
                    <a:pt x="0" y="53460"/>
                  </a:moveTo>
                  <a:cubicBezTo>
                    <a:pt x="0" y="23935"/>
                    <a:pt x="23935" y="0"/>
                    <a:pt x="53460" y="0"/>
                  </a:cubicBezTo>
                  <a:lnTo>
                    <a:pt x="1130431" y="0"/>
                  </a:lnTo>
                  <a:cubicBezTo>
                    <a:pt x="1159956" y="0"/>
                    <a:pt x="1183891" y="23935"/>
                    <a:pt x="1183891" y="53460"/>
                  </a:cubicBezTo>
                  <a:lnTo>
                    <a:pt x="1183891" y="481140"/>
                  </a:lnTo>
                  <a:cubicBezTo>
                    <a:pt x="1183891" y="510665"/>
                    <a:pt x="1159956" y="534600"/>
                    <a:pt x="1130431" y="534600"/>
                  </a:cubicBezTo>
                  <a:lnTo>
                    <a:pt x="53460" y="534600"/>
                  </a:lnTo>
                  <a:cubicBezTo>
                    <a:pt x="23935" y="534600"/>
                    <a:pt x="0" y="510665"/>
                    <a:pt x="0" y="481140"/>
                  </a:cubicBezTo>
                  <a:lnTo>
                    <a:pt x="0" y="534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330" tIns="58330" rIns="58330" bIns="5833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kern="1200" dirty="0" smtClean="0"/>
                <a:t>Provide lot disposition through ILM</a:t>
              </a:r>
              <a:endParaRPr lang="en-US" sz="800" kern="1200" dirty="0"/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kern="1200" dirty="0" smtClean="0"/>
                <a:t>Update attribute “</a:t>
              </a:r>
              <a:r>
                <a:rPr lang="en-US" sz="800" kern="1200" dirty="0" err="1" smtClean="0"/>
                <a:t>abort_st</a:t>
              </a:r>
              <a:r>
                <a:rPr lang="en-US" sz="800" kern="1200" dirty="0" smtClean="0"/>
                <a:t>” value through </a:t>
              </a:r>
              <a:r>
                <a:rPr lang="en-US" sz="800" kern="1200" dirty="0" err="1" smtClean="0"/>
                <a:t>treadstone</a:t>
              </a:r>
              <a:endParaRPr lang="en-US" sz="8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390320" y="2946229"/>
              <a:ext cx="380484" cy="294754"/>
            </a:xfrm>
            <a:custGeom>
              <a:avLst/>
              <a:gdLst>
                <a:gd name="connsiteX0" fmla="*/ 0 w 380484"/>
                <a:gd name="connsiteY0" fmla="*/ 58951 h 294754"/>
                <a:gd name="connsiteX1" fmla="*/ 233107 w 380484"/>
                <a:gd name="connsiteY1" fmla="*/ 58951 h 294754"/>
                <a:gd name="connsiteX2" fmla="*/ 233107 w 380484"/>
                <a:gd name="connsiteY2" fmla="*/ 0 h 294754"/>
                <a:gd name="connsiteX3" fmla="*/ 380484 w 380484"/>
                <a:gd name="connsiteY3" fmla="*/ 147377 h 294754"/>
                <a:gd name="connsiteX4" fmla="*/ 233107 w 380484"/>
                <a:gd name="connsiteY4" fmla="*/ 294754 h 294754"/>
                <a:gd name="connsiteX5" fmla="*/ 233107 w 380484"/>
                <a:gd name="connsiteY5" fmla="*/ 235803 h 294754"/>
                <a:gd name="connsiteX6" fmla="*/ 0 w 380484"/>
                <a:gd name="connsiteY6" fmla="*/ 235803 h 294754"/>
                <a:gd name="connsiteX7" fmla="*/ 0 w 380484"/>
                <a:gd name="connsiteY7" fmla="*/ 58951 h 29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0484" h="294754">
                  <a:moveTo>
                    <a:pt x="0" y="58951"/>
                  </a:moveTo>
                  <a:lnTo>
                    <a:pt x="233107" y="58951"/>
                  </a:lnTo>
                  <a:lnTo>
                    <a:pt x="233107" y="0"/>
                  </a:lnTo>
                  <a:lnTo>
                    <a:pt x="380484" y="147377"/>
                  </a:lnTo>
                  <a:lnTo>
                    <a:pt x="233107" y="294754"/>
                  </a:lnTo>
                  <a:lnTo>
                    <a:pt x="233107" y="235803"/>
                  </a:lnTo>
                  <a:lnTo>
                    <a:pt x="0" y="235803"/>
                  </a:lnTo>
                  <a:lnTo>
                    <a:pt x="0" y="5895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8951" rIns="88426" bIns="5895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928741" y="3007207"/>
              <a:ext cx="1183891" cy="259199"/>
            </a:xfrm>
            <a:custGeom>
              <a:avLst/>
              <a:gdLst>
                <a:gd name="connsiteX0" fmla="*/ 0 w 1183891"/>
                <a:gd name="connsiteY0" fmla="*/ 25920 h 259199"/>
                <a:gd name="connsiteX1" fmla="*/ 25920 w 1183891"/>
                <a:gd name="connsiteY1" fmla="*/ 0 h 259199"/>
                <a:gd name="connsiteX2" fmla="*/ 1157971 w 1183891"/>
                <a:gd name="connsiteY2" fmla="*/ 0 h 259199"/>
                <a:gd name="connsiteX3" fmla="*/ 1183891 w 1183891"/>
                <a:gd name="connsiteY3" fmla="*/ 25920 h 259199"/>
                <a:gd name="connsiteX4" fmla="*/ 1183891 w 1183891"/>
                <a:gd name="connsiteY4" fmla="*/ 233279 h 259199"/>
                <a:gd name="connsiteX5" fmla="*/ 1157971 w 1183891"/>
                <a:gd name="connsiteY5" fmla="*/ 259199 h 259199"/>
                <a:gd name="connsiteX6" fmla="*/ 25920 w 1183891"/>
                <a:gd name="connsiteY6" fmla="*/ 259199 h 259199"/>
                <a:gd name="connsiteX7" fmla="*/ 0 w 1183891"/>
                <a:gd name="connsiteY7" fmla="*/ 233279 h 259199"/>
                <a:gd name="connsiteX8" fmla="*/ 0 w 1183891"/>
                <a:gd name="connsiteY8" fmla="*/ 25920 h 2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259199">
                  <a:moveTo>
                    <a:pt x="0" y="25920"/>
                  </a:moveTo>
                  <a:cubicBezTo>
                    <a:pt x="0" y="11605"/>
                    <a:pt x="11605" y="0"/>
                    <a:pt x="25920" y="0"/>
                  </a:cubicBezTo>
                  <a:lnTo>
                    <a:pt x="1157971" y="0"/>
                  </a:lnTo>
                  <a:cubicBezTo>
                    <a:pt x="1172286" y="0"/>
                    <a:pt x="1183891" y="11605"/>
                    <a:pt x="1183891" y="25920"/>
                  </a:cubicBezTo>
                  <a:lnTo>
                    <a:pt x="1183891" y="233279"/>
                  </a:lnTo>
                  <a:cubicBezTo>
                    <a:pt x="1183891" y="247594"/>
                    <a:pt x="1172286" y="259199"/>
                    <a:pt x="1157971" y="259199"/>
                  </a:cubicBezTo>
                  <a:lnTo>
                    <a:pt x="25920" y="259199"/>
                  </a:lnTo>
                  <a:cubicBezTo>
                    <a:pt x="11605" y="259199"/>
                    <a:pt x="0" y="247594"/>
                    <a:pt x="0" y="233279"/>
                  </a:cubicBezTo>
                  <a:lnTo>
                    <a:pt x="0" y="2592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2" tIns="42672" rIns="42672" bIns="109259" numCol="1" spcCol="1270" anchor="t" anchorCtr="0">
              <a:noAutofit/>
            </a:bodyPr>
            <a:lstStyle/>
            <a:p>
              <a:pPr lvl="0" algn="l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 smtClean="0"/>
                <a:t>ATC PE</a:t>
              </a:r>
              <a:endParaRPr lang="en-US" sz="8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171225" y="3180006"/>
              <a:ext cx="1416817" cy="534600"/>
            </a:xfrm>
            <a:custGeom>
              <a:avLst/>
              <a:gdLst>
                <a:gd name="connsiteX0" fmla="*/ 0 w 1183891"/>
                <a:gd name="connsiteY0" fmla="*/ 53460 h 534600"/>
                <a:gd name="connsiteX1" fmla="*/ 53460 w 1183891"/>
                <a:gd name="connsiteY1" fmla="*/ 0 h 534600"/>
                <a:gd name="connsiteX2" fmla="*/ 1130431 w 1183891"/>
                <a:gd name="connsiteY2" fmla="*/ 0 h 534600"/>
                <a:gd name="connsiteX3" fmla="*/ 1183891 w 1183891"/>
                <a:gd name="connsiteY3" fmla="*/ 53460 h 534600"/>
                <a:gd name="connsiteX4" fmla="*/ 1183891 w 1183891"/>
                <a:gd name="connsiteY4" fmla="*/ 481140 h 534600"/>
                <a:gd name="connsiteX5" fmla="*/ 1130431 w 1183891"/>
                <a:gd name="connsiteY5" fmla="*/ 534600 h 534600"/>
                <a:gd name="connsiteX6" fmla="*/ 53460 w 1183891"/>
                <a:gd name="connsiteY6" fmla="*/ 534600 h 534600"/>
                <a:gd name="connsiteX7" fmla="*/ 0 w 1183891"/>
                <a:gd name="connsiteY7" fmla="*/ 481140 h 534600"/>
                <a:gd name="connsiteX8" fmla="*/ 0 w 1183891"/>
                <a:gd name="connsiteY8" fmla="*/ 53460 h 53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3891" h="534600">
                  <a:moveTo>
                    <a:pt x="0" y="53460"/>
                  </a:moveTo>
                  <a:cubicBezTo>
                    <a:pt x="0" y="23935"/>
                    <a:pt x="23935" y="0"/>
                    <a:pt x="53460" y="0"/>
                  </a:cubicBezTo>
                  <a:lnTo>
                    <a:pt x="1130431" y="0"/>
                  </a:lnTo>
                  <a:cubicBezTo>
                    <a:pt x="1159956" y="0"/>
                    <a:pt x="1183891" y="23935"/>
                    <a:pt x="1183891" y="53460"/>
                  </a:cubicBezTo>
                  <a:lnTo>
                    <a:pt x="1183891" y="481140"/>
                  </a:lnTo>
                  <a:cubicBezTo>
                    <a:pt x="1183891" y="510665"/>
                    <a:pt x="1159956" y="534600"/>
                    <a:pt x="1130431" y="534600"/>
                  </a:cubicBezTo>
                  <a:lnTo>
                    <a:pt x="53460" y="534600"/>
                  </a:lnTo>
                  <a:cubicBezTo>
                    <a:pt x="23935" y="534600"/>
                    <a:pt x="0" y="510665"/>
                    <a:pt x="0" y="481140"/>
                  </a:cubicBezTo>
                  <a:lnTo>
                    <a:pt x="0" y="5346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330" tIns="58330" rIns="58330" bIns="58330" numCol="1" spcCol="1270" anchor="t" anchorCtr="0">
              <a:noAutofit/>
            </a:bodyPr>
            <a:lstStyle/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kern="1200" dirty="0" smtClean="0"/>
                <a:t>Received disposition in ILM and refresh ATT file for Re-BURN lots</a:t>
              </a:r>
            </a:p>
            <a:p>
              <a:pPr marL="57150" lvl="1" indent="-571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800" dirty="0" smtClean="0"/>
                <a:t>System auto got “</a:t>
              </a:r>
              <a:r>
                <a:rPr lang="en-US" sz="800" dirty="0" err="1" smtClean="0"/>
                <a:t>abort_st</a:t>
              </a:r>
              <a:r>
                <a:rPr lang="en-US" sz="800" dirty="0" smtClean="0"/>
                <a:t>” value through </a:t>
              </a:r>
              <a:r>
                <a:rPr lang="en-US" sz="800" dirty="0" err="1" smtClean="0"/>
                <a:t>IMFT_Attrubute_Report</a:t>
              </a:r>
              <a:endParaRPr lang="en-US" sz="800" kern="1200" dirty="0"/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46750"/>
              </p:ext>
            </p:extLst>
          </p:nvPr>
        </p:nvGraphicFramePr>
        <p:xfrm>
          <a:off x="510378" y="2282254"/>
          <a:ext cx="9554313" cy="535208"/>
        </p:xfrm>
        <a:graphic>
          <a:graphicData uri="http://schemas.openxmlformats.org/drawingml/2006/table">
            <a:tbl>
              <a:tblPr/>
              <a:tblGrid>
                <a:gridCol w="1187478"/>
                <a:gridCol w="840928"/>
                <a:gridCol w="756336"/>
                <a:gridCol w="1155446"/>
                <a:gridCol w="626190"/>
                <a:gridCol w="484229"/>
                <a:gridCol w="484229"/>
                <a:gridCol w="648244"/>
                <a:gridCol w="1862739"/>
                <a:gridCol w="1508494"/>
              </a:tblGrid>
              <a:tr h="1338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1" i="0" u="sng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ATCLot</a:t>
                      </a:r>
                      <a:endParaRPr lang="en-US" sz="800" b="1" i="0" u="sng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CusLotNum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FabLotNbr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TargetDevice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Oper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Qty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Bin1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Yield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Intel Disposition through call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sng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Re-Burn Attribute Used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FTL356675778.01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S035C065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K0215990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N18A-22FF-C522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BURN IN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6,000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5913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98.55%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ATT file add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abort_st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=STC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Original ATT file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38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FTL356675746.01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S035C040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K0215100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N18A-22FF-C522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BURN IN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6,000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98.53%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ATT file add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abort_st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=STC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Original ATT file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338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FTL356675896.01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S035C064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K0238000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B17A-82FF-C538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BURN IN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6,000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5761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  <a:cs typeface="+mn-cs"/>
                        </a:rPr>
                        <a:t>96.02%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ATT file add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abort_st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=STE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Original ATT file</a:t>
                      </a:r>
                    </a:p>
                  </a:txBody>
                  <a:tcPr marL="6103" marR="6103" marT="610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292</Words>
  <Application>Microsoft Office PowerPoint</Application>
  <PresentationFormat>Widescreen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GulimChe</vt:lpstr>
      <vt:lpstr>宋体</vt:lpstr>
      <vt:lpstr>微软雅黑</vt:lpstr>
      <vt:lpstr>黑体</vt:lpstr>
      <vt:lpstr>Arial</vt:lpstr>
      <vt:lpstr>Calibri</vt:lpstr>
      <vt:lpstr>Open Sans Light</vt:lpstr>
      <vt:lpstr>Segoe UI</vt:lpstr>
      <vt:lpstr>Segoe UI Symbol</vt:lpstr>
      <vt:lpstr>Times New Roman</vt:lpstr>
      <vt:lpstr>Verdana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Zhao</dc:creator>
  <cp:lastModifiedBy>Jiaying Xu</cp:lastModifiedBy>
  <cp:revision>91</cp:revision>
  <dcterms:created xsi:type="dcterms:W3CDTF">2019-10-07T06:09:55Z</dcterms:created>
  <dcterms:modified xsi:type="dcterms:W3CDTF">2020-09-07T07:10:03Z</dcterms:modified>
</cp:coreProperties>
</file>