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486" r:id="rId2"/>
    <p:sldId id="2137" r:id="rId3"/>
    <p:sldId id="2161" r:id="rId4"/>
    <p:sldId id="2162" r:id="rId5"/>
    <p:sldId id="2164" r:id="rId6"/>
    <p:sldId id="2167" r:id="rId7"/>
    <p:sldId id="2165" r:id="rId8"/>
    <p:sldId id="2166" r:id="rId9"/>
    <p:sldId id="42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3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FF"/>
    <a:srgbClr val="E1ECD0"/>
    <a:srgbClr val="F9FFBD"/>
    <a:srgbClr val="235BA9"/>
    <a:srgbClr val="E7E9EE"/>
    <a:srgbClr val="CCD0DB"/>
    <a:srgbClr val="4B78AB"/>
    <a:srgbClr val="0F4B8F"/>
    <a:srgbClr val="22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96" autoAdjust="0"/>
  </p:normalViewPr>
  <p:slideViewPr>
    <p:cSldViewPr snapToGrid="0">
      <p:cViewPr varScale="1">
        <p:scale>
          <a:sx n="95" d="100"/>
          <a:sy n="95" d="100"/>
        </p:scale>
        <p:origin x="690" y="84"/>
      </p:cViewPr>
      <p:guideLst>
        <p:guide pos="113"/>
        <p:guide pos="3744"/>
        <p:guide orient="horz" pos="3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9/8/2020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used as a second slide option.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use this sample slide you can paste</a:t>
            </a:r>
            <a:r>
              <a:rPr lang="en-US" baseline="0" dirty="0"/>
              <a:t> a photo onto the slide and send it to the back so it appears behind the blue bar. </a:t>
            </a:r>
            <a:r>
              <a:rPr lang="en-US" dirty="0"/>
              <a:t>To add a photo (jpeg or png file format) </a:t>
            </a:r>
            <a:r>
              <a:rPr lang="en-US" baseline="0" dirty="0"/>
              <a:t>from the photo library </a:t>
            </a:r>
            <a:r>
              <a:rPr lang="en-US" dirty="0"/>
              <a:t>to this slide, follow the instructions in the User’s Guide</a:t>
            </a:r>
            <a:r>
              <a:rPr lang="en-US" baseline="0" dirty="0"/>
              <a:t>. After you have added the photo and sent it to the back you will be able to add your text to the text placeholder boxes.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0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</a:t>
            </a:r>
            <a:r>
              <a:rPr lang="en-US" b="1" dirty="0"/>
              <a:t>One Line Title Slide</a:t>
            </a:r>
            <a:r>
              <a:rPr lang="en-US" dirty="0"/>
              <a:t>, used as a second slide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0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</a:t>
            </a:r>
            <a:r>
              <a:rPr lang="en-US" b="1" dirty="0"/>
              <a:t>Last Slide </a:t>
            </a:r>
            <a:r>
              <a:rPr lang="en-US" dirty="0"/>
              <a:t>in your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0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8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  <p:sldLayoutId id="2147483730" r:id="rId3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6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>
            <a:spLocks/>
          </p:cNvSpPr>
          <p:nvPr/>
        </p:nvSpPr>
        <p:spPr>
          <a:xfrm>
            <a:off x="1716505" y="1373628"/>
            <a:ext cx="7427495" cy="1801651"/>
          </a:xfrm>
          <a:prstGeom prst="rect">
            <a:avLst/>
          </a:prstGeom>
        </p:spPr>
        <p:txBody>
          <a:bodyPr vert="horz" lIns="137160" tIns="45720" rIns="91440" bIns="45720" rtlCol="0" anchor="b"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3600" b="0" i="0" kern="1200" spc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Investigation </a:t>
            </a:r>
            <a:r>
              <a:rPr lang="en-US"/>
              <a:t>Report For </a:t>
            </a:r>
            <a:endParaRPr lang="en-US" dirty="0"/>
          </a:p>
          <a:p>
            <a:pPr algn="l"/>
            <a:r>
              <a:rPr lang="en-US" altLang="zh-CN" dirty="0">
                <a:latin typeface="Arial" panose="020B0604020202020204" pitchFamily="34" charset="0"/>
              </a:rPr>
              <a:t>KIOXIA Burn In Pro-V </a:t>
            </a:r>
            <a:r>
              <a:rPr lang="en-US" altLang="zh-CN" dirty="0"/>
              <a:t>Operator Injury Issue </a:t>
            </a:r>
          </a:p>
        </p:txBody>
      </p:sp>
      <p:sp>
        <p:nvSpPr>
          <p:cNvPr id="7" name="副标题 1"/>
          <p:cNvSpPr txBox="1">
            <a:spLocks/>
          </p:cNvSpPr>
          <p:nvPr/>
        </p:nvSpPr>
        <p:spPr>
          <a:xfrm>
            <a:off x="6134986" y="3493964"/>
            <a:ext cx="3009014" cy="461348"/>
          </a:xfrm>
          <a:prstGeom prst="rect">
            <a:avLst/>
          </a:prstGeom>
        </p:spPr>
        <p:txBody>
          <a:bodyPr vert="horz" lIns="137160" tIns="45720" rIns="91440" bIns="45720" rtlCol="0">
            <a:noAutofit/>
          </a:bodyPr>
          <a:lstStyle>
            <a:lvl1pPr marL="0" indent="0" algn="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defRPr lang="en-US" sz="1600" b="0" i="0" kern="120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tabLst/>
              <a:defRPr lang="en-US"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8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tabLst/>
              <a:defRPr lang="en-US"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566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  <a:tabLst/>
              <a:defRPr lang="en-US"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754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5943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2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ATC Test  EE</a:t>
            </a:r>
            <a:r>
              <a:rPr lang="zh-CN" altLang="en-US" dirty="0"/>
              <a:t>丨  </a:t>
            </a:r>
            <a:r>
              <a:rPr lang="en-US" altLang="zh-CN" dirty="0"/>
              <a:t>Aug’2020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427285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88" y="2505754"/>
            <a:ext cx="7066547" cy="925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7888" y="3123464"/>
            <a:ext cx="7066547" cy="14437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ctr">
              <a:buClr>
                <a:schemeClr val="bg1"/>
              </a:buClr>
              <a:buSzPct val="75000"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014FF-D8FC-4841-B57F-8D58D1C7DFC9}"/>
              </a:ext>
            </a:extLst>
          </p:cNvPr>
          <p:cNvSpPr txBox="1"/>
          <p:nvPr/>
        </p:nvSpPr>
        <p:spPr>
          <a:xfrm>
            <a:off x="0" y="252601"/>
            <a:ext cx="8978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Problem Description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FT2 O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perator(</a:t>
            </a:r>
            <a:r>
              <a:rPr lang="en-US" dirty="0"/>
              <a:t>44685)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was injured when he monitor the BIB position during operating the Pro-V HD-TP-005 handler about at 09:21 on 08/20/2020 </a:t>
            </a:r>
            <a:endParaRPr lang="en-US" sz="1600" dirty="0">
              <a:solidFill>
                <a:schemeClr val="tx2"/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29BE8-EEAD-4AA1-ACA2-2E031175C685}"/>
              </a:ext>
            </a:extLst>
          </p:cNvPr>
          <p:cNvSpPr txBox="1"/>
          <p:nvPr/>
        </p:nvSpPr>
        <p:spPr>
          <a:xfrm>
            <a:off x="0" y="1517677"/>
            <a:ext cx="897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Root Cause Analysis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HD-TP-005 Lot Summary</a:t>
            </a:r>
          </a:p>
          <a:p>
            <a:pPr marL="1200150" lvl="2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It’s the 1</a:t>
            </a:r>
            <a:r>
              <a:rPr lang="en-US" sz="1600" baseline="300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st</a:t>
            </a: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lot on 8/20 dayshift</a:t>
            </a:r>
          </a:p>
        </p:txBody>
      </p:sp>
    </p:spTree>
    <p:extLst>
      <p:ext uri="{BB962C8B-B14F-4D97-AF65-F5344CB8AC3E}">
        <p14:creationId xmlns:p14="http://schemas.microsoft.com/office/powerpoint/2010/main" val="194092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68F93-C86C-4E80-BB69-E94DE6C1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" y="1215851"/>
            <a:ext cx="5886450" cy="3505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473" y="1376625"/>
            <a:ext cx="5886449" cy="76367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chemeClr val="bg1"/>
              </a:buClr>
              <a:buSzPct val="75000"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94658-8F6D-4C51-B5F4-41CCE0660A15}"/>
              </a:ext>
            </a:extLst>
          </p:cNvPr>
          <p:cNvSpPr txBox="1"/>
          <p:nvPr/>
        </p:nvSpPr>
        <p:spPr>
          <a:xfrm>
            <a:off x="0" y="209115"/>
            <a:ext cx="8978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Root Cause Analysis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HD-TP-005 Alarm log</a:t>
            </a:r>
          </a:p>
          <a:p>
            <a:pPr marL="1200150" lvl="2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There is alarm before issue happened(BIB</a:t>
            </a:r>
            <a:r>
              <a:rPr lang="zh-CN" alt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position</a:t>
            </a:r>
            <a:r>
              <a:rPr lang="zh-CN" alt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error</a:t>
            </a:r>
            <a:r>
              <a:rPr lang="zh-CN" alt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Board</a:t>
            </a:r>
            <a:r>
              <a:rPr lang="zh-CN" alt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Elevator)</a:t>
            </a:r>
          </a:p>
          <a:p>
            <a:pPr marL="1200150" lvl="2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EMO was pressed at </a:t>
            </a:r>
            <a:r>
              <a:rPr lang="en-US" altLang="zh-CN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9:21:50</a:t>
            </a:r>
            <a:endParaRPr lang="en-US" sz="1600" dirty="0">
              <a:solidFill>
                <a:schemeClr val="tx2"/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7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" y="1423789"/>
            <a:ext cx="4765184" cy="3314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8678" y="2837249"/>
            <a:ext cx="4765184" cy="14357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buClr>
                <a:schemeClr val="bg1"/>
              </a:buClr>
              <a:buSzPct val="75000"/>
            </a:pP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75379-7FB9-4125-83B4-84F577AD4BDA}"/>
              </a:ext>
            </a:extLst>
          </p:cNvPr>
          <p:cNvSpPr txBox="1"/>
          <p:nvPr/>
        </p:nvSpPr>
        <p:spPr>
          <a:xfrm>
            <a:off x="0" y="209115"/>
            <a:ext cx="897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Root Cause Analysis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HD-TP-005 Operation Log</a:t>
            </a:r>
          </a:p>
          <a:p>
            <a:pPr marL="1200150" lvl="2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Operator start MC to monitor the machine after BIB position error</a:t>
            </a:r>
          </a:p>
        </p:txBody>
      </p:sp>
    </p:spTree>
    <p:extLst>
      <p:ext uri="{BB962C8B-B14F-4D97-AF65-F5344CB8AC3E}">
        <p14:creationId xmlns:p14="http://schemas.microsoft.com/office/powerpoint/2010/main" val="352158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475379-7FB9-4125-83B4-84F577AD4BDA}"/>
              </a:ext>
            </a:extLst>
          </p:cNvPr>
          <p:cNvSpPr txBox="1"/>
          <p:nvPr/>
        </p:nvSpPr>
        <p:spPr>
          <a:xfrm>
            <a:off x="0" y="209115"/>
            <a:ext cx="897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Root Cause Analysis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Operator interview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11A50-56F9-4550-B60C-8712ADD8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7" y="793889"/>
            <a:ext cx="8316700" cy="34565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664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5890" y="2638881"/>
            <a:ext cx="8736562" cy="213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根据操作记录和报警记录合并</a:t>
            </a:r>
            <a:r>
              <a:rPr lang="en-US" altLang="zh-CN" sz="1200" b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200" b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步骤分析</a:t>
            </a:r>
            <a:r>
              <a:rPr lang="en-US" altLang="zh-CN" sz="1200" b="1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endParaRPr lang="en-US" altLang="zh-CN" sz="10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9:16:56 BIB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进板异常报错   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-- Lot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未开始，异常报错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9:18:16  OP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按下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Start          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开始新的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Lot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没有异常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9:18:16 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机器自动开始复位 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新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Lot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开始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机器开始复位提示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没有异常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9:18:29 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机器自动复位完成 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机器复位完成提示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没有异常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9:18:43  OP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按下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机器复位完成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OP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点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Start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正常开始生产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没有异常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但是由于电梯处门被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Bypass, </a:t>
            </a:r>
            <a:r>
              <a:rPr lang="en-US" altLang="zh-CN" sz="1000" dirty="0">
                <a:solidFill>
                  <a:srgbClr val="000000"/>
                </a:solidFill>
              </a:rPr>
              <a:t>OP</a:t>
            </a:r>
            <a:r>
              <a:rPr lang="zh-CN" altLang="en-US" sz="1000" dirty="0">
                <a:solidFill>
                  <a:srgbClr val="000000"/>
                </a:solidFill>
              </a:rPr>
              <a:t>打开门观察 </a:t>
            </a:r>
            <a:r>
              <a:rPr lang="en-US" altLang="zh-CN" sz="1000" dirty="0">
                <a:solidFill>
                  <a:srgbClr val="000000"/>
                </a:solidFill>
              </a:rPr>
              <a:t>BIB </a:t>
            </a:r>
            <a:r>
              <a:rPr lang="zh-CN" altLang="en-US" sz="1000" dirty="0">
                <a:solidFill>
                  <a:srgbClr val="000000"/>
                </a:solidFill>
              </a:rPr>
              <a:t>车</a:t>
            </a:r>
            <a:r>
              <a:rPr lang="en-US" altLang="zh-CN" sz="1000" dirty="0">
                <a:solidFill>
                  <a:srgbClr val="000000"/>
                </a:solidFill>
              </a:rPr>
              <a:t>, </a:t>
            </a:r>
            <a:r>
              <a:rPr lang="zh-CN" altLang="en-US" sz="1000" dirty="0">
                <a:solidFill>
                  <a:srgbClr val="000000"/>
                </a:solidFill>
              </a:rPr>
              <a:t>异常动作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9:18:55  BIB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进板处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BIB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超出限位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机器报警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异常报错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机器停止动作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9:21:47 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按下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Stop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	 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机器停止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此时操作工头卡小车上边与电梯上门板中间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具体操作未知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9:21:47 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机器暂停中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	 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此时操作工头卡小车上边与电梯上门板中间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9:21:50 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紧急停止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1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被按下 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--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主管按下紧急停止以防止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2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次伤害</a:t>
            </a:r>
            <a:r>
              <a:rPr lang="en-US" altLang="zh-CN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00" dirty="0">
                <a:solidFill>
                  <a:schemeClr val="tx2"/>
                </a:solidFill>
                <a:ea typeface="Verdana" panose="020B0604030504040204" pitchFamily="34" charset="0"/>
                <a:cs typeface="Arial" panose="020B0604020202020204" pitchFamily="34" charset="0"/>
              </a:rPr>
              <a:t>机器所有马达断电</a:t>
            </a: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  <a:buSzPct val="75000"/>
            </a:pPr>
            <a:endParaRPr lang="en-US" altLang="zh-CN" sz="1000" dirty="0">
              <a:solidFill>
                <a:schemeClr val="tx2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  <a:buSzPct val="75000"/>
            </a:pP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结论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根据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Log 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来看 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9:18:43~ 9:18:55 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期间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OP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想观察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BIB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异常问题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由于电梯处安全门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sensor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被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Bypass, 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小车一直在上升中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导致操作工头卡小车上边与电梯上门板中间</a:t>
            </a:r>
            <a:r>
              <a:rPr lang="en-US" altLang="zh-CN" sz="105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1DFAB-3714-408A-865E-D25EA2DF1848}"/>
              </a:ext>
            </a:extLst>
          </p:cNvPr>
          <p:cNvSpPr txBox="1"/>
          <p:nvPr/>
        </p:nvSpPr>
        <p:spPr>
          <a:xfrm>
            <a:off x="0" y="209115"/>
            <a:ext cx="897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Root Cause Analysis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HD-TP-005 Alarm log &amp; Operation log 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41FB56-2202-4C6B-8D0A-5719E41A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36594"/>
              </p:ext>
            </p:extLst>
          </p:nvPr>
        </p:nvGraphicFramePr>
        <p:xfrm>
          <a:off x="85890" y="733602"/>
          <a:ext cx="8736560" cy="1924050"/>
        </p:xfrm>
        <a:graphic>
          <a:graphicData uri="http://schemas.openxmlformats.org/drawingml/2006/table">
            <a:tbl>
              <a:tblPr/>
              <a:tblGrid>
                <a:gridCol w="28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6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5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模组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\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错误资讯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9:16:56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错误码</a:t>
                      </a: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Elavator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板子无法进入滚轮处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异常报错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使用者按下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正常操作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归零中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开始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，设备自动复位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归零完成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设备复位完成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使用者按下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按钮正常操作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由于电梯处安全门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sensor</a:t>
                      </a:r>
                      <a:r>
                        <a:rPr lang="zh-CN" altLang="en-US" sz="1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被</a:t>
                      </a:r>
                      <a:r>
                        <a:rPr lang="en-US" altLang="zh-CN" sz="100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bypass,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打开门观察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小车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异常动作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0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9:18:55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E4001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 Elevator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板前定位侦测不良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分析是可能操作工被困挣扎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导致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BIB</a:t>
                      </a:r>
                      <a:r>
                        <a:rPr lang="en-US" altLang="zh-CN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zh-CN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异常推入</a:t>
                      </a:r>
                      <a:r>
                        <a:rPr lang="en-US" altLang="zh-CN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BIB</a:t>
                      </a:r>
                      <a:r>
                        <a:rPr lang="zh-CN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保护感应报警</a:t>
                      </a:r>
                      <a:r>
                        <a:rPr lang="en-US" altLang="zh-CN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zh-CN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机台停止动作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使用者按下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未知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操作资讯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暂停中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未知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0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20/08/20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9:21:50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错误码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系统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错误资讯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紧急停止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被按下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王文俊</a:t>
                      </a:r>
                      <a:r>
                        <a:rPr lang="zh-CN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帮忙按下紧急停止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6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21011"/>
            <a:ext cx="660934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Preventive </a:t>
            </a:r>
            <a:r>
              <a:rPr lang="en-US" altLang="ko-KR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Action:</a:t>
            </a:r>
            <a:endParaRPr lang="en-US" sz="1600" u="sng" dirty="0"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Restore the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HD-TP-005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bypassed security door sensor -- Sun Shufeng / done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Daily check the status of the BI Handler safety door – MFG Line Tech / Continue activity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Strengthen PM and training technician about the abnormal issue handle -- Sun Shufeng / done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Check all BI handler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Door bypass status, all MR handlers normal / All TP were recovered </a:t>
            </a:r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-- Sun Shufeng / Done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accent1"/>
              </a:buClr>
              <a:buSzPct val="75000"/>
            </a:pPr>
            <a:endParaRPr lang="en-US" sz="10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  <a:buSzPct val="75000"/>
            </a:pPr>
            <a:endParaRPr lang="en-US" sz="1200" b="1" u="sng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/>
              </a:buClr>
              <a:buSzPct val="70000"/>
              <a:buFont typeface="Wingdings" pitchFamily="2" charset="2"/>
              <a:buChar char="u"/>
            </a:pPr>
            <a:r>
              <a:rPr lang="en-US" sz="1600" u="sng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Improvement Plan: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Improve the screw type of the TP Handler safety sensor, use a special type of screw, it is not possible to disassemble. -- Owner: Fred Xu / Due date:Sep.8</a:t>
            </a:r>
            <a:r>
              <a:rPr lang="en-US" altLang="zh-CN" sz="1200" baseline="300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</a:t>
            </a:r>
            <a:endParaRPr lang="en-US" altLang="zh-CN" sz="1200" dirty="0">
              <a:solidFill>
                <a:schemeClr val="tx2"/>
              </a:solidFill>
              <a:highlight>
                <a:srgbClr val="00FF00"/>
              </a:highlight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Received the special screw</a:t>
            </a:r>
            <a:r>
              <a:rPr lang="zh-CN" altLang="en-US" sz="12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 9/4, done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Increase the magnet to attract, improve the problem that the TP Handler safety door is twisted and cannot be attracted sometimes. -- Owner: Sun Shufeng / Due date: Sep.8</a:t>
            </a:r>
            <a:r>
              <a:rPr lang="en-US" altLang="zh-CN" sz="1200" baseline="300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</a:t>
            </a:r>
          </a:p>
          <a:p>
            <a:pPr marL="685800" lvl="1" indent="-228600">
              <a:buFont typeface="Wingdings" panose="05000000000000000000" pitchFamily="2" charset="2"/>
              <a:buChar char="Ø"/>
              <a:defRPr/>
            </a:pPr>
            <a:r>
              <a:rPr lang="en-US" altLang="zh-CN" sz="1200" dirty="0">
                <a:solidFill>
                  <a:schemeClr val="tx2"/>
                </a:solidFill>
                <a:highlight>
                  <a:srgbClr val="00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Done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Oder the BIB roller parts to improve the BIB transfer position status – Fred Xu / Due Date: Sep.30th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Improve the material of the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TP Handler </a:t>
            </a:r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panel of the door and change it to a soft material to prevent extrusion. --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Owner: Fred Xu / Due date: Sep.30th 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ry to c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ontact the original factory to design a new grating for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TP Handler safety door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and stop the machine once abnormal intrusion to prevent abnormal operation </a:t>
            </a:r>
            <a:r>
              <a:rPr lang="en-US" altLang="ko-KR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--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Owner: Fred Xu &amp; Supplier / Due date: Dec.30th 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77" y="542603"/>
            <a:ext cx="1844843" cy="1536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4377" y="342549"/>
            <a:ext cx="18448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sz="9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Safe Door sensor Bypass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377" y="2600837"/>
            <a:ext cx="1758825" cy="21621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4377" y="2332670"/>
            <a:ext cx="1587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sz="9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Safe Door sensor normal</a:t>
            </a:r>
          </a:p>
        </p:txBody>
      </p:sp>
    </p:spTree>
    <p:extLst>
      <p:ext uri="{BB962C8B-B14F-4D97-AF65-F5344CB8AC3E}">
        <p14:creationId xmlns:p14="http://schemas.microsoft.com/office/powerpoint/2010/main" val="189473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99832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92500"/>
      </a:bodyPr>
      <a:lstStyle>
        <a:defPPr algn="ctr">
          <a:buClr>
            <a:schemeClr val="bg1"/>
          </a:buClr>
          <a:buSzPct val="75000"/>
          <a:defRPr sz="7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2019-Internal_Amkor-Corporate_Template</Template>
  <TotalTime>18064</TotalTime>
  <Words>1134</Words>
  <Application>Microsoft Office PowerPoint</Application>
  <PresentationFormat>On-screen Show (16:9)</PresentationFormat>
  <Paragraphs>126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 Symbol</vt:lpstr>
      <vt:lpstr>Wingdings</vt:lpstr>
      <vt:lpstr>122018_Internal-AmkorCorpTemplate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Training</dc:subject>
  <dc:creator>Fanhuan Tu</dc:creator>
  <cp:lastModifiedBy>Zhonghua Zhu</cp:lastModifiedBy>
  <cp:revision>999</cp:revision>
  <dcterms:created xsi:type="dcterms:W3CDTF">2019-04-11T02:38:21Z</dcterms:created>
  <dcterms:modified xsi:type="dcterms:W3CDTF">2020-09-08T02:53:52Z</dcterms:modified>
</cp:coreProperties>
</file>