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465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016" userDrawn="1">
          <p15:clr>
            <a:srgbClr val="A4A3A4"/>
          </p15:clr>
        </p15:guide>
        <p15:guide id="7" pos="3744" userDrawn="1">
          <p15:clr>
            <a:srgbClr val="A4A3A4"/>
          </p15:clr>
        </p15:guide>
        <p15:guide id="8" orient="horz" pos="2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6DC"/>
    <a:srgbClr val="556C8A"/>
    <a:srgbClr val="4F6481"/>
    <a:srgbClr val="225AA8"/>
    <a:srgbClr val="235BA9"/>
    <a:srgbClr val="3A5190"/>
    <a:srgbClr val="566C8A"/>
    <a:srgbClr val="4E6480"/>
    <a:srgbClr val="6599E0"/>
    <a:srgbClr val="235AA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15" autoAdjust="0"/>
    <p:restoredTop sz="94684" autoAdjust="0"/>
  </p:normalViewPr>
  <p:slideViewPr>
    <p:cSldViewPr snapToGrid="0">
      <p:cViewPr varScale="1">
        <p:scale>
          <a:sx n="93" d="100"/>
          <a:sy n="93" d="100"/>
        </p:scale>
        <p:origin x="936" y="64"/>
      </p:cViewPr>
      <p:guideLst>
        <p:guide pos="2016"/>
        <p:guide pos="3744"/>
        <p:guide orient="horz" pos="21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036" y="4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40FF8-4089-4002-8EDB-99C776E69749}" type="datetimeFigureOut">
              <a:rPr lang="en-US" smtClean="0">
                <a:latin typeface="Arial" pitchFamily="34" charset="0"/>
              </a:rPr>
              <a:t>9/7/2020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D0F4-8EAE-49E9-8DAE-920F7531C08E}" type="slidenum">
              <a:rPr lang="en-US" smtClean="0">
                <a:latin typeface="Arial" pitchFamily="34" charset="0"/>
              </a:r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26DB489-202E-4EBA-AA54-E06F40EDDA07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30CAA585-4B4D-460A-AAC9-081AA74A12D4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6625" y="284163"/>
            <a:ext cx="4984750" cy="28051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482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6897189" y="4844222"/>
            <a:ext cx="18327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A98301D-520D-4702-9B48-C6944D64D53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32925DC7-E973-400B-8446-2D256B9B6B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76EB8AEE-28F4-41F1-BA24-518ED88CA435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5C502B7-DA60-42F0-B8B9-B8AFF855845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6038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B778948-AB23-42D8-B1E5-D4A22113507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128E2EC8-7BBD-47B9-9F03-23E35E2352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73E82CE-C0BE-4FD1-8033-9379F1CCD4C4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59950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27150B5-154C-4FAB-BA76-E1ED5E34C21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99367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6E48EE1-85DF-427C-AB81-33AE75712B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5D30E48-10C5-4903-9448-A099BEC458C6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xmlns="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261190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D48DBB6-0380-4E29-BD8B-72EBB16059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EEE57F-9F67-4E3F-9830-70C8F17D171D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03172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A9D55A-CFED-4C54-91A6-5E351CD2644C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3637865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D400A09-73DC-4AE6-9C59-C2B1101E13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1D5778-9648-45E9-8920-72160FFFD4FE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43672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98F710E-5147-49F8-88F2-14CBC65C6AF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2820784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A8E0976-AAB7-4C4E-9552-3ADC0077A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300148B-21EC-4599-9590-A474AB1829E7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151075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81328" y="752272"/>
            <a:ext cx="6400800" cy="22905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461754" y="3195196"/>
            <a:ext cx="332037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88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306111" y="750311"/>
            <a:ext cx="4380689" cy="22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492886" y="3410466"/>
            <a:ext cx="319391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0" y="190498"/>
            <a:ext cx="4011613" cy="459028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73025" indent="0">
              <a:buClr>
                <a:schemeClr val="accent1"/>
              </a:buClr>
              <a:buFontTx/>
              <a:buNone/>
              <a:defRPr sz="2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6284" y="3664238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6284" y="1466763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xmlns="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6942909" y="4844222"/>
            <a:ext cx="17870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xmlns="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76" y="439795"/>
            <a:ext cx="1607132" cy="5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206366"/>
            <a:ext cx="402336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206366"/>
            <a:ext cx="402336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512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689144"/>
            <a:ext cx="4023360" cy="292608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689144"/>
            <a:ext cx="4023360" cy="292608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7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xmlns="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0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xmlns="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5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657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696" y="1206366"/>
            <a:ext cx="2975500" cy="342901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3838" y="1206366"/>
            <a:ext cx="5138928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1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8576" y="189704"/>
            <a:ext cx="3566160" cy="459028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695" y="1206366"/>
            <a:ext cx="493776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5063704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422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22696" y="1398080"/>
            <a:ext cx="5204538" cy="304557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6843" y="1398080"/>
            <a:ext cx="2739957" cy="304557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96863" indent="0">
              <a:buFontTx/>
              <a:buNone/>
              <a:defRPr/>
            </a:lvl2pPr>
            <a:lvl3pPr marL="582613" indent="0">
              <a:buFontTx/>
              <a:buNone/>
              <a:defRPr/>
            </a:lvl3pPr>
            <a:lvl4pPr marL="923544" indent="0">
              <a:buFontTx/>
              <a:buNone/>
              <a:defRPr/>
            </a:lvl4pPr>
            <a:lvl5pPr marL="108585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83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585" y="1206635"/>
            <a:ext cx="4023360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662623" y="1206635"/>
            <a:ext cx="4024177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696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5512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45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269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329154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6160397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696" y="3272855"/>
            <a:ext cx="2532888" cy="1371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91546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60397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2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xmlns="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2695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66928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400"/>
            </a:lvl2pPr>
            <a:lvl3pPr marL="860425" indent="-2730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200"/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91546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160397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xmlns="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93308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5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1" y="180109"/>
            <a:ext cx="9146072" cy="4606637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xmlns="" id="{85D9BB0C-9CC9-4C40-919F-68C8D120ADAE}"/>
              </a:ext>
            </a:extLst>
          </p:cNvPr>
          <p:cNvSpPr txBox="1">
            <a:spLocks/>
          </p:cNvSpPr>
          <p:nvPr userDrawn="1"/>
        </p:nvSpPr>
        <p:spPr>
          <a:xfrm>
            <a:off x="533400" y="2093271"/>
            <a:ext cx="3889443" cy="9569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0" i="0" kern="1200" spc="0" dirty="0">
                <a:solidFill>
                  <a:srgbClr val="0F4B8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US" sz="3600" b="0" dirty="0">
                <a:solidFill>
                  <a:schemeClr val="bg1"/>
                </a:solidFill>
                <a:latin typeface="+mn-lt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304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:a16="http://schemas.microsoft.com/office/drawing/2014/main" xmlns="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6" y="4278156"/>
            <a:ext cx="1607132" cy="59415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90827" y="2972585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90827" y="653290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xmlns="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7067006" y="4844222"/>
            <a:ext cx="1662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xmlns="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72"/>
          <a:stretch/>
        </p:blipFill>
        <p:spPr>
          <a:xfrm>
            <a:off x="0" y="187036"/>
            <a:ext cx="9144000" cy="4599709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696" y="254684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422325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585" y="1206635"/>
            <a:ext cx="8266176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81" y="1440301"/>
            <a:ext cx="8266176" cy="32004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4820695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696" y="1206366"/>
            <a:ext cx="420624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616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82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2696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1209" y="1206366"/>
            <a:ext cx="420624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24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 userDrawn="1">
          <p15:clr>
            <a:srgbClr val="5ACBF0"/>
          </p15:clr>
        </p15:guide>
        <p15:guide id="3" orient="horz" pos="828" userDrawn="1">
          <p15:clr>
            <a:srgbClr val="5ACBF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77023"/>
            <a:ext cx="9144000" cy="3667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6366"/>
            <a:ext cx="8266176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7"/>
            <a:ext cx="9144000" cy="1905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94" y="4822181"/>
            <a:ext cx="731515" cy="2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688" r:id="rId3"/>
    <p:sldLayoutId id="2147483689" r:id="rId4"/>
    <p:sldLayoutId id="2147483717" r:id="rId5"/>
    <p:sldLayoutId id="2147483664" r:id="rId6"/>
    <p:sldLayoutId id="2147483665" r:id="rId7"/>
    <p:sldLayoutId id="2147483684" r:id="rId8"/>
    <p:sldLayoutId id="2147483685" r:id="rId9"/>
    <p:sldLayoutId id="2147483666" r:id="rId10"/>
    <p:sldLayoutId id="2147483722" r:id="rId11"/>
    <p:sldLayoutId id="2147483686" r:id="rId12"/>
    <p:sldLayoutId id="2147483723" r:id="rId13"/>
    <p:sldLayoutId id="2147483720" r:id="rId14"/>
    <p:sldLayoutId id="2147483724" r:id="rId15"/>
    <p:sldLayoutId id="2147483721" r:id="rId16"/>
    <p:sldLayoutId id="2147483725" r:id="rId17"/>
    <p:sldLayoutId id="2147483673" r:id="rId18"/>
    <p:sldLayoutId id="2147483687" r:id="rId19"/>
    <p:sldLayoutId id="2147483667" r:id="rId20"/>
    <p:sldLayoutId id="2147483668" r:id="rId21"/>
    <p:sldLayoutId id="2147483669" r:id="rId22"/>
    <p:sldLayoutId id="2147483674" r:id="rId23"/>
    <p:sldLayoutId id="2147483670" r:id="rId24"/>
    <p:sldLayoutId id="2147483671" r:id="rId25"/>
    <p:sldLayoutId id="2147483683" r:id="rId26"/>
    <p:sldLayoutId id="2147483675" r:id="rId27"/>
    <p:sldLayoutId id="2147483676" r:id="rId28"/>
    <p:sldLayoutId id="2147483677" r:id="rId29"/>
    <p:sldLayoutId id="2147483678" r:id="rId30"/>
    <p:sldLayoutId id="2147483718" r:id="rId3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spc="0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6991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1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566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52144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4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444752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2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80" userDrawn="1">
          <p15:clr>
            <a:srgbClr val="FDE53C"/>
          </p15:clr>
        </p15:guide>
        <p15:guide id="3" orient="horz" pos="1620" userDrawn="1">
          <p15:clr>
            <a:srgbClr val="FDE53C"/>
          </p15:clr>
        </p15:guide>
        <p15:guide id="4" pos="5472" userDrawn="1">
          <p15:clr>
            <a:srgbClr val="F26B43"/>
          </p15:clr>
        </p15:guide>
        <p15:guide id="5" pos="336" userDrawn="1">
          <p15:clr>
            <a:srgbClr val="5ACBF0"/>
          </p15:clr>
        </p15:guide>
        <p15:guide id="6" pos="264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828" userDrawn="1">
          <p15:clr>
            <a:srgbClr val="5ACBF0"/>
          </p15:clr>
        </p15:guide>
        <p15:guide id="9" orient="horz" pos="564" userDrawn="1">
          <p15:clr>
            <a:srgbClr val="5ACBF0"/>
          </p15:clr>
        </p15:guide>
        <p15:guide id="10" orient="horz" pos="2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2A08320-C428-FB45-9514-50F4ECF07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18" y="157052"/>
            <a:ext cx="88669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95263" algn="l"/>
              </a:tabLst>
            </a:pPr>
            <a:r>
              <a:rPr lang="en-US" altLang="en-US" b="1" dirty="0" smtClean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OPS </a:t>
            </a:r>
            <a:r>
              <a:rPr lang="en-US" altLang="zh-CN" b="1" dirty="0" smtClean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For Montage</a:t>
            </a:r>
            <a:r>
              <a:rPr lang="en-US" altLang="en-US" b="1" dirty="0" smtClean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Product Drop Issue</a:t>
            </a:r>
            <a:endParaRPr lang="en-US" altLang="en-US" b="1" dirty="0">
              <a:solidFill>
                <a:srgbClr val="0070C0"/>
              </a:solidFill>
              <a:ea typeface="GulimChe" pitchFamily="49" charset="-127"/>
              <a:cs typeface="Times New Roman" pitchFamily="18" charset="0"/>
            </a:endParaRPr>
          </a:p>
        </p:txBody>
      </p:sp>
      <p:graphicFrame>
        <p:nvGraphicFramePr>
          <p:cNvPr id="6" name="Group 121">
            <a:extLst>
              <a:ext uri="{FF2B5EF4-FFF2-40B4-BE49-F238E27FC236}">
                <a16:creationId xmlns:a16="http://schemas.microsoft.com/office/drawing/2014/main" xmlns="" id="{1E53583B-CD34-4D4C-AF7B-45A22694F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072255"/>
              </p:ext>
            </p:extLst>
          </p:nvPr>
        </p:nvGraphicFramePr>
        <p:xfrm>
          <a:off x="109218" y="574603"/>
          <a:ext cx="8866980" cy="695581"/>
        </p:xfrm>
        <a:graphic>
          <a:graphicData uri="http://schemas.openxmlformats.org/drawingml/2006/table">
            <a:tbl>
              <a:tblPr/>
              <a:tblGrid>
                <a:gridCol w="10049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8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28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618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463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34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46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55399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49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Customer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2309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P/D/L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+mn-cs"/>
                        </a:rPr>
                        <a:t>9U3A053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M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M/D,W,S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+mn-cs"/>
                        </a:rPr>
                        <a:t>8/29/2020</a:t>
                      </a:r>
                      <a:endParaRPr kumimoji="0" lang="en-US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Lot 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+mn-cs"/>
                        </a:rPr>
                        <a:t>FTL356706118.01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Defect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+mn-cs"/>
                        </a:rPr>
                        <a:t>5147ea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Defect Ratio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  <a:cs typeface="+mn-cs"/>
                        </a:rPr>
                        <a:t>12.4% (</a:t>
                      </a:r>
                      <a:r>
                        <a:rPr kumimoji="0" lang="en-US" altLang="zh-CN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  <a:cs typeface="+mn-cs"/>
                        </a:rPr>
                        <a:t>206ea reject out of 5147ea</a:t>
                      </a:r>
                      <a:r>
                        <a:rPr kumimoji="0" lang="en-US" altLang="zh-CN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  <a:cs typeface="+mn-cs"/>
                        </a:rPr>
                        <a:t>)</a:t>
                      </a:r>
                      <a:endParaRPr kumimoji="0" lang="en-US" altLang="ja-JP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굴림" pitchFamily="34" charset="-127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Status#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+mn-cs"/>
                        </a:rPr>
                        <a:t>Hold after FT2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E5FEB1D-97E2-DC4E-8027-69D8B97EF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954" y="1334497"/>
            <a:ext cx="885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zh-CN" sz="1600" b="1" u="sng" dirty="0">
                <a:solidFill>
                  <a:srgbClr val="000000"/>
                </a:solidFill>
                <a:cs typeface="Times New Roman" pitchFamily="18" charset="0"/>
              </a:rPr>
              <a:t>Problem Description</a:t>
            </a:r>
            <a:r>
              <a:rPr lang="en-US" altLang="zh-CN" sz="1600" b="1" u="sng" dirty="0" smtClean="0">
                <a:solidFill>
                  <a:srgbClr val="000000"/>
                </a:solidFill>
                <a:cs typeface="Times New Roman" pitchFamily="18" charset="0"/>
              </a:rPr>
              <a:t>:</a:t>
            </a:r>
          </a:p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endParaRPr lang="en-US" altLang="zh-CN" sz="1600" b="1" u="sng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954" y="1890209"/>
            <a:ext cx="8921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600" b="1" u="sng" dirty="0">
                <a:solidFill>
                  <a:srgbClr val="000000"/>
                </a:solidFill>
                <a:cs typeface="Times New Roman" pitchFamily="18" charset="0"/>
              </a:rPr>
              <a:t>Possible Root </a:t>
            </a:r>
            <a:r>
              <a:rPr lang="en-US" altLang="ko-KR" sz="1600" b="1" u="sng" dirty="0" smtClean="0">
                <a:solidFill>
                  <a:srgbClr val="000000"/>
                </a:solidFill>
                <a:cs typeface="Times New Roman" pitchFamily="18" charset="0"/>
              </a:rPr>
              <a:t>Cause:</a:t>
            </a:r>
          </a:p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endParaRPr lang="en-US" altLang="ko-KR" sz="1600" b="1" u="sng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954" y="3110616"/>
            <a:ext cx="90347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600" b="1" u="sng" dirty="0" smtClean="0">
                <a:solidFill>
                  <a:schemeClr val="tx2"/>
                </a:solidFill>
                <a:cs typeface="Times New Roman" pitchFamily="18" charset="0"/>
              </a:rPr>
              <a:t>Action Plan:</a:t>
            </a:r>
            <a:endParaRPr lang="en-US" altLang="ko-KR" sz="1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endParaRPr lang="en-US" altLang="zh-CN" sz="10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54" y="1611828"/>
            <a:ext cx="6543781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2309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Montage 15 full tray units(5147ea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) drop to floor from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Handler loader area </a:t>
            </a:r>
            <a:endParaRPr lang="en-US" altLang="zh-CN" sz="10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218" y="2163035"/>
            <a:ext cx="6543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Technician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placed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the products from 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Handler loader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area to buffer 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area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mistakenly(in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front 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of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the drawer) 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while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dealing the machine 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alarm</a:t>
            </a:r>
            <a:endParaRPr lang="en-US" altLang="zh-CN" sz="10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In order to find the CV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units, 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the technician tried to pull out the drawer in the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Handler, 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and the units fell to the floor by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accident</a:t>
            </a:r>
            <a:endParaRPr lang="en-US" altLang="zh-CN" sz="10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218" y="3343297"/>
            <a:ext cx="8557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Optimize Loader 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area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designs of NS8080 Handler to 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avoid abnormal alarm frequency                     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   ------ 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Zuo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Huang, 9/1/2020, Ongoing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Highlights to 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all techs,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don‘t 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do any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product handling of production interruption and must 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be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inform to related operator for 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handle the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physical products to place 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in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designated 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area according to Bin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category                                                                 ------ Jizhai Zhao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 8/29/2020, Done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Improve the buffer area designs</a:t>
            </a:r>
          </a:p>
          <a:p>
            <a:pPr>
              <a:lnSpc>
                <a:spcPct val="150000"/>
              </a:lnSpc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  Short-term</a:t>
            </a:r>
            <a:r>
              <a:rPr lang="zh-CN" altLang="en-US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add obvious warning on 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NS8080 Handlers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(7 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drawer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type)                                                    ------ Jizhai Zhao, 8/29/2020, Done</a:t>
            </a:r>
          </a:p>
          <a:p>
            <a:pPr>
              <a:lnSpc>
                <a:spcPct val="150000"/>
              </a:lnSpc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 Long-term</a:t>
            </a:r>
            <a:r>
              <a:rPr lang="zh-CN" altLang="en-US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Install 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uneven barriers in the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area to prevent any products </a:t>
            </a:r>
            <a:r>
              <a:rPr lang="en-US" altLang="zh-CN" sz="1000" dirty="0">
                <a:solidFill>
                  <a:srgbClr val="000000"/>
                </a:solidFill>
                <a:ea typeface="宋体" panose="02010600030101010101" pitchFamily="2" charset="-122"/>
              </a:rPr>
              <a:t>from being placed </a:t>
            </a:r>
            <a:r>
              <a:rPr lang="en-US" altLang="zh-CN" sz="1000" dirty="0" smtClean="0">
                <a:solidFill>
                  <a:srgbClr val="000000"/>
                </a:solidFill>
                <a:ea typeface="宋体" panose="02010600030101010101" pitchFamily="2" charset="-122"/>
              </a:rPr>
              <a:t>here.              ------ Zuo Huang, 9//26/2020, Ongoing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666" y="1337231"/>
            <a:ext cx="1363749" cy="8621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928" y="1361290"/>
            <a:ext cx="2188737" cy="1878344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6744395" y="1312090"/>
            <a:ext cx="2209361" cy="1939512"/>
          </a:xfrm>
          <a:prstGeom prst="wedgeRectCallout">
            <a:avLst>
              <a:gd name="adj1" fmla="val -87287"/>
              <a:gd name="adj2" fmla="val -23187"/>
            </a:avLst>
          </a:prstGeom>
          <a:noFill/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 algn="l">
              <a:buClr>
                <a:schemeClr val="bg1"/>
              </a:buClr>
              <a:buSzPct val="75000"/>
              <a:buFont typeface="Segoe UI Symbol" panose="020B0502040204020203" pitchFamily="34" charset="0"/>
              <a:buChar char="▶"/>
            </a:pPr>
            <a:endParaRPr lang="zh-CN" alt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824" y="1659953"/>
            <a:ext cx="2100163" cy="13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450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22018_Internal-AmkorCorpTemplate">
  <a:themeElements>
    <a:clrScheme name="Amkor 2018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0F4B8F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228600" indent="-228600" algn="l">
          <a:buClr>
            <a:schemeClr val="bg1"/>
          </a:buClr>
          <a:buSzPct val="75000"/>
          <a:buFont typeface="Segoe UI Symbol" panose="020B0502040204020203" pitchFamily="34" charset="0"/>
          <a:buChar char="▶"/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7338" indent="-287338" algn="l">
          <a:buClr>
            <a:schemeClr val="accent1"/>
          </a:buClr>
          <a:buSzPct val="75000"/>
          <a:buFont typeface="Segoe UI Symbol" panose="020B0502040204020203" pitchFamily="34" charset="0"/>
          <a:buChar char="▶"/>
          <a:defRPr sz="2000" dirty="0" err="1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W Test Monthly TP Reveiw_Feb'19" id="{2D3D17B9-CF11-4446-B1E6-9EE949A62090}" vid="{697A59D7-A3C9-6748-9676-D58D807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122018_Internal-AmkorCorpTemplate</Template>
  <TotalTime>1166</TotalTime>
  <Words>222</Words>
  <Application>Microsoft Office PowerPoint</Application>
  <PresentationFormat>On-screen Show (16:9)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굴림</vt:lpstr>
      <vt:lpstr>GulimChe</vt:lpstr>
      <vt:lpstr>Open Sans Light</vt:lpstr>
      <vt:lpstr>黑体</vt:lpstr>
      <vt:lpstr>SimSun</vt:lpstr>
      <vt:lpstr>SimSun</vt:lpstr>
      <vt:lpstr>Arial</vt:lpstr>
      <vt:lpstr>Calibri</vt:lpstr>
      <vt:lpstr>Segoe UI</vt:lpstr>
      <vt:lpstr>Segoe UI Symbol</vt:lpstr>
      <vt:lpstr>Times New Roman</vt:lpstr>
      <vt:lpstr>Verdana</vt:lpstr>
      <vt:lpstr>122018_Internal-AmkorCorpTemplate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Training</dc:subject>
  <dc:creator>Philip Yang</dc:creator>
  <cp:lastModifiedBy>Jizhai Zhao</cp:lastModifiedBy>
  <cp:revision>99</cp:revision>
  <dcterms:created xsi:type="dcterms:W3CDTF">2019-04-15T07:56:18Z</dcterms:created>
  <dcterms:modified xsi:type="dcterms:W3CDTF">2020-09-07T05:36:23Z</dcterms:modified>
</cp:coreProperties>
</file>