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693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016" userDrawn="1">
          <p15:clr>
            <a:srgbClr val="A4A3A4"/>
          </p15:clr>
        </p15:guide>
        <p15:guide id="7" pos="3744" userDrawn="1">
          <p15:clr>
            <a:srgbClr val="A4A3A4"/>
          </p15:clr>
        </p15:guide>
        <p15:guide id="8" orient="horz" pos="2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AA8"/>
    <a:srgbClr val="395D8E"/>
    <a:srgbClr val="0C03C7"/>
    <a:srgbClr val="235BA9"/>
    <a:srgbClr val="FCD5B4"/>
    <a:srgbClr val="556C8A"/>
    <a:srgbClr val="4F6481"/>
    <a:srgbClr val="3A5190"/>
    <a:srgbClr val="566C8A"/>
    <a:srgbClr val="4E648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32" autoAdjust="0"/>
    <p:restoredTop sz="94414" autoAdjust="0"/>
  </p:normalViewPr>
  <p:slideViewPr>
    <p:cSldViewPr snapToGrid="0">
      <p:cViewPr varScale="1">
        <p:scale>
          <a:sx n="154" d="100"/>
          <a:sy n="154" d="100"/>
        </p:scale>
        <p:origin x="1014" y="126"/>
      </p:cViewPr>
      <p:guideLst>
        <p:guide pos="2016"/>
        <p:guide pos="3744"/>
        <p:guide orient="horz" pos="21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036" y="4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40FF8-4089-4002-8EDB-99C776E69749}" type="datetimeFigureOut">
              <a:rPr lang="en-US" smtClean="0">
                <a:latin typeface="Arial" pitchFamily="34" charset="0"/>
              </a:rPr>
              <a:t>1/11/2021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D0F4-8EAE-49E9-8DAE-920F7531C08E}" type="slidenum">
              <a:rPr lang="en-US" smtClean="0">
                <a:latin typeface="Arial" pitchFamily="34" charset="0"/>
              </a:r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26DB489-202E-4EBA-AA54-E06F40EDDA0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="" xmlns:a16="http://schemas.microsoft.com/office/drawing/2014/main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6897189" y="4844222"/>
            <a:ext cx="18327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A98301D-520D-4702-9B48-C6944D64D53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32925DC7-E973-400B-8446-2D256B9B6B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6EB8AEE-28F4-41F1-BA24-518ED88CA435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5C502B7-DA60-42F0-B8B9-B8AFF855845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360389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CB778948-AB23-42D8-B1E5-D4A22113507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128E2EC8-7BBD-47B9-9F03-23E35E23520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A73E82CE-C0BE-4FD1-8033-9379F1CCD4C4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59950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27150B5-154C-4FAB-BA76-E1ED5E34C21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="" xmlns:a16="http://schemas.microsoft.com/office/drawing/2014/main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99367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6E48EE1-85DF-427C-AB81-33AE75712B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261190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D48DBB6-0380-4E29-BD8B-72EBB16059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03172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3637865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D400A09-73DC-4AE6-9C59-C2B1101E13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43672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2820784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A8E0976-AAB7-4C4E-9552-3ADC0077A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151075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81328" y="752272"/>
            <a:ext cx="6400800" cy="229052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461754" y="3195196"/>
            <a:ext cx="332037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8188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306111" y="750311"/>
            <a:ext cx="4380689" cy="228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492886" y="3410466"/>
            <a:ext cx="319391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0" y="190498"/>
            <a:ext cx="4011613" cy="459028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73025" indent="0">
              <a:buClr>
                <a:schemeClr val="accent1"/>
              </a:buClr>
              <a:buFontTx/>
              <a:buNone/>
              <a:defRPr sz="2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6284" y="3664238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6284" y="1466763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="" xmlns:a16="http://schemas.microsoft.com/office/drawing/2014/main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6942909" y="4844222"/>
            <a:ext cx="17870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="" xmlns:a16="http://schemas.microsoft.com/office/drawing/2014/main" id="{C13B20D4-B7E0-4DA0-BBA5-B02E794A74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3076" y="439795"/>
            <a:ext cx="1607132" cy="5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206366"/>
            <a:ext cx="4023360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206366"/>
            <a:ext cx="4023360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3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512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689144"/>
            <a:ext cx="4023360" cy="2926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689144"/>
            <a:ext cx="4023360" cy="2926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7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="" xmlns:a16="http://schemas.microsoft.com/office/drawing/2014/main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70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=""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25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657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696" y="1206366"/>
            <a:ext cx="2975500" cy="342901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3838" y="1206366"/>
            <a:ext cx="5138928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1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8576" y="189704"/>
            <a:ext cx="3566160" cy="459028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695" y="1206366"/>
            <a:ext cx="4937760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5063704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422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22696" y="1398080"/>
            <a:ext cx="5204538" cy="304557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6843" y="1398080"/>
            <a:ext cx="2739957" cy="304557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96863" indent="0">
              <a:buFontTx/>
              <a:buNone/>
              <a:defRPr/>
            </a:lvl2pPr>
            <a:lvl3pPr marL="582613" indent="0">
              <a:buFontTx/>
              <a:buNone/>
              <a:defRPr/>
            </a:lvl3pPr>
            <a:lvl4pPr marL="923544" indent="0">
              <a:buFontTx/>
              <a:buNone/>
              <a:defRPr/>
            </a:lvl4pPr>
            <a:lvl5pPr marL="108585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831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585" y="1206635"/>
            <a:ext cx="4023360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662623" y="1206635"/>
            <a:ext cx="4024177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696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5512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450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269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329154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6160397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696" y="3272855"/>
            <a:ext cx="2532888" cy="1371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91546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60397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2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="" xmlns:a16="http://schemas.microsoft.com/office/drawing/2014/main" id="{17A7E500-169E-4FA7-94BD-8C9FACB5FE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2695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66928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400"/>
            </a:lvl2pPr>
            <a:lvl3pPr marL="860425" indent="-2730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200"/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91546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160397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="" xmlns:a16="http://schemas.microsoft.com/office/drawing/2014/main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93308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="" xmlns:a16="http://schemas.microsoft.com/office/drawing/2014/main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56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1" y="180109"/>
            <a:ext cx="9146072" cy="4606637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="" xmlns:a16="http://schemas.microsoft.com/office/drawing/2014/main" id="{85D9BB0C-9CC9-4C40-919F-68C8D120ADAE}"/>
              </a:ext>
            </a:extLst>
          </p:cNvPr>
          <p:cNvSpPr txBox="1">
            <a:spLocks/>
          </p:cNvSpPr>
          <p:nvPr userDrawn="1"/>
        </p:nvSpPr>
        <p:spPr>
          <a:xfrm>
            <a:off x="533400" y="2093271"/>
            <a:ext cx="3889443" cy="9569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0" i="0" kern="1200" spc="0" dirty="0">
                <a:solidFill>
                  <a:srgbClr val="0F4B8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US" sz="3600" b="0" dirty="0">
                <a:solidFill>
                  <a:schemeClr val="bg1"/>
                </a:solidFill>
                <a:latin typeface="+mn-lt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3043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15486" y="1213362"/>
            <a:ext cx="8236810" cy="3218053"/>
          </a:xfrm>
        </p:spPr>
        <p:txBody>
          <a:bodyPr/>
          <a:lstStyle>
            <a:lvl1pPr marL="274320" indent="-274320">
              <a:buSzPct val="75000"/>
              <a:defRPr>
                <a:solidFill>
                  <a:schemeClr val="tx1"/>
                </a:solidFill>
              </a:defRPr>
            </a:lvl1pPr>
            <a:lvl2pPr marL="640080" indent="-274320">
              <a:defRPr/>
            </a:lvl2pPr>
            <a:lvl3pPr>
              <a:buSzPct val="75000"/>
              <a:defRPr/>
            </a:lvl3pPr>
            <a:lvl4pPr marL="1371600" indent="-274320">
              <a:buSzPct val="75000"/>
              <a:buFont typeface="Segoe UI Symbol" panose="020B0502040204020203" pitchFamily="34" charset="0"/>
              <a:buChar char="–"/>
              <a:defRPr/>
            </a:lvl4pPr>
            <a:lvl5pPr marL="1316038" indent="-231775"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4236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="" xmlns:a16="http://schemas.microsoft.com/office/drawing/2014/main" id="{C1A482FF-7EBC-4F89-8669-47F1CD6EBE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096" y="4278156"/>
            <a:ext cx="1607132" cy="59415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90827" y="2972585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90827" y="653290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="" xmlns:a16="http://schemas.microsoft.com/office/drawing/2014/main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7067006" y="4844222"/>
            <a:ext cx="1662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="" xmlns:a16="http://schemas.microsoft.com/office/drawing/2014/main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7036"/>
            <a:ext cx="9144000" cy="4599709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696" y="254684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422325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585" y="1206635"/>
            <a:ext cx="8266176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81" y="1440301"/>
            <a:ext cx="8266176" cy="3200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4820695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696" y="1206366"/>
            <a:ext cx="4206240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616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82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2696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1209" y="1206366"/>
            <a:ext cx="4206240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24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 userDrawn="1">
          <p15:clr>
            <a:srgbClr val="5ACBF0"/>
          </p15:clr>
        </p15:guide>
        <p15:guide id="3" orient="horz" pos="828" userDrawn="1">
          <p15:clr>
            <a:srgbClr val="5ACBF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77023"/>
            <a:ext cx="9144000" cy="3667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6366"/>
            <a:ext cx="8266176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87"/>
            <a:ext cx="9144000" cy="1905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5F8985-2E1C-4BB0-A401-60D501AAAF3C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094" y="4822181"/>
            <a:ext cx="731515" cy="2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19" r:id="rId2"/>
    <p:sldLayoutId id="2147483688" r:id="rId3"/>
    <p:sldLayoutId id="2147483689" r:id="rId4"/>
    <p:sldLayoutId id="2147483717" r:id="rId5"/>
    <p:sldLayoutId id="2147483664" r:id="rId6"/>
    <p:sldLayoutId id="2147483665" r:id="rId7"/>
    <p:sldLayoutId id="2147483684" r:id="rId8"/>
    <p:sldLayoutId id="2147483685" r:id="rId9"/>
    <p:sldLayoutId id="2147483666" r:id="rId10"/>
    <p:sldLayoutId id="2147483722" r:id="rId11"/>
    <p:sldLayoutId id="2147483686" r:id="rId12"/>
    <p:sldLayoutId id="2147483723" r:id="rId13"/>
    <p:sldLayoutId id="2147483720" r:id="rId14"/>
    <p:sldLayoutId id="2147483724" r:id="rId15"/>
    <p:sldLayoutId id="2147483721" r:id="rId16"/>
    <p:sldLayoutId id="2147483725" r:id="rId17"/>
    <p:sldLayoutId id="2147483673" r:id="rId18"/>
    <p:sldLayoutId id="2147483687" r:id="rId19"/>
    <p:sldLayoutId id="2147483667" r:id="rId20"/>
    <p:sldLayoutId id="2147483668" r:id="rId21"/>
    <p:sldLayoutId id="2147483669" r:id="rId22"/>
    <p:sldLayoutId id="2147483674" r:id="rId23"/>
    <p:sldLayoutId id="2147483670" r:id="rId24"/>
    <p:sldLayoutId id="2147483671" r:id="rId25"/>
    <p:sldLayoutId id="2147483683" r:id="rId26"/>
    <p:sldLayoutId id="2147483675" r:id="rId27"/>
    <p:sldLayoutId id="2147483676" r:id="rId28"/>
    <p:sldLayoutId id="2147483677" r:id="rId29"/>
    <p:sldLayoutId id="2147483678" r:id="rId30"/>
    <p:sldLayoutId id="2147483718" r:id="rId31"/>
    <p:sldLayoutId id="2147483729" r:id="rId32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spc="0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6991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1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566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52144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14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444752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2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80" userDrawn="1">
          <p15:clr>
            <a:srgbClr val="FDE53C"/>
          </p15:clr>
        </p15:guide>
        <p15:guide id="3" orient="horz" pos="1620" userDrawn="1">
          <p15:clr>
            <a:srgbClr val="FDE53C"/>
          </p15:clr>
        </p15:guide>
        <p15:guide id="4" pos="5472" userDrawn="1">
          <p15:clr>
            <a:srgbClr val="F26B43"/>
          </p15:clr>
        </p15:guide>
        <p15:guide id="5" pos="336" userDrawn="1">
          <p15:clr>
            <a:srgbClr val="5ACBF0"/>
          </p15:clr>
        </p15:guide>
        <p15:guide id="6" pos="264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828" userDrawn="1">
          <p15:clr>
            <a:srgbClr val="5ACBF0"/>
          </p15:clr>
        </p15:guide>
        <p15:guide id="9" orient="horz" pos="564" userDrawn="1">
          <p15:clr>
            <a:srgbClr val="5ACBF0"/>
          </p15:clr>
        </p15:guide>
        <p15:guide id="10" orient="horz" pos="2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6949" y="0"/>
            <a:ext cx="8057837" cy="589722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latin typeface="Calibri" panose="020F0502020204030204" pitchFamily="34" charset="0"/>
                <a:ea typeface="SimSun" pitchFamily="2" charset="-122"/>
              </a:rPr>
              <a:t>SEC Wafer Broken</a:t>
            </a:r>
            <a:endParaRPr lang="en-US" sz="1800" dirty="0">
              <a:latin typeface="Calibri" panose="020F0502020204030204" pitchFamily="34" charset="0"/>
              <a:ea typeface="SimSun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6949" y="537673"/>
            <a:ext cx="887586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16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Arial" charset="0"/>
              </a:rPr>
              <a:t>Description / Site </a:t>
            </a:r>
            <a:endParaRPr lang="en-US" altLang="ko-KR" sz="600" b="1" u="sng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굴림" pitchFamily="50" charset="-127"/>
              <a:cs typeface="Arial" charset="0"/>
            </a:endParaRPr>
          </a:p>
          <a:p>
            <a:pPr marL="332185" indent="-127397" fontAlgn="ctr">
              <a:lnSpc>
                <a:spcPct val="80000"/>
              </a:lnSpc>
              <a:buFont typeface="Arial" pitchFamily="34" charset="0"/>
              <a:buChar char="•"/>
              <a:tabLst>
                <a:tab pos="465090" algn="l"/>
                <a:tab pos="1206380" algn="l"/>
                <a:tab pos="1485752" algn="l"/>
                <a:tab pos="1828619" algn="l"/>
                <a:tab pos="3950892" algn="l"/>
              </a:tabLst>
              <a:defRPr/>
            </a:pPr>
            <a:r>
              <a:rPr lang="en-US" altLang="ko-KR" sz="1100" b="1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PKG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	        	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: </a:t>
            </a:r>
            <a:r>
              <a:rPr lang="en-US" altLang="zh-CN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12 inch wafer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	</a:t>
            </a:r>
          </a:p>
          <a:p>
            <a:pPr marL="332185" indent="-127397">
              <a:lnSpc>
                <a:spcPct val="80000"/>
              </a:lnSpc>
              <a:buFont typeface="Arial" pitchFamily="34" charset="0"/>
              <a:buChar char="•"/>
              <a:tabLst>
                <a:tab pos="465090" algn="l"/>
                <a:tab pos="1206380" algn="l"/>
                <a:tab pos="1485752" algn="l"/>
                <a:tab pos="1828619" algn="l"/>
                <a:tab pos="3950892" algn="l"/>
              </a:tabLst>
              <a:defRPr/>
            </a:pPr>
            <a:r>
              <a:rPr lang="en-US" altLang="ko-KR" sz="1100" b="1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Issued </a:t>
            </a:r>
            <a:r>
              <a:rPr lang="en-US" altLang="ko-KR" sz="1100" b="1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date</a:t>
            </a:r>
            <a:r>
              <a:rPr lang="en-US" altLang="ko-KR" sz="110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		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: 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01</a:t>
            </a:r>
            <a:r>
              <a:rPr lang="en-US" altLang="zh-CN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/01/2021</a:t>
            </a:r>
            <a:endParaRPr lang="en-US" altLang="ko-KR" sz="1100" dirty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332185" indent="-127397">
              <a:lnSpc>
                <a:spcPct val="80000"/>
              </a:lnSpc>
              <a:buFont typeface="Arial" pitchFamily="34" charset="0"/>
              <a:buChar char="•"/>
              <a:tabLst>
                <a:tab pos="465090" algn="l"/>
                <a:tab pos="1206380" algn="l"/>
                <a:tab pos="1485752" algn="l"/>
                <a:tab pos="1828619" algn="l"/>
                <a:tab pos="3950892" algn="l"/>
              </a:tabLst>
              <a:defRPr/>
            </a:pPr>
            <a:r>
              <a:rPr lang="en-US" altLang="ko-KR" sz="1100" b="1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Failure mode</a:t>
            </a:r>
            <a:r>
              <a:rPr lang="en-US" altLang="ko-KR" sz="110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		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: </a:t>
            </a:r>
            <a:r>
              <a:rPr lang="en-US" altLang="zh-CN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 pcs wafer broken</a:t>
            </a: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332185" indent="-127397">
              <a:lnSpc>
                <a:spcPct val="80000"/>
              </a:lnSpc>
              <a:buFont typeface="Arial" pitchFamily="34" charset="0"/>
              <a:buChar char="•"/>
              <a:tabLst>
                <a:tab pos="465090" algn="l"/>
                <a:tab pos="1206380" algn="l"/>
                <a:tab pos="1485752" algn="l"/>
                <a:tab pos="1828619" algn="l"/>
                <a:tab pos="3950892" algn="l"/>
              </a:tabLst>
              <a:defRPr/>
            </a:pPr>
            <a:r>
              <a:rPr lang="en-US" altLang="ko-KR" sz="1100" b="1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Affected lots</a:t>
            </a:r>
            <a:r>
              <a:rPr lang="en-US" altLang="ko-KR" sz="110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	  	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: 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Total 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1256 dies </a:t>
            </a:r>
          </a:p>
          <a:p>
            <a:pPr marL="332185" indent="-127397">
              <a:lnSpc>
                <a:spcPct val="80000"/>
              </a:lnSpc>
              <a:buFont typeface="Arial" pitchFamily="34" charset="0"/>
              <a:buChar char="•"/>
              <a:tabLst>
                <a:tab pos="465090" algn="l"/>
                <a:tab pos="1206380" algn="l"/>
                <a:tab pos="1485752" algn="l"/>
                <a:tab pos="1828619" algn="l"/>
                <a:tab pos="3950892" algn="l"/>
              </a:tabLst>
              <a:defRPr/>
            </a:pPr>
            <a:r>
              <a:rPr lang="en-US" altLang="ko-KR" sz="1100" b="1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Problem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	        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Production line found wafer broken during wafer#02 of Lot SD5G4 loading</a:t>
            </a:r>
            <a:endParaRPr lang="en-US" altLang="zh-CN" sz="1100" dirty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332185" indent="-127397">
              <a:lnSpc>
                <a:spcPct val="80000"/>
              </a:lnSpc>
              <a:buFont typeface="Arial" pitchFamily="34" charset="0"/>
              <a:buChar char="•"/>
              <a:tabLst>
                <a:tab pos="465090" algn="l"/>
                <a:tab pos="1206380" algn="l"/>
                <a:tab pos="1485752" algn="l"/>
                <a:tab pos="1828619" algn="l"/>
                <a:tab pos="3950892" algn="l"/>
              </a:tabLst>
              <a:defRPr/>
            </a:pPr>
            <a:r>
              <a:rPr lang="en-US" altLang="ko-KR" sz="1100" b="1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Material Disposition </a:t>
            </a:r>
            <a:r>
              <a:rPr lang="en-US" altLang="ko-KR" sz="1100" b="1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100" dirty="0" smtClean="0">
                <a:latin typeface="Calibri" panose="020F0502020204030204" pitchFamily="34" charset="0"/>
                <a:ea typeface="SimSun" pitchFamily="2" charset="-122"/>
              </a:rPr>
              <a:t>: 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Store the broken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wafer and report </a:t>
            </a: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 customer</a:t>
            </a:r>
            <a:endParaRPr lang="en-US" altLang="ko-KR" sz="1100" dirty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0" lvl="1">
              <a:lnSpc>
                <a:spcPct val="80000"/>
              </a:lnSpc>
              <a:tabLst>
                <a:tab pos="198830" algn="l"/>
              </a:tabLst>
              <a:defRPr/>
            </a:pPr>
            <a:endParaRPr lang="en-US" altLang="ko-KR" sz="900" b="1" u="sng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굴림" pitchFamily="50" charset="-127"/>
              <a:cs typeface="Arial" charset="0"/>
            </a:endParaRPr>
          </a:p>
          <a:p>
            <a:pPr marL="0" lvl="1">
              <a:lnSpc>
                <a:spcPct val="80000"/>
              </a:lnSpc>
              <a:tabLst>
                <a:tab pos="198830" algn="l"/>
              </a:tabLst>
              <a:defRPr/>
            </a:pPr>
            <a:r>
              <a:rPr lang="en-US" altLang="ko-KR" sz="16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Arial" charset="0"/>
              </a:rPr>
              <a:t>Background </a:t>
            </a:r>
            <a:endParaRPr lang="en-US" altLang="ko-KR" sz="1400" b="1" u="sng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굴림" pitchFamily="50" charset="-127"/>
              <a:cs typeface="Arial" charset="0"/>
            </a:endParaRPr>
          </a:p>
          <a:p>
            <a:pPr marL="214313" lvl="1" indent="125016">
              <a:lnSpc>
                <a:spcPct val="80000"/>
              </a:lnSpc>
              <a:spcBef>
                <a:spcPts val="600"/>
              </a:spcBef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Production line load </a:t>
            </a: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wafer#2 for offline retest as per PTE instruction, the wafer#2 dropped before robot arm take wafer to pre-aligner area.</a:t>
            </a: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14313" lvl="1">
              <a:lnSpc>
                <a:spcPct val="80000"/>
              </a:lnSpc>
              <a:spcBef>
                <a:spcPts val="600"/>
              </a:spcBef>
              <a:buClr>
                <a:srgbClr val="0F4B8F">
                  <a:lumMod val="75000"/>
                </a:srgbClr>
              </a:buClr>
              <a:buSzPct val="75000"/>
              <a:tabLst>
                <a:tab pos="339329" algn="l"/>
              </a:tabLst>
              <a:defRPr/>
            </a:pPr>
            <a:endParaRPr lang="en-US" sz="1100" dirty="0" smtClean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14313" lvl="1" indent="125016">
              <a:lnSpc>
                <a:spcPct val="80000"/>
              </a:lnSpc>
              <a:spcBef>
                <a:spcPts val="600"/>
              </a:spcBef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endParaRPr lang="en-US" sz="1100" dirty="0" smtClean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14313" lvl="1" indent="125016">
              <a:lnSpc>
                <a:spcPct val="80000"/>
              </a:lnSpc>
              <a:spcBef>
                <a:spcPts val="600"/>
              </a:spcBef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14313" lvl="1" indent="125016">
              <a:lnSpc>
                <a:spcPct val="80000"/>
              </a:lnSpc>
              <a:spcBef>
                <a:spcPts val="600"/>
              </a:spcBef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0" lvl="1">
              <a:lnSpc>
                <a:spcPct val="80000"/>
              </a:lnSpc>
              <a:tabLst>
                <a:tab pos="198830" algn="l"/>
              </a:tabLst>
              <a:defRPr/>
            </a:pPr>
            <a:endParaRPr lang="en-US" altLang="ko-KR" sz="600" dirty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0" lvl="1">
              <a:lnSpc>
                <a:spcPct val="80000"/>
              </a:lnSpc>
              <a:tabLst>
                <a:tab pos="198830" algn="l"/>
              </a:tabLst>
              <a:defRPr/>
            </a:pPr>
            <a:r>
              <a:rPr lang="en-US" altLang="ko-KR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Arial" charset="0"/>
              </a:rPr>
              <a:t>Root </a:t>
            </a:r>
            <a:r>
              <a:rPr lang="en-US" altLang="ko-KR" sz="16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Arial" charset="0"/>
              </a:rPr>
              <a:t>Cause </a:t>
            </a:r>
          </a:p>
          <a:p>
            <a:pPr marL="214313" lvl="1" indent="125016">
              <a:lnSpc>
                <a:spcPct val="80000"/>
              </a:lnSpc>
              <a:spcBef>
                <a:spcPts val="600"/>
              </a:spcBef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Cassette was oblique placed cassette table and scan </a:t>
            </a: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result judgement </a:t>
            </a: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criterion is </a:t>
            </a:r>
            <a:r>
              <a:rPr lang="en-US" altLang="zh-CN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discursive(+/-30 factory setting)</a:t>
            </a: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14313" lvl="1" indent="125016">
              <a:lnSpc>
                <a:spcPct val="80000"/>
              </a:lnSpc>
              <a:spcBef>
                <a:spcPts val="600"/>
              </a:spcBef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wafer </a:t>
            </a: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was </a:t>
            </a: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pulled out of the cassettes without being fully </a:t>
            </a: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vacuumed, the vacuum limit setting is discursive(-30kpa)</a:t>
            </a:r>
          </a:p>
          <a:p>
            <a:pPr marL="214313" lvl="1" indent="125016">
              <a:lnSpc>
                <a:spcPct val="80000"/>
              </a:lnSpc>
              <a:spcBef>
                <a:spcPts val="600"/>
              </a:spcBef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r>
              <a:rPr lang="en-US" altLang="zh-CN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Machine software don’t check wafer status before it was moved to pre-aligner</a:t>
            </a:r>
            <a:endParaRPr lang="en-US" altLang="zh-CN" sz="1100" dirty="0" smtClean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-9">
              <a:tabLst>
                <a:tab pos="465090" algn="l"/>
                <a:tab pos="1206380" algn="l"/>
                <a:tab pos="1485752" algn="l"/>
                <a:tab pos="1828619" algn="l"/>
              </a:tabLst>
              <a:defRPr/>
            </a:pPr>
            <a:endParaRPr lang="en-US" sz="300" b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굴림" pitchFamily="50" charset="-127"/>
              <a:cs typeface="Arial" charset="0"/>
            </a:endParaRPr>
          </a:p>
          <a:p>
            <a:pPr indent="-9">
              <a:tabLst>
                <a:tab pos="465090" algn="l"/>
                <a:tab pos="1206380" algn="l"/>
                <a:tab pos="1485752" algn="l"/>
                <a:tab pos="1828619" algn="l"/>
              </a:tabLst>
              <a:defRPr/>
            </a:pPr>
            <a:r>
              <a:rPr lang="en-US" sz="14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Arial" charset="0"/>
              </a:rPr>
              <a:t>Corrective </a:t>
            </a:r>
            <a:r>
              <a:rPr lang="en-US" sz="14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Arial" charset="0"/>
              </a:rPr>
              <a:t>Actions:</a:t>
            </a:r>
          </a:p>
          <a:p>
            <a:pPr marL="214313" lvl="1" indent="125016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charset="-127"/>
              </a:rPr>
              <a:t>Standardize vacuum limit setting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--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on-going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due date  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1/20/2021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14313" lvl="1" indent="125016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r>
              <a:rPr lang="en-US" sz="1100" dirty="0" smtClean="0">
                <a:solidFill>
                  <a:schemeClr val="tx2"/>
                </a:solidFill>
                <a:latin typeface="Calibri" panose="020F0502020204030204" pitchFamily="34" charset="0"/>
                <a:ea typeface="굴림" charset="-127"/>
              </a:rPr>
              <a:t>Standardize slot-tolerance setting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-- </a:t>
            </a:r>
            <a:r>
              <a:rPr lang="en-US" altLang="zh-CN" sz="1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done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due date 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1/5/2021</a:t>
            </a:r>
          </a:p>
          <a:p>
            <a:pPr marL="214313" lvl="1" indent="125016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 an overall risk assessment for critical factory settings – ongoing, due day 2/7/2021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00" y="2223053"/>
            <a:ext cx="642302" cy="8053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85" y="2223053"/>
            <a:ext cx="727750" cy="8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5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2018_Internal-AmkorCorpTemplate">
  <a:themeElements>
    <a:clrScheme name="Amkor 2018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0F4B8F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228600" indent="-228600" algn="l">
          <a:buClr>
            <a:schemeClr val="bg1"/>
          </a:buClr>
          <a:buSzPct val="75000"/>
          <a:buFont typeface="Segoe UI Symbol" panose="020B0502040204020203" pitchFamily="34" charset="0"/>
          <a:buChar char="▶"/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7338" indent="-287338" algn="l">
          <a:buClr>
            <a:schemeClr val="accent1"/>
          </a:buClr>
          <a:buSzPct val="75000"/>
          <a:buFont typeface="Segoe UI Symbol" panose="020B0502040204020203" pitchFamily="34" charset="0"/>
          <a:buChar char="▶"/>
          <a:defRPr sz="2000" dirty="0" err="1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4B551C7-71D3-477E-8738-8E1B867B7BA6}" vid="{C27FD9F1-1F7E-442B-BDDD-71A8F3D4E4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2019-Internal_Amkor-Corporate_Template</Template>
  <TotalTime>14269</TotalTime>
  <Words>7</Words>
  <Application>Microsoft Office PowerPoint</Application>
  <PresentationFormat>On-screen Show (16:9)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굴림</vt:lpstr>
      <vt:lpstr>Open Sans Light</vt:lpstr>
      <vt:lpstr>黑体</vt:lpstr>
      <vt:lpstr>SimSun</vt:lpstr>
      <vt:lpstr>SimSun</vt:lpstr>
      <vt:lpstr>Arial</vt:lpstr>
      <vt:lpstr>Calibri</vt:lpstr>
      <vt:lpstr>Segoe UI</vt:lpstr>
      <vt:lpstr>Segoe UI Symbol</vt:lpstr>
      <vt:lpstr>Verdana</vt:lpstr>
      <vt:lpstr>122018_Internal-AmkorCorpTemplate</vt:lpstr>
      <vt:lpstr>SEC Wafer Broken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Training</dc:subject>
  <dc:creator>Qun Hong</dc:creator>
  <cp:lastModifiedBy>Heaton Ge</cp:lastModifiedBy>
  <cp:revision>1656</cp:revision>
  <dcterms:created xsi:type="dcterms:W3CDTF">2019-01-09T09:10:38Z</dcterms:created>
  <dcterms:modified xsi:type="dcterms:W3CDTF">2021-01-11T01:49:08Z</dcterms:modified>
</cp:coreProperties>
</file>