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"/>
  </p:notesMasterIdLst>
  <p:handoutMasterIdLst>
    <p:handoutMasterId r:id="rId5"/>
  </p:handoutMasterIdLst>
  <p:sldIdLst>
    <p:sldId id="525" r:id="rId2"/>
    <p:sldId id="42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FF"/>
    <a:srgbClr val="225AA8"/>
    <a:srgbClr val="3A5190"/>
    <a:srgbClr val="556C8A"/>
    <a:srgbClr val="4F6481"/>
    <a:srgbClr val="235BA9"/>
    <a:srgbClr val="566C8A"/>
    <a:srgbClr val="4E6480"/>
    <a:srgbClr val="6599E0"/>
    <a:srgbClr val="6396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5" autoAdjust="0"/>
    <p:restoredTop sz="94684" autoAdjust="0"/>
  </p:normalViewPr>
  <p:slideViewPr>
    <p:cSldViewPr snapToGrid="0">
      <p:cViewPr varScale="1">
        <p:scale>
          <a:sx n="165" d="100"/>
          <a:sy n="165" d="100"/>
        </p:scale>
        <p:origin x="216" y="792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1/7/21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1/7/21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Last Slide </a:t>
            </a:r>
            <a:r>
              <a:rPr lang="en-US" dirty="0"/>
              <a:t>in your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0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23" y="586494"/>
            <a:ext cx="8427938" cy="4157522"/>
          </a:xfrm>
        </p:spPr>
        <p:txBody>
          <a:bodyPr>
            <a:noAutofit/>
          </a:bodyPr>
          <a:lstStyle/>
          <a:p>
            <a:pPr lvl="0"/>
            <a:r>
              <a:rPr lang="en-US" altLang="zh-CN" sz="1800" dirty="0"/>
              <a:t>Background </a:t>
            </a:r>
          </a:p>
          <a:p>
            <a:pPr lvl="1">
              <a:defRPr/>
            </a:pPr>
            <a:r>
              <a:rPr lang="en-US" altLang="zh-CN" sz="1400" dirty="0"/>
              <a:t>No gating mechanism to check the probe card status before HVM run.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800" dirty="0"/>
              <a:t>Key Activities</a:t>
            </a:r>
          </a:p>
          <a:p>
            <a:pPr lvl="1">
              <a:defRPr/>
            </a:pPr>
            <a:r>
              <a:rPr lang="en-US" altLang="zh-CN" sz="1400" dirty="0"/>
              <a:t>Use Scopes to cross check probe card status via ATMS(HW control system) before lot start.</a:t>
            </a:r>
          </a:p>
          <a:p>
            <a:pPr lvl="1">
              <a:defRPr/>
            </a:pPr>
            <a:endParaRPr lang="en-US" altLang="zh-CN" sz="1400" dirty="0"/>
          </a:p>
          <a:p>
            <a:pPr lvl="1">
              <a:defRPr/>
            </a:pPr>
            <a:endParaRPr lang="en-US" altLang="zh-CN" sz="1400" dirty="0"/>
          </a:p>
          <a:p>
            <a:pPr lvl="1">
              <a:defRPr/>
            </a:pPr>
            <a:endParaRPr lang="en-US" altLang="zh-CN" sz="1400" dirty="0"/>
          </a:p>
          <a:p>
            <a:pPr marL="296863" lvl="1" indent="0">
              <a:buNone/>
              <a:defRPr/>
            </a:pPr>
            <a:endParaRPr lang="en-US" altLang="zh-CN" sz="1400" dirty="0"/>
          </a:p>
          <a:p>
            <a:pPr marL="296863" lvl="1" indent="0">
              <a:buNone/>
              <a:defRPr/>
            </a:pPr>
            <a:endParaRPr lang="en-US" altLang="zh-CN" sz="1400" dirty="0"/>
          </a:p>
          <a:p>
            <a:pPr marL="274320" lvl="1" indent="-274320">
              <a:buFont typeface="Segoe UI Symbol" panose="020B0502040204020203" pitchFamily="34" charset="0"/>
              <a:buChar char="▶"/>
            </a:pPr>
            <a:r>
              <a:rPr lang="en-US" altLang="zh-CN" dirty="0"/>
              <a:t>Effectiveness</a:t>
            </a:r>
          </a:p>
          <a:p>
            <a:pPr lvl="1">
              <a:defRPr/>
            </a:pPr>
            <a:r>
              <a:rPr lang="en-US" sz="1400" dirty="0"/>
              <a:t>Gating probe card of wrong status.</a:t>
            </a:r>
          </a:p>
          <a:p>
            <a:pPr lvl="1">
              <a:defRPr/>
            </a:pPr>
            <a:r>
              <a:rPr lang="en-US" sz="1400" dirty="0"/>
              <a:t>Gating probe card if setup on wrong machine.</a:t>
            </a:r>
          </a:p>
          <a:p>
            <a:pPr lvl="1">
              <a:defRPr/>
            </a:pPr>
            <a:r>
              <a:rPr lang="en-US" sz="1400" dirty="0"/>
              <a:t>Ensure Line follow HW in/out procedure.</a:t>
            </a:r>
          </a:p>
          <a:p>
            <a:pPr lvl="1"/>
            <a:endParaRPr lang="en-US" altLang="zh-CN" sz="12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3C912AD-A42F-A54C-A06D-F8712E21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72" y="9629"/>
            <a:ext cx="9004417" cy="795528"/>
          </a:xfrm>
        </p:spPr>
        <p:txBody>
          <a:bodyPr anchor="ctr">
            <a:noAutofit/>
          </a:bodyPr>
          <a:lstStyle/>
          <a:p>
            <a:r>
              <a:rPr lang="en-US" sz="2400" dirty="0"/>
              <a:t>BKM Sharing – HVM Probe Card Status Control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9AAAE4-64D1-3446-85AB-B0752B9C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17" y="2571750"/>
            <a:ext cx="530445" cy="59573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AFEB11-ED1A-1B4F-9869-B0DBF05C760F}"/>
              </a:ext>
            </a:extLst>
          </p:cNvPr>
          <p:cNvCxnSpPr>
            <a:cxnSpLocks/>
          </p:cNvCxnSpPr>
          <p:nvPr/>
        </p:nvCxnSpPr>
        <p:spPr>
          <a:xfrm flipV="1">
            <a:off x="1294736" y="2476721"/>
            <a:ext cx="995881" cy="392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9FA3ED-E792-844B-A4DC-DD17D4C25BA9}"/>
              </a:ext>
            </a:extLst>
          </p:cNvPr>
          <p:cNvCxnSpPr>
            <a:cxnSpLocks/>
          </p:cNvCxnSpPr>
          <p:nvPr/>
        </p:nvCxnSpPr>
        <p:spPr>
          <a:xfrm>
            <a:off x="1303789" y="2915217"/>
            <a:ext cx="995881" cy="234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0FD3409-E21E-B54E-9A03-C4D91A06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07" y="2125287"/>
            <a:ext cx="2412181" cy="635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7C21D8-553C-244E-B72F-73B6FBB8C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407" y="2969534"/>
            <a:ext cx="2412181" cy="5664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D61654-AFBC-B449-BAB7-2D20EBB83627}"/>
              </a:ext>
            </a:extLst>
          </p:cNvPr>
          <p:cNvSpPr/>
          <p:nvPr/>
        </p:nvSpPr>
        <p:spPr>
          <a:xfrm>
            <a:off x="2413407" y="2125287"/>
            <a:ext cx="2412181" cy="63598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 algn="l">
              <a:buClr>
                <a:schemeClr val="bg1"/>
              </a:buClr>
              <a:buSzPct val="75000"/>
              <a:buFont typeface="Segoe UI Symbol" panose="020B0502040204020203" pitchFamily="34" charset="0"/>
              <a:buChar char="▶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2BB681-A044-B248-A91F-0241C93D2252}"/>
              </a:ext>
            </a:extLst>
          </p:cNvPr>
          <p:cNvSpPr/>
          <p:nvPr/>
        </p:nvSpPr>
        <p:spPr>
          <a:xfrm>
            <a:off x="2413406" y="2969534"/>
            <a:ext cx="2412181" cy="63598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 algn="l">
              <a:buClr>
                <a:schemeClr val="bg1"/>
              </a:buClr>
              <a:buSzPct val="75000"/>
              <a:buFont typeface="Segoe UI Symbol" panose="020B0502040204020203" pitchFamily="34" charset="0"/>
              <a:buChar char="▶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7BE57B9-B5E7-C548-A656-99987871ACC0}"/>
              </a:ext>
            </a:extLst>
          </p:cNvPr>
          <p:cNvCxnSpPr>
            <a:cxnSpLocks/>
            <a:stCxn id="16" idx="3"/>
            <a:endCxn id="56" idx="2"/>
          </p:cNvCxnSpPr>
          <p:nvPr/>
        </p:nvCxnSpPr>
        <p:spPr>
          <a:xfrm>
            <a:off x="4825588" y="2443277"/>
            <a:ext cx="629814" cy="4448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569E535-8918-8844-8564-50C9D823CEA1}"/>
              </a:ext>
            </a:extLst>
          </p:cNvPr>
          <p:cNvCxnSpPr>
            <a:cxnSpLocks/>
            <a:stCxn id="17" idx="3"/>
            <a:endCxn id="56" idx="2"/>
          </p:cNvCxnSpPr>
          <p:nvPr/>
        </p:nvCxnSpPr>
        <p:spPr>
          <a:xfrm flipV="1">
            <a:off x="4825587" y="2888153"/>
            <a:ext cx="629815" cy="3993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5A736F4-13BC-1A47-BB6E-DDCC8CC33E1A}"/>
              </a:ext>
            </a:extLst>
          </p:cNvPr>
          <p:cNvSpPr/>
          <p:nvPr/>
        </p:nvSpPr>
        <p:spPr>
          <a:xfrm>
            <a:off x="7586609" y="2451795"/>
            <a:ext cx="915363" cy="23991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Clr>
                <a:schemeClr val="bg1"/>
              </a:buClr>
              <a:buSzPct val="75000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Lot Start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89C0E7-AB81-8840-BCBB-7AE42B369F5C}"/>
              </a:ext>
            </a:extLst>
          </p:cNvPr>
          <p:cNvSpPr/>
          <p:nvPr/>
        </p:nvSpPr>
        <p:spPr>
          <a:xfrm>
            <a:off x="7596228" y="3047614"/>
            <a:ext cx="905744" cy="23991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Clr>
                <a:schemeClr val="bg1"/>
              </a:buClr>
              <a:buSzPct val="75000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Quit &amp; Alert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0170B6-FAD5-F344-8742-36CB837A526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721810" y="3167481"/>
            <a:ext cx="874418" cy="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36A738-7F7F-FC4E-AE5F-95BFC91D1BB7}"/>
              </a:ext>
            </a:extLst>
          </p:cNvPr>
          <p:cNvSpPr txBox="1"/>
          <p:nvPr/>
        </p:nvSpPr>
        <p:spPr>
          <a:xfrm>
            <a:off x="6860216" y="2339089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  <a:buSzPct val="75000"/>
            </a:pPr>
            <a:r>
              <a:rPr lang="en-US" sz="1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6CEF2C-B89B-9B40-A633-8E5C40E25422}"/>
              </a:ext>
            </a:extLst>
          </p:cNvPr>
          <p:cNvSpPr txBox="1"/>
          <p:nvPr/>
        </p:nvSpPr>
        <p:spPr>
          <a:xfrm>
            <a:off x="6891936" y="2944224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  <a:buSzPct val="75000"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35BF4D-2216-F945-AE4F-D04C99139FC5}"/>
              </a:ext>
            </a:extLst>
          </p:cNvPr>
          <p:cNvCxnSpPr>
            <a:cxnSpLocks/>
          </p:cNvCxnSpPr>
          <p:nvPr/>
        </p:nvCxnSpPr>
        <p:spPr>
          <a:xfrm>
            <a:off x="6721810" y="2577561"/>
            <a:ext cx="874418" cy="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AA4D9A-84EB-6F42-8D42-505BF64AC3C3}"/>
              </a:ext>
            </a:extLst>
          </p:cNvPr>
          <p:cNvCxnSpPr>
            <a:cxnSpLocks/>
          </p:cNvCxnSpPr>
          <p:nvPr/>
        </p:nvCxnSpPr>
        <p:spPr>
          <a:xfrm>
            <a:off x="6721809" y="2575582"/>
            <a:ext cx="0" cy="605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3092013-70C9-6A42-82A6-85F0DD34B011}"/>
              </a:ext>
            </a:extLst>
          </p:cNvPr>
          <p:cNvSpPr/>
          <p:nvPr/>
        </p:nvSpPr>
        <p:spPr>
          <a:xfrm>
            <a:off x="5455402" y="2691705"/>
            <a:ext cx="852407" cy="392895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  <a:buSzPct val="75000"/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Scopes</a:t>
            </a:r>
          </a:p>
          <a:p>
            <a:pPr algn="ctr">
              <a:buClr>
                <a:schemeClr val="bg1"/>
              </a:buClr>
              <a:buSzPct val="75000"/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3B1E32-DFCD-CD40-8A03-916D3456D81A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6307809" y="2888153"/>
            <a:ext cx="413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704F7BC-2223-F64D-A382-89951488D331}"/>
              </a:ext>
            </a:extLst>
          </p:cNvPr>
          <p:cNvSpPr txBox="1"/>
          <p:nvPr/>
        </p:nvSpPr>
        <p:spPr>
          <a:xfrm>
            <a:off x="1450235" y="2762058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  <a:buSzPct val="75000"/>
            </a:pPr>
            <a:r>
              <a:rPr lang="en-US" sz="800" dirty="0">
                <a:solidFill>
                  <a:schemeClr val="accent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Inquire</a:t>
            </a:r>
          </a:p>
        </p:txBody>
      </p:sp>
    </p:spTree>
    <p:extLst>
      <p:ext uri="{BB962C8B-B14F-4D97-AF65-F5344CB8AC3E}">
        <p14:creationId xmlns:p14="http://schemas.microsoft.com/office/powerpoint/2010/main" val="99921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499832"/>
      </p:ext>
    </p:extLst>
  </p:cSld>
  <p:clrMapOvr>
    <a:masterClrMapping/>
  </p:clrMapOvr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4B551C7-71D3-477E-8738-8E1B867B7BA6}" vid="{C27FD9F1-1F7E-442B-BDDD-71A8F3D4E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122018_Internal-AmkorCorpTemplate</Template>
  <TotalTime>3307</TotalTime>
  <Words>90</Words>
  <Application>Microsoft Macintosh PowerPoint</Application>
  <PresentationFormat>On-screen Show (16:9)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 Symbol</vt:lpstr>
      <vt:lpstr>122018_Internal-AmkorCorpTemplate</vt:lpstr>
      <vt:lpstr>BKM Sharing – HVM Probe Card Status Control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Training</dc:subject>
  <dc:creator>Canny Zhang</dc:creator>
  <cp:lastModifiedBy>Henry Pan</cp:lastModifiedBy>
  <cp:revision>238</cp:revision>
  <dcterms:created xsi:type="dcterms:W3CDTF">2019-01-04T03:35:13Z</dcterms:created>
  <dcterms:modified xsi:type="dcterms:W3CDTF">2021-01-07T03:57:34Z</dcterms:modified>
</cp:coreProperties>
</file>