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6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96DC"/>
    <a:srgbClr val="556C8A"/>
    <a:srgbClr val="4F6481"/>
    <a:srgbClr val="225AA8"/>
    <a:srgbClr val="235BA9"/>
    <a:srgbClr val="3A5190"/>
    <a:srgbClr val="566C8A"/>
    <a:srgbClr val="4E6480"/>
    <a:srgbClr val="6599E0"/>
    <a:srgbClr val="23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84" autoAdjust="0"/>
  </p:normalViewPr>
  <p:slideViewPr>
    <p:cSldViewPr snapToGrid="0">
      <p:cViewPr varScale="1">
        <p:scale>
          <a:sx n="152" d="100"/>
          <a:sy n="152" d="100"/>
        </p:scale>
        <p:origin x="520" y="184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4/19/21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4/19/21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fld id="{30CAA585-4B4D-460A-AAC9-081AA74A12D4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36625" y="284163"/>
            <a:ext cx="4984750" cy="28051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82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72"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3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22A08320-C428-FB45-9514-50F4ECF07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18" y="157052"/>
            <a:ext cx="88669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195263" algn="l"/>
              </a:tabLst>
            </a:pPr>
            <a:r>
              <a:rPr lang="en-US" altLang="en-US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OPS</a:t>
            </a:r>
            <a:r>
              <a:rPr lang="en-US" altLang="zh-CN" b="1" dirty="0">
                <a:solidFill>
                  <a:srgbClr val="0070C0"/>
                </a:solidFill>
                <a:ea typeface="GulimChe" pitchFamily="49" charset="-127"/>
                <a:cs typeface="Times New Roman" pitchFamily="18" charset="0"/>
              </a:rPr>
              <a:t>- KIOXIA Raw material issue</a:t>
            </a:r>
            <a:endParaRPr lang="en-US" altLang="en-US" b="1" dirty="0">
              <a:solidFill>
                <a:srgbClr val="0070C0"/>
              </a:solidFill>
              <a:ea typeface="GulimChe" pitchFamily="49" charset="-127"/>
              <a:cs typeface="Times New Roman" pitchFamily="18" charset="0"/>
            </a:endParaRPr>
          </a:p>
        </p:txBody>
      </p:sp>
      <p:graphicFrame>
        <p:nvGraphicFramePr>
          <p:cNvPr id="6" name="Group 121">
            <a:extLst>
              <a:ext uri="{FF2B5EF4-FFF2-40B4-BE49-F238E27FC236}">
                <a16:creationId xmlns:a16="http://schemas.microsoft.com/office/drawing/2014/main" id="{1E53583B-CD34-4D4C-AF7B-45A22694F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80741"/>
              </p:ext>
            </p:extLst>
          </p:nvPr>
        </p:nvGraphicFramePr>
        <p:xfrm>
          <a:off x="109218" y="574603"/>
          <a:ext cx="8866980" cy="695581"/>
        </p:xfrm>
        <a:graphic>
          <a:graphicData uri="http://schemas.openxmlformats.org/drawingml/2006/table">
            <a:tbl>
              <a:tblPr/>
              <a:tblGrid>
                <a:gridCol w="100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8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24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7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04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97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Customer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78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P/D/L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굴림" panose="020B0600000101010101" pitchFamily="34" charset="-127"/>
                        </a:rPr>
                        <a:t>4X-1A-272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M/D,W,S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Arial" charset="0"/>
                        </a:rPr>
                        <a:t>2021/4/17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Lot 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5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FTM147789030.01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8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Raw material Issue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굴림" pitchFamily="34" charset="-127"/>
                          <a:cs typeface="+mn-cs"/>
                        </a:rPr>
                        <a:t>1/6641</a:t>
                      </a:r>
                      <a:endParaRPr kumimoji="0" lang="en-US" altLang="ja-JP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굴림" pitchFamily="34" charset="-127"/>
                        <a:cs typeface="+mn-cs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굴림" pitchFamily="34" charset="-127"/>
                        </a:rPr>
                        <a:t>Status#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Done 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E5FEB1D-97E2-DC4E-8027-69D8B97E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07CC190-D5D6-CC47-BD14-3793466C7686}"/>
              </a:ext>
            </a:extLst>
          </p:cNvPr>
          <p:cNvSpPr txBox="1"/>
          <p:nvPr/>
        </p:nvSpPr>
        <p:spPr>
          <a:xfrm>
            <a:off x="111492" y="1705547"/>
            <a:ext cx="8921016" cy="193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endParaRPr lang="en-US" altLang="ko-KR" sz="1600" b="1" u="sng" dirty="0">
              <a:solidFill>
                <a:schemeClr val="tx2"/>
              </a:solidFill>
              <a:cs typeface="Times New Roman" pitchFamily="18" charset="0"/>
            </a:endParaRPr>
          </a:p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Possible Root Cause:</a:t>
            </a: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1.MBB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放置区域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242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里有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252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，交接班时没有检查每个标识框中是否都是统一的，正确的。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2.Packing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在包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78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产品时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都是反面朝上的，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OP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在拿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时没有检查每个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是否是正确的。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抽完真空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朝上在贴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label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时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OP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也没有注意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拿错。</a:t>
            </a:r>
            <a:endParaRPr lang="en-US" altLang="zh-CN" sz="12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4.OP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在做当前 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Lot 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前扫描材料（</a:t>
            </a:r>
            <a:r>
              <a:rPr lang="en-US" altLang="zh-CN" sz="1200" dirty="0" err="1">
                <a:solidFill>
                  <a:schemeClr val="tx2"/>
                </a:solidFill>
                <a:ea typeface="宋体" panose="02010600030101010101" pitchFamily="2" charset="-122"/>
              </a:rPr>
              <a:t>MBB&amp;Inner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 Box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）是否使用正确，但有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4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个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无法扫描出来，之后替换了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连续扫描同一个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，忽略了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252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错误的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MBB</a:t>
            </a:r>
            <a:r>
              <a:rPr lang="zh-CN" altLang="en-US" sz="1200" dirty="0">
                <a:solidFill>
                  <a:schemeClr val="tx2"/>
                </a:solidFill>
                <a:ea typeface="宋体" panose="02010600030101010101" pitchFamily="2" charset="-122"/>
              </a:rPr>
              <a:t>的检验，造成了</a:t>
            </a:r>
            <a:r>
              <a:rPr lang="en-US" altLang="zh-CN" sz="1200" dirty="0">
                <a:solidFill>
                  <a:schemeClr val="tx2"/>
                </a:solidFill>
                <a:ea typeface="宋体" panose="02010600030101010101" pitchFamily="2" charset="-122"/>
              </a:rPr>
              <a:t>escape.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1C736D4-6812-174C-A292-5940FE3E68AF}"/>
              </a:ext>
            </a:extLst>
          </p:cNvPr>
          <p:cNvSpPr txBox="1"/>
          <p:nvPr/>
        </p:nvSpPr>
        <p:spPr>
          <a:xfrm>
            <a:off x="109216" y="1309799"/>
            <a:ext cx="806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Problem Description: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584AE4C7-850F-584F-890B-31356A2E85AE}"/>
              </a:ext>
            </a:extLst>
          </p:cNvPr>
          <p:cNvSpPr txBox="1"/>
          <p:nvPr/>
        </p:nvSpPr>
        <p:spPr>
          <a:xfrm>
            <a:off x="220708" y="3555358"/>
            <a:ext cx="8921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tabLst>
                <a:tab pos="352425" algn="l"/>
                <a:tab pos="1377950" algn="l"/>
                <a:tab pos="1660525" algn="l"/>
                <a:tab pos="1828800" algn="l"/>
                <a:tab pos="2292350" algn="l"/>
                <a:tab pos="4864100" algn="l"/>
                <a:tab pos="5435600" algn="l"/>
                <a:tab pos="6007100" algn="l"/>
              </a:tabLst>
            </a:pPr>
            <a:r>
              <a:rPr lang="en-US" altLang="ko-KR" sz="1600" b="1" u="sng" dirty="0">
                <a:solidFill>
                  <a:schemeClr val="tx2"/>
                </a:solidFill>
                <a:cs typeface="Times New Roman" pitchFamily="18" charset="0"/>
              </a:rPr>
              <a:t>Action Plan: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30BA22-2E65-6048-ADDA-68E7F7CF34EB}"/>
              </a:ext>
            </a:extLst>
          </p:cNvPr>
          <p:cNvSpPr/>
          <p:nvPr/>
        </p:nvSpPr>
        <p:spPr>
          <a:xfrm>
            <a:off x="109216" y="1591934"/>
            <a:ext cx="71724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QA Packing </a:t>
            </a:r>
            <a:r>
              <a:rPr lang="zh-CN" altLang="en-US" sz="1100" dirty="0"/>
              <a:t>时发现 </a:t>
            </a:r>
            <a:r>
              <a:rPr lang="en-US" altLang="zh-CN" sz="1100" dirty="0"/>
              <a:t>78 10+1 MBB </a:t>
            </a:r>
            <a:r>
              <a:rPr lang="zh-CN" altLang="en-US" sz="1100" dirty="0"/>
              <a:t>用错</a:t>
            </a:r>
            <a:r>
              <a:rPr lang="en-US" altLang="zh-CN" sz="1100" dirty="0"/>
              <a:t>,</a:t>
            </a:r>
            <a:r>
              <a:rPr lang="zh-CN" altLang="en-US" sz="1100" dirty="0"/>
              <a:t>正确的是</a:t>
            </a:r>
            <a:r>
              <a:rPr lang="en-US" altLang="zh-CN" sz="1100" dirty="0"/>
              <a:t>242</a:t>
            </a:r>
            <a:r>
              <a:rPr lang="zh-CN" altLang="en-US" sz="1100" dirty="0"/>
              <a:t>，错误的是</a:t>
            </a:r>
            <a:r>
              <a:rPr lang="en-US" altLang="zh-CN" sz="1100" dirty="0"/>
              <a:t>252</a:t>
            </a:r>
            <a:r>
              <a:rPr lang="zh-CN" altLang="en-US" sz="1100" dirty="0"/>
              <a:t>， </a:t>
            </a:r>
            <a:r>
              <a:rPr lang="en-US" altLang="zh-CN" sz="1100" dirty="0"/>
              <a:t>MBB</a:t>
            </a:r>
            <a:r>
              <a:rPr lang="zh-CN" altLang="en-US" sz="1100" dirty="0"/>
              <a:t>完全相同，就是字符编号不同</a:t>
            </a:r>
            <a:endParaRPr lang="en-US" altLang="zh-CN" sz="11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4D6E13-970C-F54B-BFA7-CC0F8DA571C9}"/>
              </a:ext>
            </a:extLst>
          </p:cNvPr>
          <p:cNvSpPr/>
          <p:nvPr/>
        </p:nvSpPr>
        <p:spPr>
          <a:xfrm>
            <a:off x="109216" y="389391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立即将错误的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MBB 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替换成正确的。                                                                          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4/17/2021 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丁赛红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检查每个标识框中是否还没混的材料。                                                                      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4/17/2021 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丁赛红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立即培训所有员工强调材料使用的正确性。                                                               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4/17/2021 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丁赛红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在开班会时强调问题的严重性且引以为鉴。                                                                </a:t>
            </a:r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</a:rPr>
              <a:t>4/17/2021 </a:t>
            </a:r>
            <a:r>
              <a:rPr lang="zh-CN" altLang="en-US" sz="1200" dirty="0">
                <a:solidFill>
                  <a:schemeClr val="tx2"/>
                </a:solidFill>
                <a:latin typeface="Arial" panose="020B0604020202020204" pitchFamily="34" charset="0"/>
              </a:rPr>
              <a:t>丁赛红</a:t>
            </a:r>
            <a:endParaRPr lang="en-US" altLang="zh-CN" sz="1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80925C-CD88-554E-AF52-478DCD744455}"/>
              </a:ext>
            </a:extLst>
          </p:cNvPr>
          <p:cNvSpPr/>
          <p:nvPr/>
        </p:nvSpPr>
        <p:spPr>
          <a:xfrm>
            <a:off x="109216" y="2403252"/>
            <a:ext cx="58822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6590-027B-2B4F-9C1A-59CD50C9F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878" y="1338288"/>
            <a:ext cx="1636116" cy="807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E348EF-4359-B544-893D-574F1B1D3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877" y="2277066"/>
            <a:ext cx="1619541" cy="7714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E6C714-858B-5141-99DB-FFDC2DBD26F8}"/>
              </a:ext>
            </a:extLst>
          </p:cNvPr>
          <p:cNvSpPr txBox="1"/>
          <p:nvPr/>
        </p:nvSpPr>
        <p:spPr>
          <a:xfrm>
            <a:off x="7188877" y="1332388"/>
            <a:ext cx="939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301000242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24AA16-FCD4-E14A-BE7F-D5C409CEDA6F}"/>
              </a:ext>
            </a:extLst>
          </p:cNvPr>
          <p:cNvSpPr txBox="1"/>
          <p:nvPr/>
        </p:nvSpPr>
        <p:spPr>
          <a:xfrm>
            <a:off x="7201205" y="2274032"/>
            <a:ext cx="939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US" altLang="zh-CN" sz="1100" dirty="0">
                <a:solidFill>
                  <a:srgbClr val="FF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301000252</a:t>
            </a:r>
            <a:endParaRPr lang="en-US" sz="1100" dirty="0">
              <a:solidFill>
                <a:srgbClr val="FF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54503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WW Test Monthly TP Reveiw_Feb'19" id="{2D3D17B9-CF11-4446-B1E6-9EE949A62090}" vid="{697A59D7-A3C9-6748-9676-D58D807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122018_Internal-AmkorCorpTemplate</Template>
  <TotalTime>2139</TotalTime>
  <Words>269</Words>
  <Application>Microsoft Macintosh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Symbol</vt:lpstr>
      <vt:lpstr>Wingdings</vt:lpstr>
      <vt:lpstr>122018_Internal-AmkorCorpTemplate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Philip Yang</dc:creator>
  <cp:lastModifiedBy>Yanbo Wang</cp:lastModifiedBy>
  <cp:revision>59</cp:revision>
  <dcterms:created xsi:type="dcterms:W3CDTF">2019-04-15T07:56:18Z</dcterms:created>
  <dcterms:modified xsi:type="dcterms:W3CDTF">2021-04-20T02:12:57Z</dcterms:modified>
</cp:coreProperties>
</file>