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40"/>
  </p:notesMasterIdLst>
  <p:sldIdLst>
    <p:sldId id="319" r:id="rId2"/>
    <p:sldId id="256" r:id="rId3"/>
    <p:sldId id="343" r:id="rId4"/>
    <p:sldId id="355" r:id="rId5"/>
    <p:sldId id="351" r:id="rId6"/>
    <p:sldId id="350" r:id="rId7"/>
    <p:sldId id="349" r:id="rId8"/>
    <p:sldId id="325" r:id="rId9"/>
    <p:sldId id="260" r:id="rId10"/>
    <p:sldId id="283" r:id="rId11"/>
    <p:sldId id="284" r:id="rId12"/>
    <p:sldId id="279" r:id="rId13"/>
    <p:sldId id="293" r:id="rId14"/>
    <p:sldId id="294" r:id="rId15"/>
    <p:sldId id="352" r:id="rId16"/>
    <p:sldId id="329" r:id="rId17"/>
    <p:sldId id="314" r:id="rId18"/>
    <p:sldId id="313" r:id="rId19"/>
    <p:sldId id="327" r:id="rId20"/>
    <p:sldId id="322" r:id="rId21"/>
    <p:sldId id="312" r:id="rId22"/>
    <p:sldId id="311" r:id="rId23"/>
    <p:sldId id="309" r:id="rId24"/>
    <p:sldId id="328" r:id="rId25"/>
    <p:sldId id="308" r:id="rId26"/>
    <p:sldId id="330" r:id="rId27"/>
    <p:sldId id="307" r:id="rId28"/>
    <p:sldId id="331" r:id="rId29"/>
    <p:sldId id="306" r:id="rId30"/>
    <p:sldId id="305" r:id="rId31"/>
    <p:sldId id="333" r:id="rId32"/>
    <p:sldId id="334" r:id="rId33"/>
    <p:sldId id="303" r:id="rId34"/>
    <p:sldId id="335" r:id="rId35"/>
    <p:sldId id="302" r:id="rId36"/>
    <p:sldId id="336" r:id="rId37"/>
    <p:sldId id="354" r:id="rId38"/>
    <p:sldId id="32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96AB72-978F-410D-9EA7-5006B9375409}">
          <p14:sldIdLst>
            <p14:sldId id="319"/>
            <p14:sldId id="256"/>
            <p14:sldId id="343"/>
            <p14:sldId id="355"/>
            <p14:sldId id="351"/>
            <p14:sldId id="350"/>
            <p14:sldId id="349"/>
            <p14:sldId id="325"/>
            <p14:sldId id="260"/>
            <p14:sldId id="283"/>
            <p14:sldId id="284"/>
            <p14:sldId id="279"/>
            <p14:sldId id="293"/>
            <p14:sldId id="294"/>
            <p14:sldId id="352"/>
            <p14:sldId id="329"/>
          </p14:sldIdLst>
        </p14:section>
        <p14:section name="Untitled Section" id="{7261E29D-CD04-48BC-A6A3-4536B725805C}">
          <p14:sldIdLst>
            <p14:sldId id="314"/>
            <p14:sldId id="313"/>
            <p14:sldId id="327"/>
            <p14:sldId id="322"/>
            <p14:sldId id="312"/>
            <p14:sldId id="311"/>
            <p14:sldId id="309"/>
            <p14:sldId id="328"/>
            <p14:sldId id="308"/>
            <p14:sldId id="330"/>
            <p14:sldId id="307"/>
            <p14:sldId id="331"/>
            <p14:sldId id="306"/>
            <p14:sldId id="305"/>
            <p14:sldId id="333"/>
            <p14:sldId id="334"/>
            <p14:sldId id="303"/>
            <p14:sldId id="335"/>
            <p14:sldId id="302"/>
            <p14:sldId id="336"/>
            <p14:sldId id="354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343" autoAdjust="0"/>
  </p:normalViewPr>
  <p:slideViewPr>
    <p:cSldViewPr>
      <p:cViewPr>
        <p:scale>
          <a:sx n="57" d="100"/>
          <a:sy n="57" d="100"/>
        </p:scale>
        <p:origin x="1182" y="3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341E1-23EB-4BF5-AC90-CE4FEA4CF76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34AD9-8E1E-4BEA-B4B3-A58561BFB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61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34AD9-8E1E-4BEA-B4B3-A58561BFBD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34AD9-8E1E-4BEA-B4B3-A58561BFBD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34AD9-8E1E-4BEA-B4B3-A58561BFBD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63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7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7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100"/>
            <a:ext cx="8560400" cy="4900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rot="10800000">
            <a:off x="8560533" y="0"/>
            <a:ext cx="3643600" cy="2085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21600" y="5217600"/>
            <a:ext cx="2829600" cy="8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87467" y="655200"/>
            <a:ext cx="4889200" cy="40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894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821600" y="2169000"/>
            <a:ext cx="4492800" cy="2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821600" y="655200"/>
            <a:ext cx="53760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95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0D90C1BA-DE20-4698-AC28-F2BBD6F058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46F59B87-E5DF-4764-A83F-CE0C93B5D63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그림 개체 틀 4">
            <a:extLst>
              <a:ext uri="{FF2B5EF4-FFF2-40B4-BE49-F238E27FC236}">
                <a16:creationId xmlns:a16="http://schemas.microsoft.com/office/drawing/2014/main" id="{7368FD82-7027-4D86-A7BB-62552D1C51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060" y="1228437"/>
            <a:ext cx="4416786" cy="4416786"/>
          </a:xfrm>
          <a:prstGeom prst="roundRect">
            <a:avLst>
              <a:gd name="adj" fmla="val 758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38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0D90C1BA-DE20-4698-AC28-F2BBD6F058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46F59B87-E5DF-4764-A83F-CE0C93B5D63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그림 개체 틀 4">
            <a:extLst>
              <a:ext uri="{FF2B5EF4-FFF2-40B4-BE49-F238E27FC236}">
                <a16:creationId xmlns:a16="http://schemas.microsoft.com/office/drawing/2014/main" id="{BC64A954-D3B7-4DB0-A88B-F9114306D5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6263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3A242F62-2585-4375-A58C-388FAB28A4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4812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EFD60CFA-4F29-4969-81AB-F9B610921C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3360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4DD5C71-5B0D-4D30-B654-8455B7709C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51908" y="2012950"/>
            <a:ext cx="1803828" cy="180382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187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BC9EB47-46BF-45AE-8C42-6BC0D4CC3D14}"/>
              </a:ext>
            </a:extLst>
          </p:cNvPr>
          <p:cNvSpPr/>
          <p:nvPr userDrawn="1"/>
        </p:nvSpPr>
        <p:spPr>
          <a:xfrm flipV="1">
            <a:off x="0" y="3429000"/>
            <a:ext cx="1714500" cy="3429002"/>
          </a:xfrm>
          <a:custGeom>
            <a:avLst/>
            <a:gdLst>
              <a:gd name="connsiteX0" fmla="*/ 0 w 2286000"/>
              <a:gd name="connsiteY0" fmla="*/ 2286000 h 4572002"/>
              <a:gd name="connsiteX1" fmla="*/ 2286000 w 2286000"/>
              <a:gd name="connsiteY1" fmla="*/ 2286000 h 4572002"/>
              <a:gd name="connsiteX2" fmla="*/ 2286000 w 2286000"/>
              <a:gd name="connsiteY2" fmla="*/ 0 h 4572002"/>
              <a:gd name="connsiteX3" fmla="*/ 0 w 2286000"/>
              <a:gd name="connsiteY3" fmla="*/ 2286000 h 4572002"/>
              <a:gd name="connsiteX4" fmla="*/ 2286000 w 2286000"/>
              <a:gd name="connsiteY4" fmla="*/ 4572002 h 4572002"/>
              <a:gd name="connsiteX5" fmla="*/ 2286000 w 2286000"/>
              <a:gd name="connsiteY5" fmla="*/ 2286002 h 4572002"/>
              <a:gd name="connsiteX6" fmla="*/ 0 w 2286000"/>
              <a:gd name="connsiteY6" fmla="*/ 2286002 h 4572002"/>
              <a:gd name="connsiteX7" fmla="*/ 2286000 w 2286000"/>
              <a:gd name="connsiteY7" fmla="*/ 4572002 h 457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00" h="4572002">
                <a:moveTo>
                  <a:pt x="0" y="2286000"/>
                </a:moveTo>
                <a:lnTo>
                  <a:pt x="2286000" y="2286000"/>
                </a:lnTo>
                <a:lnTo>
                  <a:pt x="2286000" y="0"/>
                </a:lnTo>
                <a:cubicBezTo>
                  <a:pt x="1023477" y="0"/>
                  <a:pt x="0" y="1023478"/>
                  <a:pt x="0" y="2286000"/>
                </a:cubicBezTo>
                <a:close/>
                <a:moveTo>
                  <a:pt x="2286000" y="4572002"/>
                </a:moveTo>
                <a:lnTo>
                  <a:pt x="2286000" y="2286002"/>
                </a:lnTo>
                <a:lnTo>
                  <a:pt x="0" y="2286002"/>
                </a:lnTo>
                <a:cubicBezTo>
                  <a:pt x="0" y="3548525"/>
                  <a:pt x="1023477" y="4572002"/>
                  <a:pt x="2286000" y="4572002"/>
                </a:cubicBezTo>
                <a:close/>
              </a:path>
            </a:pathLst>
          </a:custGeom>
          <a:solidFill>
            <a:srgbClr val="004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8EE0AB2-1258-49E7-A2BE-CD1F61AF1CD6}"/>
              </a:ext>
            </a:extLst>
          </p:cNvPr>
          <p:cNvSpPr/>
          <p:nvPr userDrawn="1"/>
        </p:nvSpPr>
        <p:spPr>
          <a:xfrm>
            <a:off x="10477500" y="0"/>
            <a:ext cx="1714500" cy="1714500"/>
          </a:xfrm>
          <a:custGeom>
            <a:avLst/>
            <a:gdLst>
              <a:gd name="connsiteX0" fmla="*/ 1964987 w 1964987"/>
              <a:gd name="connsiteY0" fmla="*/ 0 h 1964987"/>
              <a:gd name="connsiteX1" fmla="*/ 1964987 w 1964987"/>
              <a:gd name="connsiteY1" fmla="*/ 1964987 h 1964987"/>
              <a:gd name="connsiteX2" fmla="*/ 0 w 1964987"/>
              <a:gd name="connsiteY2" fmla="*/ 1964987 h 1964987"/>
              <a:gd name="connsiteX3" fmla="*/ 1964987 w 1964987"/>
              <a:gd name="connsiteY3" fmla="*/ 0 h 196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987" h="1964987">
                <a:moveTo>
                  <a:pt x="1964987" y="0"/>
                </a:moveTo>
                <a:lnTo>
                  <a:pt x="1964987" y="1964987"/>
                </a:lnTo>
                <a:lnTo>
                  <a:pt x="0" y="1964987"/>
                </a:lnTo>
                <a:cubicBezTo>
                  <a:pt x="0" y="879755"/>
                  <a:pt x="879755" y="0"/>
                  <a:pt x="1964987" y="0"/>
                </a:cubicBezTo>
                <a:close/>
              </a:path>
            </a:pathLst>
          </a:custGeom>
          <a:solidFill>
            <a:srgbClr val="FFB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953F33-D3C6-42AA-8214-339907A7212C}"/>
              </a:ext>
            </a:extLst>
          </p:cNvPr>
          <p:cNvSpPr/>
          <p:nvPr userDrawn="1"/>
        </p:nvSpPr>
        <p:spPr>
          <a:xfrm>
            <a:off x="10477500" y="1714500"/>
            <a:ext cx="1714500" cy="1714500"/>
          </a:xfrm>
          <a:prstGeom prst="rect">
            <a:avLst/>
          </a:prstGeom>
          <a:solidFill>
            <a:srgbClr val="FF6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Graphic 3">
            <a:hlinkClick r:id="rId2"/>
            <a:extLst>
              <a:ext uri="{FF2B5EF4-FFF2-40B4-BE49-F238E27FC236}">
                <a16:creationId xmlns:a16="http://schemas.microsoft.com/office/drawing/2014/main" id="{ECF59092-F456-4EE2-ADB3-B2CB473EF7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8" name="TextBox 47">
            <a:hlinkClick r:id="rId5"/>
            <a:extLst>
              <a:ext uri="{FF2B5EF4-FFF2-40B4-BE49-F238E27FC236}">
                <a16:creationId xmlns:a16="http://schemas.microsoft.com/office/drawing/2014/main" id="{ECA550B5-668E-48BB-B6CE-EE4874694D0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그래픽 70">
            <a:extLst>
              <a:ext uri="{FF2B5EF4-FFF2-40B4-BE49-F238E27FC236}">
                <a16:creationId xmlns:a16="http://schemas.microsoft.com/office/drawing/2014/main" id="{3203EACE-27DA-4A33-A956-34AFFD8CD28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666594" y="772497"/>
            <a:ext cx="1899049" cy="4357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B8DDB-520E-4E02-BB13-B7106787F74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6" y="4346658"/>
            <a:ext cx="1599017" cy="15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2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phic 3">
            <a:hlinkClick r:id="rId2"/>
            <a:extLst>
              <a:ext uri="{FF2B5EF4-FFF2-40B4-BE49-F238E27FC236}">
                <a16:creationId xmlns:a16="http://schemas.microsoft.com/office/drawing/2014/main" id="{ECF59092-F456-4EE2-ADB3-B2CB473EF7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8" name="TextBox 47">
            <a:hlinkClick r:id="rId5"/>
            <a:extLst>
              <a:ext uri="{FF2B5EF4-FFF2-40B4-BE49-F238E27FC236}">
                <a16:creationId xmlns:a16="http://schemas.microsoft.com/office/drawing/2014/main" id="{ECA550B5-668E-48BB-B6CE-EE4874694D0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0F2F80A-742A-41DF-B7A6-DF0AC0344494}"/>
              </a:ext>
            </a:extLst>
          </p:cNvPr>
          <p:cNvSpPr/>
          <p:nvPr userDrawn="1"/>
        </p:nvSpPr>
        <p:spPr>
          <a:xfrm flipH="1" flipV="1">
            <a:off x="10477500" y="0"/>
            <a:ext cx="1714500" cy="1714500"/>
          </a:xfrm>
          <a:custGeom>
            <a:avLst/>
            <a:gdLst>
              <a:gd name="connsiteX0" fmla="*/ 1964987 w 1964987"/>
              <a:gd name="connsiteY0" fmla="*/ 0 h 1964987"/>
              <a:gd name="connsiteX1" fmla="*/ 1964987 w 1964987"/>
              <a:gd name="connsiteY1" fmla="*/ 1964987 h 1964987"/>
              <a:gd name="connsiteX2" fmla="*/ 0 w 1964987"/>
              <a:gd name="connsiteY2" fmla="*/ 1964987 h 1964987"/>
              <a:gd name="connsiteX3" fmla="*/ 1964987 w 1964987"/>
              <a:gd name="connsiteY3" fmla="*/ 0 h 196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987" h="1964987">
                <a:moveTo>
                  <a:pt x="1964987" y="0"/>
                </a:moveTo>
                <a:lnTo>
                  <a:pt x="1964987" y="1964987"/>
                </a:lnTo>
                <a:lnTo>
                  <a:pt x="0" y="1964987"/>
                </a:lnTo>
                <a:cubicBezTo>
                  <a:pt x="0" y="879755"/>
                  <a:pt x="879755" y="0"/>
                  <a:pt x="1964987" y="0"/>
                </a:cubicBezTo>
                <a:close/>
              </a:path>
            </a:pathLst>
          </a:custGeom>
          <a:solidFill>
            <a:srgbClr val="FFB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51C7E3D-1DC3-4E19-985B-C19097731A05}"/>
              </a:ext>
            </a:extLst>
          </p:cNvPr>
          <p:cNvSpPr/>
          <p:nvPr userDrawn="1"/>
        </p:nvSpPr>
        <p:spPr>
          <a:xfrm flipH="1" flipV="1">
            <a:off x="-9534" y="3429000"/>
            <a:ext cx="1714500" cy="1714500"/>
          </a:xfrm>
          <a:prstGeom prst="rect">
            <a:avLst/>
          </a:prstGeom>
          <a:solidFill>
            <a:srgbClr val="FF6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8F754A1-B3FA-4F53-912A-81897D381152}"/>
              </a:ext>
            </a:extLst>
          </p:cNvPr>
          <p:cNvSpPr/>
          <p:nvPr userDrawn="1"/>
        </p:nvSpPr>
        <p:spPr>
          <a:xfrm>
            <a:off x="0" y="5143500"/>
            <a:ext cx="1714500" cy="1714500"/>
          </a:xfrm>
          <a:custGeom>
            <a:avLst/>
            <a:gdLst>
              <a:gd name="connsiteX0" fmla="*/ 1964987 w 1964987"/>
              <a:gd name="connsiteY0" fmla="*/ 0 h 1964987"/>
              <a:gd name="connsiteX1" fmla="*/ 1964987 w 1964987"/>
              <a:gd name="connsiteY1" fmla="*/ 1964987 h 1964987"/>
              <a:gd name="connsiteX2" fmla="*/ 0 w 1964987"/>
              <a:gd name="connsiteY2" fmla="*/ 1964987 h 1964987"/>
              <a:gd name="connsiteX3" fmla="*/ 1964987 w 1964987"/>
              <a:gd name="connsiteY3" fmla="*/ 0 h 196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987" h="1964987">
                <a:moveTo>
                  <a:pt x="1964987" y="0"/>
                </a:moveTo>
                <a:lnTo>
                  <a:pt x="1964987" y="1964987"/>
                </a:lnTo>
                <a:lnTo>
                  <a:pt x="0" y="1964987"/>
                </a:lnTo>
                <a:cubicBezTo>
                  <a:pt x="0" y="879755"/>
                  <a:pt x="879755" y="0"/>
                  <a:pt x="1964987" y="0"/>
                </a:cubicBezTo>
                <a:close/>
              </a:path>
            </a:pathLst>
          </a:custGeom>
          <a:solidFill>
            <a:srgbClr val="004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CA273DA1-0B5D-41DB-AC06-9D9958BA4D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40288" y="616484"/>
            <a:ext cx="1188923" cy="1947467"/>
          </a:xfrm>
          <a:prstGeom prst="rect">
            <a:avLst/>
          </a:prstGeom>
        </p:spPr>
      </p:pic>
      <p:sp>
        <p:nvSpPr>
          <p:cNvPr id="14" name="그림 개체 틀 8">
            <a:extLst>
              <a:ext uri="{FF2B5EF4-FFF2-40B4-BE49-F238E27FC236}">
                <a16:creationId xmlns:a16="http://schemas.microsoft.com/office/drawing/2014/main" id="{025E68A7-5D2D-484F-8372-658CC656F4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556829F-624D-40AF-A2D2-8D7360003C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" y="3549813"/>
            <a:ext cx="1599017" cy="15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98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  <p:sldLayoutId id="2147483933" r:id="rId19"/>
    <p:sldLayoutId id="2147483934" r:id="rId20"/>
    <p:sldLayoutId id="2147483936" r:id="rId21"/>
    <p:sldLayoutId id="2147483937" r:id="rId22"/>
    <p:sldLayoutId id="2147483938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0.svg"/><Relationship Id="rId18" Type="http://schemas.microsoft.com/office/2007/relationships/hdphoto" Target="../media/hdphoto5.wdp"/><Relationship Id="rId184" Type="http://schemas.openxmlformats.org/officeDocument/2006/relationships/image" Target="../media/image17.png"/><Relationship Id="rId121" Type="http://schemas.openxmlformats.org/officeDocument/2006/relationships/image" Target="../media/image357.sv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7" Type="http://schemas.openxmlformats.org/officeDocument/2006/relationships/image" Target="../media/image14.png"/><Relationship Id="rId183" Type="http://schemas.microsoft.com/office/2007/relationships/hdphoto" Target="../media/hdphoto7.wdp"/><Relationship Id="rId2" Type="http://schemas.openxmlformats.org/officeDocument/2006/relationships/image" Target="../media/image9.png"/><Relationship Id="rId16" Type="http://schemas.openxmlformats.org/officeDocument/2006/relationships/image" Target="../media/image244.svg"/><Relationship Id="rId153" Type="http://schemas.microsoft.com/office/2007/relationships/hdphoto" Target="../media/hdphoto6.wdp"/><Relationship Id="rId182" Type="http://schemas.openxmlformats.org/officeDocument/2006/relationships/image" Target="../media/image16.png"/><Relationship Id="rId187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5" Type="http://schemas.microsoft.com/office/2007/relationships/hdphoto" Target="../media/hdphoto4.wdp"/><Relationship Id="rId152" Type="http://schemas.openxmlformats.org/officeDocument/2006/relationships/image" Target="../media/image15.png"/><Relationship Id="rId181" Type="http://schemas.openxmlformats.org/officeDocument/2006/relationships/image" Target="../media/image417.svg"/><Relationship Id="rId49" Type="http://schemas.openxmlformats.org/officeDocument/2006/relationships/image" Target="../media/image286.svg"/><Relationship Id="rId95" Type="http://schemas.openxmlformats.org/officeDocument/2006/relationships/image" Target="../media/image319.svg"/><Relationship Id="rId186" Type="http://schemas.openxmlformats.org/officeDocument/2006/relationships/image" Target="../media/image18.png"/><Relationship Id="rId151" Type="http://schemas.openxmlformats.org/officeDocument/2006/relationships/image" Target="../media/image387.svg"/><Relationship Id="rId185" Type="http://schemas.microsoft.com/office/2007/relationships/hdphoto" Target="../media/hdphoto8.wdp"/><Relationship Id="rId4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5" Type="http://schemas.microsoft.com/office/2007/relationships/hdphoto" Target="../media/hdphoto10.wdp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.svg"/><Relationship Id="rId3" Type="http://schemas.openxmlformats.org/officeDocument/2006/relationships/image" Target="../media/image24.svg"/><Relationship Id="rId7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6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224124" y="471255"/>
            <a:ext cx="5637222" cy="17007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Online Ordering   System</a:t>
            </a:r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id="{A1030FC6-340A-4F7B-AF2E-02729BC19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447800"/>
            <a:ext cx="4222872" cy="4897662"/>
          </a:xfrm>
          <a:prstGeom prst="rect">
            <a:avLst/>
          </a:prstGeom>
        </p:spPr>
      </p:pic>
      <p:pic>
        <p:nvPicPr>
          <p:cNvPr id="6" name="그림 10">
            <a:extLst>
              <a:ext uri="{FF2B5EF4-FFF2-40B4-BE49-F238E27FC236}">
                <a16:creationId xmlns:a16="http://schemas.microsoft.com/office/drawing/2014/main" id="{473FC2F5-37E2-4721-B5A7-DA5D13BCD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42" y="1012862"/>
            <a:ext cx="1919299" cy="21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19363" y="5400886"/>
            <a:ext cx="0" cy="22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471763" y="5553286"/>
            <a:ext cx="0" cy="22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469626" y="3583110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Products Information 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2484394" y="4349098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2469626" y="5115086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6934200" y="3588808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Shipping Address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934200" y="4343400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Out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934200" y="5115086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</a:t>
            </a:r>
          </a:p>
        </p:txBody>
      </p:sp>
      <p:cxnSp>
        <p:nvCxnSpPr>
          <p:cNvPr id="19" name="Straight Connector 18"/>
          <p:cNvCxnSpPr>
            <a:endCxn id="24" idx="3"/>
          </p:cNvCxnSpPr>
          <p:nvPr/>
        </p:nvCxnSpPr>
        <p:spPr>
          <a:xfrm>
            <a:off x="6098052" y="1877750"/>
            <a:ext cx="24533" cy="3477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Arrow 20"/>
          <p:cNvSpPr/>
          <p:nvPr/>
        </p:nvSpPr>
        <p:spPr>
          <a:xfrm>
            <a:off x="5303144" y="2960962"/>
            <a:ext cx="804672" cy="219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5312469" y="3740082"/>
            <a:ext cx="804672" cy="219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5310088" y="4508712"/>
            <a:ext cx="804672" cy="219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5317912" y="5245616"/>
            <a:ext cx="804672" cy="219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107816" y="2960962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114760" y="3740082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129528" y="4511768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114760" y="5245616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2462242" y="2803990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6934200" y="2803990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 to Cart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3445725" y="918592"/>
            <a:ext cx="5367606" cy="1005527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1733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2885652" y="2763707"/>
            <a:ext cx="1951973" cy="53035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Dashboard</a:t>
            </a:r>
          </a:p>
        </p:txBody>
      </p:sp>
      <p:cxnSp>
        <p:nvCxnSpPr>
          <p:cNvPr id="11" name="Straight Connector 10"/>
          <p:cNvCxnSpPr>
            <a:stCxn id="21" idx="2"/>
            <a:endCxn id="49" idx="1"/>
          </p:cNvCxnSpPr>
          <p:nvPr/>
        </p:nvCxnSpPr>
        <p:spPr>
          <a:xfrm>
            <a:off x="6257657" y="2037950"/>
            <a:ext cx="3048" cy="3276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2885652" y="4298889"/>
            <a:ext cx="1951973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Stocks </a:t>
            </a:r>
            <a:r>
              <a:rPr lang="en-US" sz="1600" b="1" dirty="0" smtClean="0">
                <a:solidFill>
                  <a:schemeClr val="tx1"/>
                </a:solidFill>
              </a:rPr>
              <a:t>Setup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2885652" y="5047524"/>
            <a:ext cx="1951973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Order </a:t>
            </a:r>
            <a:r>
              <a:rPr lang="en-US" sz="1600" b="1" dirty="0" smtClean="0">
                <a:solidFill>
                  <a:schemeClr val="tx1"/>
                </a:solidFill>
              </a:rPr>
              <a:t>Setup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7680740" y="5047524"/>
            <a:ext cx="1954349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Message </a:t>
            </a:r>
            <a:r>
              <a:rPr lang="en-US" sz="1600" b="1" dirty="0" smtClean="0">
                <a:solidFill>
                  <a:schemeClr val="tx1"/>
                </a:solidFill>
              </a:rPr>
              <a:t>Setup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7680739" y="4300413"/>
            <a:ext cx="1956816" cy="53035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Brands Setup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7680739" y="3533484"/>
            <a:ext cx="1956816" cy="530352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Roles Setup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2885652" y="3525320"/>
            <a:ext cx="1951973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Product </a:t>
            </a:r>
            <a:r>
              <a:rPr lang="en-US" sz="1600" b="1" dirty="0" smtClean="0">
                <a:solidFill>
                  <a:schemeClr val="tx1"/>
                </a:solidFill>
              </a:rPr>
              <a:t>Setup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7678272" y="2760659"/>
            <a:ext cx="1956816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Product Type</a:t>
            </a:r>
          </a:p>
        </p:txBody>
      </p:sp>
      <p:sp>
        <p:nvSpPr>
          <p:cNvPr id="45" name="Left Arrow 44"/>
          <p:cNvSpPr/>
          <p:nvPr/>
        </p:nvSpPr>
        <p:spPr>
          <a:xfrm>
            <a:off x="5270107" y="2907689"/>
            <a:ext cx="988133" cy="2457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255192" y="2906701"/>
            <a:ext cx="990600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255192" y="3676087"/>
            <a:ext cx="990600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261764" y="4442145"/>
            <a:ext cx="990600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260705" y="5180874"/>
            <a:ext cx="9906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/>
          <p:cNvSpPr/>
          <p:nvPr/>
        </p:nvSpPr>
        <p:spPr>
          <a:xfrm>
            <a:off x="5260268" y="3669160"/>
            <a:ext cx="988133" cy="2457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>
            <a:off x="5260268" y="4443313"/>
            <a:ext cx="988133" cy="2457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5270107" y="5191364"/>
            <a:ext cx="988133" cy="2457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4246685" y="1154560"/>
            <a:ext cx="4021945" cy="88339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+mj-lt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8756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1752600"/>
            <a:ext cx="1489303" cy="6827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 Details</a:t>
            </a:r>
          </a:p>
        </p:txBody>
      </p:sp>
      <p:sp>
        <p:nvSpPr>
          <p:cNvPr id="5" name="Oval 4"/>
          <p:cNvSpPr/>
          <p:nvPr/>
        </p:nvSpPr>
        <p:spPr>
          <a:xfrm>
            <a:off x="5929182" y="2685536"/>
            <a:ext cx="1828799" cy="100501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Register From</a:t>
            </a:r>
          </a:p>
        </p:txBody>
      </p:sp>
      <p:sp>
        <p:nvSpPr>
          <p:cNvPr id="6" name="Oval 5"/>
          <p:cNvSpPr/>
          <p:nvPr/>
        </p:nvSpPr>
        <p:spPr>
          <a:xfrm>
            <a:off x="7581138" y="3960817"/>
            <a:ext cx="1751076" cy="1022949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7" name="Oval 6"/>
          <p:cNvSpPr/>
          <p:nvPr/>
        </p:nvSpPr>
        <p:spPr>
          <a:xfrm>
            <a:off x="6427659" y="5666050"/>
            <a:ext cx="2076833" cy="983879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Login Form</a:t>
            </a:r>
          </a:p>
        </p:txBody>
      </p:sp>
      <p:cxnSp>
        <p:nvCxnSpPr>
          <p:cNvPr id="9" name="Curved Connector 8"/>
          <p:cNvCxnSpPr/>
          <p:nvPr/>
        </p:nvCxnSpPr>
        <p:spPr>
          <a:xfrm>
            <a:off x="5451703" y="2289880"/>
            <a:ext cx="642773" cy="605721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6" idx="2"/>
          </p:cNvCxnSpPr>
          <p:nvPr/>
        </p:nvCxnSpPr>
        <p:spPr>
          <a:xfrm>
            <a:off x="6614624" y="3690553"/>
            <a:ext cx="966515" cy="7817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0"/>
            <a:endCxn id="5" idx="5"/>
          </p:cNvCxnSpPr>
          <p:nvPr/>
        </p:nvCxnSpPr>
        <p:spPr>
          <a:xfrm rot="16200000" flipV="1">
            <a:off x="7764697" y="3268836"/>
            <a:ext cx="417445" cy="9665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4"/>
            <a:endCxn id="7" idx="0"/>
          </p:cNvCxnSpPr>
          <p:nvPr/>
        </p:nvCxnSpPr>
        <p:spPr>
          <a:xfrm rot="5400000">
            <a:off x="7620234" y="4829608"/>
            <a:ext cx="682284" cy="990601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73419" y="3353926"/>
            <a:ext cx="152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Email Exists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90539" y="4973225"/>
            <a:ext cx="152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Success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60497" y="995200"/>
            <a:ext cx="42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Registration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0494" y="27931"/>
            <a:ext cx="3267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442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2136" y="1626852"/>
            <a:ext cx="1295400" cy="762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9562" y="1626854"/>
            <a:ext cx="1298448" cy="761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Access Denied</a:t>
            </a:r>
          </a:p>
        </p:txBody>
      </p:sp>
      <p:sp>
        <p:nvSpPr>
          <p:cNvPr id="6" name="Oval 5"/>
          <p:cNvSpPr/>
          <p:nvPr/>
        </p:nvSpPr>
        <p:spPr>
          <a:xfrm>
            <a:off x="5334000" y="3429000"/>
            <a:ext cx="1748481" cy="7620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9562" y="5132053"/>
            <a:ext cx="1298448" cy="762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Buy Products</a:t>
            </a:r>
          </a:p>
        </p:txBody>
      </p:sp>
      <p:cxnSp>
        <p:nvCxnSpPr>
          <p:cNvPr id="9" name="Straight Arrow Connector 8"/>
          <p:cNvCxnSpPr>
            <a:stCxn id="5" idx="1"/>
            <a:endCxn id="4" idx="3"/>
          </p:cNvCxnSpPr>
          <p:nvPr/>
        </p:nvCxnSpPr>
        <p:spPr>
          <a:xfrm flipH="1" flipV="1">
            <a:off x="4707536" y="2007853"/>
            <a:ext cx="276202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7"/>
            <a:endCxn id="5" idx="2"/>
          </p:cNvCxnSpPr>
          <p:nvPr/>
        </p:nvCxnSpPr>
        <p:spPr>
          <a:xfrm rot="5400000" flipH="1" flipV="1">
            <a:off x="6896733" y="2318541"/>
            <a:ext cx="1151740" cy="129236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4"/>
            <a:endCxn id="7" idx="0"/>
          </p:cNvCxnSpPr>
          <p:nvPr/>
        </p:nvCxnSpPr>
        <p:spPr>
          <a:xfrm rot="16200000" flipH="1">
            <a:off x="6692987" y="3706253"/>
            <a:ext cx="941053" cy="191054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9562" y="297476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 Authenticate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4231" y="4663183"/>
            <a:ext cx="1788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Authenticate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0" y="714835"/>
            <a:ext cx="3467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Login </a:t>
            </a:r>
          </a:p>
        </p:txBody>
      </p:sp>
      <p:cxnSp>
        <p:nvCxnSpPr>
          <p:cNvPr id="47" name="Curved Connector 46"/>
          <p:cNvCxnSpPr>
            <a:stCxn id="4" idx="2"/>
            <a:endCxn id="6" idx="1"/>
          </p:cNvCxnSpPr>
          <p:nvPr/>
        </p:nvCxnSpPr>
        <p:spPr>
          <a:xfrm rot="16200000" flipH="1">
            <a:off x="4249077" y="2199611"/>
            <a:ext cx="1151740" cy="153022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0" y="1832924"/>
            <a:ext cx="1295400" cy="7589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 Request</a:t>
            </a:r>
          </a:p>
        </p:txBody>
      </p:sp>
      <p:sp>
        <p:nvSpPr>
          <p:cNvPr id="5" name="Oval 4"/>
          <p:cNvSpPr/>
          <p:nvPr/>
        </p:nvSpPr>
        <p:spPr>
          <a:xfrm>
            <a:off x="6030395" y="3394352"/>
            <a:ext cx="1676400" cy="8382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7193" y="4495800"/>
            <a:ext cx="1295400" cy="7589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Checkout</a:t>
            </a:r>
          </a:p>
        </p:txBody>
      </p:sp>
      <p:cxnSp>
        <p:nvCxnSpPr>
          <p:cNvPr id="11" name="Curved Connector 10"/>
          <p:cNvCxnSpPr>
            <a:stCxn id="4" idx="2"/>
            <a:endCxn id="5" idx="0"/>
          </p:cNvCxnSpPr>
          <p:nvPr/>
        </p:nvCxnSpPr>
        <p:spPr>
          <a:xfrm rot="16200000" flipH="1">
            <a:off x="5947709" y="2473467"/>
            <a:ext cx="802476" cy="103929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3"/>
            <a:endCxn id="16" idx="0"/>
          </p:cNvCxnSpPr>
          <p:nvPr/>
        </p:nvCxnSpPr>
        <p:spPr>
          <a:xfrm rot="5400000">
            <a:off x="5211899" y="3431801"/>
            <a:ext cx="386000" cy="17419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5" idx="6"/>
          </p:cNvCxnSpPr>
          <p:nvPr/>
        </p:nvCxnSpPr>
        <p:spPr>
          <a:xfrm flipH="1" flipV="1">
            <a:off x="7706795" y="3813452"/>
            <a:ext cx="958098" cy="682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81601" y="4721353"/>
            <a:ext cx="2835593" cy="17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81601" y="5102353"/>
            <a:ext cx="28355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6025" y="838200"/>
            <a:ext cx="342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b="1" dirty="0" smtClean="0"/>
              <a:t>Customer 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3886200" y="4495800"/>
            <a:ext cx="1295400" cy="7589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 Cart</a:t>
            </a:r>
          </a:p>
        </p:txBody>
      </p:sp>
    </p:spTree>
    <p:extLst>
      <p:ext uri="{BB962C8B-B14F-4D97-AF65-F5344CB8AC3E}">
        <p14:creationId xmlns:p14="http://schemas.microsoft.com/office/powerpoint/2010/main" val="464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1779553" y="-14700"/>
            <a:ext cx="266699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76231" y="353109"/>
            <a:ext cx="8157635" cy="108804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The Entity Relationship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1462" y="3394889"/>
            <a:ext cx="795714" cy="595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addresses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9419" y="4986544"/>
            <a:ext cx="822217" cy="5297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8550" y="3454801"/>
            <a:ext cx="840505" cy="495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6349" y="1880403"/>
            <a:ext cx="762000" cy="4119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roles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0897" y="4986543"/>
            <a:ext cx="840505" cy="5275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1294" y="3084517"/>
            <a:ext cx="840505" cy="497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stocks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38621" y="3137370"/>
            <a:ext cx="940528" cy="5275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products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65533" y="2233043"/>
            <a:ext cx="990600" cy="5165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product_type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24773" y="3992709"/>
            <a:ext cx="840505" cy="5094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brands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49312" y="4992377"/>
            <a:ext cx="988294" cy="5217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order_items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2499861" y="214904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0871" y="2350953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18" name="Flowchart: Decision 17"/>
          <p:cNvSpPr/>
          <p:nvPr/>
        </p:nvSpPr>
        <p:spPr>
          <a:xfrm>
            <a:off x="3756008" y="214904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ecision 18"/>
          <p:cNvSpPr/>
          <p:nvPr/>
        </p:nvSpPr>
        <p:spPr>
          <a:xfrm>
            <a:off x="4703705" y="3990109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7529061" y="214904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ecision 20"/>
          <p:cNvSpPr/>
          <p:nvPr/>
        </p:nvSpPr>
        <p:spPr>
          <a:xfrm>
            <a:off x="6221750" y="3990109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Flowchart: Decision 21"/>
          <p:cNvSpPr/>
          <p:nvPr/>
        </p:nvSpPr>
        <p:spPr>
          <a:xfrm>
            <a:off x="6221749" y="215435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ecision 22"/>
          <p:cNvSpPr/>
          <p:nvPr/>
        </p:nvSpPr>
        <p:spPr>
          <a:xfrm>
            <a:off x="7842121" y="3895809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4" name="Flowchart: Decision 23"/>
          <p:cNvSpPr/>
          <p:nvPr/>
        </p:nvSpPr>
        <p:spPr>
          <a:xfrm>
            <a:off x="6374149" y="5645173"/>
            <a:ext cx="1054889" cy="676730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25" name="Straight Connector 24"/>
          <p:cNvCxnSpPr>
            <a:endCxn id="16" idx="2"/>
          </p:cNvCxnSpPr>
          <p:nvPr/>
        </p:nvCxnSpPr>
        <p:spPr>
          <a:xfrm flipH="1" flipV="1">
            <a:off x="3027306" y="2825773"/>
            <a:ext cx="39299" cy="629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97805" y="3512836"/>
            <a:ext cx="129587" cy="141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804557" y="3664936"/>
            <a:ext cx="122835" cy="172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3"/>
          </p:cNvCxnSpPr>
          <p:nvPr/>
        </p:nvCxnSpPr>
        <p:spPr>
          <a:xfrm>
            <a:off x="3554749" y="2487409"/>
            <a:ext cx="201258" cy="675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59799" y="3162839"/>
            <a:ext cx="0" cy="291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693612" y="3394014"/>
            <a:ext cx="112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0"/>
          </p:cNvCxnSpPr>
          <p:nvPr/>
        </p:nvCxnSpPr>
        <p:spPr>
          <a:xfrm flipV="1">
            <a:off x="4283452" y="1987573"/>
            <a:ext cx="420252" cy="161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03705" y="1987573"/>
            <a:ext cx="2226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86226" y="1956887"/>
            <a:ext cx="0" cy="80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2"/>
          </p:cNvCxnSpPr>
          <p:nvPr/>
        </p:nvCxnSpPr>
        <p:spPr>
          <a:xfrm flipH="1">
            <a:off x="4088150" y="2825773"/>
            <a:ext cx="195303" cy="337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88149" y="3162839"/>
            <a:ext cx="0" cy="291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93475" y="3347505"/>
            <a:ext cx="94674" cy="107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088150" y="3347505"/>
            <a:ext cx="97651" cy="107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3"/>
          </p:cNvCxnSpPr>
          <p:nvPr/>
        </p:nvCxnSpPr>
        <p:spPr>
          <a:xfrm>
            <a:off x="4319055" y="3702512"/>
            <a:ext cx="2262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9" idx="0"/>
          </p:cNvCxnSpPr>
          <p:nvPr/>
        </p:nvCxnSpPr>
        <p:spPr>
          <a:xfrm>
            <a:off x="4545349" y="3702513"/>
            <a:ext cx="685800" cy="287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63553" y="3657168"/>
            <a:ext cx="0" cy="90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2"/>
            <a:endCxn id="10" idx="0"/>
          </p:cNvCxnSpPr>
          <p:nvPr/>
        </p:nvCxnSpPr>
        <p:spPr>
          <a:xfrm>
            <a:off x="5231149" y="4666839"/>
            <a:ext cx="0" cy="319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0"/>
            <a:endCxn id="10" idx="0"/>
          </p:cNvCxnSpPr>
          <p:nvPr/>
        </p:nvCxnSpPr>
        <p:spPr>
          <a:xfrm>
            <a:off x="5231149" y="498654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0"/>
            <a:endCxn id="10" idx="0"/>
          </p:cNvCxnSpPr>
          <p:nvPr/>
        </p:nvCxnSpPr>
        <p:spPr>
          <a:xfrm>
            <a:off x="5231149" y="498654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0"/>
            <a:endCxn id="10" idx="0"/>
          </p:cNvCxnSpPr>
          <p:nvPr/>
        </p:nvCxnSpPr>
        <p:spPr>
          <a:xfrm>
            <a:off x="5231149" y="498654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231150" y="4857767"/>
            <a:ext cx="171446" cy="128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078750" y="4857767"/>
            <a:ext cx="152401" cy="128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35949" y="5503441"/>
            <a:ext cx="0" cy="283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4" idx="1"/>
          </p:cNvCxnSpPr>
          <p:nvPr/>
        </p:nvCxnSpPr>
        <p:spPr>
          <a:xfrm>
            <a:off x="5535950" y="5786906"/>
            <a:ext cx="838199" cy="196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405272" y="5629171"/>
            <a:ext cx="285753" cy="5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3"/>
          </p:cNvCxnSpPr>
          <p:nvPr/>
        </p:nvCxnSpPr>
        <p:spPr>
          <a:xfrm flipH="1">
            <a:off x="7429037" y="5801288"/>
            <a:ext cx="1010350" cy="182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43459" y="5517824"/>
            <a:ext cx="0" cy="283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79149" y="5514109"/>
            <a:ext cx="160238" cy="131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443459" y="5517825"/>
            <a:ext cx="140490" cy="141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</p:cNvCxnSpPr>
          <p:nvPr/>
        </p:nvCxnSpPr>
        <p:spPr>
          <a:xfrm>
            <a:off x="6749194" y="4666840"/>
            <a:ext cx="779866" cy="583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1"/>
          </p:cNvCxnSpPr>
          <p:nvPr/>
        </p:nvCxnSpPr>
        <p:spPr>
          <a:xfrm flipH="1">
            <a:off x="7529060" y="5253243"/>
            <a:ext cx="4202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42120" y="5126822"/>
            <a:ext cx="107192" cy="123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842120" y="5253244"/>
            <a:ext cx="107192" cy="816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3" idx="1"/>
          </p:cNvCxnSpPr>
          <p:nvPr/>
        </p:nvCxnSpPr>
        <p:spPr>
          <a:xfrm flipH="1">
            <a:off x="6041547" y="2474062"/>
            <a:ext cx="215944" cy="275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1" idx="0"/>
          </p:cNvCxnSpPr>
          <p:nvPr/>
        </p:nvCxnSpPr>
        <p:spPr>
          <a:xfrm>
            <a:off x="6041546" y="2744263"/>
            <a:ext cx="1" cy="340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99198" y="3021325"/>
            <a:ext cx="88299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254648" y="2479741"/>
            <a:ext cx="691244" cy="4216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945892" y="2901413"/>
            <a:ext cx="0" cy="23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899113" y="3073459"/>
            <a:ext cx="1003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4" idx="1"/>
          </p:cNvCxnSpPr>
          <p:nvPr/>
        </p:nvCxnSpPr>
        <p:spPr>
          <a:xfrm flipH="1">
            <a:off x="7529061" y="2474061"/>
            <a:ext cx="30504" cy="663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429038" y="2994306"/>
            <a:ext cx="100023" cy="143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7529061" y="2994308"/>
            <a:ext cx="105063" cy="14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0" idx="3"/>
            <a:endCxn id="13" idx="1"/>
          </p:cNvCxnSpPr>
          <p:nvPr/>
        </p:nvCxnSpPr>
        <p:spPr>
          <a:xfrm>
            <a:off x="8583949" y="2487408"/>
            <a:ext cx="481584" cy="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972569" y="2445714"/>
            <a:ext cx="0" cy="9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" idx="2"/>
            <a:endCxn id="23" idx="1"/>
          </p:cNvCxnSpPr>
          <p:nvPr/>
        </p:nvCxnSpPr>
        <p:spPr>
          <a:xfrm>
            <a:off x="7808886" y="3664936"/>
            <a:ext cx="33235" cy="569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669549" y="3657167"/>
            <a:ext cx="139336" cy="98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808886" y="3664936"/>
            <a:ext cx="125327" cy="90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3" idx="3"/>
            <a:endCxn id="14" idx="1"/>
          </p:cNvCxnSpPr>
          <p:nvPr/>
        </p:nvCxnSpPr>
        <p:spPr>
          <a:xfrm>
            <a:off x="8897010" y="4234175"/>
            <a:ext cx="327763" cy="13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224772" y="4101002"/>
            <a:ext cx="0" cy="207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128779" y="4173205"/>
            <a:ext cx="0" cy="144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1" idx="0"/>
          </p:cNvCxnSpPr>
          <p:nvPr/>
        </p:nvCxnSpPr>
        <p:spPr>
          <a:xfrm flipV="1">
            <a:off x="6749194" y="3426623"/>
            <a:ext cx="152398" cy="563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12" idx="1"/>
          </p:cNvCxnSpPr>
          <p:nvPr/>
        </p:nvCxnSpPr>
        <p:spPr>
          <a:xfrm flipV="1">
            <a:off x="6901593" y="3401154"/>
            <a:ext cx="437029" cy="25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54648" y="3333229"/>
            <a:ext cx="0" cy="121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30929" y="4205364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6512" y="2350951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57491" y="2350951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9565" y="2350950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8400" y="4204955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71549" y="4113512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53522" y="5860428"/>
            <a:ext cx="993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Relationship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2934144" y="3454802"/>
            <a:ext cx="132461" cy="199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flipH="1">
            <a:off x="11393225" y="-2377"/>
            <a:ext cx="26669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6" idx="3"/>
          </p:cNvCxnSpPr>
          <p:nvPr/>
        </p:nvCxnSpPr>
        <p:spPr>
          <a:xfrm flipV="1">
            <a:off x="2797176" y="3664936"/>
            <a:ext cx="130216" cy="27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8645" y="838200"/>
            <a:ext cx="7543800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4400" b="1" dirty="0">
                <a:solidFill>
                  <a:schemeClr val="accent1"/>
                </a:solidFill>
                <a:latin typeface="+mj-lt"/>
              </a:rPr>
              <a:t>User interface of our platform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38645" y="1981200"/>
            <a:ext cx="5228513" cy="203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Online ordering system has mainly three user interface.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These are </a:t>
            </a:r>
          </a:p>
          <a:p>
            <a:pPr marL="323851" lvl="1" indent="-161926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Admin</a:t>
            </a:r>
          </a:p>
          <a:p>
            <a:pPr marL="323851" lvl="1" indent="-161926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Viewer</a:t>
            </a:r>
          </a:p>
          <a:p>
            <a:pPr marL="323851" lvl="1" indent="-161926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Customer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86237"/>
            <a:ext cx="6191250" cy="33651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340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113" y="189629"/>
            <a:ext cx="3124200" cy="91101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Visitor’s 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4231582" cy="36576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743200"/>
            <a:ext cx="4114800" cy="365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33465" y="1298787"/>
            <a:ext cx="137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0500" y="12987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Product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8669" y="1668119"/>
            <a:ext cx="350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 viewers can see the product according to the category, brand and money range of their choice.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1468" y="1668119"/>
            <a:ext cx="377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Viewers can also view the product information and other related products according to their categories </a:t>
            </a:r>
          </a:p>
        </p:txBody>
      </p:sp>
    </p:spTree>
    <p:extLst>
      <p:ext uri="{BB962C8B-B14F-4D97-AF65-F5344CB8AC3E}">
        <p14:creationId xmlns:p14="http://schemas.microsoft.com/office/powerpoint/2010/main" val="35932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363" y="357343"/>
            <a:ext cx="2764586" cy="80077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Customer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7" y="2561935"/>
            <a:ext cx="5387061" cy="3505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6" t="20631" r="21413" b="49863"/>
          <a:stretch/>
        </p:blipFill>
        <p:spPr bwMode="auto">
          <a:xfrm>
            <a:off x="7086601" y="3714931"/>
            <a:ext cx="4571999" cy="17789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25318" y="1426230"/>
            <a:ext cx="323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Registration 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7617" y="1795562"/>
            <a:ext cx="356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Customer must fill out the registration form to order anything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8949" y="1795562"/>
            <a:ext cx="298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 a customer must give him valid email and registered numbers before registering. Otherwise, you will not be able to register.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0222" y="1426230"/>
            <a:ext cx="194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OTP code</a:t>
            </a:r>
          </a:p>
        </p:txBody>
      </p:sp>
    </p:spTree>
    <p:extLst>
      <p:ext uri="{BB962C8B-B14F-4D97-AF65-F5344CB8AC3E}">
        <p14:creationId xmlns:p14="http://schemas.microsoft.com/office/powerpoint/2010/main" val="36520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51"/>
          <a:stretch/>
        </p:blipFill>
        <p:spPr>
          <a:xfrm>
            <a:off x="2225062" y="3296187"/>
            <a:ext cx="3017477" cy="29326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2912702" cy="358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1461" y="1770289"/>
            <a:ext cx="396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a customer registers with his/her number, an SMS verification code will be sent to his/her email from our Nexmo SMS Provider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4640" y="1399775"/>
            <a:ext cx="26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SMS Verification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6658" y="1402139"/>
            <a:ext cx="26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Email Verification Code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2163" y="1771471"/>
            <a:ext cx="3703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a customer registers with his/her valid email, an email verification code will be sent to his/her email from our website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321989"/>
            <a:ext cx="5412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Verification Process </a:t>
            </a:r>
          </a:p>
        </p:txBody>
      </p:sp>
    </p:spTree>
    <p:extLst>
      <p:ext uri="{BB962C8B-B14F-4D97-AF65-F5344CB8AC3E}">
        <p14:creationId xmlns:p14="http://schemas.microsoft.com/office/powerpoint/2010/main" val="4778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8700" y="950098"/>
            <a:ext cx="2895600" cy="80828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Supervisor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029228"/>
            <a:ext cx="4648200" cy="992166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5814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Md. Rayhan ahmed</a:t>
            </a:r>
          </a:p>
          <a:p>
            <a:pPr algn="ctr"/>
            <a:r>
              <a:rPr lang="en-US" dirty="0"/>
              <a:t>ID: 181-115-013</a:t>
            </a:r>
          </a:p>
          <a:p>
            <a:pPr algn="ctr"/>
            <a:r>
              <a:rPr lang="en-US" dirty="0"/>
              <a:t>CSE 44</a:t>
            </a:r>
            <a:r>
              <a:rPr lang="en-US" baseline="30000" dirty="0"/>
              <a:t>th</a:t>
            </a:r>
            <a:r>
              <a:rPr lang="en-US" dirty="0"/>
              <a:t> (A) Batch</a:t>
            </a:r>
          </a:p>
          <a:p>
            <a:pPr algn="ctr"/>
            <a:r>
              <a:rPr lang="en-US" dirty="0"/>
              <a:t>Md. Jabed Hossain Sujel</a:t>
            </a:r>
          </a:p>
          <a:p>
            <a:pPr algn="ctr"/>
            <a:r>
              <a:rPr lang="en-US" dirty="0"/>
              <a:t>ID: 181-115-034</a:t>
            </a:r>
          </a:p>
          <a:p>
            <a:pPr algn="ctr"/>
            <a:r>
              <a:rPr lang="en-US" dirty="0"/>
              <a:t>CSE 44</a:t>
            </a:r>
            <a:r>
              <a:rPr lang="en-US" baseline="30000" dirty="0"/>
              <a:t>th</a:t>
            </a:r>
            <a:r>
              <a:rPr lang="en-US" dirty="0"/>
              <a:t> (A) Batch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9150" y="1805238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Akhlak Uz Zaman Ashik</a:t>
            </a:r>
          </a:p>
          <a:p>
            <a:pPr algn="ctr"/>
            <a:r>
              <a:rPr lang="en-US" dirty="0"/>
              <a:t>Senior Lecturer</a:t>
            </a:r>
            <a:br>
              <a:rPr lang="en-US" dirty="0"/>
            </a:br>
            <a:r>
              <a:rPr lang="en-US" dirty="0"/>
              <a:t>Metropolitan University, Sylhet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0500" y="281195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b="1" dirty="0"/>
              <a:t>Presented By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28800"/>
            <a:ext cx="7200900" cy="4219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6305" y="838201"/>
            <a:ext cx="4322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Customer 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290955"/>
            <a:ext cx="25146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the registration is completed, customer has to login with correct email and password </a:t>
            </a:r>
          </a:p>
        </p:txBody>
      </p:sp>
    </p:spTree>
    <p:extLst>
      <p:ext uri="{BB962C8B-B14F-4D97-AF65-F5344CB8AC3E}">
        <p14:creationId xmlns:p14="http://schemas.microsoft.com/office/powerpoint/2010/main" val="23888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24" y="2057399"/>
            <a:ext cx="4198340" cy="452723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4387164" cy="2165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0808" y="3502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Home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8606" y="325188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 to Cart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3099" y="719603"/>
            <a:ext cx="4030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type of interface will appear in front of the customer after login. Where customer can find the info to his/her choice and also know if it is in stock.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8"/>
          <a:stretch/>
        </p:blipFill>
        <p:spPr>
          <a:xfrm>
            <a:off x="6673164" y="1364461"/>
            <a:ext cx="4495800" cy="1575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5113" y="719603"/>
            <a:ext cx="41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will be able to add the product of their choice by clicking the mouse.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16163" y="3033452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Shipping Address 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3206" y="3402784"/>
            <a:ext cx="435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order to order the product, customer must send valid address. He need to checkout to make the order successful </a:t>
            </a:r>
          </a:p>
        </p:txBody>
      </p:sp>
    </p:spTree>
    <p:extLst>
      <p:ext uri="{BB962C8B-B14F-4D97-AF65-F5344CB8AC3E}">
        <p14:creationId xmlns:p14="http://schemas.microsoft.com/office/powerpoint/2010/main" val="1472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868" y="185848"/>
            <a:ext cx="7704667" cy="1981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79"/>
          <a:stretch/>
        </p:blipFill>
        <p:spPr bwMode="auto">
          <a:xfrm>
            <a:off x="4876800" y="185848"/>
            <a:ext cx="6381750" cy="3243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8" b="10491"/>
          <a:stretch/>
        </p:blipFill>
        <p:spPr bwMode="auto">
          <a:xfrm>
            <a:off x="4876800" y="3733800"/>
            <a:ext cx="6381750" cy="2922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853" y="1748574"/>
            <a:ext cx="502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Message and Author details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129" y="3428999"/>
            <a:ext cx="3676647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Both visitor‘s and customers can send a message to the admin panel also can see the author about.</a:t>
            </a:r>
          </a:p>
        </p:txBody>
      </p:sp>
    </p:spTree>
    <p:extLst>
      <p:ext uri="{BB962C8B-B14F-4D97-AF65-F5344CB8AC3E}">
        <p14:creationId xmlns:p14="http://schemas.microsoft.com/office/powerpoint/2010/main" val="11521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814274"/>
            <a:ext cx="2827867" cy="685799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Admin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533" y="2935615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Login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3439" r="20000" b="23439"/>
          <a:stretch/>
        </p:blipFill>
        <p:spPr>
          <a:xfrm>
            <a:off x="3429000" y="1676400"/>
            <a:ext cx="7543800" cy="3886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9968" y="3505200"/>
            <a:ext cx="2216679" cy="8960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has login with correct email and password </a:t>
            </a:r>
          </a:p>
        </p:txBody>
      </p:sp>
    </p:spTree>
    <p:extLst>
      <p:ext uri="{BB962C8B-B14F-4D97-AF65-F5344CB8AC3E}">
        <p14:creationId xmlns:p14="http://schemas.microsoft.com/office/powerpoint/2010/main" val="1042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295400"/>
            <a:ext cx="7619999" cy="494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9500" y="525959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Dashboard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3950" y="3083496"/>
            <a:ext cx="26289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will show the interface of how many orders, products, messages and categories there are.</a:t>
            </a:r>
          </a:p>
        </p:txBody>
      </p:sp>
    </p:spTree>
    <p:extLst>
      <p:ext uri="{BB962C8B-B14F-4D97-AF65-F5344CB8AC3E}">
        <p14:creationId xmlns:p14="http://schemas.microsoft.com/office/powerpoint/2010/main" val="39417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5" y="1981200"/>
            <a:ext cx="2819400" cy="663162"/>
          </a:xfrm>
        </p:spPr>
        <p:txBody>
          <a:bodyPr>
            <a:noAutofit/>
          </a:bodyPr>
          <a:lstStyle/>
          <a:p>
            <a:r>
              <a:rPr lang="en-US" sz="4400" b="1" dirty="0"/>
              <a:t>Products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7200"/>
            <a:ext cx="5791200" cy="601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2819400"/>
            <a:ext cx="375285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interface shows how many product there are and can be edited i.e. product activated and inactivated.</a:t>
            </a:r>
          </a:p>
        </p:txBody>
      </p:sp>
    </p:spTree>
    <p:extLst>
      <p:ext uri="{BB962C8B-B14F-4D97-AF65-F5344CB8AC3E}">
        <p14:creationId xmlns:p14="http://schemas.microsoft.com/office/powerpoint/2010/main" val="27016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43201"/>
            <a:ext cx="4416137" cy="358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43201"/>
            <a:ext cx="45720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0810" y="1576609"/>
            <a:ext cx="412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this interface, products can be added by their title, sub title, category, brand, image, price and description.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0" y="2130607"/>
            <a:ext cx="31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can be edited product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7881" y="526452"/>
            <a:ext cx="5673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Product Create &amp; Edit </a:t>
            </a:r>
          </a:p>
        </p:txBody>
      </p:sp>
    </p:spTree>
    <p:extLst>
      <p:ext uri="{BB962C8B-B14F-4D97-AF65-F5344CB8AC3E}">
        <p14:creationId xmlns:p14="http://schemas.microsoft.com/office/powerpoint/2010/main" val="9257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580" y="1752600"/>
            <a:ext cx="2751667" cy="761999"/>
          </a:xfrm>
        </p:spPr>
        <p:txBody>
          <a:bodyPr>
            <a:noAutofit/>
          </a:bodyPr>
          <a:lstStyle/>
          <a:p>
            <a:r>
              <a:rPr lang="en-US" sz="4400" b="1" dirty="0"/>
              <a:t>Stocks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33400"/>
            <a:ext cx="5958172" cy="5867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87112" y="2514599"/>
            <a:ext cx="3437287" cy="16764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the products are added, the products have to be stocked to be displayed in the customer </a:t>
            </a:r>
            <a:r>
              <a:rPr lang="en-US" dirty="0" smtClean="0">
                <a:solidFill>
                  <a:schemeClr val="tx1"/>
                </a:solidFill>
              </a:rPr>
              <a:t>interface, otherwise the products will show “ </a:t>
            </a:r>
            <a:r>
              <a:rPr lang="en-US" b="1" dirty="0" smtClean="0">
                <a:solidFill>
                  <a:schemeClr val="tx1"/>
                </a:solidFill>
              </a:rPr>
              <a:t>out of stock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24200"/>
            <a:ext cx="4495800" cy="3124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4339" y="1573924"/>
            <a:ext cx="3363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product are named according to the name under which they were saved and the products are stocked with their quantity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97924"/>
            <a:ext cx="4279291" cy="3150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8540" y="1573924"/>
            <a:ext cx="3531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will be able to activate and inactivate the product form stock. Which will show up as out of stock in the customer interface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5481" y="431289"/>
            <a:ext cx="5673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Stock Create &amp; Edit</a:t>
            </a:r>
          </a:p>
        </p:txBody>
      </p:sp>
    </p:spTree>
    <p:extLst>
      <p:ext uri="{BB962C8B-B14F-4D97-AF65-F5344CB8AC3E}">
        <p14:creationId xmlns:p14="http://schemas.microsoft.com/office/powerpoint/2010/main" val="19307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52477"/>
            <a:ext cx="2294467" cy="685799"/>
          </a:xfrm>
        </p:spPr>
        <p:txBody>
          <a:bodyPr>
            <a:noAutofit/>
          </a:bodyPr>
          <a:lstStyle/>
          <a:p>
            <a:r>
              <a:rPr lang="en-US" sz="4400" b="1" dirty="0"/>
              <a:t>Order‘s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438400"/>
            <a:ext cx="4419600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38400"/>
            <a:ext cx="45720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214" y="1295400"/>
            <a:ext cx="319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admin will be able to see how many products the customer has ordered.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0964" y="12954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will be able to cancle or confirm the order. Also invoice will be given as document </a:t>
            </a:r>
          </a:p>
        </p:txBody>
      </p:sp>
    </p:spTree>
    <p:extLst>
      <p:ext uri="{BB962C8B-B14F-4D97-AF65-F5344CB8AC3E}">
        <p14:creationId xmlns:p14="http://schemas.microsoft.com/office/powerpoint/2010/main" val="19200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0" y="344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 rot="16200000">
            <a:off x="1490450" y="3347096"/>
            <a:ext cx="5904942" cy="8240"/>
            <a:chOff x="1118836" y="430572"/>
            <a:chExt cx="15746513" cy="24718"/>
          </a:xfrm>
        </p:grpSpPr>
        <p:sp>
          <p:nvSpPr>
            <p:cNvPr id="4" name="AutoShape 29"/>
            <p:cNvSpPr/>
            <p:nvPr/>
          </p:nvSpPr>
          <p:spPr>
            <a:xfrm>
              <a:off x="1118836" y="431548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30"/>
            <p:cNvSpPr/>
            <p:nvPr/>
          </p:nvSpPr>
          <p:spPr>
            <a:xfrm>
              <a:off x="5161374" y="430572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31"/>
            <p:cNvSpPr/>
            <p:nvPr/>
          </p:nvSpPr>
          <p:spPr>
            <a:xfrm>
              <a:off x="9253165" y="43155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32"/>
            <p:cNvSpPr/>
            <p:nvPr/>
          </p:nvSpPr>
          <p:spPr>
            <a:xfrm>
              <a:off x="13335888" y="455290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8" t="2817" r="3591" b="10209"/>
          <a:stretch/>
        </p:blipFill>
        <p:spPr>
          <a:xfrm>
            <a:off x="4795637" y="1829664"/>
            <a:ext cx="2667000" cy="2352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utoShape 29"/>
          <p:cNvSpPr/>
          <p:nvPr/>
        </p:nvSpPr>
        <p:spPr>
          <a:xfrm>
            <a:off x="3181538" y="405873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29"/>
          <p:cNvSpPr/>
          <p:nvPr/>
        </p:nvSpPr>
        <p:spPr>
          <a:xfrm>
            <a:off x="3181537" y="6258540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29"/>
          <p:cNvSpPr/>
          <p:nvPr/>
        </p:nvSpPr>
        <p:spPr>
          <a:xfrm>
            <a:off x="3208254" y="4907783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29"/>
          <p:cNvSpPr/>
          <p:nvPr/>
        </p:nvSpPr>
        <p:spPr>
          <a:xfrm>
            <a:off x="7894437" y="2667015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29"/>
          <p:cNvSpPr/>
          <p:nvPr/>
        </p:nvSpPr>
        <p:spPr>
          <a:xfrm>
            <a:off x="3208254" y="3344150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29"/>
          <p:cNvSpPr/>
          <p:nvPr/>
        </p:nvSpPr>
        <p:spPr>
          <a:xfrm>
            <a:off x="3195748" y="1829664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9"/>
          <p:cNvSpPr/>
          <p:nvPr/>
        </p:nvSpPr>
        <p:spPr>
          <a:xfrm>
            <a:off x="7894437" y="1200799"/>
            <a:ext cx="1142999" cy="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9"/>
          <p:cNvSpPr/>
          <p:nvPr/>
        </p:nvSpPr>
        <p:spPr>
          <a:xfrm>
            <a:off x="7865187" y="4181475"/>
            <a:ext cx="1172250" cy="12690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Oval 22"/>
          <p:cNvSpPr/>
          <p:nvPr/>
        </p:nvSpPr>
        <p:spPr>
          <a:xfrm>
            <a:off x="4322016" y="1722292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29061" y="3249442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39618" y="4769266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24537" y="288403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45730" y="4086793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45730" y="5550426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76648" y="2559643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24537" y="6151168"/>
            <a:ext cx="219456" cy="21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74981" y="1066273"/>
            <a:ext cx="219456" cy="219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utoShape 29"/>
          <p:cNvSpPr/>
          <p:nvPr/>
        </p:nvSpPr>
        <p:spPr>
          <a:xfrm>
            <a:off x="7865187" y="5692247"/>
            <a:ext cx="1172250" cy="20435"/>
          </a:xfrm>
          <a:prstGeom prst="line">
            <a:avLst/>
          </a:prstGeom>
          <a:ln w="38100" cap="flat">
            <a:solidFill>
              <a:srgbClr val="2B4B8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4"/>
          <p:cNvSpPr txBox="1"/>
          <p:nvPr/>
        </p:nvSpPr>
        <p:spPr>
          <a:xfrm>
            <a:off x="988048" y="1584706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Objective </a:t>
            </a:r>
            <a:endParaRPr lang="en-US" sz="2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91433" y="187398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Introduction </a:t>
            </a:r>
            <a:endParaRPr lang="en-US" sz="2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55432" y="2968281"/>
            <a:ext cx="1944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Feasibility </a:t>
            </a:r>
            <a:endParaRPr lang="en-US" sz="2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88048" y="4498045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Tools &amp; Technology </a:t>
            </a:r>
            <a:endParaRPr lang="en-US" sz="22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33" y="3940929"/>
            <a:ext cx="438912" cy="4389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51445" y="6038586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Module</a:t>
            </a:r>
            <a:endParaRPr lang="en-US" sz="2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440158" y="985355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Data Flow</a:t>
            </a:r>
            <a:endParaRPr lang="en-US" sz="2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432782" y="3809444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GUI of our platform </a:t>
            </a:r>
            <a:endParaRPr lang="en-US" sz="2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432782" y="5490904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Future Plan</a:t>
            </a:r>
            <a:endParaRPr lang="en-US" sz="2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473365" y="2397399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ER Diagram</a:t>
            </a:r>
            <a:endParaRPr lang="en-US" sz="2200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16316" r="20526" b="18421"/>
          <a:stretch/>
        </p:blipFill>
        <p:spPr>
          <a:xfrm>
            <a:off x="9080766" y="2411725"/>
            <a:ext cx="334494" cy="3840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55" name="그래픽 7">
            <a:extLst>
              <a:ext uri="{FF2B5EF4-FFF2-40B4-BE49-F238E27FC236}">
                <a16:creationId xmlns:a16="http://schemas.microsoft.com/office/drawing/2014/main" id="{218E59DD-878B-4416-92C6-72F06BF50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676081" y="6004539"/>
            <a:ext cx="424026" cy="438400"/>
          </a:xfrm>
          <a:prstGeom prst="rect">
            <a:avLst/>
          </a:prstGeom>
        </p:spPr>
      </p:pic>
      <p:pic>
        <p:nvPicPr>
          <p:cNvPr id="56" name="그래픽 4">
            <a:extLst>
              <a:ext uri="{FF2B5EF4-FFF2-40B4-BE49-F238E27FC236}">
                <a16:creationId xmlns:a16="http://schemas.microsoft.com/office/drawing/2014/main" id="{2AA02C74-B8E0-493F-A027-B530E3C8D48B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2745951" y="1612147"/>
            <a:ext cx="438400" cy="388092"/>
          </a:xfrm>
          <a:prstGeom prst="rect">
            <a:avLst/>
          </a:prstGeom>
        </p:spPr>
      </p:pic>
      <p:pic>
        <p:nvPicPr>
          <p:cNvPr id="57" name="그래픽 622">
            <a:extLst>
              <a:ext uri="{FF2B5EF4-FFF2-40B4-BE49-F238E27FC236}">
                <a16:creationId xmlns:a16="http://schemas.microsoft.com/office/drawing/2014/main" id="{C2A19A9D-A198-4701-870B-DA9FEBD87623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833644" y="203096"/>
            <a:ext cx="359344" cy="359344"/>
          </a:xfrm>
          <a:prstGeom prst="rect">
            <a:avLst/>
          </a:prstGeom>
        </p:spPr>
      </p:pic>
      <p:pic>
        <p:nvPicPr>
          <p:cNvPr id="58" name="그래픽 637">
            <a:extLst>
              <a:ext uri="{FF2B5EF4-FFF2-40B4-BE49-F238E27FC236}">
                <a16:creationId xmlns:a16="http://schemas.microsoft.com/office/drawing/2014/main" id="{69FF891A-B856-41D2-A8B3-3383F9953090}"/>
              </a:ext>
            </a:extLst>
          </p:cNvPr>
          <p:cNvPicPr>
            <a:picLocks noChangeAspect="1"/>
          </p:cNvPicPr>
          <p:nvPr/>
        </p:nvPicPr>
        <p:blipFill>
          <a:blip r:embed="rId15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3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9073626" y="976255"/>
            <a:ext cx="366532" cy="380906"/>
          </a:xfrm>
          <a:prstGeom prst="rect">
            <a:avLst/>
          </a:prstGeom>
        </p:spPr>
      </p:pic>
      <p:pic>
        <p:nvPicPr>
          <p:cNvPr id="59" name="그래픽 25">
            <a:extLst>
              <a:ext uri="{FF2B5EF4-FFF2-40B4-BE49-F238E27FC236}">
                <a16:creationId xmlns:a16="http://schemas.microsoft.com/office/drawing/2014/main" id="{F0A9619E-57D6-49C4-BFEE-38416812B36C}"/>
              </a:ext>
            </a:extLst>
          </p:cNvPr>
          <p:cNvPicPr>
            <a:picLocks noChangeAspect="1"/>
          </p:cNvPicPr>
          <p:nvPr/>
        </p:nvPicPr>
        <p:blipFill>
          <a:blip r:embed="rId18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3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9055916" y="5523082"/>
            <a:ext cx="359344" cy="366532"/>
          </a:xfrm>
          <a:prstGeom prst="rect">
            <a:avLst/>
          </a:prstGeom>
        </p:spPr>
      </p:pic>
      <p:pic>
        <p:nvPicPr>
          <p:cNvPr id="63" name="그래픽 500">
            <a:extLst>
              <a:ext uri="{FF2B5EF4-FFF2-40B4-BE49-F238E27FC236}">
                <a16:creationId xmlns:a16="http://schemas.microsoft.com/office/drawing/2014/main" id="{0E6C6217-D2A9-4691-A045-F2E9CC778AF8}"/>
              </a:ext>
            </a:extLst>
          </p:cNvPr>
          <p:cNvPicPr>
            <a:picLocks noChangeAspect="1"/>
          </p:cNvPicPr>
          <p:nvPr/>
        </p:nvPicPr>
        <p:blipFill>
          <a:blip r:embed="rId184">
            <a:biLevel thresh="75000"/>
            <a:extLst>
              <a:ext uri="{BEBA8EAE-BF5A-486C-A8C5-ECC9F3942E4B}">
                <a14:imgProps xmlns:a14="http://schemas.microsoft.com/office/drawing/2010/main">
                  <a14:imgLayer r:embed="rId185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2745309" y="4752271"/>
            <a:ext cx="366532" cy="366532"/>
          </a:xfrm>
          <a:prstGeom prst="rect">
            <a:avLst/>
          </a:prstGeom>
        </p:spPr>
      </p:pic>
      <p:pic>
        <p:nvPicPr>
          <p:cNvPr id="64" name="그래픽 607">
            <a:extLst>
              <a:ext uri="{FF2B5EF4-FFF2-40B4-BE49-F238E27FC236}">
                <a16:creationId xmlns:a16="http://schemas.microsoft.com/office/drawing/2014/main" id="{036D4DCE-D77A-480D-A496-E595CC9D0AE4}"/>
              </a:ext>
            </a:extLst>
          </p:cNvPr>
          <p:cNvPicPr>
            <a:picLocks noChangeAspect="1"/>
          </p:cNvPicPr>
          <p:nvPr/>
        </p:nvPicPr>
        <p:blipFill>
          <a:blip r:embed="rId186">
            <a:biLevel thresh="75000"/>
            <a:extLst>
              <a:ext uri="{BEBA8EAE-BF5A-486C-A8C5-ECC9F3942E4B}">
                <a14:imgProps xmlns:a14="http://schemas.microsoft.com/office/drawing/2010/main">
                  <a14:imgLayer r:embed="rId187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2796302" y="3158955"/>
            <a:ext cx="273102" cy="388092"/>
          </a:xfrm>
          <a:prstGeom prst="rect">
            <a:avLst/>
          </a:prstGeom>
        </p:spPr>
      </p:pic>
      <p:grpSp>
        <p:nvGrpSpPr>
          <p:cNvPr id="71" name="Group 23"/>
          <p:cNvGrpSpPr/>
          <p:nvPr/>
        </p:nvGrpSpPr>
        <p:grpSpPr>
          <a:xfrm rot="16200000">
            <a:off x="5639980" y="3413957"/>
            <a:ext cx="4264699" cy="8240"/>
            <a:chOff x="5370321" y="430572"/>
            <a:chExt cx="11372529" cy="24719"/>
          </a:xfrm>
        </p:grpSpPr>
        <p:sp>
          <p:nvSpPr>
            <p:cNvPr id="73" name="AutoShape 30"/>
            <p:cNvSpPr/>
            <p:nvPr/>
          </p:nvSpPr>
          <p:spPr>
            <a:xfrm flipV="1">
              <a:off x="5370321" y="430573"/>
              <a:ext cx="3320514" cy="24718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31"/>
            <p:cNvSpPr/>
            <p:nvPr/>
          </p:nvSpPr>
          <p:spPr>
            <a:xfrm>
              <a:off x="9253165" y="43155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32"/>
            <p:cNvSpPr/>
            <p:nvPr/>
          </p:nvSpPr>
          <p:spPr>
            <a:xfrm flipV="1">
              <a:off x="13335893" y="430572"/>
              <a:ext cx="3406957" cy="24715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23412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52794"/>
            <a:ext cx="2599267" cy="838199"/>
          </a:xfrm>
        </p:spPr>
        <p:txBody>
          <a:bodyPr>
            <a:normAutofit/>
          </a:bodyPr>
          <a:lstStyle/>
          <a:p>
            <a:r>
              <a:rPr lang="en-US" sz="4400" b="1" dirty="0"/>
              <a:t>Message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667000"/>
            <a:ext cx="4399373" cy="3556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67000"/>
            <a:ext cx="4419600" cy="3556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0789" y="1420506"/>
            <a:ext cx="357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this interface the admin can see how many messages have come from viewers and customers.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600" y="1697505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see messages from viewers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3751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1905000"/>
            <a:ext cx="425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Product Types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33500"/>
            <a:ext cx="6781800" cy="4191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92039" y="2876550"/>
            <a:ext cx="2743905" cy="1104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admin will be able to see how many products categories there are </a:t>
            </a:r>
          </a:p>
        </p:txBody>
      </p:sp>
    </p:spTree>
    <p:extLst>
      <p:ext uri="{BB962C8B-B14F-4D97-AF65-F5344CB8AC3E}">
        <p14:creationId xmlns:p14="http://schemas.microsoft.com/office/powerpoint/2010/main" val="29532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923" y="304800"/>
            <a:ext cx="6034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Products Create &amp; Edit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23" y="2575303"/>
            <a:ext cx="4752294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93" y="2590801"/>
            <a:ext cx="4848907" cy="36421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39000" y="1447800"/>
            <a:ext cx="3332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add different categories according to the name of their categories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2124" y="1447800"/>
            <a:ext cx="3576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edit the product according to the category name and activate, inactivate them.</a:t>
            </a:r>
          </a:p>
        </p:txBody>
      </p:sp>
    </p:spTree>
    <p:extLst>
      <p:ext uri="{BB962C8B-B14F-4D97-AF65-F5344CB8AC3E}">
        <p14:creationId xmlns:p14="http://schemas.microsoft.com/office/powerpoint/2010/main" val="15775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609600"/>
            <a:ext cx="2675467" cy="838199"/>
          </a:xfrm>
        </p:spPr>
        <p:txBody>
          <a:bodyPr>
            <a:normAutofit/>
          </a:bodyPr>
          <a:lstStyle/>
          <a:p>
            <a:r>
              <a:rPr lang="en-US" sz="4400" b="1" dirty="0"/>
              <a:t>Brand‘s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93" y="1619250"/>
            <a:ext cx="7467600" cy="4019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3076575"/>
            <a:ext cx="2743905" cy="1104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admin will be able to see how many products brands there are</a:t>
            </a:r>
          </a:p>
        </p:txBody>
      </p:sp>
    </p:spTree>
    <p:extLst>
      <p:ext uri="{BB962C8B-B14F-4D97-AF65-F5344CB8AC3E}">
        <p14:creationId xmlns:p14="http://schemas.microsoft.com/office/powerpoint/2010/main" val="26193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4761897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43200"/>
            <a:ext cx="4800600" cy="3276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49332" y="1664047"/>
            <a:ext cx="3751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edit the product brands according to the brands name and activate, inactivate them.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0081" y="1664047"/>
            <a:ext cx="315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Admin will be able to add different brands according to the name of their brands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14097" y="457200"/>
            <a:ext cx="5791200" cy="838199"/>
          </a:xfrm>
        </p:spPr>
        <p:txBody>
          <a:bodyPr>
            <a:noAutofit/>
          </a:bodyPr>
          <a:lstStyle/>
          <a:p>
            <a:r>
              <a:rPr lang="en-US" sz="4400" b="1" dirty="0"/>
              <a:t>Brand‘s Create &amp; Edit </a:t>
            </a:r>
          </a:p>
        </p:txBody>
      </p:sp>
    </p:spTree>
    <p:extLst>
      <p:ext uri="{BB962C8B-B14F-4D97-AF65-F5344CB8AC3E}">
        <p14:creationId xmlns:p14="http://schemas.microsoft.com/office/powerpoint/2010/main" val="108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914400"/>
            <a:ext cx="2599267" cy="724510"/>
          </a:xfrm>
        </p:spPr>
        <p:txBody>
          <a:bodyPr>
            <a:noAutofit/>
          </a:bodyPr>
          <a:lstStyle/>
          <a:p>
            <a:r>
              <a:rPr lang="en-US" sz="4400" b="1" dirty="0"/>
              <a:t>Roles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28800"/>
            <a:ext cx="7848600" cy="3886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800" y="3219450"/>
            <a:ext cx="2165947" cy="1104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500"/>
              </a:spcAft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admin will be able to see how many rules there are </a:t>
            </a:r>
          </a:p>
        </p:txBody>
      </p:sp>
    </p:spTree>
    <p:extLst>
      <p:ext uri="{BB962C8B-B14F-4D97-AF65-F5344CB8AC3E}">
        <p14:creationId xmlns:p14="http://schemas.microsoft.com/office/powerpoint/2010/main" val="42765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743204"/>
            <a:ext cx="5075404" cy="31241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7175" y="1572016"/>
            <a:ext cx="2968052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5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Admin will be able to add different rules according to the name of their rules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43201"/>
            <a:ext cx="4953000" cy="3124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34199" y="1572016"/>
            <a:ext cx="396240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5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Admin will be able to edit the rules according to the rules name and activate, inactivate them.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13305" y="381000"/>
            <a:ext cx="5562600" cy="915409"/>
          </a:xfrm>
        </p:spPr>
        <p:txBody>
          <a:bodyPr>
            <a:noAutofit/>
          </a:bodyPr>
          <a:lstStyle/>
          <a:p>
            <a:r>
              <a:rPr lang="en-US" sz="4400" b="1" dirty="0"/>
              <a:t>Roles Create &amp; Edit</a:t>
            </a:r>
          </a:p>
        </p:txBody>
      </p:sp>
    </p:spTree>
    <p:extLst>
      <p:ext uri="{BB962C8B-B14F-4D97-AF65-F5344CB8AC3E}">
        <p14:creationId xmlns:p14="http://schemas.microsoft.com/office/powerpoint/2010/main" val="36395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1E1EFCA-618E-4E2B-91AE-8B7C19C307B0}"/>
              </a:ext>
            </a:extLst>
          </p:cNvPr>
          <p:cNvSpPr txBox="1">
            <a:spLocks/>
          </p:cNvSpPr>
          <p:nvPr/>
        </p:nvSpPr>
        <p:spPr>
          <a:xfrm>
            <a:off x="2307187" y="722093"/>
            <a:ext cx="3220692" cy="7636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smtClean="0"/>
              <a:t>Future Work</a:t>
            </a:r>
            <a:br>
              <a:rPr lang="en-US" sz="4400" b="1" smtClean="0"/>
            </a:b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/>
            </a:r>
            <a:br>
              <a:rPr lang="en-US" sz="4400" b="1" smtClean="0"/>
            </a:br>
            <a:endParaRPr lang="en-US" sz="4400" b="1" dirty="0"/>
          </a:p>
        </p:txBody>
      </p:sp>
      <p:sp>
        <p:nvSpPr>
          <p:cNvPr id="30" name="Google Shape;528;p43">
            <a:extLst>
              <a:ext uri="{FF2B5EF4-FFF2-40B4-BE49-F238E27FC236}">
                <a16:creationId xmlns:a16="http://schemas.microsoft.com/office/drawing/2014/main" id="{950693D2-0301-46CC-A21D-7B5809DFB17D}"/>
              </a:ext>
            </a:extLst>
          </p:cNvPr>
          <p:cNvSpPr txBox="1">
            <a:spLocks/>
          </p:cNvSpPr>
          <p:nvPr/>
        </p:nvSpPr>
        <p:spPr>
          <a:xfrm flipH="1">
            <a:off x="2331127" y="1831191"/>
            <a:ext cx="758192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01</a:t>
            </a:r>
          </a:p>
        </p:txBody>
      </p:sp>
      <p:sp>
        <p:nvSpPr>
          <p:cNvPr id="31" name="Google Shape;528;p43">
            <a:extLst>
              <a:ext uri="{FF2B5EF4-FFF2-40B4-BE49-F238E27FC236}">
                <a16:creationId xmlns:a16="http://schemas.microsoft.com/office/drawing/2014/main" id="{DBC9D528-E706-49EF-AAFA-399E9A3921F8}"/>
              </a:ext>
            </a:extLst>
          </p:cNvPr>
          <p:cNvSpPr txBox="1">
            <a:spLocks/>
          </p:cNvSpPr>
          <p:nvPr/>
        </p:nvSpPr>
        <p:spPr>
          <a:xfrm flipH="1">
            <a:off x="2331128" y="2561509"/>
            <a:ext cx="769199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267A30-E71B-4A0C-82FB-36175341EBF0}"/>
              </a:ext>
            </a:extLst>
          </p:cNvPr>
          <p:cNvSpPr txBox="1"/>
          <p:nvPr/>
        </p:nvSpPr>
        <p:spPr>
          <a:xfrm>
            <a:off x="3101050" y="2518975"/>
            <a:ext cx="3250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Want to add payment method like bKash, nagad etc.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37387-62B1-4A27-A287-776D5116F940}"/>
              </a:ext>
            </a:extLst>
          </p:cNvPr>
          <p:cNvSpPr txBox="1"/>
          <p:nvPr/>
        </p:nvSpPr>
        <p:spPr>
          <a:xfrm>
            <a:off x="3038569" y="3213185"/>
            <a:ext cx="3303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Want to develop graphical design.</a:t>
            </a:r>
          </a:p>
        </p:txBody>
      </p:sp>
      <p:sp>
        <p:nvSpPr>
          <p:cNvPr id="34" name="Google Shape;528;p43">
            <a:extLst>
              <a:ext uri="{FF2B5EF4-FFF2-40B4-BE49-F238E27FC236}">
                <a16:creationId xmlns:a16="http://schemas.microsoft.com/office/drawing/2014/main" id="{644CDD68-E7E4-416A-A02F-77D7ABD5D75B}"/>
              </a:ext>
            </a:extLst>
          </p:cNvPr>
          <p:cNvSpPr txBox="1">
            <a:spLocks/>
          </p:cNvSpPr>
          <p:nvPr/>
        </p:nvSpPr>
        <p:spPr>
          <a:xfrm flipH="1">
            <a:off x="2334091" y="3233132"/>
            <a:ext cx="696089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03</a:t>
            </a:r>
          </a:p>
        </p:txBody>
      </p:sp>
      <p:sp>
        <p:nvSpPr>
          <p:cNvPr id="35" name="Google Shape;528;p43">
            <a:extLst>
              <a:ext uri="{FF2B5EF4-FFF2-40B4-BE49-F238E27FC236}">
                <a16:creationId xmlns:a16="http://schemas.microsoft.com/office/drawing/2014/main" id="{4627B7A1-F6FD-4567-8BE2-6B13FDD73443}"/>
              </a:ext>
            </a:extLst>
          </p:cNvPr>
          <p:cNvSpPr txBox="1">
            <a:spLocks/>
          </p:cNvSpPr>
          <p:nvPr/>
        </p:nvSpPr>
        <p:spPr>
          <a:xfrm flipH="1">
            <a:off x="2284244" y="4156233"/>
            <a:ext cx="740813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3DF4AD-5A11-411E-9EE3-FB78A4798CC8}"/>
              </a:ext>
            </a:extLst>
          </p:cNvPr>
          <p:cNvSpPr txBox="1"/>
          <p:nvPr/>
        </p:nvSpPr>
        <p:spPr>
          <a:xfrm>
            <a:off x="3067875" y="3948772"/>
            <a:ext cx="3466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dirty="0"/>
              <a:t>Want to add credit card option when I will starting my business by domain help.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779678-FB25-45D0-B476-63BBFBDD69FF}"/>
              </a:ext>
            </a:extLst>
          </p:cNvPr>
          <p:cNvSpPr/>
          <p:nvPr/>
        </p:nvSpPr>
        <p:spPr>
          <a:xfrm>
            <a:off x="3101049" y="1815579"/>
            <a:ext cx="2999615" cy="56092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ts val="1960"/>
              </a:lnSpc>
            </a:pPr>
            <a:r>
              <a:rPr lang="en-US" dirty="0"/>
              <a:t>Want to Increase facilities of this </a:t>
            </a:r>
            <a:r>
              <a:rPr lang="en-US" dirty="0" smtClean="0"/>
              <a:t>project.</a:t>
            </a:r>
            <a:endParaRPr lang="en-US" dirty="0">
              <a:solidFill>
                <a:srgbClr val="94DDDE"/>
              </a:solidFill>
              <a:latin typeface="Josefin Sans Bold Bold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3DF4AD-5A11-411E-9EE3-FB78A4798CC8}"/>
              </a:ext>
            </a:extLst>
          </p:cNvPr>
          <p:cNvSpPr txBox="1"/>
          <p:nvPr/>
        </p:nvSpPr>
        <p:spPr>
          <a:xfrm>
            <a:off x="3048000" y="4953000"/>
            <a:ext cx="3486112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160"/>
              </a:lnSpc>
            </a:pPr>
            <a:r>
              <a:rPr lang="en-US" dirty="0" smtClean="0"/>
              <a:t>Want to remove all the limitation.</a:t>
            </a:r>
            <a:endParaRPr lang="en-US" dirty="0"/>
          </a:p>
        </p:txBody>
      </p:sp>
      <p:sp>
        <p:nvSpPr>
          <p:cNvPr id="39" name="Google Shape;528;p43">
            <a:extLst>
              <a:ext uri="{FF2B5EF4-FFF2-40B4-BE49-F238E27FC236}">
                <a16:creationId xmlns:a16="http://schemas.microsoft.com/office/drawing/2014/main" id="{4627B7A1-F6FD-4567-8BE2-6B13FDD73443}"/>
              </a:ext>
            </a:extLst>
          </p:cNvPr>
          <p:cNvSpPr txBox="1">
            <a:spLocks/>
          </p:cNvSpPr>
          <p:nvPr/>
        </p:nvSpPr>
        <p:spPr>
          <a:xfrm flipH="1">
            <a:off x="2307188" y="4893811"/>
            <a:ext cx="740813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21774" y="5505905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dirty="0"/>
              <a:t>Want to publish this website in online. </a:t>
            </a:r>
          </a:p>
        </p:txBody>
      </p:sp>
      <p:sp>
        <p:nvSpPr>
          <p:cNvPr id="41" name="Google Shape;528;p43">
            <a:extLst>
              <a:ext uri="{FF2B5EF4-FFF2-40B4-BE49-F238E27FC236}">
                <a16:creationId xmlns:a16="http://schemas.microsoft.com/office/drawing/2014/main" id="{4627B7A1-F6FD-4567-8BE2-6B13FDD73443}"/>
              </a:ext>
            </a:extLst>
          </p:cNvPr>
          <p:cNvSpPr txBox="1">
            <a:spLocks/>
          </p:cNvSpPr>
          <p:nvPr/>
        </p:nvSpPr>
        <p:spPr>
          <a:xfrm flipH="1">
            <a:off x="2280961" y="5505905"/>
            <a:ext cx="740813" cy="3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n-GB" sz="3300" dirty="0"/>
              <a:t>06</a:t>
            </a:r>
          </a:p>
        </p:txBody>
      </p:sp>
      <p:pic>
        <p:nvPicPr>
          <p:cNvPr id="42" name="그림 15">
            <a:extLst>
              <a:ext uri="{FF2B5EF4-FFF2-40B4-BE49-F238E27FC236}">
                <a16:creationId xmlns:a16="http://schemas.microsoft.com/office/drawing/2014/main" id="{6B53302A-09A5-4863-877B-251B0ED2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831191"/>
            <a:ext cx="3429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1855118" y="2818211"/>
            <a:ext cx="4032000" cy="94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b="1" dirty="0"/>
              <a:t>Thank You!</a:t>
            </a:r>
            <a:endParaRPr b="1" dirty="0"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5708401" y="1312051"/>
            <a:ext cx="4372470" cy="4267199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38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5FB699-994B-49BE-B6FB-B3965DBC9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03" y="2228915"/>
            <a:ext cx="5586096" cy="3054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3A876-CA0C-4FFA-9301-CB6996CD236A}"/>
              </a:ext>
            </a:extLst>
          </p:cNvPr>
          <p:cNvSpPr txBox="1"/>
          <p:nvPr/>
        </p:nvSpPr>
        <p:spPr>
          <a:xfrm>
            <a:off x="6884485" y="1459474"/>
            <a:ext cx="3712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altLang="ko-KR" sz="4400" b="0" dirty="0" smtClean="0">
                <a:solidFill>
                  <a:schemeClr val="accent1"/>
                </a:solidFill>
              </a:rPr>
              <a:t>Introduction </a:t>
            </a:r>
            <a:endParaRPr lang="en-US" altLang="ko-KR" sz="4400" b="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38E21-F229-43C2-A240-A63F1B777211}"/>
              </a:ext>
            </a:extLst>
          </p:cNvPr>
          <p:cNvSpPr txBox="1"/>
          <p:nvPr/>
        </p:nvSpPr>
        <p:spPr>
          <a:xfrm>
            <a:off x="7076508" y="2449753"/>
            <a:ext cx="371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Web application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1" b="7471"/>
          <a:stretch>
            <a:fillRect/>
          </a:stretch>
        </p:blipFill>
        <p:spPr>
          <a:xfrm>
            <a:off x="2068431" y="2389191"/>
            <a:ext cx="3762365" cy="213419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61" y="2490509"/>
            <a:ext cx="384047" cy="2878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56150" y="2819085"/>
            <a:ext cx="39645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People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searching </a:t>
            </a:r>
            <a:r>
              <a:rPr lang="en-US" altLang="ko-KR" dirty="0"/>
              <a:t>for </a:t>
            </a:r>
            <a:r>
              <a:rPr lang="en-US" altLang="ko-KR" dirty="0" smtClean="0"/>
              <a:t>new facilities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Demand of </a:t>
            </a:r>
            <a:r>
              <a:rPr lang="en-US" altLang="ko-KR" dirty="0" smtClean="0"/>
              <a:t>feasibility </a:t>
            </a:r>
            <a:r>
              <a:rPr lang="en-US" altLang="ko-KR" dirty="0" smtClean="0"/>
              <a:t>increasing day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to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Creating a new dimension in this </a:t>
            </a:r>
          </a:p>
          <a:p>
            <a:r>
              <a:rPr lang="en-US" altLang="ko-KR" dirty="0" smtClean="0"/>
              <a:t>       modern world of technology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38E21-F229-43C2-A240-A63F1B777211}"/>
              </a:ext>
            </a:extLst>
          </p:cNvPr>
          <p:cNvSpPr txBox="1"/>
          <p:nvPr/>
        </p:nvSpPr>
        <p:spPr>
          <a:xfrm>
            <a:off x="7156150" y="4389701"/>
            <a:ext cx="371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Why we use</a:t>
            </a:r>
          </a:p>
        </p:txBody>
      </p:sp>
      <p:grpSp>
        <p:nvGrpSpPr>
          <p:cNvPr id="21" name="Google Shape;3650;p74">
            <a:extLst>
              <a:ext uri="{FF2B5EF4-FFF2-40B4-BE49-F238E27FC236}">
                <a16:creationId xmlns:a16="http://schemas.microsoft.com/office/drawing/2014/main" id="{10A8D5CA-BE56-45F1-81BD-A6FFCDD987E6}"/>
              </a:ext>
            </a:extLst>
          </p:cNvPr>
          <p:cNvGrpSpPr/>
          <p:nvPr/>
        </p:nvGrpSpPr>
        <p:grpSpPr>
          <a:xfrm>
            <a:off x="6711932" y="4389701"/>
            <a:ext cx="338177" cy="324584"/>
            <a:chOff x="3272150" y="3110475"/>
            <a:chExt cx="416775" cy="466750"/>
          </a:xfrm>
        </p:grpSpPr>
        <p:sp>
          <p:nvSpPr>
            <p:cNvPr id="22" name="Google Shape;3651;p74">
              <a:extLst>
                <a:ext uri="{FF2B5EF4-FFF2-40B4-BE49-F238E27FC236}">
                  <a16:creationId xmlns:a16="http://schemas.microsoft.com/office/drawing/2014/main" id="{860523EE-0F2B-4112-97CD-CCA40A6350AA}"/>
                </a:ext>
              </a:extLst>
            </p:cNvPr>
            <p:cNvSpPr/>
            <p:nvPr/>
          </p:nvSpPr>
          <p:spPr>
            <a:xfrm>
              <a:off x="3499350" y="3196700"/>
              <a:ext cx="103325" cy="103350"/>
            </a:xfrm>
            <a:custGeom>
              <a:avLst/>
              <a:gdLst/>
              <a:ahLst/>
              <a:cxnLst/>
              <a:rect l="l" t="t" r="r" b="b"/>
              <a:pathLst>
                <a:path w="4133" h="4134" extrusionOk="0">
                  <a:moveTo>
                    <a:pt x="2063" y="464"/>
                  </a:moveTo>
                  <a:cubicBezTo>
                    <a:pt x="2949" y="464"/>
                    <a:pt x="3670" y="1184"/>
                    <a:pt x="3670" y="2071"/>
                  </a:cubicBezTo>
                  <a:cubicBezTo>
                    <a:pt x="3670" y="2957"/>
                    <a:pt x="2949" y="3678"/>
                    <a:pt x="2063" y="3678"/>
                  </a:cubicBezTo>
                  <a:cubicBezTo>
                    <a:pt x="1176" y="3678"/>
                    <a:pt x="456" y="2957"/>
                    <a:pt x="456" y="2071"/>
                  </a:cubicBezTo>
                  <a:cubicBezTo>
                    <a:pt x="456" y="1184"/>
                    <a:pt x="1176" y="464"/>
                    <a:pt x="2063" y="464"/>
                  </a:cubicBezTo>
                  <a:close/>
                  <a:moveTo>
                    <a:pt x="2063" y="1"/>
                  </a:moveTo>
                  <a:cubicBezTo>
                    <a:pt x="926" y="1"/>
                    <a:pt x="0" y="927"/>
                    <a:pt x="0" y="2071"/>
                  </a:cubicBezTo>
                  <a:cubicBezTo>
                    <a:pt x="0" y="3207"/>
                    <a:pt x="926" y="4133"/>
                    <a:pt x="2063" y="4133"/>
                  </a:cubicBezTo>
                  <a:cubicBezTo>
                    <a:pt x="3207" y="4133"/>
                    <a:pt x="4133" y="3207"/>
                    <a:pt x="4133" y="2071"/>
                  </a:cubicBezTo>
                  <a:cubicBezTo>
                    <a:pt x="4133" y="927"/>
                    <a:pt x="3207" y="1"/>
                    <a:pt x="2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3652;p74">
              <a:extLst>
                <a:ext uri="{FF2B5EF4-FFF2-40B4-BE49-F238E27FC236}">
                  <a16:creationId xmlns:a16="http://schemas.microsoft.com/office/drawing/2014/main" id="{8377E718-B46A-44AE-BBEE-00648C2B370E}"/>
                </a:ext>
              </a:extLst>
            </p:cNvPr>
            <p:cNvSpPr/>
            <p:nvPr/>
          </p:nvSpPr>
          <p:spPr>
            <a:xfrm>
              <a:off x="3412925" y="3110475"/>
              <a:ext cx="276000" cy="276050"/>
            </a:xfrm>
            <a:custGeom>
              <a:avLst/>
              <a:gdLst/>
              <a:ahLst/>
              <a:cxnLst/>
              <a:rect l="l" t="t" r="r" b="b"/>
              <a:pathLst>
                <a:path w="11040" h="11042" extrusionOk="0">
                  <a:moveTo>
                    <a:pt x="5904" y="456"/>
                  </a:moveTo>
                  <a:cubicBezTo>
                    <a:pt x="6022" y="456"/>
                    <a:pt x="6124" y="557"/>
                    <a:pt x="6124" y="674"/>
                  </a:cubicBezTo>
                  <a:lnTo>
                    <a:pt x="6124" y="1372"/>
                  </a:lnTo>
                  <a:cubicBezTo>
                    <a:pt x="6124" y="1481"/>
                    <a:pt x="6193" y="1575"/>
                    <a:pt x="6305" y="1600"/>
                  </a:cubicBezTo>
                  <a:cubicBezTo>
                    <a:pt x="6822" y="1701"/>
                    <a:pt x="7300" y="1897"/>
                    <a:pt x="7738" y="2187"/>
                  </a:cubicBezTo>
                  <a:cubicBezTo>
                    <a:pt x="7781" y="2216"/>
                    <a:pt x="7829" y="2230"/>
                    <a:pt x="7877" y="2230"/>
                  </a:cubicBezTo>
                  <a:cubicBezTo>
                    <a:pt x="7936" y="2230"/>
                    <a:pt x="7994" y="2208"/>
                    <a:pt x="8038" y="2164"/>
                  </a:cubicBezTo>
                  <a:lnTo>
                    <a:pt x="8523" y="1669"/>
                  </a:lnTo>
                  <a:cubicBezTo>
                    <a:pt x="8563" y="1632"/>
                    <a:pt x="8617" y="1607"/>
                    <a:pt x="8672" y="1607"/>
                  </a:cubicBezTo>
                  <a:cubicBezTo>
                    <a:pt x="8734" y="1607"/>
                    <a:pt x="8790" y="1632"/>
                    <a:pt x="8828" y="1669"/>
                  </a:cubicBezTo>
                  <a:lnTo>
                    <a:pt x="9362" y="2204"/>
                  </a:lnTo>
                  <a:cubicBezTo>
                    <a:pt x="9449" y="2290"/>
                    <a:pt x="9449" y="2432"/>
                    <a:pt x="9362" y="2516"/>
                  </a:cubicBezTo>
                  <a:lnTo>
                    <a:pt x="8868" y="3011"/>
                  </a:lnTo>
                  <a:cubicBezTo>
                    <a:pt x="8790" y="3081"/>
                    <a:pt x="8781" y="3207"/>
                    <a:pt x="8845" y="3301"/>
                  </a:cubicBezTo>
                  <a:cubicBezTo>
                    <a:pt x="9135" y="3739"/>
                    <a:pt x="9338" y="4219"/>
                    <a:pt x="9440" y="4737"/>
                  </a:cubicBezTo>
                  <a:cubicBezTo>
                    <a:pt x="9464" y="4846"/>
                    <a:pt x="9551" y="4925"/>
                    <a:pt x="9667" y="4925"/>
                  </a:cubicBezTo>
                  <a:lnTo>
                    <a:pt x="10366" y="4925"/>
                  </a:lnTo>
                  <a:cubicBezTo>
                    <a:pt x="10484" y="4925"/>
                    <a:pt x="10578" y="5019"/>
                    <a:pt x="10578" y="5143"/>
                  </a:cubicBezTo>
                  <a:lnTo>
                    <a:pt x="10578" y="5896"/>
                  </a:lnTo>
                  <a:cubicBezTo>
                    <a:pt x="10578" y="6022"/>
                    <a:pt x="10484" y="6116"/>
                    <a:pt x="10366" y="6116"/>
                  </a:cubicBezTo>
                  <a:lnTo>
                    <a:pt x="9667" y="6116"/>
                  </a:lnTo>
                  <a:cubicBezTo>
                    <a:pt x="9558" y="6116"/>
                    <a:pt x="9464" y="6195"/>
                    <a:pt x="9440" y="6297"/>
                  </a:cubicBezTo>
                  <a:cubicBezTo>
                    <a:pt x="9338" y="6814"/>
                    <a:pt x="9135" y="7300"/>
                    <a:pt x="8845" y="7738"/>
                  </a:cubicBezTo>
                  <a:cubicBezTo>
                    <a:pt x="8781" y="7832"/>
                    <a:pt x="8798" y="7951"/>
                    <a:pt x="8875" y="8030"/>
                  </a:cubicBezTo>
                  <a:lnTo>
                    <a:pt x="9362" y="8523"/>
                  </a:lnTo>
                  <a:cubicBezTo>
                    <a:pt x="9449" y="8602"/>
                    <a:pt x="9449" y="8743"/>
                    <a:pt x="9362" y="8830"/>
                  </a:cubicBezTo>
                  <a:lnTo>
                    <a:pt x="8828" y="9362"/>
                  </a:lnTo>
                  <a:cubicBezTo>
                    <a:pt x="8790" y="9409"/>
                    <a:pt x="8734" y="9425"/>
                    <a:pt x="8679" y="9425"/>
                  </a:cubicBezTo>
                  <a:cubicBezTo>
                    <a:pt x="8617" y="9425"/>
                    <a:pt x="8563" y="9409"/>
                    <a:pt x="8523" y="9362"/>
                  </a:cubicBezTo>
                  <a:lnTo>
                    <a:pt x="8028" y="8877"/>
                  </a:lnTo>
                  <a:cubicBezTo>
                    <a:pt x="7983" y="8831"/>
                    <a:pt x="7924" y="8807"/>
                    <a:pt x="7864" y="8807"/>
                  </a:cubicBezTo>
                  <a:cubicBezTo>
                    <a:pt x="7821" y="8807"/>
                    <a:pt x="7778" y="8819"/>
                    <a:pt x="7738" y="8845"/>
                  </a:cubicBezTo>
                  <a:cubicBezTo>
                    <a:pt x="7300" y="9135"/>
                    <a:pt x="6822" y="9338"/>
                    <a:pt x="6305" y="9441"/>
                  </a:cubicBezTo>
                  <a:cubicBezTo>
                    <a:pt x="6193" y="9464"/>
                    <a:pt x="6116" y="9558"/>
                    <a:pt x="6116" y="9667"/>
                  </a:cubicBezTo>
                  <a:lnTo>
                    <a:pt x="6116" y="10358"/>
                  </a:lnTo>
                  <a:cubicBezTo>
                    <a:pt x="6116" y="10484"/>
                    <a:pt x="6015" y="10578"/>
                    <a:pt x="5896" y="10578"/>
                  </a:cubicBezTo>
                  <a:lnTo>
                    <a:pt x="5143" y="10578"/>
                  </a:lnTo>
                  <a:cubicBezTo>
                    <a:pt x="5017" y="10578"/>
                    <a:pt x="4923" y="10476"/>
                    <a:pt x="4923" y="10358"/>
                  </a:cubicBezTo>
                  <a:lnTo>
                    <a:pt x="4923" y="9667"/>
                  </a:lnTo>
                  <a:cubicBezTo>
                    <a:pt x="4923" y="9558"/>
                    <a:pt x="4846" y="9464"/>
                    <a:pt x="4735" y="9441"/>
                  </a:cubicBezTo>
                  <a:cubicBezTo>
                    <a:pt x="4227" y="9338"/>
                    <a:pt x="3740" y="9135"/>
                    <a:pt x="3301" y="8845"/>
                  </a:cubicBezTo>
                  <a:cubicBezTo>
                    <a:pt x="3262" y="8820"/>
                    <a:pt x="3215" y="8805"/>
                    <a:pt x="3175" y="8805"/>
                  </a:cubicBezTo>
                  <a:cubicBezTo>
                    <a:pt x="3120" y="8805"/>
                    <a:pt x="3058" y="8830"/>
                    <a:pt x="3011" y="8877"/>
                  </a:cubicBezTo>
                  <a:lnTo>
                    <a:pt x="2524" y="9370"/>
                  </a:lnTo>
                  <a:cubicBezTo>
                    <a:pt x="2477" y="9409"/>
                    <a:pt x="2430" y="9432"/>
                    <a:pt x="2368" y="9432"/>
                  </a:cubicBezTo>
                  <a:cubicBezTo>
                    <a:pt x="2313" y="9432"/>
                    <a:pt x="2251" y="9409"/>
                    <a:pt x="2219" y="9370"/>
                  </a:cubicBezTo>
                  <a:lnTo>
                    <a:pt x="1686" y="8837"/>
                  </a:lnTo>
                  <a:cubicBezTo>
                    <a:pt x="1600" y="8751"/>
                    <a:pt x="1600" y="8610"/>
                    <a:pt x="1686" y="8523"/>
                  </a:cubicBezTo>
                  <a:lnTo>
                    <a:pt x="2172" y="8030"/>
                  </a:lnTo>
                  <a:cubicBezTo>
                    <a:pt x="2251" y="7959"/>
                    <a:pt x="2259" y="7832"/>
                    <a:pt x="2204" y="7738"/>
                  </a:cubicBezTo>
                  <a:cubicBezTo>
                    <a:pt x="1905" y="7300"/>
                    <a:pt x="1709" y="6822"/>
                    <a:pt x="1607" y="6304"/>
                  </a:cubicBezTo>
                  <a:cubicBezTo>
                    <a:pt x="1583" y="6195"/>
                    <a:pt x="1489" y="6116"/>
                    <a:pt x="1380" y="6116"/>
                  </a:cubicBezTo>
                  <a:lnTo>
                    <a:pt x="682" y="6116"/>
                  </a:lnTo>
                  <a:cubicBezTo>
                    <a:pt x="565" y="6116"/>
                    <a:pt x="471" y="6022"/>
                    <a:pt x="471" y="5896"/>
                  </a:cubicBezTo>
                  <a:lnTo>
                    <a:pt x="471" y="5143"/>
                  </a:lnTo>
                  <a:cubicBezTo>
                    <a:pt x="471" y="5019"/>
                    <a:pt x="565" y="4925"/>
                    <a:pt x="682" y="4925"/>
                  </a:cubicBezTo>
                  <a:lnTo>
                    <a:pt x="1380" y="4925"/>
                  </a:lnTo>
                  <a:cubicBezTo>
                    <a:pt x="1489" y="4925"/>
                    <a:pt x="1583" y="4846"/>
                    <a:pt x="1607" y="4744"/>
                  </a:cubicBezTo>
                  <a:cubicBezTo>
                    <a:pt x="1709" y="4227"/>
                    <a:pt x="1905" y="3749"/>
                    <a:pt x="2204" y="3301"/>
                  </a:cubicBezTo>
                  <a:cubicBezTo>
                    <a:pt x="2259" y="3214"/>
                    <a:pt x="2251" y="3090"/>
                    <a:pt x="2172" y="3011"/>
                  </a:cubicBezTo>
                  <a:lnTo>
                    <a:pt x="1686" y="2526"/>
                  </a:lnTo>
                  <a:cubicBezTo>
                    <a:pt x="1600" y="2439"/>
                    <a:pt x="1600" y="2298"/>
                    <a:pt x="1686" y="2211"/>
                  </a:cubicBezTo>
                  <a:lnTo>
                    <a:pt x="2219" y="1679"/>
                  </a:lnTo>
                  <a:cubicBezTo>
                    <a:pt x="2259" y="1639"/>
                    <a:pt x="2313" y="1615"/>
                    <a:pt x="2368" y="1615"/>
                  </a:cubicBezTo>
                  <a:cubicBezTo>
                    <a:pt x="2430" y="1615"/>
                    <a:pt x="2486" y="1639"/>
                    <a:pt x="2524" y="1679"/>
                  </a:cubicBezTo>
                  <a:lnTo>
                    <a:pt x="3011" y="2172"/>
                  </a:lnTo>
                  <a:cubicBezTo>
                    <a:pt x="3056" y="2213"/>
                    <a:pt x="3116" y="2235"/>
                    <a:pt x="3177" y="2235"/>
                  </a:cubicBezTo>
                  <a:cubicBezTo>
                    <a:pt x="3222" y="2235"/>
                    <a:pt x="3268" y="2223"/>
                    <a:pt x="3309" y="2196"/>
                  </a:cubicBezTo>
                  <a:cubicBezTo>
                    <a:pt x="3740" y="1905"/>
                    <a:pt x="4227" y="1701"/>
                    <a:pt x="4744" y="1600"/>
                  </a:cubicBezTo>
                  <a:cubicBezTo>
                    <a:pt x="4854" y="1575"/>
                    <a:pt x="4923" y="1481"/>
                    <a:pt x="4923" y="1372"/>
                  </a:cubicBezTo>
                  <a:lnTo>
                    <a:pt x="4923" y="674"/>
                  </a:lnTo>
                  <a:cubicBezTo>
                    <a:pt x="4923" y="557"/>
                    <a:pt x="5027" y="456"/>
                    <a:pt x="5143" y="456"/>
                  </a:cubicBezTo>
                  <a:close/>
                  <a:moveTo>
                    <a:pt x="5143" y="0"/>
                  </a:moveTo>
                  <a:cubicBezTo>
                    <a:pt x="4767" y="0"/>
                    <a:pt x="4470" y="298"/>
                    <a:pt x="4470" y="674"/>
                  </a:cubicBezTo>
                  <a:lnTo>
                    <a:pt x="4470" y="1184"/>
                  </a:lnTo>
                  <a:cubicBezTo>
                    <a:pt x="4022" y="1293"/>
                    <a:pt x="3598" y="1474"/>
                    <a:pt x="3207" y="1709"/>
                  </a:cubicBezTo>
                  <a:lnTo>
                    <a:pt x="2846" y="1350"/>
                  </a:lnTo>
                  <a:cubicBezTo>
                    <a:pt x="2721" y="1223"/>
                    <a:pt x="2548" y="1144"/>
                    <a:pt x="2368" y="1144"/>
                  </a:cubicBezTo>
                  <a:cubicBezTo>
                    <a:pt x="2187" y="1144"/>
                    <a:pt x="2016" y="1216"/>
                    <a:pt x="1890" y="1350"/>
                  </a:cubicBezTo>
                  <a:lnTo>
                    <a:pt x="1348" y="1882"/>
                  </a:lnTo>
                  <a:cubicBezTo>
                    <a:pt x="1082" y="2149"/>
                    <a:pt x="1082" y="2573"/>
                    <a:pt x="1348" y="2846"/>
                  </a:cubicBezTo>
                  <a:lnTo>
                    <a:pt x="1709" y="3207"/>
                  </a:lnTo>
                  <a:cubicBezTo>
                    <a:pt x="1474" y="3591"/>
                    <a:pt x="1293" y="4014"/>
                    <a:pt x="1192" y="4462"/>
                  </a:cubicBezTo>
                  <a:lnTo>
                    <a:pt x="674" y="4462"/>
                  </a:lnTo>
                  <a:cubicBezTo>
                    <a:pt x="305" y="4462"/>
                    <a:pt x="0" y="4767"/>
                    <a:pt x="0" y="5143"/>
                  </a:cubicBezTo>
                  <a:lnTo>
                    <a:pt x="0" y="5896"/>
                  </a:lnTo>
                  <a:cubicBezTo>
                    <a:pt x="0" y="6272"/>
                    <a:pt x="305" y="6579"/>
                    <a:pt x="674" y="6579"/>
                  </a:cubicBezTo>
                  <a:lnTo>
                    <a:pt x="1192" y="6579"/>
                  </a:lnTo>
                  <a:cubicBezTo>
                    <a:pt x="1293" y="7018"/>
                    <a:pt x="1474" y="7441"/>
                    <a:pt x="1709" y="7832"/>
                  </a:cubicBezTo>
                  <a:lnTo>
                    <a:pt x="1348" y="8194"/>
                  </a:lnTo>
                  <a:cubicBezTo>
                    <a:pt x="1082" y="8461"/>
                    <a:pt x="1082" y="8892"/>
                    <a:pt x="1348" y="9159"/>
                  </a:cubicBezTo>
                  <a:lnTo>
                    <a:pt x="1882" y="9692"/>
                  </a:lnTo>
                  <a:cubicBezTo>
                    <a:pt x="2006" y="9818"/>
                    <a:pt x="2180" y="9887"/>
                    <a:pt x="2360" y="9887"/>
                  </a:cubicBezTo>
                  <a:cubicBezTo>
                    <a:pt x="2541" y="9887"/>
                    <a:pt x="2712" y="9818"/>
                    <a:pt x="2838" y="9692"/>
                  </a:cubicBezTo>
                  <a:lnTo>
                    <a:pt x="3199" y="9330"/>
                  </a:lnTo>
                  <a:cubicBezTo>
                    <a:pt x="3591" y="9566"/>
                    <a:pt x="4014" y="9746"/>
                    <a:pt x="4462" y="9848"/>
                  </a:cubicBezTo>
                  <a:lnTo>
                    <a:pt x="4462" y="10358"/>
                  </a:lnTo>
                  <a:cubicBezTo>
                    <a:pt x="4462" y="10734"/>
                    <a:pt x="4760" y="11041"/>
                    <a:pt x="5136" y="11041"/>
                  </a:cubicBezTo>
                  <a:lnTo>
                    <a:pt x="5896" y="11041"/>
                  </a:lnTo>
                  <a:cubicBezTo>
                    <a:pt x="6273" y="11041"/>
                    <a:pt x="6570" y="10734"/>
                    <a:pt x="6570" y="10358"/>
                  </a:cubicBezTo>
                  <a:lnTo>
                    <a:pt x="6570" y="9848"/>
                  </a:lnTo>
                  <a:cubicBezTo>
                    <a:pt x="7018" y="9746"/>
                    <a:pt x="7441" y="9566"/>
                    <a:pt x="7833" y="9330"/>
                  </a:cubicBezTo>
                  <a:lnTo>
                    <a:pt x="8194" y="9692"/>
                  </a:lnTo>
                  <a:cubicBezTo>
                    <a:pt x="8320" y="9818"/>
                    <a:pt x="8491" y="9887"/>
                    <a:pt x="8672" y="9887"/>
                  </a:cubicBezTo>
                  <a:cubicBezTo>
                    <a:pt x="8853" y="9887"/>
                    <a:pt x="9026" y="9818"/>
                    <a:pt x="9150" y="9692"/>
                  </a:cubicBezTo>
                  <a:lnTo>
                    <a:pt x="9684" y="9159"/>
                  </a:lnTo>
                  <a:cubicBezTo>
                    <a:pt x="9950" y="8892"/>
                    <a:pt x="9950" y="8461"/>
                    <a:pt x="9684" y="8194"/>
                  </a:cubicBezTo>
                  <a:lnTo>
                    <a:pt x="9323" y="7832"/>
                  </a:lnTo>
                  <a:cubicBezTo>
                    <a:pt x="9558" y="7441"/>
                    <a:pt x="9739" y="7018"/>
                    <a:pt x="9840" y="6579"/>
                  </a:cubicBezTo>
                  <a:lnTo>
                    <a:pt x="10366" y="6579"/>
                  </a:lnTo>
                  <a:cubicBezTo>
                    <a:pt x="10734" y="6579"/>
                    <a:pt x="11039" y="6272"/>
                    <a:pt x="11039" y="5896"/>
                  </a:cubicBezTo>
                  <a:lnTo>
                    <a:pt x="11039" y="5143"/>
                  </a:lnTo>
                  <a:cubicBezTo>
                    <a:pt x="11039" y="4767"/>
                    <a:pt x="10734" y="4462"/>
                    <a:pt x="10366" y="4462"/>
                  </a:cubicBezTo>
                  <a:lnTo>
                    <a:pt x="9848" y="4462"/>
                  </a:lnTo>
                  <a:cubicBezTo>
                    <a:pt x="9746" y="4014"/>
                    <a:pt x="9566" y="3591"/>
                    <a:pt x="9331" y="3207"/>
                  </a:cubicBezTo>
                  <a:lnTo>
                    <a:pt x="9692" y="2846"/>
                  </a:lnTo>
                  <a:cubicBezTo>
                    <a:pt x="9957" y="2580"/>
                    <a:pt x="9957" y="2149"/>
                    <a:pt x="9692" y="1882"/>
                  </a:cubicBezTo>
                  <a:lnTo>
                    <a:pt x="9157" y="1350"/>
                  </a:lnTo>
                  <a:cubicBezTo>
                    <a:pt x="9033" y="1223"/>
                    <a:pt x="8860" y="1144"/>
                    <a:pt x="8679" y="1144"/>
                  </a:cubicBezTo>
                  <a:cubicBezTo>
                    <a:pt x="8499" y="1144"/>
                    <a:pt x="8327" y="1216"/>
                    <a:pt x="8201" y="1350"/>
                  </a:cubicBezTo>
                  <a:lnTo>
                    <a:pt x="7840" y="1709"/>
                  </a:lnTo>
                  <a:cubicBezTo>
                    <a:pt x="7449" y="1474"/>
                    <a:pt x="7025" y="1293"/>
                    <a:pt x="6579" y="1184"/>
                  </a:cubicBezTo>
                  <a:lnTo>
                    <a:pt x="6579" y="674"/>
                  </a:lnTo>
                  <a:cubicBezTo>
                    <a:pt x="6579" y="298"/>
                    <a:pt x="6280" y="0"/>
                    <a:pt x="5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3653;p74">
              <a:extLst>
                <a:ext uri="{FF2B5EF4-FFF2-40B4-BE49-F238E27FC236}">
                  <a16:creationId xmlns:a16="http://schemas.microsoft.com/office/drawing/2014/main" id="{F7F26FAA-FE0D-4600-BCAB-576CD5AD6858}"/>
                </a:ext>
              </a:extLst>
            </p:cNvPr>
            <p:cNvSpPr/>
            <p:nvPr/>
          </p:nvSpPr>
          <p:spPr>
            <a:xfrm>
              <a:off x="3272150" y="3187800"/>
              <a:ext cx="341725" cy="389425"/>
            </a:xfrm>
            <a:custGeom>
              <a:avLst/>
              <a:gdLst/>
              <a:ahLst/>
              <a:cxnLst/>
              <a:rect l="l" t="t" r="r" b="b"/>
              <a:pathLst>
                <a:path w="13669" h="15577" extrusionOk="0">
                  <a:moveTo>
                    <a:pt x="5735" y="0"/>
                  </a:moveTo>
                  <a:cubicBezTo>
                    <a:pt x="5710" y="0"/>
                    <a:pt x="5686" y="4"/>
                    <a:pt x="5661" y="12"/>
                  </a:cubicBezTo>
                  <a:cubicBezTo>
                    <a:pt x="5443" y="91"/>
                    <a:pt x="5231" y="176"/>
                    <a:pt x="5020" y="280"/>
                  </a:cubicBezTo>
                  <a:cubicBezTo>
                    <a:pt x="3953" y="773"/>
                    <a:pt x="3051" y="1557"/>
                    <a:pt x="2408" y="2538"/>
                  </a:cubicBezTo>
                  <a:cubicBezTo>
                    <a:pt x="1749" y="3548"/>
                    <a:pt x="1405" y="4732"/>
                    <a:pt x="1405" y="5940"/>
                  </a:cubicBezTo>
                  <a:lnTo>
                    <a:pt x="1405" y="6881"/>
                  </a:lnTo>
                  <a:lnTo>
                    <a:pt x="204" y="9179"/>
                  </a:lnTo>
                  <a:cubicBezTo>
                    <a:pt x="16" y="9531"/>
                    <a:pt x="1" y="9892"/>
                    <a:pt x="166" y="10167"/>
                  </a:cubicBezTo>
                  <a:cubicBezTo>
                    <a:pt x="330" y="10441"/>
                    <a:pt x="652" y="10590"/>
                    <a:pt x="1060" y="10590"/>
                  </a:cubicBezTo>
                  <a:lnTo>
                    <a:pt x="1405" y="10590"/>
                  </a:lnTo>
                  <a:lnTo>
                    <a:pt x="1405" y="12589"/>
                  </a:lnTo>
                  <a:cubicBezTo>
                    <a:pt x="1405" y="13413"/>
                    <a:pt x="2071" y="14087"/>
                    <a:pt x="2903" y="14087"/>
                  </a:cubicBezTo>
                  <a:cubicBezTo>
                    <a:pt x="2910" y="14087"/>
                    <a:pt x="2925" y="14087"/>
                    <a:pt x="2933" y="14079"/>
                  </a:cubicBezTo>
                  <a:lnTo>
                    <a:pt x="4408" y="13859"/>
                  </a:lnTo>
                  <a:lnTo>
                    <a:pt x="4408" y="15342"/>
                  </a:lnTo>
                  <a:cubicBezTo>
                    <a:pt x="4408" y="15475"/>
                    <a:pt x="4510" y="15577"/>
                    <a:pt x="4636" y="15577"/>
                  </a:cubicBezTo>
                  <a:lnTo>
                    <a:pt x="11762" y="15577"/>
                  </a:lnTo>
                  <a:cubicBezTo>
                    <a:pt x="11888" y="15577"/>
                    <a:pt x="11990" y="15475"/>
                    <a:pt x="11990" y="15342"/>
                  </a:cubicBezTo>
                  <a:lnTo>
                    <a:pt x="11990" y="10472"/>
                  </a:lnTo>
                  <a:cubicBezTo>
                    <a:pt x="12743" y="9758"/>
                    <a:pt x="13307" y="8864"/>
                    <a:pt x="13629" y="7892"/>
                  </a:cubicBezTo>
                  <a:cubicBezTo>
                    <a:pt x="13669" y="7767"/>
                    <a:pt x="13605" y="7641"/>
                    <a:pt x="13480" y="7594"/>
                  </a:cubicBezTo>
                  <a:cubicBezTo>
                    <a:pt x="13460" y="7589"/>
                    <a:pt x="13439" y="7586"/>
                    <a:pt x="13418" y="7586"/>
                  </a:cubicBezTo>
                  <a:cubicBezTo>
                    <a:pt x="13318" y="7586"/>
                    <a:pt x="13221" y="7646"/>
                    <a:pt x="13189" y="7743"/>
                  </a:cubicBezTo>
                  <a:cubicBezTo>
                    <a:pt x="12884" y="8676"/>
                    <a:pt x="12327" y="9523"/>
                    <a:pt x="11599" y="10197"/>
                  </a:cubicBezTo>
                  <a:cubicBezTo>
                    <a:pt x="11559" y="10236"/>
                    <a:pt x="11527" y="10300"/>
                    <a:pt x="11527" y="10370"/>
                  </a:cubicBezTo>
                  <a:lnTo>
                    <a:pt x="11527" y="15114"/>
                  </a:lnTo>
                  <a:lnTo>
                    <a:pt x="4871" y="15114"/>
                  </a:lnTo>
                  <a:lnTo>
                    <a:pt x="4871" y="13584"/>
                  </a:lnTo>
                  <a:cubicBezTo>
                    <a:pt x="4871" y="13522"/>
                    <a:pt x="4839" y="13460"/>
                    <a:pt x="4785" y="13413"/>
                  </a:cubicBezTo>
                  <a:cubicBezTo>
                    <a:pt x="4745" y="13380"/>
                    <a:pt x="4689" y="13364"/>
                    <a:pt x="4635" y="13364"/>
                  </a:cubicBezTo>
                  <a:cubicBezTo>
                    <a:pt x="4625" y="13364"/>
                    <a:pt x="4614" y="13365"/>
                    <a:pt x="4604" y="13366"/>
                  </a:cubicBezTo>
                  <a:lnTo>
                    <a:pt x="2878" y="13616"/>
                  </a:lnTo>
                  <a:cubicBezTo>
                    <a:pt x="2314" y="13609"/>
                    <a:pt x="1860" y="13146"/>
                    <a:pt x="1860" y="12581"/>
                  </a:cubicBezTo>
                  <a:lnTo>
                    <a:pt x="1860" y="10355"/>
                  </a:lnTo>
                  <a:cubicBezTo>
                    <a:pt x="1860" y="10229"/>
                    <a:pt x="1757" y="10127"/>
                    <a:pt x="1632" y="10127"/>
                  </a:cubicBezTo>
                  <a:lnTo>
                    <a:pt x="1051" y="10127"/>
                  </a:lnTo>
                  <a:cubicBezTo>
                    <a:pt x="816" y="10127"/>
                    <a:pt x="644" y="10048"/>
                    <a:pt x="558" y="9924"/>
                  </a:cubicBezTo>
                  <a:cubicBezTo>
                    <a:pt x="479" y="9790"/>
                    <a:pt x="496" y="9602"/>
                    <a:pt x="612" y="9390"/>
                  </a:cubicBezTo>
                  <a:lnTo>
                    <a:pt x="1836" y="7045"/>
                  </a:lnTo>
                  <a:cubicBezTo>
                    <a:pt x="1860" y="7015"/>
                    <a:pt x="1868" y="6975"/>
                    <a:pt x="1868" y="6936"/>
                  </a:cubicBezTo>
                  <a:lnTo>
                    <a:pt x="1868" y="5940"/>
                  </a:lnTo>
                  <a:cubicBezTo>
                    <a:pt x="1868" y="3689"/>
                    <a:pt x="3177" y="1634"/>
                    <a:pt x="5215" y="686"/>
                  </a:cubicBezTo>
                  <a:cubicBezTo>
                    <a:pt x="5411" y="599"/>
                    <a:pt x="5607" y="515"/>
                    <a:pt x="5812" y="451"/>
                  </a:cubicBezTo>
                  <a:cubicBezTo>
                    <a:pt x="5929" y="404"/>
                    <a:pt x="5991" y="280"/>
                    <a:pt x="5953" y="153"/>
                  </a:cubicBezTo>
                  <a:cubicBezTo>
                    <a:pt x="5922" y="59"/>
                    <a:pt x="5831" y="0"/>
                    <a:pt x="57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156150" y="4791166"/>
            <a:ext cx="41264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Huge </a:t>
            </a:r>
            <a:r>
              <a:rPr lang="en-US" altLang="ko-KR" dirty="0" smtClean="0"/>
              <a:t>selection </a:t>
            </a:r>
            <a:r>
              <a:rPr lang="en-US" altLang="ko-KR" dirty="0" smtClean="0"/>
              <a:t>and </a:t>
            </a:r>
            <a:r>
              <a:rPr lang="en-US" altLang="ko-KR" dirty="0" smtClean="0"/>
              <a:t>variety </a:t>
            </a:r>
            <a:r>
              <a:rPr lang="en-US" altLang="ko-KR" dirty="0" smtClean="0"/>
              <a:t>of </a:t>
            </a:r>
            <a:r>
              <a:rPr lang="en-US" altLang="ko-KR" dirty="0" smtClean="0"/>
              <a:t>products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Easy checkout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Communication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Invoice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Security system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3A876-CA0C-4FFA-9301-CB6996CD236A}"/>
              </a:ext>
            </a:extLst>
          </p:cNvPr>
          <p:cNvSpPr txBox="1"/>
          <p:nvPr/>
        </p:nvSpPr>
        <p:spPr>
          <a:xfrm>
            <a:off x="3129047" y="4121424"/>
            <a:ext cx="211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altLang="ko-KR" sz="2000" dirty="0" smtClean="0">
                <a:latin typeface="+mn-lt"/>
              </a:rPr>
              <a:t>RJ Online Shop</a:t>
            </a:r>
            <a:endParaRPr lang="en-US" altLang="ko-K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8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5C0A2-AB31-4D0E-8C6F-A6A22C209FCE}"/>
              </a:ext>
            </a:extLst>
          </p:cNvPr>
          <p:cNvSpPr txBox="1"/>
          <p:nvPr/>
        </p:nvSpPr>
        <p:spPr>
          <a:xfrm>
            <a:off x="1438103" y="901671"/>
            <a:ext cx="8237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2F5CDB"/>
                </a:solidFill>
                <a:latin typeface="+mj-lt"/>
                <a:cs typeface="Arial" panose="020B0604020202020204" pitchFamily="34" charset="0"/>
              </a:rPr>
              <a:t>Objective </a:t>
            </a:r>
            <a:endParaRPr lang="ko-KR" altLang="en-US" sz="4400" dirty="0">
              <a:solidFill>
                <a:srgbClr val="2F5CDB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직사각형 18">
            <a:extLst>
              <a:ext uri="{FF2B5EF4-FFF2-40B4-BE49-F238E27FC236}">
                <a16:creationId xmlns:a16="http://schemas.microsoft.com/office/drawing/2014/main" id="{AA41A1F7-A3B4-4BFB-95EE-ADB6B39F2EB9}"/>
              </a:ext>
            </a:extLst>
          </p:cNvPr>
          <p:cNvSpPr/>
          <p:nvPr/>
        </p:nvSpPr>
        <p:spPr>
          <a:xfrm>
            <a:off x="4723359" y="2391161"/>
            <a:ext cx="3243006" cy="571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200" dirty="0" smtClean="0">
                <a:solidFill>
                  <a:schemeClr val="tx1"/>
                </a:solidFill>
                <a:latin typeface="+mj-lt"/>
              </a:rPr>
              <a:t>Order </a:t>
            </a:r>
            <a:endParaRPr lang="ko-KR" alt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직사각형 19">
            <a:extLst>
              <a:ext uri="{FF2B5EF4-FFF2-40B4-BE49-F238E27FC236}">
                <a16:creationId xmlns:a16="http://schemas.microsoft.com/office/drawing/2014/main" id="{9CE5C58D-42AD-4CBF-8E38-384D50C4EAB7}"/>
              </a:ext>
            </a:extLst>
          </p:cNvPr>
          <p:cNvSpPr/>
          <p:nvPr/>
        </p:nvSpPr>
        <p:spPr>
          <a:xfrm>
            <a:off x="7970450" y="2391161"/>
            <a:ext cx="3619103" cy="571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200" dirty="0" smtClean="0">
                <a:solidFill>
                  <a:schemeClr val="tx1"/>
                </a:solidFill>
                <a:latin typeface="+mj-lt"/>
              </a:rPr>
              <a:t>Learn</a:t>
            </a:r>
            <a:endParaRPr lang="ko-KR" alt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B0A4A181-7F26-4109-9D06-E63A697471B0}"/>
              </a:ext>
            </a:extLst>
          </p:cNvPr>
          <p:cNvSpPr/>
          <p:nvPr/>
        </p:nvSpPr>
        <p:spPr>
          <a:xfrm>
            <a:off x="1480353" y="2391161"/>
            <a:ext cx="3243006" cy="571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200" dirty="0" smtClean="0">
                <a:solidFill>
                  <a:schemeClr val="tx1"/>
                </a:solidFill>
                <a:latin typeface="+mj-lt"/>
              </a:rPr>
              <a:t>Information </a:t>
            </a:r>
            <a:endParaRPr lang="ko-KR" alt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E8670-1EAB-40CE-B03F-9F9F705A92CD}"/>
              </a:ext>
            </a:extLst>
          </p:cNvPr>
          <p:cNvSpPr txBox="1"/>
          <p:nvPr/>
        </p:nvSpPr>
        <p:spPr>
          <a:xfrm>
            <a:off x="1514989" y="3581400"/>
            <a:ext cx="2963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Web based automated </a:t>
            </a:r>
            <a:r>
              <a:rPr lang="en-US" altLang="ko-KR" sz="1800" dirty="0"/>
              <a:t>system. </a:t>
            </a:r>
            <a:endParaRPr lang="en-US" altLang="ko-K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Cover </a:t>
            </a:r>
            <a:r>
              <a:rPr lang="en-US" altLang="ko-KR" sz="1800" dirty="0"/>
              <a:t>all the information of product‘s</a:t>
            </a:r>
            <a:r>
              <a:rPr lang="en-US" altLang="ko-KR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Maintain the details of  products .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A585B-C9ED-49E2-9991-B7BC706A18D3}"/>
              </a:ext>
            </a:extLst>
          </p:cNvPr>
          <p:cNvSpPr txBox="1"/>
          <p:nvPr/>
        </p:nvSpPr>
        <p:spPr>
          <a:xfrm>
            <a:off x="4757995" y="3581400"/>
            <a:ext cx="2963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Customer to order what they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Add to cart &amp; 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Everyone can save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Stay home safely. 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66A31-A074-440E-B48E-5C37E2E7812B}"/>
              </a:ext>
            </a:extLst>
          </p:cNvPr>
          <p:cNvSpPr txBox="1"/>
          <p:nvPr/>
        </p:nvSpPr>
        <p:spPr>
          <a:xfrm>
            <a:off x="8001000" y="3581400"/>
            <a:ext cx="2963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To learn and implement a real-time application on database (DB).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Make easier to maintain  the product details than the manual system.</a:t>
            </a:r>
          </a:p>
          <a:p>
            <a:endParaRPr lang="en-US" altLang="ko-KR" sz="1800" dirty="0"/>
          </a:p>
        </p:txBody>
      </p:sp>
      <p:pic>
        <p:nvPicPr>
          <p:cNvPr id="13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>
          <a:xfrm>
            <a:off x="8542880" y="247247"/>
            <a:ext cx="2265456" cy="2078291"/>
          </a:xfrm>
        </p:spPr>
      </p:pic>
      <p:pic>
        <p:nvPicPr>
          <p:cNvPr id="14" name="그림 9">
            <a:extLst>
              <a:ext uri="{FF2B5EF4-FFF2-40B4-BE49-F238E27FC236}">
                <a16:creationId xmlns:a16="http://schemas.microsoft.com/office/drawing/2014/main" id="{D5ECCAD8-D6B3-49B6-8290-DE89CE602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743" y="2116468"/>
            <a:ext cx="1585543" cy="13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051FE50-9E8A-4590-B1B7-589A90636E87}"/>
              </a:ext>
            </a:extLst>
          </p:cNvPr>
          <p:cNvSpPr txBox="1"/>
          <p:nvPr/>
        </p:nvSpPr>
        <p:spPr>
          <a:xfrm>
            <a:off x="3575404" y="3114223"/>
            <a:ext cx="308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Vue JS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JQuery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Bootstrap 4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633748-3598-40F3-8E39-0DE84192D7FE}"/>
              </a:ext>
            </a:extLst>
          </p:cNvPr>
          <p:cNvSpPr/>
          <p:nvPr/>
        </p:nvSpPr>
        <p:spPr>
          <a:xfrm>
            <a:off x="3499204" y="2740623"/>
            <a:ext cx="3084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Frontend 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FEB196-8838-4AA4-9416-B6FBB266A435}"/>
              </a:ext>
            </a:extLst>
          </p:cNvPr>
          <p:cNvSpPr/>
          <p:nvPr/>
        </p:nvSpPr>
        <p:spPr>
          <a:xfrm>
            <a:off x="2843561" y="2684193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01</a:t>
            </a:r>
            <a:endParaRPr lang="ko-KR" altLang="en-US" sz="28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6197E9-9CD1-48A7-A616-DD0353D86F6F}"/>
              </a:ext>
            </a:extLst>
          </p:cNvPr>
          <p:cNvSpPr txBox="1"/>
          <p:nvPr/>
        </p:nvSpPr>
        <p:spPr>
          <a:xfrm>
            <a:off x="7543800" y="3114223"/>
            <a:ext cx="30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PHP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D35CC1-F540-4D4F-96D9-57F7F5AB2A13}"/>
              </a:ext>
            </a:extLst>
          </p:cNvPr>
          <p:cNvSpPr/>
          <p:nvPr/>
        </p:nvSpPr>
        <p:spPr>
          <a:xfrm>
            <a:off x="7467600" y="2740623"/>
            <a:ext cx="3084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Backend 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4866A9-6A11-4069-B225-C566E6C38DC1}"/>
              </a:ext>
            </a:extLst>
          </p:cNvPr>
          <p:cNvSpPr/>
          <p:nvPr/>
        </p:nvSpPr>
        <p:spPr>
          <a:xfrm>
            <a:off x="6811957" y="2684193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02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2A091A-8231-4B97-86FB-EE150EAED7C3}"/>
              </a:ext>
            </a:extLst>
          </p:cNvPr>
          <p:cNvSpPr txBox="1"/>
          <p:nvPr/>
        </p:nvSpPr>
        <p:spPr>
          <a:xfrm>
            <a:off x="3575404" y="4945600"/>
            <a:ext cx="30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Laravel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FF582E-21C2-40B5-A416-F653883F2319}"/>
              </a:ext>
            </a:extLst>
          </p:cNvPr>
          <p:cNvSpPr/>
          <p:nvPr/>
        </p:nvSpPr>
        <p:spPr>
          <a:xfrm>
            <a:off x="3499204" y="4572000"/>
            <a:ext cx="3084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Framework 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79CEB1-F7A8-493E-B307-A8B990C09772}"/>
              </a:ext>
            </a:extLst>
          </p:cNvPr>
          <p:cNvSpPr/>
          <p:nvPr/>
        </p:nvSpPr>
        <p:spPr>
          <a:xfrm>
            <a:off x="2843561" y="4515570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03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9F770-FE83-431F-9FC9-45216398D5E0}"/>
              </a:ext>
            </a:extLst>
          </p:cNvPr>
          <p:cNvSpPr txBox="1"/>
          <p:nvPr/>
        </p:nvSpPr>
        <p:spPr>
          <a:xfrm>
            <a:off x="7543800" y="4945600"/>
            <a:ext cx="30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7AE619-8EB8-4A5F-A006-44D0CAC3BF39}"/>
              </a:ext>
            </a:extLst>
          </p:cNvPr>
          <p:cNvSpPr/>
          <p:nvPr/>
        </p:nvSpPr>
        <p:spPr>
          <a:xfrm>
            <a:off x="7467600" y="4572000"/>
            <a:ext cx="3084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latin typeface="+mj-lt"/>
              </a:rPr>
              <a:t>Database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95F898-1C8B-472D-AA01-0D3449998A5B}"/>
              </a:ext>
            </a:extLst>
          </p:cNvPr>
          <p:cNvSpPr/>
          <p:nvPr/>
        </p:nvSpPr>
        <p:spPr>
          <a:xfrm>
            <a:off x="6811957" y="4515570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04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EC520-53DE-4745-8757-647ADC80C1FC}"/>
              </a:ext>
            </a:extLst>
          </p:cNvPr>
          <p:cNvSpPr txBox="1"/>
          <p:nvPr/>
        </p:nvSpPr>
        <p:spPr>
          <a:xfrm>
            <a:off x="2794503" y="866141"/>
            <a:ext cx="6754528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Tool‘s and Technology </a:t>
            </a:r>
            <a:endParaRPr lang="ko-KR" altLang="en-US" sz="44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965804" y="1911705"/>
            <a:ext cx="478470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28"/>
              </a:lnSpc>
            </a:pPr>
            <a:r>
              <a:rPr lang="en-US" spc="240" dirty="0"/>
              <a:t>HOW MANY TECHNOLOGY HELPS ME </a:t>
            </a:r>
          </a:p>
          <a:p>
            <a:pPr>
              <a:lnSpc>
                <a:spcPts val="2027"/>
              </a:lnSpc>
            </a:pPr>
            <a:r>
              <a:rPr lang="en-US" spc="240" dirty="0"/>
              <a:t>DO THE WORK</a:t>
            </a:r>
          </a:p>
        </p:txBody>
      </p:sp>
    </p:spTree>
    <p:extLst>
      <p:ext uri="{BB962C8B-B14F-4D97-AF65-F5344CB8AC3E}">
        <p14:creationId xmlns:p14="http://schemas.microsoft.com/office/powerpoint/2010/main" val="38321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DA0E0A-6278-41FD-AA33-FAA161C3A833}"/>
              </a:ext>
            </a:extLst>
          </p:cNvPr>
          <p:cNvSpPr/>
          <p:nvPr/>
        </p:nvSpPr>
        <p:spPr>
          <a:xfrm>
            <a:off x="1371541" y="1758639"/>
            <a:ext cx="2062531" cy="4086679"/>
          </a:xfrm>
          <a:prstGeom prst="roundRect">
            <a:avLst>
              <a:gd name="adj" fmla="val 10205"/>
            </a:avLst>
          </a:prstGeom>
          <a:solidFill>
            <a:schemeClr val="bg1"/>
          </a:solidFill>
          <a:ln w="76200" cap="flat">
            <a:noFill/>
            <a:prstDash val="solid"/>
            <a:miter/>
          </a:ln>
          <a:effectLst>
            <a:outerShdw blurRad="127000" sx="102000" sy="102000" algn="ctr" rotWithShape="0">
              <a:srgbClr val="2F5CDB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0BA6E-5523-49E4-8A7F-DEB36426AD7A}"/>
              </a:ext>
            </a:extLst>
          </p:cNvPr>
          <p:cNvSpPr txBox="1"/>
          <p:nvPr/>
        </p:nvSpPr>
        <p:spPr>
          <a:xfrm>
            <a:off x="1617862" y="4328222"/>
            <a:ext cx="1569890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Free registration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View all products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B36A-1766-4342-98DC-1254870790DD}"/>
              </a:ext>
            </a:extLst>
          </p:cNvPr>
          <p:cNvSpPr/>
          <p:nvPr/>
        </p:nvSpPr>
        <p:spPr>
          <a:xfrm>
            <a:off x="1466330" y="3754283"/>
            <a:ext cx="1677785" cy="54771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161925" lvl="1"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1A1712"/>
                </a:solidFill>
              </a:rPr>
              <a:t>User Login</a:t>
            </a:r>
            <a:endParaRPr lang="en-US" sz="2200" b="1" dirty="0">
              <a:solidFill>
                <a:srgbClr val="1A1712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E5772D-323C-4E2E-B61C-7CD83A2BB9F0}"/>
              </a:ext>
            </a:extLst>
          </p:cNvPr>
          <p:cNvSpPr/>
          <p:nvPr/>
        </p:nvSpPr>
        <p:spPr>
          <a:xfrm>
            <a:off x="4132994" y="1758639"/>
            <a:ext cx="2075688" cy="4086679"/>
          </a:xfrm>
          <a:prstGeom prst="roundRect">
            <a:avLst>
              <a:gd name="adj" fmla="val 10205"/>
            </a:avLst>
          </a:prstGeom>
          <a:solidFill>
            <a:schemeClr val="bg1"/>
          </a:solidFill>
          <a:ln w="76200" cap="flat">
            <a:noFill/>
            <a:prstDash val="solid"/>
            <a:miter/>
          </a:ln>
          <a:effectLst>
            <a:outerShdw blurRad="127000" sx="102000" sy="102000" algn="ctr" rotWithShape="0">
              <a:srgbClr val="2F5CDB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3D51A-1F79-4923-AA2D-0888EEAE5689}"/>
              </a:ext>
            </a:extLst>
          </p:cNvPr>
          <p:cNvSpPr txBox="1"/>
          <p:nvPr/>
        </p:nvSpPr>
        <p:spPr>
          <a:xfrm>
            <a:off x="4379315" y="4326031"/>
            <a:ext cx="1569890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Add to cart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Order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Message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Advance Security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775397-6158-4A18-9E90-E0FD4A809604}"/>
              </a:ext>
            </a:extLst>
          </p:cNvPr>
          <p:cNvSpPr/>
          <p:nvPr/>
        </p:nvSpPr>
        <p:spPr>
          <a:xfrm>
            <a:off x="4379314" y="3778317"/>
            <a:ext cx="1569891" cy="54771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161925" lvl="1"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1A1712"/>
                </a:solidFill>
              </a:rPr>
              <a:t>Customer</a:t>
            </a:r>
            <a:endParaRPr lang="en-US" sz="2200" b="1" dirty="0">
              <a:solidFill>
                <a:srgbClr val="1A1712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75AF78-592B-4845-B6C7-71900B711FC9}"/>
              </a:ext>
            </a:extLst>
          </p:cNvPr>
          <p:cNvSpPr/>
          <p:nvPr/>
        </p:nvSpPr>
        <p:spPr>
          <a:xfrm>
            <a:off x="6894446" y="1758639"/>
            <a:ext cx="2075688" cy="4086679"/>
          </a:xfrm>
          <a:prstGeom prst="roundRect">
            <a:avLst>
              <a:gd name="adj" fmla="val 10205"/>
            </a:avLst>
          </a:prstGeom>
          <a:solidFill>
            <a:schemeClr val="bg1"/>
          </a:solidFill>
          <a:ln w="76200" cap="flat">
            <a:noFill/>
            <a:prstDash val="solid"/>
            <a:miter/>
          </a:ln>
          <a:effectLst>
            <a:outerShdw blurRad="127000" sx="102000" sy="102000" algn="ctr" rotWithShape="0">
              <a:srgbClr val="2F5CDB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2DC3F-AF09-4AE6-A6D9-DCC0789222AC}"/>
              </a:ext>
            </a:extLst>
          </p:cNvPr>
          <p:cNvSpPr txBox="1"/>
          <p:nvPr/>
        </p:nvSpPr>
        <p:spPr>
          <a:xfrm>
            <a:off x="7123930" y="4466721"/>
            <a:ext cx="156989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Can manage all program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42AB5E-0396-44C4-A590-A0BD28B00911}"/>
              </a:ext>
            </a:extLst>
          </p:cNvPr>
          <p:cNvSpPr/>
          <p:nvPr/>
        </p:nvSpPr>
        <p:spPr>
          <a:xfrm>
            <a:off x="7066747" y="3778317"/>
            <a:ext cx="1569891" cy="54771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161925" lvl="1"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1A1712"/>
                </a:solidFill>
              </a:rPr>
              <a:t>Admin</a:t>
            </a:r>
            <a:endParaRPr lang="en-US" sz="2200" b="1" dirty="0">
              <a:solidFill>
                <a:srgbClr val="1A171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CD03BD-24FA-4A0C-A84F-A65C076D6E0F}"/>
              </a:ext>
            </a:extLst>
          </p:cNvPr>
          <p:cNvSpPr/>
          <p:nvPr/>
        </p:nvSpPr>
        <p:spPr>
          <a:xfrm>
            <a:off x="9655897" y="1758639"/>
            <a:ext cx="2075688" cy="4086679"/>
          </a:xfrm>
          <a:prstGeom prst="roundRect">
            <a:avLst>
              <a:gd name="adj" fmla="val 10205"/>
            </a:avLst>
          </a:prstGeom>
          <a:solidFill>
            <a:schemeClr val="bg1"/>
          </a:solidFill>
          <a:ln w="76200" cap="flat">
            <a:noFill/>
            <a:prstDash val="solid"/>
            <a:miter/>
          </a:ln>
          <a:effectLst>
            <a:outerShdw blurRad="127000" sx="102000" sy="102000" algn="ctr" rotWithShape="0">
              <a:srgbClr val="2F5CDB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0C8B6-3F09-4710-B59F-9B7912417A96}"/>
              </a:ext>
            </a:extLst>
          </p:cNvPr>
          <p:cNvSpPr txBox="1"/>
          <p:nvPr/>
        </p:nvSpPr>
        <p:spPr>
          <a:xfrm>
            <a:off x="9902217" y="4462967"/>
            <a:ext cx="1679068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</a:t>
            </a:r>
            <a:r>
              <a:rPr lang="en-US" altLang="ko-KR" dirty="0" smtClean="0"/>
              <a:t>nternet costs only, among other things.</a:t>
            </a:r>
          </a:p>
          <a:p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FAE6DB-8003-420A-A18A-A659CADD60B1}"/>
              </a:ext>
            </a:extLst>
          </p:cNvPr>
          <p:cNvSpPr/>
          <p:nvPr/>
        </p:nvSpPr>
        <p:spPr>
          <a:xfrm>
            <a:off x="9793040" y="3754283"/>
            <a:ext cx="1788245" cy="54771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161925" lvl="1"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1A1712"/>
                </a:solidFill>
              </a:rPr>
              <a:t>Economical</a:t>
            </a:r>
            <a:endParaRPr lang="en-US" sz="2200" b="1" dirty="0">
              <a:solidFill>
                <a:srgbClr val="1A171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929F0-D687-43D7-9C60-8AD5CEAAB72F}"/>
              </a:ext>
            </a:extLst>
          </p:cNvPr>
          <p:cNvSpPr txBox="1"/>
          <p:nvPr/>
        </p:nvSpPr>
        <p:spPr>
          <a:xfrm>
            <a:off x="2823297" y="439005"/>
            <a:ext cx="683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cs typeface="Arial" panose="020B0604020202020204" pitchFamily="34" charset="0"/>
              </a:defRPr>
            </a:lvl1pPr>
          </a:lstStyle>
          <a:p>
            <a:r>
              <a:rPr lang="en-US" altLang="ko-KR" sz="4400" dirty="0" smtClean="0">
                <a:solidFill>
                  <a:srgbClr val="2F5CDB"/>
                </a:solidFill>
                <a:latin typeface="+mj-lt"/>
              </a:rPr>
              <a:t>Feasibility </a:t>
            </a:r>
            <a:endParaRPr lang="ko-KR" altLang="en-US" sz="4400" dirty="0">
              <a:solidFill>
                <a:srgbClr val="2F5CDB"/>
              </a:solidFill>
              <a:latin typeface="+mj-lt"/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r="18781"/>
          <a:stretch>
            <a:fillRect/>
          </a:stretch>
        </p:blipFill>
        <p:spPr>
          <a:xfrm>
            <a:off x="1754296" y="2111518"/>
            <a:ext cx="1325562" cy="1592263"/>
          </a:xfrm>
        </p:spPr>
      </p:pic>
      <p:pic>
        <p:nvPicPr>
          <p:cNvPr id="21" name="Picture Placeholder 1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r="18781"/>
          <a:stretch>
            <a:fillRect/>
          </a:stretch>
        </p:blipFill>
        <p:spPr>
          <a:xfrm>
            <a:off x="4516546" y="2111518"/>
            <a:ext cx="1325562" cy="1592263"/>
          </a:xfrm>
        </p:spPr>
      </p:pic>
      <p:pic>
        <p:nvPicPr>
          <p:cNvPr id="22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r="18781"/>
          <a:stretch>
            <a:fillRect/>
          </a:stretch>
        </p:blipFill>
        <p:spPr>
          <a:xfrm>
            <a:off x="7277208" y="2111518"/>
            <a:ext cx="1325563" cy="1592263"/>
          </a:xfrm>
        </p:spPr>
      </p:pic>
      <p:pic>
        <p:nvPicPr>
          <p:cNvPr id="23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4" r="18744"/>
          <a:stretch>
            <a:fillRect/>
          </a:stretch>
        </p:blipFill>
        <p:spPr>
          <a:xfrm>
            <a:off x="10037871" y="2111518"/>
            <a:ext cx="1327150" cy="1592263"/>
          </a:xfr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480" y="68357"/>
            <a:ext cx="1285082" cy="11400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02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885597" y="2624740"/>
            <a:ext cx="479250" cy="4792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885597" y="3304490"/>
            <a:ext cx="479250" cy="4792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885597" y="4071915"/>
            <a:ext cx="479250" cy="4792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096000" y="1905000"/>
            <a:ext cx="4112774" cy="352156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30700" y="1706978"/>
            <a:ext cx="7226641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4400" b="1" dirty="0">
                <a:solidFill>
                  <a:srgbClr val="1A1712"/>
                </a:solidFill>
                <a:latin typeface="+mj-lt"/>
              </a:rPr>
              <a:t>Module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16281" y="2716727"/>
            <a:ext cx="175366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>
                <a:solidFill>
                  <a:srgbClr val="1A1712"/>
                </a:solidFill>
              </a:rPr>
              <a:t>Admin</a:t>
            </a:r>
            <a:r>
              <a:rPr lang="en-US" dirty="0">
                <a:solidFill>
                  <a:srgbClr val="1A1712"/>
                </a:solidFill>
                <a:latin typeface="Josefin Sans Regular"/>
              </a:rPr>
              <a:t> Module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16281" y="3396477"/>
            <a:ext cx="175366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>
                <a:solidFill>
                  <a:srgbClr val="1A1712"/>
                </a:solidFill>
              </a:rPr>
              <a:t>Customer Module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16281" y="4163902"/>
            <a:ext cx="175366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>
                <a:solidFill>
                  <a:srgbClr val="1A1712"/>
                </a:solidFill>
              </a:rPr>
              <a:t>Viewer Module</a:t>
            </a:r>
          </a:p>
        </p:txBody>
      </p:sp>
      <p:pic>
        <p:nvPicPr>
          <p:cNvPr id="10" name="그래픽 7">
            <a:extLst>
              <a:ext uri="{FF2B5EF4-FFF2-40B4-BE49-F238E27FC236}">
                <a16:creationId xmlns:a16="http://schemas.microsoft.com/office/drawing/2014/main" id="{218E59DD-878B-4416-92C6-72F06BF50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835914" y="1745570"/>
            <a:ext cx="424026" cy="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185332" y="778302"/>
            <a:ext cx="6017378" cy="1005527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+mj-lt"/>
              </a:rPr>
              <a:t>Initialization Interface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89964" y="3065120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 Product 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2590800" y="3886200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Clear All Filter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6990883" y="3886200"/>
            <a:ext cx="2833518" cy="5334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2589964" y="4680036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 Authors 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6990883" y="3065120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Register</a:t>
            </a:r>
          </a:p>
        </p:txBody>
      </p:sp>
      <p:cxnSp>
        <p:nvCxnSpPr>
          <p:cNvPr id="12" name="Straight Connector 11"/>
          <p:cNvCxnSpPr>
            <a:stCxn id="4" idx="2"/>
            <a:endCxn id="29" idx="3"/>
          </p:cNvCxnSpPr>
          <p:nvPr/>
        </p:nvCxnSpPr>
        <p:spPr>
          <a:xfrm>
            <a:off x="6194021" y="1783828"/>
            <a:ext cx="21274" cy="3935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6181060" y="3208324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194021" y="4018754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>
            <a:off x="5423482" y="3214054"/>
            <a:ext cx="804672" cy="219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>
            <a:off x="5414162" y="4018754"/>
            <a:ext cx="804672" cy="219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>
            <a:off x="5419625" y="4815416"/>
            <a:ext cx="804672" cy="219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8208964" y="4420935"/>
            <a:ext cx="352531" cy="377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985733" y="5152117"/>
            <a:ext cx="1399497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661855" y="4808837"/>
            <a:ext cx="0" cy="3172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202710" y="4801997"/>
            <a:ext cx="0" cy="3240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645320" y="4785858"/>
            <a:ext cx="155739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2589964" y="2242454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Viewer/Visitor </a:t>
            </a:r>
          </a:p>
        </p:txBody>
      </p:sp>
      <p:sp>
        <p:nvSpPr>
          <p:cNvPr id="56" name="Flowchart: Process 55"/>
          <p:cNvSpPr/>
          <p:nvPr/>
        </p:nvSpPr>
        <p:spPr>
          <a:xfrm>
            <a:off x="6990883" y="2242454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Server Error</a:t>
            </a:r>
          </a:p>
        </p:txBody>
      </p:sp>
      <p:sp>
        <p:nvSpPr>
          <p:cNvPr id="57" name="Left Arrow 56"/>
          <p:cNvSpPr/>
          <p:nvPr/>
        </p:nvSpPr>
        <p:spPr>
          <a:xfrm>
            <a:off x="5414163" y="2405279"/>
            <a:ext cx="802337" cy="21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6186211" y="2405989"/>
            <a:ext cx="804672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8665967" y="5152117"/>
            <a:ext cx="1158434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2589964" y="5458908"/>
            <a:ext cx="2833518" cy="533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29" name="Left Arrow 28"/>
          <p:cNvSpPr/>
          <p:nvPr/>
        </p:nvSpPr>
        <p:spPr>
          <a:xfrm>
            <a:off x="5410623" y="5609252"/>
            <a:ext cx="804672" cy="219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2461</TotalTime>
  <Words>1075</Words>
  <Application>Microsoft Office PowerPoint</Application>
  <PresentationFormat>Widescreen</PresentationFormat>
  <Paragraphs>237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Corbel</vt:lpstr>
      <vt:lpstr>HY엽서L</vt:lpstr>
      <vt:lpstr>Josefin Sans Bold Bold</vt:lpstr>
      <vt:lpstr>Josefin Sans Regular</vt:lpstr>
      <vt:lpstr>Libre Franklin Medium</vt:lpstr>
      <vt:lpstr>Times New Roman</vt:lpstr>
      <vt:lpstr>Wingdings</vt:lpstr>
      <vt:lpstr>Parallax</vt:lpstr>
      <vt:lpstr>Online Ordering   System</vt:lpstr>
      <vt:lpstr>Supervisor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Entity Relationship Diagram</vt:lpstr>
      <vt:lpstr>PowerPoint Presentation</vt:lpstr>
      <vt:lpstr>Visitor’s </vt:lpstr>
      <vt:lpstr>Customer</vt:lpstr>
      <vt:lpstr>PowerPoint Presentation</vt:lpstr>
      <vt:lpstr>PowerPoint Presentation</vt:lpstr>
      <vt:lpstr>PowerPoint Presentation</vt:lpstr>
      <vt:lpstr> </vt:lpstr>
      <vt:lpstr>Admin</vt:lpstr>
      <vt:lpstr>PowerPoint Presentation</vt:lpstr>
      <vt:lpstr>Products</vt:lpstr>
      <vt:lpstr>PowerPoint Presentation</vt:lpstr>
      <vt:lpstr>Stocks</vt:lpstr>
      <vt:lpstr>PowerPoint Presentation</vt:lpstr>
      <vt:lpstr>Order‘s </vt:lpstr>
      <vt:lpstr>Message </vt:lpstr>
      <vt:lpstr>PowerPoint Presentation</vt:lpstr>
      <vt:lpstr>PowerPoint Presentation</vt:lpstr>
      <vt:lpstr>Brand‘s </vt:lpstr>
      <vt:lpstr>Brand‘s Create &amp; Edit </vt:lpstr>
      <vt:lpstr>Roles</vt:lpstr>
      <vt:lpstr>Roles Create &amp; Edit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RAYHAN AHMED</dc:creator>
  <cp:lastModifiedBy>Jabed Hossain Sujel</cp:lastModifiedBy>
  <cp:revision>477</cp:revision>
  <dcterms:created xsi:type="dcterms:W3CDTF">2006-08-16T00:00:00Z</dcterms:created>
  <dcterms:modified xsi:type="dcterms:W3CDTF">2022-03-09T05:18:45Z</dcterms:modified>
</cp:coreProperties>
</file>