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9F1CE1D-5C98-49AA-8872-03CB4B4ED187}">
  <a:tblStyle styleId="{39F1CE1D-5C98-49AA-8872-03CB4B4ED187}" styleName="Table_0">
    <a:wholeTbl>
      <a:tcTxStyle b="off" i="off">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zh-CN" sz="1200" b="0" i="0" u="none" strike="noStrike" cap="none">
                <a:solidFill>
                  <a:schemeClr val="dk1"/>
                </a:solidFill>
                <a:latin typeface="Calibri"/>
                <a:ea typeface="Calibri"/>
                <a:cs typeface="Calibri"/>
                <a:sym typeface="Calibri"/>
              </a:rPr>
              <a:t>‹#›</a:t>
            </a:fld>
            <a:endParaRPr lang="zh-C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9" name="Shape 10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86" name="Shape 2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10</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12" name="Shape 3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11</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3" name="Shape 32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12</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1" name="Shape 3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2" name="Shape 3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13</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8" name="Shape 35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14</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67" name="Shape 36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15</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93" name="Shape 39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16</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02" name="Shape 4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17</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12" name="Shape 4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18</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35" name="Shape 43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19</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2</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56" name="Shape 4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20</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78" name="Shape 4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21</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88" name="Shape 4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22</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3</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4</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99" name="Shape 1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5</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08" name="Shape 20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6</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34" name="Shape 23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7</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44" name="Shape 2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8</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65" name="Shape 26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altLang="zh-CN" sz="1200" b="0" i="0" u="none" strike="noStrike" cap="none">
                <a:solidFill>
                  <a:schemeClr val="dk1"/>
                </a:solidFill>
                <a:latin typeface="Calibri"/>
                <a:ea typeface="Calibri"/>
                <a:cs typeface="Calibri"/>
                <a:sym typeface="Calibri"/>
              </a:rPr>
              <a:t>9</a:t>
            </a:fld>
            <a:endParaRPr lang="zh-CN"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bg>
      <p:bgPr>
        <a:gradFill>
          <a:gsLst>
            <a:gs pos="0">
              <a:schemeClr val="lt1"/>
            </a:gs>
            <a:gs pos="40000">
              <a:srgbClr val="FDFDFD"/>
            </a:gs>
            <a:gs pos="100000">
              <a:srgbClr val="BFBFBF"/>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Shape 16"/>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23887" y="1282304"/>
            <a:ext cx="7886700" cy="2139553"/>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Arial"/>
              <a:buNone/>
              <a:defRPr sz="45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1" name="Shape 51"/>
          <p:cNvSpPr txBox="1">
            <a:spLocks noGrp="1"/>
          </p:cNvSpPr>
          <p:nvPr>
            <p:ph type="body" idx="1"/>
          </p:nvPr>
        </p:nvSpPr>
        <p:spPr>
          <a:xfrm>
            <a:off x="623887" y="3442098"/>
            <a:ext cx="7886700" cy="1125140"/>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rgbClr val="888888"/>
              </a:buClr>
              <a:buFont typeface="Arial"/>
              <a:buNone/>
              <a:defRPr sz="1800" b="0" i="0" u="none" strike="noStrike" cap="none">
                <a:solidFill>
                  <a:srgbClr val="888888"/>
                </a:solidFill>
                <a:latin typeface="Arial"/>
                <a:ea typeface="Arial"/>
                <a:cs typeface="Arial"/>
                <a:sym typeface="Arial"/>
              </a:defRPr>
            </a:lvl1pPr>
            <a:lvl2pPr marL="342900" marR="0" lvl="1" indent="0" algn="l" rtl="0">
              <a:lnSpc>
                <a:spcPct val="90000"/>
              </a:lnSpc>
              <a:spcBef>
                <a:spcPts val="375"/>
              </a:spcBef>
              <a:spcAft>
                <a:spcPts val="0"/>
              </a:spcAft>
              <a:buClr>
                <a:srgbClr val="888888"/>
              </a:buClr>
              <a:buFont typeface="Arial"/>
              <a:buNone/>
              <a:defRPr sz="1500" b="0" i="0" u="none" strike="noStrike" cap="none">
                <a:solidFill>
                  <a:srgbClr val="888888"/>
                </a:solidFill>
                <a:latin typeface="Arial"/>
                <a:ea typeface="Arial"/>
                <a:cs typeface="Arial"/>
                <a:sym typeface="Arial"/>
              </a:defRPr>
            </a:lvl2pPr>
            <a:lvl3pPr marL="685800" marR="0" lvl="2" indent="0" algn="l" rtl="0">
              <a:lnSpc>
                <a:spcPct val="90000"/>
              </a:lnSpc>
              <a:spcBef>
                <a:spcPts val="375"/>
              </a:spcBef>
              <a:spcAft>
                <a:spcPts val="0"/>
              </a:spcAft>
              <a:buClr>
                <a:srgbClr val="888888"/>
              </a:buClr>
              <a:buFont typeface="Arial"/>
              <a:buNone/>
              <a:defRPr sz="1350" b="0" i="0" u="none" strike="noStrike" cap="none">
                <a:solidFill>
                  <a:srgbClr val="888888"/>
                </a:solidFill>
                <a:latin typeface="Arial"/>
                <a:ea typeface="Arial"/>
                <a:cs typeface="Arial"/>
                <a:sym typeface="Arial"/>
              </a:defRPr>
            </a:lvl3pPr>
            <a:lvl4pPr marL="1028700" marR="0" lvl="3"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4pPr>
            <a:lvl5pPr marL="1371600" marR="0" lvl="4"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5pPr>
            <a:lvl6pPr marL="1714500" marR="0" lvl="5"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6pPr>
            <a:lvl7pPr marL="2057400" marR="0" lvl="6"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7pPr>
            <a:lvl8pPr marL="2400300" marR="0" lvl="7"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8pPr>
            <a:lvl9pPr marL="2743200" marR="0" lvl="8"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9pPr>
          </a:lstStyle>
          <a:p>
            <a:endParaRPr/>
          </a:p>
        </p:txBody>
      </p:sp>
      <p:sp>
        <p:nvSpPr>
          <p:cNvPr id="52" name="Shape 52"/>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8650" y="273842"/>
            <a:ext cx="7886700"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7" name="Shape 57"/>
          <p:cNvSpPr txBox="1">
            <a:spLocks noGrp="1"/>
          </p:cNvSpPr>
          <p:nvPr>
            <p:ph type="body" idx="1"/>
          </p:nvPr>
        </p:nvSpPr>
        <p:spPr>
          <a:xfrm>
            <a:off x="628650" y="1369219"/>
            <a:ext cx="3886200" cy="3263504"/>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2"/>
          </p:nvPr>
        </p:nvSpPr>
        <p:spPr>
          <a:xfrm>
            <a:off x="4629150" y="1369219"/>
            <a:ext cx="3886200" cy="3263504"/>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1" y="273842"/>
            <a:ext cx="7886700"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4" name="Shape 64"/>
          <p:cNvSpPr txBox="1">
            <a:spLocks noGrp="1"/>
          </p:cNvSpPr>
          <p:nvPr>
            <p:ph type="body" idx="1"/>
          </p:nvPr>
        </p:nvSpPr>
        <p:spPr>
          <a:xfrm>
            <a:off x="629841" y="1260870"/>
            <a:ext cx="3868340" cy="617934"/>
          </a:xfrm>
          <a:prstGeom prst="rect">
            <a:avLst/>
          </a:prstGeom>
          <a:noFill/>
          <a:ln>
            <a:noFill/>
          </a:ln>
        </p:spPr>
        <p:txBody>
          <a:bodyPr lIns="91425" tIns="91425" rIns="91425" bIns="91425" anchor="b" anchorCtr="0"/>
          <a:lstStyle>
            <a:lvl1pPr marL="0" marR="0" lvl="0" indent="0" algn="l" rtl="0">
              <a:lnSpc>
                <a:spcPct val="90000"/>
              </a:lnSpc>
              <a:spcBef>
                <a:spcPts val="750"/>
              </a:spcBef>
              <a:spcAft>
                <a:spcPts val="0"/>
              </a:spcAft>
              <a:buClr>
                <a:schemeClr val="dk1"/>
              </a:buClr>
              <a:buFont typeface="Arial"/>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375"/>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375"/>
              </a:spcBef>
              <a:spcAft>
                <a:spcPts val="0"/>
              </a:spcAft>
              <a:buClr>
                <a:schemeClr val="dk1"/>
              </a:buClr>
              <a:buFont typeface="Arial"/>
              <a:buNone/>
              <a:defRPr sz="1350" b="1" i="0" u="none" strike="noStrike" cap="none">
                <a:solidFill>
                  <a:schemeClr val="dk1"/>
                </a:solidFill>
                <a:latin typeface="Arial"/>
                <a:ea typeface="Arial"/>
                <a:cs typeface="Arial"/>
                <a:sym typeface="Arial"/>
              </a:defRPr>
            </a:lvl3pPr>
            <a:lvl4pPr marL="1028700" marR="0" lvl="3"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6pPr>
            <a:lvl7pPr marL="2057400" marR="0" lvl="6"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7pPr>
            <a:lvl8pPr marL="2400300" marR="0" lvl="7"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8pPr>
            <a:lvl9pPr marL="2743200" marR="0" lvl="8"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2"/>
          </p:nvPr>
        </p:nvSpPr>
        <p:spPr>
          <a:xfrm>
            <a:off x="629841" y="1878806"/>
            <a:ext cx="3868340" cy="2763440"/>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3"/>
          </p:nvPr>
        </p:nvSpPr>
        <p:spPr>
          <a:xfrm>
            <a:off x="4629150" y="1260870"/>
            <a:ext cx="3887389" cy="617934"/>
          </a:xfrm>
          <a:prstGeom prst="rect">
            <a:avLst/>
          </a:prstGeom>
          <a:noFill/>
          <a:ln>
            <a:noFill/>
          </a:ln>
        </p:spPr>
        <p:txBody>
          <a:bodyPr lIns="91425" tIns="91425" rIns="91425" bIns="91425" anchor="b" anchorCtr="0"/>
          <a:lstStyle>
            <a:lvl1pPr marL="0" marR="0" lvl="0" indent="0" algn="l" rtl="0">
              <a:lnSpc>
                <a:spcPct val="90000"/>
              </a:lnSpc>
              <a:spcBef>
                <a:spcPts val="750"/>
              </a:spcBef>
              <a:spcAft>
                <a:spcPts val="0"/>
              </a:spcAft>
              <a:buClr>
                <a:schemeClr val="dk1"/>
              </a:buClr>
              <a:buFont typeface="Arial"/>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375"/>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375"/>
              </a:spcBef>
              <a:spcAft>
                <a:spcPts val="0"/>
              </a:spcAft>
              <a:buClr>
                <a:schemeClr val="dk1"/>
              </a:buClr>
              <a:buFont typeface="Arial"/>
              <a:buNone/>
              <a:defRPr sz="1350" b="1" i="0" u="none" strike="noStrike" cap="none">
                <a:solidFill>
                  <a:schemeClr val="dk1"/>
                </a:solidFill>
                <a:latin typeface="Arial"/>
                <a:ea typeface="Arial"/>
                <a:cs typeface="Arial"/>
                <a:sym typeface="Arial"/>
              </a:defRPr>
            </a:lvl3pPr>
            <a:lvl4pPr marL="1028700" marR="0" lvl="3"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6pPr>
            <a:lvl7pPr marL="2057400" marR="0" lvl="6"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7pPr>
            <a:lvl8pPr marL="2400300" marR="0" lvl="7"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8pPr>
            <a:lvl9pPr marL="2743200" marR="0" lvl="8" indent="0" algn="l" rtl="0">
              <a:lnSpc>
                <a:spcPct val="90000"/>
              </a:lnSpc>
              <a:spcBef>
                <a:spcPts val="375"/>
              </a:spcBef>
              <a:spcAft>
                <a:spcPts val="0"/>
              </a:spcAft>
              <a:buClr>
                <a:schemeClr val="dk1"/>
              </a:buClr>
              <a:buFont typeface="Arial"/>
              <a:buNone/>
              <a:defRPr sz="1200" b="1"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4"/>
          </p:nvPr>
        </p:nvSpPr>
        <p:spPr>
          <a:xfrm>
            <a:off x="4629150" y="1878806"/>
            <a:ext cx="3887389" cy="2763440"/>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28650" y="273842"/>
            <a:ext cx="7886700"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3" name="Shape 73"/>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76"/>
        <p:cNvGrpSpPr/>
        <p:nvPr/>
      </p:nvGrpSpPr>
      <p:grpSpPr>
        <a:xfrm>
          <a:off x="0" y="0"/>
          <a:ext cx="0" cy="0"/>
          <a:chOff x="0" y="0"/>
          <a:chExt cx="0" cy="0"/>
        </a:xfrm>
      </p:grpSpPr>
      <p:sp>
        <p:nvSpPr>
          <p:cNvPr id="77" name="Shape 77"/>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629841" y="342900"/>
            <a:ext cx="2949178" cy="120015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2" name="Shape 82"/>
          <p:cNvSpPr txBox="1">
            <a:spLocks noGrp="1"/>
          </p:cNvSpPr>
          <p:nvPr>
            <p:ph type="body" idx="1"/>
          </p:nvPr>
        </p:nvSpPr>
        <p:spPr>
          <a:xfrm>
            <a:off x="3887391" y="740568"/>
            <a:ext cx="4629150" cy="3655217"/>
          </a:xfrm>
          <a:prstGeom prst="rect">
            <a:avLst/>
          </a:prstGeom>
          <a:noFill/>
          <a:ln>
            <a:noFill/>
          </a:ln>
        </p:spPr>
        <p:txBody>
          <a:bodyPr lIns="91425" tIns="91425" rIns="91425" bIns="91425" anchor="t" anchorCtr="0"/>
          <a:lstStyle>
            <a:lvl1pPr marL="171450" marR="0" lvl="0" indent="133350" algn="l" rtl="0">
              <a:lnSpc>
                <a:spcPct val="90000"/>
              </a:lnSpc>
              <a:spcBef>
                <a:spcPts val="75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514350" marR="0" lvl="1" indent="88900" algn="l" rtl="0">
              <a:lnSpc>
                <a:spcPct val="90000"/>
              </a:lnSpc>
              <a:spcBef>
                <a:spcPts val="375"/>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2pPr>
            <a:lvl3pPr marL="857250" marR="0" lvl="2"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200150" marR="0" lvl="3"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3050" marR="0" lvl="4"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85950" marR="0" lvl="5"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body" idx="2"/>
          </p:nvPr>
        </p:nvSpPr>
        <p:spPr>
          <a:xfrm>
            <a:off x="629841" y="1543050"/>
            <a:ext cx="2949178" cy="2858691"/>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375"/>
              </a:spcBef>
              <a:spcAft>
                <a:spcPts val="0"/>
              </a:spcAft>
              <a:buClr>
                <a:schemeClr val="dk1"/>
              </a:buClr>
              <a:buFont typeface="Arial"/>
              <a:buNone/>
              <a:defRPr sz="1050" b="0" i="0" u="none" strike="noStrike" cap="none">
                <a:solidFill>
                  <a:schemeClr val="dk1"/>
                </a:solidFill>
                <a:latin typeface="Arial"/>
                <a:ea typeface="Arial"/>
                <a:cs typeface="Arial"/>
                <a:sym typeface="Arial"/>
              </a:defRPr>
            </a:lvl2pPr>
            <a:lvl3pPr marL="685800" marR="0" lvl="2" indent="0" algn="l" rtl="0">
              <a:lnSpc>
                <a:spcPct val="90000"/>
              </a:lnSpc>
              <a:spcBef>
                <a:spcPts val="375"/>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4pPr>
            <a:lvl5pPr marL="1371600" marR="0" lvl="4"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5pPr>
            <a:lvl6pPr marL="1714500" marR="0" lvl="5"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6pPr>
            <a:lvl7pPr marL="2057400" marR="0" lvl="6"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7pPr>
            <a:lvl8pPr marL="2400300" marR="0" lvl="7"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8pPr>
            <a:lvl9pPr marL="2743200" marR="0" lvl="8"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29841" y="342900"/>
            <a:ext cx="2949178" cy="120015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9" name="Shape 89"/>
          <p:cNvSpPr>
            <a:spLocks noGrp="1"/>
          </p:cNvSpPr>
          <p:nvPr>
            <p:ph type="pic" idx="2"/>
          </p:nvPr>
        </p:nvSpPr>
        <p:spPr>
          <a:xfrm>
            <a:off x="3887391" y="740568"/>
            <a:ext cx="4629150" cy="3655217"/>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375"/>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375"/>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375"/>
              </a:spcBef>
              <a:spcAft>
                <a:spcPts val="0"/>
              </a:spcAft>
              <a:buClr>
                <a:schemeClr val="dk1"/>
              </a:buClr>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375"/>
              </a:spcBef>
              <a:spcAft>
                <a:spcPts val="0"/>
              </a:spcAft>
              <a:buClr>
                <a:schemeClr val="dk1"/>
              </a:buClr>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375"/>
              </a:spcBef>
              <a:spcAft>
                <a:spcPts val="0"/>
              </a:spcAft>
              <a:buClr>
                <a:schemeClr val="dk1"/>
              </a:buClr>
              <a:buFont typeface="Arial"/>
              <a:buNone/>
              <a:defRPr sz="1500" b="0" i="0" u="none" strike="noStrike" cap="none">
                <a:solidFill>
                  <a:schemeClr val="dk1"/>
                </a:solidFill>
                <a:latin typeface="Arial"/>
                <a:ea typeface="Arial"/>
                <a:cs typeface="Arial"/>
                <a:sym typeface="Arial"/>
              </a:defRPr>
            </a:lvl6pPr>
            <a:lvl7pPr marL="2057400" marR="0" lvl="6" indent="0" algn="l" rtl="0">
              <a:lnSpc>
                <a:spcPct val="90000"/>
              </a:lnSpc>
              <a:spcBef>
                <a:spcPts val="375"/>
              </a:spcBef>
              <a:spcAft>
                <a:spcPts val="0"/>
              </a:spcAft>
              <a:buClr>
                <a:schemeClr val="dk1"/>
              </a:buClr>
              <a:buFont typeface="Arial"/>
              <a:buNone/>
              <a:defRPr sz="1500" b="0" i="0" u="none" strike="noStrike" cap="none">
                <a:solidFill>
                  <a:schemeClr val="dk1"/>
                </a:solidFill>
                <a:latin typeface="Arial"/>
                <a:ea typeface="Arial"/>
                <a:cs typeface="Arial"/>
                <a:sym typeface="Arial"/>
              </a:defRPr>
            </a:lvl7pPr>
            <a:lvl8pPr marL="2400300" marR="0" lvl="7" indent="0" algn="l" rtl="0">
              <a:lnSpc>
                <a:spcPct val="90000"/>
              </a:lnSpc>
              <a:spcBef>
                <a:spcPts val="375"/>
              </a:spcBef>
              <a:spcAft>
                <a:spcPts val="0"/>
              </a:spcAft>
              <a:buClr>
                <a:schemeClr val="dk1"/>
              </a:buClr>
              <a:buFont typeface="Arial"/>
              <a:buNone/>
              <a:defRPr sz="1500" b="0" i="0" u="none" strike="noStrike" cap="none">
                <a:solidFill>
                  <a:schemeClr val="dk1"/>
                </a:solidFill>
                <a:latin typeface="Arial"/>
                <a:ea typeface="Arial"/>
                <a:cs typeface="Arial"/>
                <a:sym typeface="Arial"/>
              </a:defRPr>
            </a:lvl8pPr>
            <a:lvl9pPr marL="2743200" marR="0" lvl="8" indent="0" algn="l" rtl="0">
              <a:lnSpc>
                <a:spcPct val="90000"/>
              </a:lnSpc>
              <a:spcBef>
                <a:spcPts val="375"/>
              </a:spcBef>
              <a:spcAft>
                <a:spcPts val="0"/>
              </a:spcAft>
              <a:buClr>
                <a:schemeClr val="dk1"/>
              </a:buClr>
              <a:buFont typeface="Arial"/>
              <a:buNone/>
              <a:defRPr sz="15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body" idx="1"/>
          </p:nvPr>
        </p:nvSpPr>
        <p:spPr>
          <a:xfrm>
            <a:off x="629841" y="1543050"/>
            <a:ext cx="2949178" cy="2858691"/>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375"/>
              </a:spcBef>
              <a:spcAft>
                <a:spcPts val="0"/>
              </a:spcAft>
              <a:buClr>
                <a:schemeClr val="dk1"/>
              </a:buClr>
              <a:buFont typeface="Arial"/>
              <a:buNone/>
              <a:defRPr sz="1050" b="0" i="0" u="none" strike="noStrike" cap="none">
                <a:solidFill>
                  <a:schemeClr val="dk1"/>
                </a:solidFill>
                <a:latin typeface="Arial"/>
                <a:ea typeface="Arial"/>
                <a:cs typeface="Arial"/>
                <a:sym typeface="Arial"/>
              </a:defRPr>
            </a:lvl2pPr>
            <a:lvl3pPr marL="685800" marR="0" lvl="2" indent="0" algn="l" rtl="0">
              <a:lnSpc>
                <a:spcPct val="90000"/>
              </a:lnSpc>
              <a:spcBef>
                <a:spcPts val="375"/>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4pPr>
            <a:lvl5pPr marL="1371600" marR="0" lvl="4"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5pPr>
            <a:lvl6pPr marL="1714500" marR="0" lvl="5"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6pPr>
            <a:lvl7pPr marL="2057400" marR="0" lvl="6"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7pPr>
            <a:lvl8pPr marL="2400300" marR="0" lvl="7"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8pPr>
            <a:lvl9pPr marL="2743200" marR="0" lvl="8" indent="0" algn="l" rtl="0">
              <a:lnSpc>
                <a:spcPct val="90000"/>
              </a:lnSpc>
              <a:spcBef>
                <a:spcPts val="375"/>
              </a:spcBef>
              <a:spcAft>
                <a:spcPts val="0"/>
              </a:spcAft>
              <a:buClr>
                <a:schemeClr val="dk1"/>
              </a:buClr>
              <a:buFont typeface="Arial"/>
              <a:buNone/>
              <a:defRPr sz="75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28650" y="273842"/>
            <a:ext cx="7886700"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6" name="Shape 96"/>
          <p:cNvSpPr txBox="1">
            <a:spLocks noGrp="1"/>
          </p:cNvSpPr>
          <p:nvPr>
            <p:ph type="body" idx="1"/>
          </p:nvPr>
        </p:nvSpPr>
        <p:spPr>
          <a:xfrm rot="5400000">
            <a:off x="2940247" y="-942377"/>
            <a:ext cx="3263504" cy="7886700"/>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rot="5400000">
            <a:off x="5350071" y="1467444"/>
            <a:ext cx="4358877" cy="1971675"/>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02" name="Shape 102"/>
          <p:cNvSpPr txBox="1">
            <a:spLocks noGrp="1"/>
          </p:cNvSpPr>
          <p:nvPr>
            <p:ph type="body" idx="1"/>
          </p:nvPr>
        </p:nvSpPr>
        <p:spPr>
          <a:xfrm rot="5400000">
            <a:off x="1349571" y="-447079"/>
            <a:ext cx="4358877" cy="5800725"/>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标题幻灯片">
    <p:bg>
      <p:bgPr>
        <a:gradFill>
          <a:gsLst>
            <a:gs pos="0">
              <a:schemeClr val="lt1"/>
            </a:gs>
            <a:gs pos="40000">
              <a:srgbClr val="FDFDFD"/>
            </a:gs>
            <a:gs pos="100000">
              <a:srgbClr val="BFBFBF"/>
            </a:gs>
          </a:gsLst>
          <a:path path="circle">
            <a:fillToRect l="50000" t="50000" r="50000" b="50000"/>
          </a:path>
          <a:tileRect/>
        </a:gradFill>
        <a:effectLst/>
      </p:bgPr>
    </p:bg>
    <p:spTree>
      <p:nvGrpSpPr>
        <p:cNvPr id="1" name="Shape 17"/>
        <p:cNvGrpSpPr/>
        <p:nvPr/>
      </p:nvGrpSpPr>
      <p:grpSpPr>
        <a:xfrm>
          <a:off x="0" y="0"/>
          <a:ext cx="0" cy="0"/>
          <a:chOff x="0" y="0"/>
          <a:chExt cx="0" cy="0"/>
        </a:xfrm>
      </p:grpSpPr>
      <p:sp>
        <p:nvSpPr>
          <p:cNvPr id="18" name="Shape 18"/>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3_标题幻灯片">
    <p:bg>
      <p:bgPr>
        <a:gradFill>
          <a:gsLst>
            <a:gs pos="0">
              <a:schemeClr val="lt1"/>
            </a:gs>
            <a:gs pos="40000">
              <a:srgbClr val="FDFDFD"/>
            </a:gs>
            <a:gs pos="100000">
              <a:srgbClr val="BFBFBF"/>
            </a:gs>
          </a:gsLst>
          <a:path path="circle">
            <a:fillToRect l="50000" t="50000" r="50000" b="50000"/>
          </a:path>
          <a:tileRect/>
        </a:gradFill>
        <a:effectLst/>
      </p:bgPr>
    </p:bg>
    <p:spTree>
      <p:nvGrpSpPr>
        <p:cNvPr id="1" name="Shape 19"/>
        <p:cNvGrpSpPr/>
        <p:nvPr/>
      </p:nvGrpSpPr>
      <p:grpSpPr>
        <a:xfrm>
          <a:off x="0" y="0"/>
          <a:ext cx="0" cy="0"/>
          <a:chOff x="0" y="0"/>
          <a:chExt cx="0" cy="0"/>
        </a:xfrm>
      </p:grpSpPr>
      <p:sp>
        <p:nvSpPr>
          <p:cNvPr id="20" name="Shape 20"/>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5_标题幻灯片">
    <p:bg>
      <p:bgPr>
        <a:gradFill>
          <a:gsLst>
            <a:gs pos="0">
              <a:schemeClr val="lt1"/>
            </a:gs>
            <a:gs pos="40000">
              <a:srgbClr val="FDFDFD"/>
            </a:gs>
            <a:gs pos="100000">
              <a:srgbClr val="BFBFBF"/>
            </a:gs>
          </a:gsLst>
          <a:path path="circle">
            <a:fillToRect l="50000" t="50000" r="50000" b="50000"/>
          </a:path>
          <a:tileRect/>
        </a:gradFill>
        <a:effectLst/>
      </p:bgPr>
    </p:bg>
    <p:spTree>
      <p:nvGrpSpPr>
        <p:cNvPr id="1" name="Shape 21"/>
        <p:cNvGrpSpPr/>
        <p:nvPr/>
      </p:nvGrpSpPr>
      <p:grpSpPr>
        <a:xfrm>
          <a:off x="0" y="0"/>
          <a:ext cx="0" cy="0"/>
          <a:chOff x="0" y="0"/>
          <a:chExt cx="0" cy="0"/>
        </a:xfrm>
      </p:grpSpPr>
      <p:sp>
        <p:nvSpPr>
          <p:cNvPr id="22" name="Shape 22"/>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89248" y="195484"/>
            <a:ext cx="3250702" cy="395637"/>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 name="Shape 25"/>
          <p:cNvSpPr/>
          <p:nvPr/>
        </p:nvSpPr>
        <p:spPr>
          <a:xfrm>
            <a:off x="360038" y="195484"/>
            <a:ext cx="360040" cy="360040"/>
          </a:xfrm>
          <a:prstGeom prst="rect">
            <a:avLst/>
          </a:prstGeom>
          <a:noFill/>
          <a:ln w="9525"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6" name="Shape 26"/>
          <p:cNvSpPr/>
          <p:nvPr/>
        </p:nvSpPr>
        <p:spPr>
          <a:xfrm>
            <a:off x="535189" y="342516"/>
            <a:ext cx="290264" cy="290264"/>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66CCFF"/>
              </a:solidFill>
              <a:latin typeface="Arial"/>
              <a:ea typeface="Arial"/>
              <a:cs typeface="Arial"/>
              <a:sym typeface="Arial"/>
            </a:endParaRPr>
          </a:p>
        </p:txBody>
      </p:sp>
      <p:cxnSp>
        <p:nvCxnSpPr>
          <p:cNvPr id="27" name="Shape 27"/>
          <p:cNvCxnSpPr/>
          <p:nvPr/>
        </p:nvCxnSpPr>
        <p:spPr>
          <a:xfrm>
            <a:off x="897462" y="608533"/>
            <a:ext cx="8355058" cy="0"/>
          </a:xfrm>
          <a:prstGeom prst="straightConnector1">
            <a:avLst/>
          </a:prstGeom>
          <a:noFill/>
          <a:ln w="15875" cap="flat" cmpd="sng">
            <a:solidFill>
              <a:schemeClr val="accent1"/>
            </a:solidFill>
            <a:prstDash val="solid"/>
            <a:miter/>
            <a:headEnd type="none" w="med" len="med"/>
            <a:tailEnd type="none" w="med" len="med"/>
          </a:ln>
        </p:spPr>
      </p:cxnSp>
      <p:sp>
        <p:nvSpPr>
          <p:cNvPr id="28" name="Shape 28"/>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3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3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300"/>
                                        <p:tgtEl>
                                          <p:spTgt spid="27"/>
                                        </p:tgtEl>
                                      </p:cBhvr>
                                    </p:animEffect>
                                  </p:childTnLst>
                                </p:cTn>
                              </p:par>
                            </p:childTnLst>
                          </p:cTn>
                        </p:par>
                        <p:par>
                          <p:cTn id="14" fill="hold">
                            <p:stCondLst>
                              <p:cond delay="3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6_标题和内容">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89248" y="195484"/>
            <a:ext cx="3250702" cy="395637"/>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 name="Shape 31"/>
          <p:cNvSpPr/>
          <p:nvPr/>
        </p:nvSpPr>
        <p:spPr>
          <a:xfrm>
            <a:off x="360038" y="195484"/>
            <a:ext cx="360040" cy="360040"/>
          </a:xfrm>
          <a:prstGeom prst="rect">
            <a:avLst/>
          </a:prstGeom>
          <a:noFill/>
          <a:ln w="9525"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2" name="Shape 32"/>
          <p:cNvSpPr/>
          <p:nvPr/>
        </p:nvSpPr>
        <p:spPr>
          <a:xfrm>
            <a:off x="535189" y="342516"/>
            <a:ext cx="290264" cy="290264"/>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66CCFF"/>
              </a:solidFill>
              <a:latin typeface="Arial"/>
              <a:ea typeface="Arial"/>
              <a:cs typeface="Arial"/>
              <a:sym typeface="Arial"/>
            </a:endParaRPr>
          </a:p>
        </p:txBody>
      </p:sp>
      <p:cxnSp>
        <p:nvCxnSpPr>
          <p:cNvPr id="33" name="Shape 33"/>
          <p:cNvCxnSpPr/>
          <p:nvPr/>
        </p:nvCxnSpPr>
        <p:spPr>
          <a:xfrm>
            <a:off x="897462" y="608533"/>
            <a:ext cx="8355058" cy="0"/>
          </a:xfrm>
          <a:prstGeom prst="straightConnector1">
            <a:avLst/>
          </a:prstGeom>
          <a:noFill/>
          <a:ln w="15875" cap="flat" cmpd="sng">
            <a:solidFill>
              <a:schemeClr val="accent1"/>
            </a:solidFill>
            <a:prstDash val="solid"/>
            <a:miter/>
            <a:headEnd type="none" w="med" len="med"/>
            <a:tailEnd type="none" w="med" len="med"/>
          </a:ln>
        </p:spPr>
      </p:cxnSp>
      <p:sp>
        <p:nvSpPr>
          <p:cNvPr id="34" name="Shape 34"/>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childTnLst>
                          </p:cTn>
                        </p:par>
                        <p:par>
                          <p:cTn id="14" fill="hold">
                            <p:stCondLst>
                              <p:cond delay="300"/>
                            </p:stCondLst>
                            <p:childTnLst>
                              <p:par>
                                <p:cTn id="15" presetID="10" presetClass="entr" presetSubtype="0"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8_标题幻灯片">
    <p:bg>
      <p:bgPr>
        <a:gradFill>
          <a:gsLst>
            <a:gs pos="0">
              <a:schemeClr val="lt1"/>
            </a:gs>
            <a:gs pos="40000">
              <a:srgbClr val="FDFDFD"/>
            </a:gs>
            <a:gs pos="100000">
              <a:srgbClr val="BFBFBF"/>
            </a:gs>
          </a:gsLst>
          <a:path path="circle">
            <a:fillToRect l="50000" t="50000" r="50000" b="50000"/>
          </a:path>
          <a:tileRect/>
        </a:gradFill>
        <a:effectLst/>
      </p:bgPr>
    </p:bg>
    <p:spTree>
      <p:nvGrpSpPr>
        <p:cNvPr id="1" name="Shape 35"/>
        <p:cNvGrpSpPr/>
        <p:nvPr/>
      </p:nvGrpSpPr>
      <p:grpSpPr>
        <a:xfrm>
          <a:off x="0" y="0"/>
          <a:ext cx="0" cy="0"/>
          <a:chOff x="0" y="0"/>
          <a:chExt cx="0" cy="0"/>
        </a:xfrm>
      </p:grpSpPr>
      <p:sp>
        <p:nvSpPr>
          <p:cNvPr id="36" name="Shape 36"/>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1143000" y="841770"/>
            <a:ext cx="6858000" cy="1790699"/>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1"/>
              </a:buClr>
              <a:buFont typeface="Arial"/>
              <a:buNone/>
              <a:defRPr sz="45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9" name="Shape 39"/>
          <p:cNvSpPr txBox="1">
            <a:spLocks noGrp="1"/>
          </p:cNvSpPr>
          <p:nvPr>
            <p:ph type="subTitle" idx="1"/>
          </p:nvPr>
        </p:nvSpPr>
        <p:spPr>
          <a:xfrm>
            <a:off x="1143000" y="2701526"/>
            <a:ext cx="6858000" cy="1241822"/>
          </a:xfrm>
          <a:prstGeom prst="rect">
            <a:avLst/>
          </a:prstGeom>
          <a:noFill/>
          <a:ln>
            <a:noFill/>
          </a:ln>
        </p:spPr>
        <p:txBody>
          <a:bodyPr lIns="91425" tIns="91425" rIns="91425" bIns="91425" anchor="t" anchorCtr="0"/>
          <a:lstStyle>
            <a:lvl1pPr marL="0" marR="0" lvl="0" indent="0" algn="ctr" rtl="0">
              <a:lnSpc>
                <a:spcPct val="90000"/>
              </a:lnSpc>
              <a:spcBef>
                <a:spcPts val="750"/>
              </a:spcBef>
              <a:spcAft>
                <a:spcPts val="0"/>
              </a:spcAft>
              <a:buClr>
                <a:schemeClr val="dk1"/>
              </a:buClr>
              <a:buFont typeface="Arial"/>
              <a:buNone/>
              <a:defRPr sz="1800" b="0" i="0" u="none" strike="noStrike" cap="none">
                <a:solidFill>
                  <a:schemeClr val="dk1"/>
                </a:solidFill>
                <a:latin typeface="Arial"/>
                <a:ea typeface="Arial"/>
                <a:cs typeface="Arial"/>
                <a:sym typeface="Arial"/>
              </a:defRPr>
            </a:lvl1pPr>
            <a:lvl2pPr marL="342900" marR="0" lvl="1" indent="0" algn="ctr" rtl="0">
              <a:lnSpc>
                <a:spcPct val="90000"/>
              </a:lnSpc>
              <a:spcBef>
                <a:spcPts val="375"/>
              </a:spcBef>
              <a:spcAft>
                <a:spcPts val="0"/>
              </a:spcAft>
              <a:buClr>
                <a:schemeClr val="dk1"/>
              </a:buClr>
              <a:buFont typeface="Arial"/>
              <a:buNone/>
              <a:defRPr sz="1500" b="0" i="0" u="none" strike="noStrike" cap="none">
                <a:solidFill>
                  <a:schemeClr val="dk1"/>
                </a:solidFill>
                <a:latin typeface="Arial"/>
                <a:ea typeface="Arial"/>
                <a:cs typeface="Arial"/>
                <a:sym typeface="Arial"/>
              </a:defRPr>
            </a:lvl2pPr>
            <a:lvl3pPr marL="685800" marR="0" lvl="2" indent="0" algn="ctr" rtl="0">
              <a:lnSpc>
                <a:spcPct val="90000"/>
              </a:lnSpc>
              <a:spcBef>
                <a:spcPts val="375"/>
              </a:spcBef>
              <a:spcAft>
                <a:spcPts val="0"/>
              </a:spcAft>
              <a:buClr>
                <a:schemeClr val="dk1"/>
              </a:buClr>
              <a:buFont typeface="Arial"/>
              <a:buNone/>
              <a:defRPr sz="1350" b="0" i="0" u="none" strike="noStrike" cap="none">
                <a:solidFill>
                  <a:schemeClr val="dk1"/>
                </a:solidFill>
                <a:latin typeface="Arial"/>
                <a:ea typeface="Arial"/>
                <a:cs typeface="Arial"/>
                <a:sym typeface="Arial"/>
              </a:defRPr>
            </a:lvl3pPr>
            <a:lvl4pPr marL="1028700" marR="0" lvl="3"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Arial"/>
                <a:ea typeface="Arial"/>
                <a:cs typeface="Arial"/>
                <a:sym typeface="Arial"/>
              </a:defRPr>
            </a:lvl4pPr>
            <a:lvl5pPr marL="1371600" marR="0" lvl="4"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Arial"/>
                <a:ea typeface="Arial"/>
                <a:cs typeface="Arial"/>
                <a:sym typeface="Arial"/>
              </a:defRPr>
            </a:lvl5pPr>
            <a:lvl6pPr marL="1714500" marR="0" lvl="5"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Arial"/>
                <a:ea typeface="Arial"/>
                <a:cs typeface="Arial"/>
                <a:sym typeface="Arial"/>
              </a:defRPr>
            </a:lvl6pPr>
            <a:lvl7pPr marL="2057400" marR="0" lvl="6"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Arial"/>
                <a:ea typeface="Arial"/>
                <a:cs typeface="Arial"/>
                <a:sym typeface="Arial"/>
              </a:defRPr>
            </a:lvl7pPr>
            <a:lvl8pPr marL="2400300" marR="0" lvl="7"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Arial"/>
                <a:ea typeface="Arial"/>
                <a:cs typeface="Arial"/>
                <a:sym typeface="Arial"/>
              </a:defRPr>
            </a:lvl8pPr>
            <a:lvl9pPr marL="2743200" marR="0" lvl="8"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28650" y="273842"/>
            <a:ext cx="7886700"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5" name="Shape 45"/>
          <p:cNvSpPr txBox="1">
            <a:spLocks noGrp="1"/>
          </p:cNvSpPr>
          <p:nvPr>
            <p:ph type="body" idx="1"/>
          </p:nvPr>
        </p:nvSpPr>
        <p:spPr>
          <a:xfrm>
            <a:off x="628650" y="1369219"/>
            <a:ext cx="7886700" cy="3263504"/>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273842"/>
            <a:ext cx="7886700"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628650" y="1369219"/>
            <a:ext cx="7886700" cy="3263504"/>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4pPr>
            <a:lvl5pPr marL="1543050" marR="0" lvl="4" indent="-12953"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5pPr>
            <a:lvl6pPr marL="1885950" marR="0" lvl="5"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6pPr>
            <a:lvl7pPr marL="2228850" marR="0" lvl="6"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7pPr>
            <a:lvl8pPr marL="2571750" marR="0" lvl="7"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8pPr>
            <a:lvl9pPr marL="2914650" marR="0" lvl="8" indent="-12954" algn="l" rtl="0">
              <a:lnSpc>
                <a:spcPct val="90000"/>
              </a:lnSpc>
              <a:spcBef>
                <a:spcPts val="375"/>
              </a:spcBef>
              <a:spcAft>
                <a:spcPts val="0"/>
              </a:spcAft>
              <a:buClr>
                <a:schemeClr val="dk1"/>
              </a:buClr>
              <a:buSzPct val="92571"/>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628650" y="4767262"/>
            <a:ext cx="2057400"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028950" y="4767262"/>
            <a:ext cx="3086098"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457950" y="4767262"/>
            <a:ext cx="2057400" cy="273842"/>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zh-CN" sz="900" b="0" i="0" u="none" strike="noStrike" cap="none">
                <a:solidFill>
                  <a:srgbClr val="888888"/>
                </a:solidFill>
                <a:latin typeface="Arial"/>
                <a:ea typeface="Arial"/>
                <a:cs typeface="Arial"/>
                <a:sym typeface="Arial"/>
              </a:rPr>
              <a:t>‹#›</a:t>
            </a:fld>
            <a:endParaRPr lang="zh-CN" sz="9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Shape 111"/>
          <p:cNvSpPr/>
          <p:nvPr/>
        </p:nvSpPr>
        <p:spPr>
          <a:xfrm>
            <a:off x="6004255" y="1174020"/>
            <a:ext cx="257110" cy="504245"/>
          </a:xfrm>
          <a:prstGeom prst="rect">
            <a:avLst/>
          </a:pr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2" name="Shape 112"/>
          <p:cNvSpPr/>
          <p:nvPr/>
        </p:nvSpPr>
        <p:spPr>
          <a:xfrm>
            <a:off x="6004255" y="1174020"/>
            <a:ext cx="1971189" cy="247132"/>
          </a:xfrm>
          <a:prstGeom prst="rect">
            <a:avLst/>
          </a:pr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3" name="Shape 113"/>
          <p:cNvSpPr/>
          <p:nvPr/>
        </p:nvSpPr>
        <p:spPr>
          <a:xfrm rot="5400000">
            <a:off x="6928165" y="2135594"/>
            <a:ext cx="2170282" cy="247132"/>
          </a:xfrm>
          <a:prstGeom prst="rect">
            <a:avLst/>
          </a:pr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4" name="Shape 114"/>
          <p:cNvSpPr/>
          <p:nvPr/>
        </p:nvSpPr>
        <p:spPr>
          <a:xfrm rot="10800000" flipH="1">
            <a:off x="6004255" y="2840057"/>
            <a:ext cx="257110" cy="342814"/>
          </a:xfrm>
          <a:prstGeom prst="rect">
            <a:avLst/>
          </a:pr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5" name="Shape 115"/>
          <p:cNvSpPr/>
          <p:nvPr/>
        </p:nvSpPr>
        <p:spPr>
          <a:xfrm rot="10800000" flipH="1">
            <a:off x="6004255" y="3097167"/>
            <a:ext cx="1971189" cy="247132"/>
          </a:xfrm>
          <a:prstGeom prst="rect">
            <a:avLst/>
          </a:pr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6" name="Shape 116"/>
          <p:cNvSpPr/>
          <p:nvPr/>
        </p:nvSpPr>
        <p:spPr>
          <a:xfrm>
            <a:off x="3799439" y="3859444"/>
            <a:ext cx="2154435" cy="369332"/>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AF9F9"/>
              </a:buClr>
              <a:buSzPct val="25000"/>
              <a:buFont typeface="Arial"/>
              <a:buNone/>
            </a:pPr>
            <a:r>
              <a:rPr lang="zh-CN" sz="2400" b="0" i="0" u="none" strike="noStrike" cap="none">
                <a:solidFill>
                  <a:srgbClr val="FAF9F9"/>
                </a:solidFill>
                <a:latin typeface="Arial"/>
                <a:ea typeface="Arial"/>
                <a:cs typeface="Arial"/>
                <a:sym typeface="Arial"/>
              </a:rPr>
              <a:t>在线问卷调查网</a:t>
            </a:r>
          </a:p>
        </p:txBody>
      </p:sp>
      <p:cxnSp>
        <p:nvCxnSpPr>
          <p:cNvPr id="117" name="Shape 117"/>
          <p:cNvCxnSpPr/>
          <p:nvPr/>
        </p:nvCxnSpPr>
        <p:spPr>
          <a:xfrm>
            <a:off x="5189791" y="4550082"/>
            <a:ext cx="0" cy="238963"/>
          </a:xfrm>
          <a:prstGeom prst="straightConnector1">
            <a:avLst/>
          </a:prstGeom>
          <a:noFill/>
          <a:ln w="9525" cap="flat" cmpd="sng">
            <a:solidFill>
              <a:srgbClr val="2E75B5"/>
            </a:solidFill>
            <a:prstDash val="solid"/>
            <a:miter/>
            <a:headEnd type="none" w="med" len="med"/>
            <a:tailEnd type="none" w="med" len="med"/>
          </a:ln>
        </p:spPr>
      </p:cxnSp>
      <p:sp>
        <p:nvSpPr>
          <p:cNvPr id="118" name="Shape 118"/>
          <p:cNvSpPr txBox="1"/>
          <p:nvPr/>
        </p:nvSpPr>
        <p:spPr>
          <a:xfrm>
            <a:off x="5191823" y="4550082"/>
            <a:ext cx="3216265" cy="253916"/>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FAF9F9"/>
              </a:buClr>
              <a:buSzPct val="25000"/>
              <a:buFont typeface="Arial"/>
              <a:buNone/>
            </a:pPr>
            <a:r>
              <a:rPr lang="zh-CN" sz="1200" b="0" i="0" u="none" strike="noStrike" cap="none">
                <a:solidFill>
                  <a:srgbClr val="FAF9F9"/>
                </a:solidFill>
                <a:latin typeface="Arial"/>
                <a:ea typeface="Arial"/>
                <a:cs typeface="Arial"/>
                <a:sym typeface="Arial"/>
              </a:rPr>
              <a:t>小组成员：祁利国、秦皓喆、孙佳豪、杨震旦</a:t>
            </a:r>
          </a:p>
        </p:txBody>
      </p:sp>
      <p:sp>
        <p:nvSpPr>
          <p:cNvPr id="119" name="Shape 119"/>
          <p:cNvSpPr txBox="1"/>
          <p:nvPr/>
        </p:nvSpPr>
        <p:spPr>
          <a:xfrm>
            <a:off x="1351669" y="1829539"/>
            <a:ext cx="6232475" cy="83099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AF9F9"/>
              </a:buClr>
              <a:buSzPct val="25000"/>
              <a:buFont typeface="Arial"/>
              <a:buNone/>
            </a:pPr>
            <a:r>
              <a:rPr lang="zh-CN" sz="5400" b="0" i="0" u="none" strike="noStrike" cap="none">
                <a:solidFill>
                  <a:srgbClr val="FAF9F9"/>
                </a:solidFill>
                <a:latin typeface="Arial"/>
                <a:ea typeface="Arial"/>
                <a:cs typeface="Arial"/>
                <a:sym typeface="Arial"/>
              </a:rPr>
              <a:t>软工大作业立项答辩</a:t>
            </a:r>
          </a:p>
        </p:txBody>
      </p:sp>
      <p:sp>
        <p:nvSpPr>
          <p:cNvPr id="120" name="Shape 120"/>
          <p:cNvSpPr/>
          <p:nvPr/>
        </p:nvSpPr>
        <p:spPr>
          <a:xfrm rot="961210">
            <a:off x="1262828" y="2993350"/>
            <a:ext cx="847203" cy="437266"/>
          </a:xfrm>
          <a:custGeom>
            <a:avLst/>
            <a:gdLst/>
            <a:ahLst/>
            <a:cxnLst/>
            <a:rect l="0" t="0" r="0" b="0"/>
            <a:pathLst>
              <a:path w="120000" h="120000" extrusionOk="0">
                <a:moveTo>
                  <a:pt x="0" y="0"/>
                </a:moveTo>
                <a:lnTo>
                  <a:pt x="120000" y="0"/>
                </a:lnTo>
                <a:lnTo>
                  <a:pt x="53225" y="120000"/>
                </a:lnTo>
                <a:lnTo>
                  <a:pt x="0" y="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1" name="Shape 121"/>
          <p:cNvSpPr/>
          <p:nvPr/>
        </p:nvSpPr>
        <p:spPr>
          <a:xfrm>
            <a:off x="1070933" y="3747330"/>
            <a:ext cx="561471" cy="593558"/>
          </a:xfrm>
          <a:custGeom>
            <a:avLst/>
            <a:gdLst/>
            <a:ahLst/>
            <a:cxnLst/>
            <a:rect l="0" t="0" r="0" b="0"/>
            <a:pathLst>
              <a:path w="120000" h="120000" extrusionOk="0">
                <a:moveTo>
                  <a:pt x="0" y="0"/>
                </a:moveTo>
                <a:lnTo>
                  <a:pt x="120000" y="55135"/>
                </a:lnTo>
                <a:lnTo>
                  <a:pt x="6857" y="120000"/>
                </a:lnTo>
                <a:lnTo>
                  <a:pt x="0" y="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2" name="Shape 122"/>
          <p:cNvSpPr/>
          <p:nvPr/>
        </p:nvSpPr>
        <p:spPr>
          <a:xfrm>
            <a:off x="477375" y="3169816"/>
            <a:ext cx="336882" cy="304798"/>
          </a:xfrm>
          <a:custGeom>
            <a:avLst/>
            <a:gdLst/>
            <a:ahLst/>
            <a:cxnLst/>
            <a:rect l="0" t="0" r="0" b="0"/>
            <a:pathLst>
              <a:path w="120000" h="120000" extrusionOk="0">
                <a:moveTo>
                  <a:pt x="0" y="0"/>
                </a:moveTo>
                <a:lnTo>
                  <a:pt x="28571" y="120000"/>
                </a:lnTo>
                <a:lnTo>
                  <a:pt x="119999" y="75789"/>
                </a:lnTo>
                <a:lnTo>
                  <a:pt x="0" y="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3" name="Shape 123"/>
          <p:cNvSpPr/>
          <p:nvPr/>
        </p:nvSpPr>
        <p:spPr>
          <a:xfrm>
            <a:off x="6127853" y="3601414"/>
            <a:ext cx="481262" cy="401053"/>
          </a:xfrm>
          <a:custGeom>
            <a:avLst/>
            <a:gdLst/>
            <a:ahLst/>
            <a:cxnLst/>
            <a:rect l="0" t="0" r="0" b="0"/>
            <a:pathLst>
              <a:path w="120000" h="120000" extrusionOk="0">
                <a:moveTo>
                  <a:pt x="43999" y="28800"/>
                </a:moveTo>
                <a:lnTo>
                  <a:pt x="0" y="120000"/>
                </a:lnTo>
                <a:lnTo>
                  <a:pt x="120000" y="0"/>
                </a:lnTo>
                <a:lnTo>
                  <a:pt x="43999" y="2880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4" name="Shape 124"/>
          <p:cNvSpPr/>
          <p:nvPr/>
        </p:nvSpPr>
        <p:spPr>
          <a:xfrm rot="4178014">
            <a:off x="2249457" y="617007"/>
            <a:ext cx="401052" cy="481261"/>
          </a:xfrm>
          <a:custGeom>
            <a:avLst/>
            <a:gdLst/>
            <a:ahLst/>
            <a:cxnLst/>
            <a:rect l="0" t="0" r="0" b="0"/>
            <a:pathLst>
              <a:path w="120000" h="120000" extrusionOk="0">
                <a:moveTo>
                  <a:pt x="0" y="0"/>
                </a:moveTo>
                <a:lnTo>
                  <a:pt x="120000" y="24000"/>
                </a:lnTo>
                <a:lnTo>
                  <a:pt x="4799" y="120000"/>
                </a:lnTo>
                <a:lnTo>
                  <a:pt x="0" y="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5" name="Shape 125"/>
          <p:cNvSpPr/>
          <p:nvPr/>
        </p:nvSpPr>
        <p:spPr>
          <a:xfrm>
            <a:off x="6556713" y="382347"/>
            <a:ext cx="866271" cy="577515"/>
          </a:xfrm>
          <a:custGeom>
            <a:avLst/>
            <a:gdLst/>
            <a:ahLst/>
            <a:cxnLst/>
            <a:rect l="0" t="0" r="0" b="0"/>
            <a:pathLst>
              <a:path w="120000" h="120000" extrusionOk="0">
                <a:moveTo>
                  <a:pt x="0" y="13333"/>
                </a:moveTo>
                <a:lnTo>
                  <a:pt x="120000" y="0"/>
                </a:lnTo>
                <a:lnTo>
                  <a:pt x="55555" y="120000"/>
                </a:lnTo>
                <a:lnTo>
                  <a:pt x="0" y="13333"/>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6" name="Shape 126"/>
          <p:cNvSpPr/>
          <p:nvPr/>
        </p:nvSpPr>
        <p:spPr>
          <a:xfrm>
            <a:off x="8499053" y="1424566"/>
            <a:ext cx="368969" cy="352927"/>
          </a:xfrm>
          <a:custGeom>
            <a:avLst/>
            <a:gdLst/>
            <a:ahLst/>
            <a:cxnLst/>
            <a:rect l="0" t="0" r="0" b="0"/>
            <a:pathLst>
              <a:path w="120000" h="120000" extrusionOk="0">
                <a:moveTo>
                  <a:pt x="0" y="0"/>
                </a:moveTo>
                <a:lnTo>
                  <a:pt x="120000" y="16363"/>
                </a:lnTo>
                <a:lnTo>
                  <a:pt x="36521" y="120000"/>
                </a:lnTo>
                <a:lnTo>
                  <a:pt x="0" y="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7" name="Shape 127"/>
          <p:cNvSpPr/>
          <p:nvPr/>
        </p:nvSpPr>
        <p:spPr>
          <a:xfrm>
            <a:off x="6914364" y="3695473"/>
            <a:ext cx="753977" cy="577515"/>
          </a:xfrm>
          <a:custGeom>
            <a:avLst/>
            <a:gdLst/>
            <a:ahLst/>
            <a:cxnLst/>
            <a:rect l="0" t="0" r="0" b="0"/>
            <a:pathLst>
              <a:path w="120000" h="120000" extrusionOk="0">
                <a:moveTo>
                  <a:pt x="0" y="0"/>
                </a:moveTo>
                <a:lnTo>
                  <a:pt x="7659" y="120000"/>
                </a:lnTo>
                <a:lnTo>
                  <a:pt x="119999" y="106666"/>
                </a:lnTo>
                <a:lnTo>
                  <a:pt x="0" y="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8" name="Shape 128"/>
          <p:cNvSpPr/>
          <p:nvPr/>
        </p:nvSpPr>
        <p:spPr>
          <a:xfrm>
            <a:off x="7999396" y="3083466"/>
            <a:ext cx="1090862" cy="561474"/>
          </a:xfrm>
          <a:custGeom>
            <a:avLst/>
            <a:gdLst/>
            <a:ahLst/>
            <a:cxnLst/>
            <a:rect l="0" t="0" r="0" b="0"/>
            <a:pathLst>
              <a:path w="120000" h="120000" extrusionOk="0">
                <a:moveTo>
                  <a:pt x="47646" y="0"/>
                </a:moveTo>
                <a:lnTo>
                  <a:pt x="0" y="120000"/>
                </a:lnTo>
                <a:lnTo>
                  <a:pt x="120000" y="54857"/>
                </a:lnTo>
                <a:lnTo>
                  <a:pt x="52941" y="3428"/>
                </a:lnTo>
                <a:lnTo>
                  <a:pt x="47646" y="0"/>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9" name="Shape 129"/>
          <p:cNvSpPr/>
          <p:nvPr/>
        </p:nvSpPr>
        <p:spPr>
          <a:xfrm rot="-1777537">
            <a:off x="942594" y="1052425"/>
            <a:ext cx="689811" cy="834191"/>
          </a:xfrm>
          <a:custGeom>
            <a:avLst/>
            <a:gdLst/>
            <a:ahLst/>
            <a:cxnLst/>
            <a:rect l="0" t="0" r="0" b="0"/>
            <a:pathLst>
              <a:path w="120000" h="120000" extrusionOk="0">
                <a:moveTo>
                  <a:pt x="0" y="43846"/>
                </a:moveTo>
                <a:lnTo>
                  <a:pt x="94883" y="0"/>
                </a:lnTo>
                <a:lnTo>
                  <a:pt x="119999" y="120000"/>
                </a:lnTo>
                <a:lnTo>
                  <a:pt x="0" y="43846"/>
                </a:lnTo>
                <a:close/>
              </a:path>
            </a:pathLst>
          </a:custGeom>
          <a:solidFill>
            <a:srgbClr val="2E75B5"/>
          </a:solidFill>
          <a:ln w="12700"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0" name="Shape 130"/>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p:tgtEl>
                                          <p:spTgt spid="125"/>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 calcmode="lin" valueType="num">
                                      <p:cBhvr additive="base">
                                        <p:cTn id="14" dur="500"/>
                                        <p:tgtEl>
                                          <p:spTgt spid="126"/>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127"/>
                                        </p:tgtEl>
                                        <p:attrNameLst>
                                          <p:attrName>style.visibility</p:attrName>
                                        </p:attrNameLst>
                                      </p:cBhvr>
                                      <p:to>
                                        <p:strVal val="visible"/>
                                      </p:to>
                                    </p:set>
                                    <p:anim calcmode="lin" valueType="num">
                                      <p:cBhvr additive="base">
                                        <p:cTn id="17" dur="500"/>
                                        <p:tgtEl>
                                          <p:spTgt spid="127"/>
                                        </p:tgtEl>
                                        <p:attrNameLst>
                                          <p:attrName>ppt_x</p:attrName>
                                        </p:attrNameLst>
                                      </p:cBhvr>
                                      <p:tavLst>
                                        <p:tav tm="0">
                                          <p:val>
                                            <p:strVal val="#ppt_x-1"/>
                                          </p:val>
                                        </p:tav>
                                        <p:tav tm="100000">
                                          <p:val>
                                            <p:strVal val="#ppt_x"/>
                                          </p:val>
                                        </p:tav>
                                      </p:tavLst>
                                    </p:anim>
                                  </p:childTnLst>
                                </p:cTn>
                              </p:par>
                              <p:par>
                                <p:cTn id="18" presetID="2" presetClass="entr" presetSubtype="8" fill="hold" nodeType="withEffect">
                                  <p:stCondLst>
                                    <p:cond delay="0"/>
                                  </p:stCondLst>
                                  <p:childTnLst>
                                    <p:set>
                                      <p:cBhvr>
                                        <p:cTn id="19" dur="1" fill="hold">
                                          <p:stCondLst>
                                            <p:cond delay="0"/>
                                          </p:stCondLst>
                                        </p:cTn>
                                        <p:tgtEl>
                                          <p:spTgt spid="128"/>
                                        </p:tgtEl>
                                        <p:attrNameLst>
                                          <p:attrName>style.visibility</p:attrName>
                                        </p:attrNameLst>
                                      </p:cBhvr>
                                      <p:to>
                                        <p:strVal val="visible"/>
                                      </p:to>
                                    </p:set>
                                    <p:anim calcmode="lin" valueType="num">
                                      <p:cBhvr additive="base">
                                        <p:cTn id="20" dur="500"/>
                                        <p:tgtEl>
                                          <p:spTgt spid="128"/>
                                        </p:tgtEl>
                                        <p:attrNameLst>
                                          <p:attrName>ppt_x</p:attrName>
                                        </p:attrNameLst>
                                      </p:cBhvr>
                                      <p:tavLst>
                                        <p:tav tm="0">
                                          <p:val>
                                            <p:strVal val="#ppt_x-1"/>
                                          </p:val>
                                        </p:tav>
                                        <p:tav tm="100000">
                                          <p:val>
                                            <p:strVal val="#ppt_x"/>
                                          </p:val>
                                        </p:tav>
                                      </p:tavLst>
                                    </p:anim>
                                  </p:childTnLst>
                                </p:cTn>
                              </p:par>
                              <p:par>
                                <p:cTn id="21" presetID="2" presetClass="entr" presetSubtype="8" fill="hold" nodeType="withEffect">
                                  <p:stCondLst>
                                    <p:cond delay="0"/>
                                  </p:stCondLst>
                                  <p:childTnLst>
                                    <p:set>
                                      <p:cBhvr>
                                        <p:cTn id="22" dur="1" fill="hold">
                                          <p:stCondLst>
                                            <p:cond delay="0"/>
                                          </p:stCondLst>
                                        </p:cTn>
                                        <p:tgtEl>
                                          <p:spTgt spid="129"/>
                                        </p:tgtEl>
                                        <p:attrNameLst>
                                          <p:attrName>style.visibility</p:attrName>
                                        </p:attrNameLst>
                                      </p:cBhvr>
                                      <p:to>
                                        <p:strVal val="visible"/>
                                      </p:to>
                                    </p:set>
                                    <p:anim calcmode="lin" valueType="num">
                                      <p:cBhvr additive="base">
                                        <p:cTn id="23" dur="500"/>
                                        <p:tgtEl>
                                          <p:spTgt spid="129"/>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0"/>
                                  </p:stCondLst>
                                  <p:childTnLst>
                                    <p:set>
                                      <p:cBhvr>
                                        <p:cTn id="25" dur="1" fill="hold">
                                          <p:stCondLst>
                                            <p:cond delay="0"/>
                                          </p:stCondLst>
                                        </p:cTn>
                                        <p:tgtEl>
                                          <p:spTgt spid="120"/>
                                        </p:tgtEl>
                                        <p:attrNameLst>
                                          <p:attrName>style.visibility</p:attrName>
                                        </p:attrNameLst>
                                      </p:cBhvr>
                                      <p:to>
                                        <p:strVal val="visible"/>
                                      </p:to>
                                    </p:set>
                                    <p:anim calcmode="lin" valueType="num">
                                      <p:cBhvr additive="base">
                                        <p:cTn id="26" dur="500"/>
                                        <p:tgtEl>
                                          <p:spTgt spid="120"/>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0"/>
                                  </p:stCondLst>
                                  <p:childTnLst>
                                    <p:set>
                                      <p:cBhvr>
                                        <p:cTn id="28" dur="1" fill="hold">
                                          <p:stCondLst>
                                            <p:cond delay="0"/>
                                          </p:stCondLst>
                                        </p:cTn>
                                        <p:tgtEl>
                                          <p:spTgt spid="121"/>
                                        </p:tgtEl>
                                        <p:attrNameLst>
                                          <p:attrName>style.visibility</p:attrName>
                                        </p:attrNameLst>
                                      </p:cBhvr>
                                      <p:to>
                                        <p:strVal val="visible"/>
                                      </p:to>
                                    </p:set>
                                    <p:anim calcmode="lin" valueType="num">
                                      <p:cBhvr additive="base">
                                        <p:cTn id="29" dur="500"/>
                                        <p:tgtEl>
                                          <p:spTgt spid="121"/>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122"/>
                                        </p:tgtEl>
                                        <p:attrNameLst>
                                          <p:attrName>style.visibility</p:attrName>
                                        </p:attrNameLst>
                                      </p:cBhvr>
                                      <p:to>
                                        <p:strVal val="visible"/>
                                      </p:to>
                                    </p:set>
                                    <p:anim calcmode="lin" valueType="num">
                                      <p:cBhvr additive="base">
                                        <p:cTn id="32" dur="500"/>
                                        <p:tgtEl>
                                          <p:spTgt spid="122"/>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anim calcmode="lin" valueType="num">
                                      <p:cBhvr additive="base">
                                        <p:cTn id="35" dur="500"/>
                                        <p:tgtEl>
                                          <p:spTgt spid="123"/>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 calcmode="lin" valueType="num">
                                      <p:cBhvr additive="base">
                                        <p:cTn id="38" dur="500"/>
                                        <p:tgtEl>
                                          <p:spTgt spid="124"/>
                                        </p:tgtEl>
                                        <p:attrNameLst>
                                          <p:attrName>ppt_x</p:attrName>
                                        </p:attrNameLst>
                                      </p:cBhvr>
                                      <p:tavLst>
                                        <p:tav tm="0">
                                          <p:val>
                                            <p:strVal val="#ppt_x-1"/>
                                          </p:val>
                                        </p:tav>
                                        <p:tav tm="100000">
                                          <p:val>
                                            <p:strVal val="#ppt_x"/>
                                          </p:val>
                                        </p:tav>
                                      </p:tavLst>
                                    </p:anim>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30"/>
                                        </p:tgtEl>
                                        <p:attrNameLst>
                                          <p:attrName>style.visibility</p:attrName>
                                        </p:attrNameLst>
                                      </p:cBhvr>
                                      <p:to>
                                        <p:strVal val="visible"/>
                                      </p:to>
                                    </p:set>
                                    <p:animEffect transition="in" filter="fade">
                                      <p:cBhvr>
                                        <p:cTn id="4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Shape 288"/>
          <p:cNvPicPr preferRelativeResize="0"/>
          <p:nvPr/>
        </p:nvPicPr>
        <p:blipFill rotWithShape="1">
          <a:blip r:embed="rId3">
            <a:alphaModFix/>
          </a:blip>
          <a:srcRect/>
          <a:stretch/>
        </p:blipFill>
        <p:spPr>
          <a:xfrm>
            <a:off x="-24783" y="-16227"/>
            <a:ext cx="9193563" cy="5175953"/>
          </a:xfrm>
          <a:prstGeom prst="rect">
            <a:avLst/>
          </a:prstGeom>
          <a:noFill/>
          <a:ln>
            <a:noFill/>
          </a:ln>
        </p:spPr>
      </p:pic>
      <p:sp>
        <p:nvSpPr>
          <p:cNvPr id="289" name="Shape 289"/>
          <p:cNvSpPr/>
          <p:nvPr/>
        </p:nvSpPr>
        <p:spPr>
          <a:xfrm>
            <a:off x="2586716" y="611625"/>
            <a:ext cx="3701110" cy="3701106"/>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290" name="Shape 290"/>
          <p:cNvSpPr/>
          <p:nvPr/>
        </p:nvSpPr>
        <p:spPr>
          <a:xfrm>
            <a:off x="2502342" y="527252"/>
            <a:ext cx="3869856" cy="3869852"/>
          </a:xfrm>
          <a:prstGeom prst="ellipse">
            <a:avLst/>
          </a:prstGeom>
          <a:noFill/>
          <a:ln w="117475" cap="flat" cmpd="sng">
            <a:solidFill>
              <a:srgbClr val="BBD6EE">
                <a:alpha val="60000"/>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291" name="Shape 291"/>
          <p:cNvSpPr/>
          <p:nvPr/>
        </p:nvSpPr>
        <p:spPr>
          <a:xfrm rot="961210">
            <a:off x="1262828" y="2993350"/>
            <a:ext cx="847203" cy="437266"/>
          </a:xfrm>
          <a:custGeom>
            <a:avLst/>
            <a:gdLst/>
            <a:ahLst/>
            <a:cxnLst/>
            <a:rect l="0" t="0" r="0" b="0"/>
            <a:pathLst>
              <a:path w="120000" h="120000" extrusionOk="0">
                <a:moveTo>
                  <a:pt x="0" y="0"/>
                </a:moveTo>
                <a:lnTo>
                  <a:pt x="120000" y="0"/>
                </a:lnTo>
                <a:lnTo>
                  <a:pt x="53225"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2" name="Shape 292"/>
          <p:cNvSpPr/>
          <p:nvPr/>
        </p:nvSpPr>
        <p:spPr>
          <a:xfrm rot="-8927407">
            <a:off x="1944617" y="3562848"/>
            <a:ext cx="847204" cy="437267"/>
          </a:xfrm>
          <a:custGeom>
            <a:avLst/>
            <a:gdLst/>
            <a:ahLst/>
            <a:cxnLst/>
            <a:rect l="0" t="0" r="0" b="0"/>
            <a:pathLst>
              <a:path w="120000" h="120000" extrusionOk="0">
                <a:moveTo>
                  <a:pt x="0" y="0"/>
                </a:moveTo>
                <a:lnTo>
                  <a:pt x="120000" y="0"/>
                </a:lnTo>
                <a:lnTo>
                  <a:pt x="53225"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3" name="Shape 293"/>
          <p:cNvSpPr/>
          <p:nvPr/>
        </p:nvSpPr>
        <p:spPr>
          <a:xfrm>
            <a:off x="1070933" y="3747330"/>
            <a:ext cx="561471" cy="593558"/>
          </a:xfrm>
          <a:custGeom>
            <a:avLst/>
            <a:gdLst/>
            <a:ahLst/>
            <a:cxnLst/>
            <a:rect l="0" t="0" r="0" b="0"/>
            <a:pathLst>
              <a:path w="120000" h="120000" extrusionOk="0">
                <a:moveTo>
                  <a:pt x="0" y="0"/>
                </a:moveTo>
                <a:lnTo>
                  <a:pt x="120000" y="55135"/>
                </a:lnTo>
                <a:lnTo>
                  <a:pt x="6857"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4" name="Shape 294"/>
          <p:cNvSpPr/>
          <p:nvPr/>
        </p:nvSpPr>
        <p:spPr>
          <a:xfrm>
            <a:off x="477375" y="3169816"/>
            <a:ext cx="336882" cy="304798"/>
          </a:xfrm>
          <a:custGeom>
            <a:avLst/>
            <a:gdLst/>
            <a:ahLst/>
            <a:cxnLst/>
            <a:rect l="0" t="0" r="0" b="0"/>
            <a:pathLst>
              <a:path w="120000" h="120000" extrusionOk="0">
                <a:moveTo>
                  <a:pt x="0" y="0"/>
                </a:moveTo>
                <a:lnTo>
                  <a:pt x="28571" y="120000"/>
                </a:lnTo>
                <a:lnTo>
                  <a:pt x="119999" y="75789"/>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5" name="Shape 295"/>
          <p:cNvSpPr/>
          <p:nvPr/>
        </p:nvSpPr>
        <p:spPr>
          <a:xfrm>
            <a:off x="1488025" y="4292764"/>
            <a:ext cx="481262" cy="401053"/>
          </a:xfrm>
          <a:custGeom>
            <a:avLst/>
            <a:gdLst/>
            <a:ahLst/>
            <a:cxnLst/>
            <a:rect l="0" t="0" r="0" b="0"/>
            <a:pathLst>
              <a:path w="120000" h="120000" extrusionOk="0">
                <a:moveTo>
                  <a:pt x="43999" y="28800"/>
                </a:moveTo>
                <a:lnTo>
                  <a:pt x="0" y="120000"/>
                </a:lnTo>
                <a:lnTo>
                  <a:pt x="120000" y="0"/>
                </a:lnTo>
                <a:lnTo>
                  <a:pt x="43999" y="2880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6" name="Shape 296"/>
          <p:cNvSpPr/>
          <p:nvPr/>
        </p:nvSpPr>
        <p:spPr>
          <a:xfrm rot="4178014">
            <a:off x="2249457" y="617007"/>
            <a:ext cx="401052" cy="481261"/>
          </a:xfrm>
          <a:custGeom>
            <a:avLst/>
            <a:gdLst/>
            <a:ahLst/>
            <a:cxnLst/>
            <a:rect l="0" t="0" r="0" b="0"/>
            <a:pathLst>
              <a:path w="120000" h="120000" extrusionOk="0">
                <a:moveTo>
                  <a:pt x="0" y="0"/>
                </a:moveTo>
                <a:lnTo>
                  <a:pt x="120000" y="24000"/>
                </a:lnTo>
                <a:lnTo>
                  <a:pt x="4799"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7" name="Shape 297"/>
          <p:cNvSpPr/>
          <p:nvPr/>
        </p:nvSpPr>
        <p:spPr>
          <a:xfrm>
            <a:off x="6896410" y="809512"/>
            <a:ext cx="866271" cy="577515"/>
          </a:xfrm>
          <a:custGeom>
            <a:avLst/>
            <a:gdLst/>
            <a:ahLst/>
            <a:cxnLst/>
            <a:rect l="0" t="0" r="0" b="0"/>
            <a:pathLst>
              <a:path w="120000" h="120000" extrusionOk="0">
                <a:moveTo>
                  <a:pt x="0" y="13333"/>
                </a:moveTo>
                <a:lnTo>
                  <a:pt x="120000" y="0"/>
                </a:lnTo>
                <a:lnTo>
                  <a:pt x="55555" y="120000"/>
                </a:lnTo>
                <a:lnTo>
                  <a:pt x="0" y="13333"/>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8" name="Shape 298"/>
          <p:cNvSpPr/>
          <p:nvPr/>
        </p:nvSpPr>
        <p:spPr>
          <a:xfrm>
            <a:off x="6976621" y="1739955"/>
            <a:ext cx="368969" cy="352927"/>
          </a:xfrm>
          <a:custGeom>
            <a:avLst/>
            <a:gdLst/>
            <a:ahLst/>
            <a:cxnLst/>
            <a:rect l="0" t="0" r="0" b="0"/>
            <a:pathLst>
              <a:path w="120000" h="120000" extrusionOk="0">
                <a:moveTo>
                  <a:pt x="0" y="0"/>
                </a:moveTo>
                <a:lnTo>
                  <a:pt x="120000" y="16363"/>
                </a:lnTo>
                <a:lnTo>
                  <a:pt x="36521"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99" name="Shape 299"/>
          <p:cNvSpPr/>
          <p:nvPr/>
        </p:nvSpPr>
        <p:spPr>
          <a:xfrm>
            <a:off x="6559525" y="2285388"/>
            <a:ext cx="753977" cy="577515"/>
          </a:xfrm>
          <a:custGeom>
            <a:avLst/>
            <a:gdLst/>
            <a:ahLst/>
            <a:cxnLst/>
            <a:rect l="0" t="0" r="0" b="0"/>
            <a:pathLst>
              <a:path w="120000" h="120000" extrusionOk="0">
                <a:moveTo>
                  <a:pt x="0" y="0"/>
                </a:moveTo>
                <a:lnTo>
                  <a:pt x="7659" y="120000"/>
                </a:lnTo>
                <a:lnTo>
                  <a:pt x="119999" y="106666"/>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p:nvPr/>
        </p:nvSpPr>
        <p:spPr>
          <a:xfrm>
            <a:off x="7313503" y="2622266"/>
            <a:ext cx="1090862" cy="561474"/>
          </a:xfrm>
          <a:custGeom>
            <a:avLst/>
            <a:gdLst/>
            <a:ahLst/>
            <a:cxnLst/>
            <a:rect l="0" t="0" r="0" b="0"/>
            <a:pathLst>
              <a:path w="120000" h="120000" extrusionOk="0">
                <a:moveTo>
                  <a:pt x="47646" y="0"/>
                </a:moveTo>
                <a:lnTo>
                  <a:pt x="0" y="120000"/>
                </a:lnTo>
                <a:lnTo>
                  <a:pt x="120000" y="54857"/>
                </a:lnTo>
                <a:lnTo>
                  <a:pt x="52941" y="3428"/>
                </a:lnTo>
                <a:lnTo>
                  <a:pt x="47646"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01" name="Shape 301"/>
          <p:cNvSpPr/>
          <p:nvPr/>
        </p:nvSpPr>
        <p:spPr>
          <a:xfrm>
            <a:off x="6222642" y="3969807"/>
            <a:ext cx="689811" cy="834189"/>
          </a:xfrm>
          <a:custGeom>
            <a:avLst/>
            <a:gdLst/>
            <a:ahLst/>
            <a:cxnLst/>
            <a:rect l="0" t="0" r="0" b="0"/>
            <a:pathLst>
              <a:path w="120000" h="120000" extrusionOk="0">
                <a:moveTo>
                  <a:pt x="0" y="43846"/>
                </a:moveTo>
                <a:lnTo>
                  <a:pt x="94883" y="0"/>
                </a:lnTo>
                <a:lnTo>
                  <a:pt x="119999" y="120000"/>
                </a:lnTo>
                <a:lnTo>
                  <a:pt x="0" y="43846"/>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02" name="Shape 302"/>
          <p:cNvSpPr/>
          <p:nvPr/>
        </p:nvSpPr>
        <p:spPr>
          <a:xfrm>
            <a:off x="2722188" y="2002584"/>
            <a:ext cx="3433732" cy="565603"/>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spcAft>
                <a:spcPts val="0"/>
              </a:spcAft>
              <a:buClr>
                <a:schemeClr val="lt1"/>
              </a:buClr>
              <a:buSzPct val="25000"/>
              <a:buFont typeface="Arial"/>
              <a:buNone/>
            </a:pPr>
            <a:r>
              <a:rPr lang="zh-CN" sz="2800" b="1" i="0" u="none" strike="noStrike" cap="none">
                <a:solidFill>
                  <a:schemeClr val="lt1"/>
                </a:solidFill>
                <a:latin typeface="Arial"/>
                <a:ea typeface="Arial"/>
                <a:cs typeface="Arial"/>
                <a:sym typeface="Arial"/>
              </a:rPr>
              <a:t>项目技术方案</a:t>
            </a:r>
          </a:p>
        </p:txBody>
      </p:sp>
      <p:sp>
        <p:nvSpPr>
          <p:cNvPr id="303" name="Shape 303"/>
          <p:cNvSpPr/>
          <p:nvPr/>
        </p:nvSpPr>
        <p:spPr>
          <a:xfrm>
            <a:off x="2987824" y="2695840"/>
            <a:ext cx="144016" cy="144016"/>
          </a:xfrm>
          <a:prstGeom prst="ellipse">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CCECFF"/>
              </a:solidFill>
              <a:latin typeface="Arial"/>
              <a:ea typeface="Arial"/>
              <a:cs typeface="Arial"/>
              <a:sym typeface="Arial"/>
            </a:endParaRPr>
          </a:p>
        </p:txBody>
      </p:sp>
      <p:sp>
        <p:nvSpPr>
          <p:cNvPr id="304" name="Shape 304"/>
          <p:cNvSpPr/>
          <p:nvPr/>
        </p:nvSpPr>
        <p:spPr>
          <a:xfrm>
            <a:off x="3092449" y="2550691"/>
            <a:ext cx="4567603" cy="39658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描述本项目采用的技术方案</a:t>
            </a:r>
          </a:p>
        </p:txBody>
      </p:sp>
      <p:sp>
        <p:nvSpPr>
          <p:cNvPr id="305" name="Shape 305"/>
          <p:cNvSpPr txBox="1"/>
          <p:nvPr/>
        </p:nvSpPr>
        <p:spPr>
          <a:xfrm>
            <a:off x="3826135" y="1121940"/>
            <a:ext cx="1327294" cy="110799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6600" b="1" i="0" u="none" strike="noStrike" cap="none">
                <a:solidFill>
                  <a:schemeClr val="lt1"/>
                </a:solidFill>
                <a:latin typeface="Arial"/>
                <a:ea typeface="Arial"/>
                <a:cs typeface="Arial"/>
                <a:sym typeface="Arial"/>
              </a:rPr>
              <a:t>03</a:t>
            </a:r>
          </a:p>
        </p:txBody>
      </p:sp>
      <p:cxnSp>
        <p:nvCxnSpPr>
          <p:cNvPr id="306" name="Shape 306"/>
          <p:cNvCxnSpPr/>
          <p:nvPr/>
        </p:nvCxnSpPr>
        <p:spPr>
          <a:xfrm flipH="1">
            <a:off x="3275854" y="-20538"/>
            <a:ext cx="1332210" cy="1118808"/>
          </a:xfrm>
          <a:prstGeom prst="straightConnector1">
            <a:avLst/>
          </a:prstGeom>
          <a:noFill/>
          <a:ln w="76200" cap="flat" cmpd="sng">
            <a:solidFill>
              <a:schemeClr val="accent1"/>
            </a:solidFill>
            <a:prstDash val="solid"/>
            <a:miter/>
            <a:headEnd type="none" w="med" len="med"/>
            <a:tailEnd type="none" w="med" len="med"/>
          </a:ln>
        </p:spPr>
      </p:cxnSp>
      <p:cxnSp>
        <p:nvCxnSpPr>
          <p:cNvPr id="307" name="Shape 307"/>
          <p:cNvCxnSpPr/>
          <p:nvPr/>
        </p:nvCxnSpPr>
        <p:spPr>
          <a:xfrm flipH="1">
            <a:off x="4139951" y="3474616"/>
            <a:ext cx="1800198" cy="1680280"/>
          </a:xfrm>
          <a:prstGeom prst="straightConnector1">
            <a:avLst/>
          </a:prstGeom>
          <a:noFill/>
          <a:ln w="76200" cap="flat" cmpd="sng">
            <a:solidFill>
              <a:schemeClr val="accent1"/>
            </a:solidFill>
            <a:prstDash val="solid"/>
            <a:miter/>
            <a:headEnd type="none" w="med" len="med"/>
            <a:tailEnd type="none" w="med" len="med"/>
          </a:ln>
        </p:spPr>
      </p:cxnSp>
      <p:sp>
        <p:nvSpPr>
          <p:cNvPr id="308" name="Shape 308"/>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base">
                                        <p:cTn id="7" dur="150"/>
                                        <p:tgtEl>
                                          <p:spTgt spid="289"/>
                                        </p:tgtEl>
                                        <p:attrNameLst>
                                          <p:attrName>ppt_w</p:attrName>
                                        </p:attrNameLst>
                                      </p:cBhvr>
                                      <p:tavLst>
                                        <p:tav tm="0">
                                          <p:val>
                                            <p:strVal val="0"/>
                                          </p:val>
                                        </p:tav>
                                        <p:tav tm="100000">
                                          <p:val>
                                            <p:strVal val="#ppt_w"/>
                                          </p:val>
                                        </p:tav>
                                      </p:tavLst>
                                    </p:anim>
                                    <p:anim calcmode="lin" valueType="num">
                                      <p:cBhvr additive="base">
                                        <p:cTn id="8" dur="150"/>
                                        <p:tgtEl>
                                          <p:spTgt spid="289"/>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290"/>
                                        </p:tgtEl>
                                        <p:attrNameLst>
                                          <p:attrName>style.visibility</p:attrName>
                                        </p:attrNameLst>
                                      </p:cBhvr>
                                      <p:to>
                                        <p:strVal val="visible"/>
                                      </p:to>
                                    </p:set>
                                    <p:animEffect transition="in" filter="fade">
                                      <p:cBhvr>
                                        <p:cTn id="11" dur="2000"/>
                                        <p:tgtEl>
                                          <p:spTgt spid="29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06"/>
                                        </p:tgtEl>
                                        <p:attrNameLst>
                                          <p:attrName>style.visibility</p:attrName>
                                        </p:attrNameLst>
                                      </p:cBhvr>
                                      <p:to>
                                        <p:strVal val="visible"/>
                                      </p:to>
                                    </p:set>
                                    <p:animEffect transition="in" filter="fade">
                                      <p:cBhvr>
                                        <p:cTn id="15" dur="500"/>
                                        <p:tgtEl>
                                          <p:spTgt spid="306"/>
                                        </p:tgtEl>
                                      </p:cBhvr>
                                    </p:animEffect>
                                  </p:childTnLst>
                                </p:cTn>
                              </p:par>
                            </p:childTnLst>
                          </p:cTn>
                        </p:par>
                        <p:par>
                          <p:cTn id="16" fill="hold">
                            <p:stCondLst>
                              <p:cond delay="2500"/>
                            </p:stCondLst>
                            <p:childTnLst>
                              <p:par>
                                <p:cTn id="17" presetID="2" presetClass="entr" presetSubtype="8" fill="hold" nodeType="afterEffect">
                                  <p:stCondLst>
                                    <p:cond delay="0"/>
                                  </p:stCondLst>
                                  <p:childTnLst>
                                    <p:set>
                                      <p:cBhvr>
                                        <p:cTn id="18" dur="1" fill="hold">
                                          <p:stCondLst>
                                            <p:cond delay="0"/>
                                          </p:stCondLst>
                                        </p:cTn>
                                        <p:tgtEl>
                                          <p:spTgt spid="297"/>
                                        </p:tgtEl>
                                        <p:attrNameLst>
                                          <p:attrName>style.visibility</p:attrName>
                                        </p:attrNameLst>
                                      </p:cBhvr>
                                      <p:to>
                                        <p:strVal val="visible"/>
                                      </p:to>
                                    </p:set>
                                    <p:anim calcmode="lin" valueType="num">
                                      <p:cBhvr additive="base">
                                        <p:cTn id="19" dur="500"/>
                                        <p:tgtEl>
                                          <p:spTgt spid="297"/>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298"/>
                                        </p:tgtEl>
                                        <p:attrNameLst>
                                          <p:attrName>style.visibility</p:attrName>
                                        </p:attrNameLst>
                                      </p:cBhvr>
                                      <p:to>
                                        <p:strVal val="visible"/>
                                      </p:to>
                                    </p:set>
                                    <p:anim calcmode="lin" valueType="num">
                                      <p:cBhvr additive="base">
                                        <p:cTn id="22" dur="500"/>
                                        <p:tgtEl>
                                          <p:spTgt spid="298"/>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299"/>
                                        </p:tgtEl>
                                        <p:attrNameLst>
                                          <p:attrName>style.visibility</p:attrName>
                                        </p:attrNameLst>
                                      </p:cBhvr>
                                      <p:to>
                                        <p:strVal val="visible"/>
                                      </p:to>
                                    </p:set>
                                    <p:anim calcmode="lin" valueType="num">
                                      <p:cBhvr additive="base">
                                        <p:cTn id="25" dur="500"/>
                                        <p:tgtEl>
                                          <p:spTgt spid="299"/>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300"/>
                                        </p:tgtEl>
                                        <p:attrNameLst>
                                          <p:attrName>style.visibility</p:attrName>
                                        </p:attrNameLst>
                                      </p:cBhvr>
                                      <p:to>
                                        <p:strVal val="visible"/>
                                      </p:to>
                                    </p:set>
                                    <p:anim calcmode="lin" valueType="num">
                                      <p:cBhvr additive="base">
                                        <p:cTn id="28" dur="500"/>
                                        <p:tgtEl>
                                          <p:spTgt spid="300"/>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301"/>
                                        </p:tgtEl>
                                        <p:attrNameLst>
                                          <p:attrName>style.visibility</p:attrName>
                                        </p:attrNameLst>
                                      </p:cBhvr>
                                      <p:to>
                                        <p:strVal val="visible"/>
                                      </p:to>
                                    </p:set>
                                    <p:anim calcmode="lin" valueType="num">
                                      <p:cBhvr additive="base">
                                        <p:cTn id="31" dur="500"/>
                                        <p:tgtEl>
                                          <p:spTgt spid="301"/>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291"/>
                                        </p:tgtEl>
                                        <p:attrNameLst>
                                          <p:attrName>style.visibility</p:attrName>
                                        </p:attrNameLst>
                                      </p:cBhvr>
                                      <p:to>
                                        <p:strVal val="visible"/>
                                      </p:to>
                                    </p:set>
                                    <p:anim calcmode="lin" valueType="num">
                                      <p:cBhvr additive="base">
                                        <p:cTn id="34" dur="500"/>
                                        <p:tgtEl>
                                          <p:spTgt spid="291"/>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292"/>
                                        </p:tgtEl>
                                        <p:attrNameLst>
                                          <p:attrName>style.visibility</p:attrName>
                                        </p:attrNameLst>
                                      </p:cBhvr>
                                      <p:to>
                                        <p:strVal val="visible"/>
                                      </p:to>
                                    </p:set>
                                    <p:anim calcmode="lin" valueType="num">
                                      <p:cBhvr additive="base">
                                        <p:cTn id="37" dur="500"/>
                                        <p:tgtEl>
                                          <p:spTgt spid="292"/>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293"/>
                                        </p:tgtEl>
                                        <p:attrNameLst>
                                          <p:attrName>style.visibility</p:attrName>
                                        </p:attrNameLst>
                                      </p:cBhvr>
                                      <p:to>
                                        <p:strVal val="visible"/>
                                      </p:to>
                                    </p:set>
                                    <p:anim calcmode="lin" valueType="num">
                                      <p:cBhvr additive="base">
                                        <p:cTn id="40" dur="500"/>
                                        <p:tgtEl>
                                          <p:spTgt spid="293"/>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294"/>
                                        </p:tgtEl>
                                        <p:attrNameLst>
                                          <p:attrName>style.visibility</p:attrName>
                                        </p:attrNameLst>
                                      </p:cBhvr>
                                      <p:to>
                                        <p:strVal val="visible"/>
                                      </p:to>
                                    </p:set>
                                    <p:anim calcmode="lin" valueType="num">
                                      <p:cBhvr additive="base">
                                        <p:cTn id="43" dur="500"/>
                                        <p:tgtEl>
                                          <p:spTgt spid="294"/>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295"/>
                                        </p:tgtEl>
                                        <p:attrNameLst>
                                          <p:attrName>style.visibility</p:attrName>
                                        </p:attrNameLst>
                                      </p:cBhvr>
                                      <p:to>
                                        <p:strVal val="visible"/>
                                      </p:to>
                                    </p:set>
                                    <p:anim calcmode="lin" valueType="num">
                                      <p:cBhvr additive="base">
                                        <p:cTn id="46" dur="500"/>
                                        <p:tgtEl>
                                          <p:spTgt spid="295"/>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296"/>
                                        </p:tgtEl>
                                        <p:attrNameLst>
                                          <p:attrName>style.visibility</p:attrName>
                                        </p:attrNameLst>
                                      </p:cBhvr>
                                      <p:to>
                                        <p:strVal val="visible"/>
                                      </p:to>
                                    </p:set>
                                    <p:anim calcmode="lin" valueType="num">
                                      <p:cBhvr additive="base">
                                        <p:cTn id="49" dur="500"/>
                                        <p:tgtEl>
                                          <p:spTgt spid="296"/>
                                        </p:tgtEl>
                                        <p:attrNameLst>
                                          <p:attrName>ppt_x</p:attrName>
                                        </p:attrNameLst>
                                      </p:cBhvr>
                                      <p:tavLst>
                                        <p:tav tm="0">
                                          <p:val>
                                            <p:strVal val="#ppt_x-1"/>
                                          </p:val>
                                        </p:tav>
                                        <p:tav tm="100000">
                                          <p:val>
                                            <p:strVal val="#ppt_x"/>
                                          </p:val>
                                        </p:tav>
                                      </p:tavLst>
                                    </p:anim>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302">
                                            <p:txEl>
                                              <p:pRg st="0" end="0"/>
                                            </p:txEl>
                                          </p:spTgt>
                                        </p:tgtEl>
                                        <p:attrNameLst>
                                          <p:attrName>style.visibility</p:attrName>
                                        </p:attrNameLst>
                                      </p:cBhvr>
                                      <p:to>
                                        <p:strVal val="visible"/>
                                      </p:to>
                                    </p:set>
                                    <p:animEffect transition="in" filter="fade">
                                      <p:cBhvr>
                                        <p:cTn id="53" dur="500"/>
                                        <p:tgtEl>
                                          <p:spTgt spid="302">
                                            <p:txEl>
                                              <p:pRg st="0" end="0"/>
                                            </p:txEl>
                                          </p:spTgt>
                                        </p:tgtEl>
                                      </p:cBhvr>
                                    </p:animEffect>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Effect transition="in" filter="fade">
                                      <p:cBhvr>
                                        <p:cTn id="57"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项目技术方案</a:t>
            </a:r>
          </a:p>
        </p:txBody>
      </p:sp>
      <p:sp>
        <p:nvSpPr>
          <p:cNvPr id="315" name="Shape 315"/>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316" name="Shape 316"/>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
        <p:nvSpPr>
          <p:cNvPr id="317" name="Shape 317"/>
          <p:cNvSpPr txBox="1"/>
          <p:nvPr/>
        </p:nvSpPr>
        <p:spPr>
          <a:xfrm>
            <a:off x="3563887" y="4299942"/>
            <a:ext cx="1728191"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项目技术方案</a:t>
            </a:r>
          </a:p>
        </p:txBody>
      </p:sp>
      <p:sp>
        <p:nvSpPr>
          <p:cNvPr id="318" name="Shape 318"/>
          <p:cNvSpPr txBox="1"/>
          <p:nvPr/>
        </p:nvSpPr>
        <p:spPr>
          <a:xfrm>
            <a:off x="5997725" y="3475050"/>
            <a:ext cx="5234399" cy="610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19" name="Shape 319" descr="-34eca91b2baeefd7.png"/>
          <p:cNvPicPr preferRelativeResize="0"/>
          <p:nvPr/>
        </p:nvPicPr>
        <p:blipFill rotWithShape="1">
          <a:blip r:embed="rId3">
            <a:alphaModFix/>
          </a:blip>
          <a:srcRect/>
          <a:stretch/>
        </p:blipFill>
        <p:spPr>
          <a:xfrm>
            <a:off x="761250" y="657500"/>
            <a:ext cx="7944550" cy="3642449"/>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5"/>
                                        </p:tgtEl>
                                        <p:attrNameLst>
                                          <p:attrName>style.visibility</p:attrName>
                                        </p:attrNameLst>
                                      </p:cBhvr>
                                      <p:to>
                                        <p:strVal val="visible"/>
                                      </p:to>
                                    </p:set>
                                    <p:animEffect transition="in" filter="fade">
                                      <p:cBhvr>
                                        <p:cTn id="11" dur="500"/>
                                        <p:tgtEl>
                                          <p:spTgt spid="3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6"/>
                                        </p:tgtEl>
                                        <p:attrNameLst>
                                          <p:attrName>style.visibility</p:attrName>
                                        </p:attrNameLst>
                                      </p:cBhvr>
                                      <p:to>
                                        <p:strVal val="visible"/>
                                      </p:to>
                                    </p:set>
                                    <p:animEffect transition="in" filter="fade">
                                      <p:cBhvr>
                                        <p:cTn id="15"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项目技术方案</a:t>
            </a:r>
          </a:p>
        </p:txBody>
      </p:sp>
      <p:sp>
        <p:nvSpPr>
          <p:cNvPr id="326" name="Shape 326"/>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327" name="Shape 327"/>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
        <p:nvSpPr>
          <p:cNvPr id="328" name="Shape 328"/>
          <p:cNvSpPr/>
          <p:nvPr/>
        </p:nvSpPr>
        <p:spPr>
          <a:xfrm>
            <a:off x="805772" y="1059582"/>
            <a:ext cx="4572000" cy="2308323"/>
          </a:xfrm>
          <a:prstGeom prst="rect">
            <a:avLst/>
          </a:prstGeom>
          <a:noFill/>
          <a:ln>
            <a:noFill/>
          </a:ln>
        </p:spPr>
        <p:txBody>
          <a:bodyPr lIns="91425" tIns="45700" rIns="91425" bIns="45700" anchor="t" anchorCtr="0">
            <a:noAutofit/>
          </a:bodyPr>
          <a:lstStyle/>
          <a:p>
            <a:pPr marL="342900" marR="0" lvl="0" indent="-342900" algn="just" rtl="0">
              <a:lnSpc>
                <a:spcPct val="2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Times New Roman"/>
                <a:ea typeface="Times New Roman"/>
                <a:cs typeface="Times New Roman"/>
                <a:sym typeface="Times New Roman"/>
              </a:rPr>
              <a:t>建模工具：PowerDesigner</a:t>
            </a:r>
          </a:p>
          <a:p>
            <a:pPr marL="342900" marR="0" lvl="0" indent="-342900" algn="just" rtl="0">
              <a:lnSpc>
                <a:spcPct val="2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Times New Roman"/>
                <a:ea typeface="Times New Roman"/>
                <a:cs typeface="Times New Roman"/>
                <a:sym typeface="Times New Roman"/>
              </a:rPr>
              <a:t>编程语言：Java/JavaScript/HTML</a:t>
            </a:r>
          </a:p>
          <a:p>
            <a:pPr marL="342900" marR="0" lvl="0" indent="-342900" algn="just" rtl="0">
              <a:lnSpc>
                <a:spcPct val="2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Times New Roman"/>
                <a:ea typeface="Times New Roman"/>
                <a:cs typeface="Times New Roman"/>
                <a:sym typeface="Times New Roman"/>
              </a:rPr>
              <a:t>编程工具：Eclipse/Intellij IDEA</a:t>
            </a:r>
          </a:p>
          <a:p>
            <a:pPr marL="342900" marR="0" lvl="0" indent="-342900" algn="just" rtl="0">
              <a:lnSpc>
                <a:spcPct val="2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Times New Roman"/>
                <a:ea typeface="Times New Roman"/>
                <a:cs typeface="Times New Roman"/>
                <a:sym typeface="Times New Roman"/>
              </a:rPr>
              <a:t>编程框架：Angular/Spring</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500"/>
                                        <p:tgtEl>
                                          <p:spTgt spid="3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6"/>
                                        </p:tgtEl>
                                        <p:attrNameLst>
                                          <p:attrName>style.visibility</p:attrName>
                                        </p:attrNameLst>
                                      </p:cBhvr>
                                      <p:to>
                                        <p:strVal val="visible"/>
                                      </p:to>
                                    </p:set>
                                    <p:animEffect transition="in" filter="fade">
                                      <p:cBhvr>
                                        <p:cTn id="11" dur="500"/>
                                        <p:tgtEl>
                                          <p:spTgt spid="3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7"/>
                                        </p:tgtEl>
                                        <p:attrNameLst>
                                          <p:attrName>style.visibility</p:attrName>
                                        </p:attrNameLst>
                                      </p:cBhvr>
                                      <p:to>
                                        <p:strVal val="visible"/>
                                      </p:to>
                                    </p:set>
                                    <p:animEffect transition="in" filter="fade">
                                      <p:cBhvr>
                                        <p:cTn id="15"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24783" y="-16227"/>
            <a:ext cx="9193563" cy="5175953"/>
          </a:xfrm>
          <a:prstGeom prst="rect">
            <a:avLst/>
          </a:prstGeom>
          <a:noFill/>
          <a:ln>
            <a:noFill/>
          </a:ln>
        </p:spPr>
      </p:pic>
      <p:sp>
        <p:nvSpPr>
          <p:cNvPr id="335" name="Shape 335"/>
          <p:cNvSpPr/>
          <p:nvPr/>
        </p:nvSpPr>
        <p:spPr>
          <a:xfrm>
            <a:off x="2586716" y="611625"/>
            <a:ext cx="3701110" cy="3701106"/>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336" name="Shape 336"/>
          <p:cNvSpPr/>
          <p:nvPr/>
        </p:nvSpPr>
        <p:spPr>
          <a:xfrm>
            <a:off x="2502342" y="527252"/>
            <a:ext cx="3869856" cy="3869852"/>
          </a:xfrm>
          <a:prstGeom prst="ellipse">
            <a:avLst/>
          </a:prstGeom>
          <a:noFill/>
          <a:ln w="117475" cap="flat" cmpd="sng">
            <a:solidFill>
              <a:srgbClr val="BBD6EE">
                <a:alpha val="60000"/>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337" name="Shape 337"/>
          <p:cNvSpPr/>
          <p:nvPr/>
        </p:nvSpPr>
        <p:spPr>
          <a:xfrm rot="961210">
            <a:off x="1262828" y="2993350"/>
            <a:ext cx="847203" cy="437266"/>
          </a:xfrm>
          <a:custGeom>
            <a:avLst/>
            <a:gdLst/>
            <a:ahLst/>
            <a:cxnLst/>
            <a:rect l="0" t="0" r="0" b="0"/>
            <a:pathLst>
              <a:path w="120000" h="120000" extrusionOk="0">
                <a:moveTo>
                  <a:pt x="0" y="0"/>
                </a:moveTo>
                <a:lnTo>
                  <a:pt x="120000" y="0"/>
                </a:lnTo>
                <a:lnTo>
                  <a:pt x="53225"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38" name="Shape 338"/>
          <p:cNvSpPr/>
          <p:nvPr/>
        </p:nvSpPr>
        <p:spPr>
          <a:xfrm rot="-8927407">
            <a:off x="1944617" y="3562848"/>
            <a:ext cx="847204" cy="437267"/>
          </a:xfrm>
          <a:custGeom>
            <a:avLst/>
            <a:gdLst/>
            <a:ahLst/>
            <a:cxnLst/>
            <a:rect l="0" t="0" r="0" b="0"/>
            <a:pathLst>
              <a:path w="120000" h="120000" extrusionOk="0">
                <a:moveTo>
                  <a:pt x="0" y="0"/>
                </a:moveTo>
                <a:lnTo>
                  <a:pt x="120000" y="0"/>
                </a:lnTo>
                <a:lnTo>
                  <a:pt x="53225"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39" name="Shape 339"/>
          <p:cNvSpPr/>
          <p:nvPr/>
        </p:nvSpPr>
        <p:spPr>
          <a:xfrm>
            <a:off x="1070933" y="3747330"/>
            <a:ext cx="561471" cy="593558"/>
          </a:xfrm>
          <a:custGeom>
            <a:avLst/>
            <a:gdLst/>
            <a:ahLst/>
            <a:cxnLst/>
            <a:rect l="0" t="0" r="0" b="0"/>
            <a:pathLst>
              <a:path w="120000" h="120000" extrusionOk="0">
                <a:moveTo>
                  <a:pt x="0" y="0"/>
                </a:moveTo>
                <a:lnTo>
                  <a:pt x="120000" y="55135"/>
                </a:lnTo>
                <a:lnTo>
                  <a:pt x="6857"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0" name="Shape 340"/>
          <p:cNvSpPr/>
          <p:nvPr/>
        </p:nvSpPr>
        <p:spPr>
          <a:xfrm>
            <a:off x="477375" y="3169816"/>
            <a:ext cx="336882" cy="304798"/>
          </a:xfrm>
          <a:custGeom>
            <a:avLst/>
            <a:gdLst/>
            <a:ahLst/>
            <a:cxnLst/>
            <a:rect l="0" t="0" r="0" b="0"/>
            <a:pathLst>
              <a:path w="120000" h="120000" extrusionOk="0">
                <a:moveTo>
                  <a:pt x="0" y="0"/>
                </a:moveTo>
                <a:lnTo>
                  <a:pt x="28571" y="120000"/>
                </a:lnTo>
                <a:lnTo>
                  <a:pt x="119999" y="75789"/>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1" name="Shape 341"/>
          <p:cNvSpPr/>
          <p:nvPr/>
        </p:nvSpPr>
        <p:spPr>
          <a:xfrm>
            <a:off x="1488025" y="4292764"/>
            <a:ext cx="481262" cy="401053"/>
          </a:xfrm>
          <a:custGeom>
            <a:avLst/>
            <a:gdLst/>
            <a:ahLst/>
            <a:cxnLst/>
            <a:rect l="0" t="0" r="0" b="0"/>
            <a:pathLst>
              <a:path w="120000" h="120000" extrusionOk="0">
                <a:moveTo>
                  <a:pt x="43999" y="28800"/>
                </a:moveTo>
                <a:lnTo>
                  <a:pt x="0" y="120000"/>
                </a:lnTo>
                <a:lnTo>
                  <a:pt x="120000" y="0"/>
                </a:lnTo>
                <a:lnTo>
                  <a:pt x="43999" y="2880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2" name="Shape 342"/>
          <p:cNvSpPr/>
          <p:nvPr/>
        </p:nvSpPr>
        <p:spPr>
          <a:xfrm rot="4178014">
            <a:off x="2249457" y="617007"/>
            <a:ext cx="401052" cy="481261"/>
          </a:xfrm>
          <a:custGeom>
            <a:avLst/>
            <a:gdLst/>
            <a:ahLst/>
            <a:cxnLst/>
            <a:rect l="0" t="0" r="0" b="0"/>
            <a:pathLst>
              <a:path w="120000" h="120000" extrusionOk="0">
                <a:moveTo>
                  <a:pt x="0" y="0"/>
                </a:moveTo>
                <a:lnTo>
                  <a:pt x="120000" y="24000"/>
                </a:lnTo>
                <a:lnTo>
                  <a:pt x="4799"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3" name="Shape 343"/>
          <p:cNvSpPr/>
          <p:nvPr/>
        </p:nvSpPr>
        <p:spPr>
          <a:xfrm>
            <a:off x="6896410" y="809512"/>
            <a:ext cx="866271" cy="577515"/>
          </a:xfrm>
          <a:custGeom>
            <a:avLst/>
            <a:gdLst/>
            <a:ahLst/>
            <a:cxnLst/>
            <a:rect l="0" t="0" r="0" b="0"/>
            <a:pathLst>
              <a:path w="120000" h="120000" extrusionOk="0">
                <a:moveTo>
                  <a:pt x="0" y="13333"/>
                </a:moveTo>
                <a:lnTo>
                  <a:pt x="120000" y="0"/>
                </a:lnTo>
                <a:lnTo>
                  <a:pt x="55555" y="120000"/>
                </a:lnTo>
                <a:lnTo>
                  <a:pt x="0" y="13333"/>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4" name="Shape 344"/>
          <p:cNvSpPr/>
          <p:nvPr/>
        </p:nvSpPr>
        <p:spPr>
          <a:xfrm>
            <a:off x="6976621" y="1739955"/>
            <a:ext cx="368969" cy="352927"/>
          </a:xfrm>
          <a:custGeom>
            <a:avLst/>
            <a:gdLst/>
            <a:ahLst/>
            <a:cxnLst/>
            <a:rect l="0" t="0" r="0" b="0"/>
            <a:pathLst>
              <a:path w="120000" h="120000" extrusionOk="0">
                <a:moveTo>
                  <a:pt x="0" y="0"/>
                </a:moveTo>
                <a:lnTo>
                  <a:pt x="120000" y="16363"/>
                </a:lnTo>
                <a:lnTo>
                  <a:pt x="36521"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5" name="Shape 345"/>
          <p:cNvSpPr/>
          <p:nvPr/>
        </p:nvSpPr>
        <p:spPr>
          <a:xfrm>
            <a:off x="6559525" y="2285388"/>
            <a:ext cx="753977" cy="577515"/>
          </a:xfrm>
          <a:custGeom>
            <a:avLst/>
            <a:gdLst/>
            <a:ahLst/>
            <a:cxnLst/>
            <a:rect l="0" t="0" r="0" b="0"/>
            <a:pathLst>
              <a:path w="120000" h="120000" extrusionOk="0">
                <a:moveTo>
                  <a:pt x="0" y="0"/>
                </a:moveTo>
                <a:lnTo>
                  <a:pt x="7659" y="120000"/>
                </a:lnTo>
                <a:lnTo>
                  <a:pt x="119999" y="106666"/>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6" name="Shape 346"/>
          <p:cNvSpPr/>
          <p:nvPr/>
        </p:nvSpPr>
        <p:spPr>
          <a:xfrm>
            <a:off x="7313503" y="2622266"/>
            <a:ext cx="1090862" cy="561474"/>
          </a:xfrm>
          <a:custGeom>
            <a:avLst/>
            <a:gdLst/>
            <a:ahLst/>
            <a:cxnLst/>
            <a:rect l="0" t="0" r="0" b="0"/>
            <a:pathLst>
              <a:path w="120000" h="120000" extrusionOk="0">
                <a:moveTo>
                  <a:pt x="47646" y="0"/>
                </a:moveTo>
                <a:lnTo>
                  <a:pt x="0" y="120000"/>
                </a:lnTo>
                <a:lnTo>
                  <a:pt x="120000" y="54857"/>
                </a:lnTo>
                <a:lnTo>
                  <a:pt x="52941" y="3428"/>
                </a:lnTo>
                <a:lnTo>
                  <a:pt x="47646"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7" name="Shape 347"/>
          <p:cNvSpPr/>
          <p:nvPr/>
        </p:nvSpPr>
        <p:spPr>
          <a:xfrm>
            <a:off x="6222642" y="3969807"/>
            <a:ext cx="689811" cy="834189"/>
          </a:xfrm>
          <a:custGeom>
            <a:avLst/>
            <a:gdLst/>
            <a:ahLst/>
            <a:cxnLst/>
            <a:rect l="0" t="0" r="0" b="0"/>
            <a:pathLst>
              <a:path w="120000" h="120000" extrusionOk="0">
                <a:moveTo>
                  <a:pt x="0" y="43846"/>
                </a:moveTo>
                <a:lnTo>
                  <a:pt x="94883" y="0"/>
                </a:lnTo>
                <a:lnTo>
                  <a:pt x="119999" y="120000"/>
                </a:lnTo>
                <a:lnTo>
                  <a:pt x="0" y="43846"/>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48" name="Shape 348"/>
          <p:cNvSpPr/>
          <p:nvPr/>
        </p:nvSpPr>
        <p:spPr>
          <a:xfrm>
            <a:off x="2722188" y="2002584"/>
            <a:ext cx="3433732" cy="565603"/>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spcAft>
                <a:spcPts val="0"/>
              </a:spcAft>
              <a:buClr>
                <a:schemeClr val="lt1"/>
              </a:buClr>
              <a:buSzPct val="25000"/>
              <a:buFont typeface="Arial"/>
              <a:buNone/>
            </a:pPr>
            <a:r>
              <a:rPr lang="zh-CN" sz="2800" b="1" i="0" u="none" strike="noStrike" cap="none">
                <a:solidFill>
                  <a:schemeClr val="lt1"/>
                </a:solidFill>
                <a:latin typeface="Arial"/>
                <a:ea typeface="Arial"/>
                <a:cs typeface="Arial"/>
                <a:sym typeface="Arial"/>
              </a:rPr>
              <a:t>项目风险估计</a:t>
            </a:r>
          </a:p>
        </p:txBody>
      </p:sp>
      <p:sp>
        <p:nvSpPr>
          <p:cNvPr id="349" name="Shape 349"/>
          <p:cNvSpPr/>
          <p:nvPr/>
        </p:nvSpPr>
        <p:spPr>
          <a:xfrm>
            <a:off x="2987824" y="2695840"/>
            <a:ext cx="144016" cy="144016"/>
          </a:xfrm>
          <a:prstGeom prst="ellipse">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CCECFF"/>
              </a:solidFill>
              <a:latin typeface="Arial"/>
              <a:ea typeface="Arial"/>
              <a:cs typeface="Arial"/>
              <a:sym typeface="Arial"/>
            </a:endParaRPr>
          </a:p>
        </p:txBody>
      </p:sp>
      <p:sp>
        <p:nvSpPr>
          <p:cNvPr id="350" name="Shape 350"/>
          <p:cNvSpPr/>
          <p:nvPr/>
        </p:nvSpPr>
        <p:spPr>
          <a:xfrm>
            <a:off x="3092449" y="2550691"/>
            <a:ext cx="4567603" cy="39658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           列举风险</a:t>
            </a:r>
          </a:p>
        </p:txBody>
      </p:sp>
      <p:sp>
        <p:nvSpPr>
          <p:cNvPr id="351" name="Shape 351"/>
          <p:cNvSpPr txBox="1"/>
          <p:nvPr/>
        </p:nvSpPr>
        <p:spPr>
          <a:xfrm>
            <a:off x="3826135" y="1121940"/>
            <a:ext cx="1521117" cy="110799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6600" b="1" i="0" u="none" strike="noStrike" cap="none">
                <a:solidFill>
                  <a:schemeClr val="lt1"/>
                </a:solidFill>
                <a:latin typeface="Arial"/>
                <a:ea typeface="Arial"/>
                <a:cs typeface="Arial"/>
                <a:sym typeface="Arial"/>
              </a:rPr>
              <a:t>04</a:t>
            </a:r>
          </a:p>
        </p:txBody>
      </p:sp>
      <p:cxnSp>
        <p:nvCxnSpPr>
          <p:cNvPr id="352" name="Shape 352"/>
          <p:cNvCxnSpPr/>
          <p:nvPr/>
        </p:nvCxnSpPr>
        <p:spPr>
          <a:xfrm flipH="1">
            <a:off x="3275854" y="-20538"/>
            <a:ext cx="1332210" cy="1118808"/>
          </a:xfrm>
          <a:prstGeom prst="straightConnector1">
            <a:avLst/>
          </a:prstGeom>
          <a:noFill/>
          <a:ln w="76200" cap="flat" cmpd="sng">
            <a:solidFill>
              <a:schemeClr val="accent1"/>
            </a:solidFill>
            <a:prstDash val="solid"/>
            <a:miter/>
            <a:headEnd type="none" w="med" len="med"/>
            <a:tailEnd type="none" w="med" len="med"/>
          </a:ln>
        </p:spPr>
      </p:cxnSp>
      <p:cxnSp>
        <p:nvCxnSpPr>
          <p:cNvPr id="353" name="Shape 353"/>
          <p:cNvCxnSpPr/>
          <p:nvPr/>
        </p:nvCxnSpPr>
        <p:spPr>
          <a:xfrm flipH="1">
            <a:off x="4139951" y="3474616"/>
            <a:ext cx="1800198" cy="1680280"/>
          </a:xfrm>
          <a:prstGeom prst="straightConnector1">
            <a:avLst/>
          </a:prstGeom>
          <a:noFill/>
          <a:ln w="76200" cap="flat" cmpd="sng">
            <a:solidFill>
              <a:schemeClr val="accent1"/>
            </a:solidFill>
            <a:prstDash val="solid"/>
            <a:miter/>
            <a:headEnd type="none" w="med" len="med"/>
            <a:tailEnd type="none" w="med" len="med"/>
          </a:ln>
        </p:spPr>
      </p:cxnSp>
      <p:sp>
        <p:nvSpPr>
          <p:cNvPr id="354" name="Shape 354"/>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5"/>
                                        </p:tgtEl>
                                        <p:attrNameLst>
                                          <p:attrName>style.visibility</p:attrName>
                                        </p:attrNameLst>
                                      </p:cBhvr>
                                      <p:to>
                                        <p:strVal val="visible"/>
                                      </p:to>
                                    </p:set>
                                    <p:anim calcmode="lin" valueType="num">
                                      <p:cBhvr additive="base">
                                        <p:cTn id="7" dur="150"/>
                                        <p:tgtEl>
                                          <p:spTgt spid="335"/>
                                        </p:tgtEl>
                                        <p:attrNameLst>
                                          <p:attrName>ppt_w</p:attrName>
                                        </p:attrNameLst>
                                      </p:cBhvr>
                                      <p:tavLst>
                                        <p:tav tm="0">
                                          <p:val>
                                            <p:strVal val="0"/>
                                          </p:val>
                                        </p:tav>
                                        <p:tav tm="100000">
                                          <p:val>
                                            <p:strVal val="#ppt_w"/>
                                          </p:val>
                                        </p:tav>
                                      </p:tavLst>
                                    </p:anim>
                                    <p:anim calcmode="lin" valueType="num">
                                      <p:cBhvr additive="base">
                                        <p:cTn id="8" dur="150"/>
                                        <p:tgtEl>
                                          <p:spTgt spid="335"/>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6"/>
                                        </p:tgtEl>
                                        <p:attrNameLst>
                                          <p:attrName>style.visibility</p:attrName>
                                        </p:attrNameLst>
                                      </p:cBhvr>
                                      <p:to>
                                        <p:strVal val="visible"/>
                                      </p:to>
                                    </p:set>
                                    <p:animEffect transition="in" filter="fade">
                                      <p:cBhvr>
                                        <p:cTn id="11" dur="2000"/>
                                        <p:tgtEl>
                                          <p:spTgt spid="33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52"/>
                                        </p:tgtEl>
                                        <p:attrNameLst>
                                          <p:attrName>style.visibility</p:attrName>
                                        </p:attrNameLst>
                                      </p:cBhvr>
                                      <p:to>
                                        <p:strVal val="visible"/>
                                      </p:to>
                                    </p:set>
                                    <p:animEffect transition="in" filter="fade">
                                      <p:cBhvr>
                                        <p:cTn id="15" dur="500"/>
                                        <p:tgtEl>
                                          <p:spTgt spid="352"/>
                                        </p:tgtEl>
                                      </p:cBhvr>
                                    </p:animEffect>
                                  </p:childTnLst>
                                </p:cTn>
                              </p:par>
                            </p:childTnLst>
                          </p:cTn>
                        </p:par>
                        <p:par>
                          <p:cTn id="16" fill="hold">
                            <p:stCondLst>
                              <p:cond delay="2500"/>
                            </p:stCondLst>
                            <p:childTnLst>
                              <p:par>
                                <p:cTn id="17" presetID="2" presetClass="entr" presetSubtype="8" fill="hold" nodeType="afterEffect">
                                  <p:stCondLst>
                                    <p:cond delay="0"/>
                                  </p:stCondLst>
                                  <p:childTnLst>
                                    <p:set>
                                      <p:cBhvr>
                                        <p:cTn id="18" dur="1" fill="hold">
                                          <p:stCondLst>
                                            <p:cond delay="0"/>
                                          </p:stCondLst>
                                        </p:cTn>
                                        <p:tgtEl>
                                          <p:spTgt spid="343"/>
                                        </p:tgtEl>
                                        <p:attrNameLst>
                                          <p:attrName>style.visibility</p:attrName>
                                        </p:attrNameLst>
                                      </p:cBhvr>
                                      <p:to>
                                        <p:strVal val="visible"/>
                                      </p:to>
                                    </p:set>
                                    <p:anim calcmode="lin" valueType="num">
                                      <p:cBhvr additive="base">
                                        <p:cTn id="19" dur="500"/>
                                        <p:tgtEl>
                                          <p:spTgt spid="343"/>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344"/>
                                        </p:tgtEl>
                                        <p:attrNameLst>
                                          <p:attrName>style.visibility</p:attrName>
                                        </p:attrNameLst>
                                      </p:cBhvr>
                                      <p:to>
                                        <p:strVal val="visible"/>
                                      </p:to>
                                    </p:set>
                                    <p:anim calcmode="lin" valueType="num">
                                      <p:cBhvr additive="base">
                                        <p:cTn id="22" dur="500"/>
                                        <p:tgtEl>
                                          <p:spTgt spid="344"/>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345"/>
                                        </p:tgtEl>
                                        <p:attrNameLst>
                                          <p:attrName>style.visibility</p:attrName>
                                        </p:attrNameLst>
                                      </p:cBhvr>
                                      <p:to>
                                        <p:strVal val="visible"/>
                                      </p:to>
                                    </p:set>
                                    <p:anim calcmode="lin" valueType="num">
                                      <p:cBhvr additive="base">
                                        <p:cTn id="25" dur="500"/>
                                        <p:tgtEl>
                                          <p:spTgt spid="345"/>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346"/>
                                        </p:tgtEl>
                                        <p:attrNameLst>
                                          <p:attrName>style.visibility</p:attrName>
                                        </p:attrNameLst>
                                      </p:cBhvr>
                                      <p:to>
                                        <p:strVal val="visible"/>
                                      </p:to>
                                    </p:set>
                                    <p:anim calcmode="lin" valueType="num">
                                      <p:cBhvr additive="base">
                                        <p:cTn id="28" dur="500"/>
                                        <p:tgtEl>
                                          <p:spTgt spid="346"/>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347"/>
                                        </p:tgtEl>
                                        <p:attrNameLst>
                                          <p:attrName>style.visibility</p:attrName>
                                        </p:attrNameLst>
                                      </p:cBhvr>
                                      <p:to>
                                        <p:strVal val="visible"/>
                                      </p:to>
                                    </p:set>
                                    <p:anim calcmode="lin" valueType="num">
                                      <p:cBhvr additive="base">
                                        <p:cTn id="31" dur="500"/>
                                        <p:tgtEl>
                                          <p:spTgt spid="347"/>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337"/>
                                        </p:tgtEl>
                                        <p:attrNameLst>
                                          <p:attrName>style.visibility</p:attrName>
                                        </p:attrNameLst>
                                      </p:cBhvr>
                                      <p:to>
                                        <p:strVal val="visible"/>
                                      </p:to>
                                    </p:set>
                                    <p:anim calcmode="lin" valueType="num">
                                      <p:cBhvr additive="base">
                                        <p:cTn id="34" dur="500"/>
                                        <p:tgtEl>
                                          <p:spTgt spid="337"/>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338"/>
                                        </p:tgtEl>
                                        <p:attrNameLst>
                                          <p:attrName>style.visibility</p:attrName>
                                        </p:attrNameLst>
                                      </p:cBhvr>
                                      <p:to>
                                        <p:strVal val="visible"/>
                                      </p:to>
                                    </p:set>
                                    <p:anim calcmode="lin" valueType="num">
                                      <p:cBhvr additive="base">
                                        <p:cTn id="37" dur="500"/>
                                        <p:tgtEl>
                                          <p:spTgt spid="338"/>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339"/>
                                        </p:tgtEl>
                                        <p:attrNameLst>
                                          <p:attrName>style.visibility</p:attrName>
                                        </p:attrNameLst>
                                      </p:cBhvr>
                                      <p:to>
                                        <p:strVal val="visible"/>
                                      </p:to>
                                    </p:set>
                                    <p:anim calcmode="lin" valueType="num">
                                      <p:cBhvr additive="base">
                                        <p:cTn id="40" dur="500"/>
                                        <p:tgtEl>
                                          <p:spTgt spid="339"/>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340"/>
                                        </p:tgtEl>
                                        <p:attrNameLst>
                                          <p:attrName>style.visibility</p:attrName>
                                        </p:attrNameLst>
                                      </p:cBhvr>
                                      <p:to>
                                        <p:strVal val="visible"/>
                                      </p:to>
                                    </p:set>
                                    <p:anim calcmode="lin" valueType="num">
                                      <p:cBhvr additive="base">
                                        <p:cTn id="43" dur="500"/>
                                        <p:tgtEl>
                                          <p:spTgt spid="340"/>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341"/>
                                        </p:tgtEl>
                                        <p:attrNameLst>
                                          <p:attrName>style.visibility</p:attrName>
                                        </p:attrNameLst>
                                      </p:cBhvr>
                                      <p:to>
                                        <p:strVal val="visible"/>
                                      </p:to>
                                    </p:set>
                                    <p:anim calcmode="lin" valueType="num">
                                      <p:cBhvr additive="base">
                                        <p:cTn id="46" dur="500"/>
                                        <p:tgtEl>
                                          <p:spTgt spid="341"/>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42"/>
                                        </p:tgtEl>
                                        <p:attrNameLst>
                                          <p:attrName>style.visibility</p:attrName>
                                        </p:attrNameLst>
                                      </p:cBhvr>
                                      <p:to>
                                        <p:strVal val="visible"/>
                                      </p:to>
                                    </p:set>
                                    <p:anim calcmode="lin" valueType="num">
                                      <p:cBhvr additive="base">
                                        <p:cTn id="49" dur="500"/>
                                        <p:tgtEl>
                                          <p:spTgt spid="342"/>
                                        </p:tgtEl>
                                        <p:attrNameLst>
                                          <p:attrName>ppt_x</p:attrName>
                                        </p:attrNameLst>
                                      </p:cBhvr>
                                      <p:tavLst>
                                        <p:tav tm="0">
                                          <p:val>
                                            <p:strVal val="#ppt_x-1"/>
                                          </p:val>
                                        </p:tav>
                                        <p:tav tm="100000">
                                          <p:val>
                                            <p:strVal val="#ppt_x"/>
                                          </p:val>
                                        </p:tav>
                                      </p:tavLst>
                                    </p:anim>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348">
                                            <p:txEl>
                                              <p:pRg st="0" end="0"/>
                                            </p:txEl>
                                          </p:spTgt>
                                        </p:tgtEl>
                                        <p:attrNameLst>
                                          <p:attrName>style.visibility</p:attrName>
                                        </p:attrNameLst>
                                      </p:cBhvr>
                                      <p:to>
                                        <p:strVal val="visible"/>
                                      </p:to>
                                    </p:set>
                                    <p:animEffect transition="in" filter="fade">
                                      <p:cBhvr>
                                        <p:cTn id="53" dur="500"/>
                                        <p:tgtEl>
                                          <p:spTgt spid="348">
                                            <p:txEl>
                                              <p:pRg st="0" end="0"/>
                                            </p:txEl>
                                          </p:spTgt>
                                        </p:tgtEl>
                                      </p:cBhvr>
                                    </p:animEffect>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354"/>
                                        </p:tgtEl>
                                        <p:attrNameLst>
                                          <p:attrName>style.visibility</p:attrName>
                                        </p:attrNameLst>
                                      </p:cBhvr>
                                      <p:to>
                                        <p:strVal val="visible"/>
                                      </p:to>
                                    </p:set>
                                    <p:animEffect transition="in" filter="fade">
                                      <p:cBhvr>
                                        <p:cTn id="57"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项目风险估计</a:t>
            </a:r>
          </a:p>
        </p:txBody>
      </p:sp>
      <p:sp>
        <p:nvSpPr>
          <p:cNvPr id="361" name="Shape 361"/>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362" name="Shape 362"/>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
        <p:nvSpPr>
          <p:cNvPr id="363" name="Shape 363"/>
          <p:cNvSpPr/>
          <p:nvPr/>
        </p:nvSpPr>
        <p:spPr>
          <a:xfrm>
            <a:off x="805771" y="1059581"/>
            <a:ext cx="7357567" cy="3764209"/>
          </a:xfrm>
          <a:prstGeom prst="rect">
            <a:avLst/>
          </a:prstGeom>
          <a:noFill/>
          <a:ln>
            <a:noFill/>
          </a:ln>
        </p:spPr>
        <p:txBody>
          <a:bodyPr lIns="91425" tIns="45700" rIns="91425" bIns="45700" anchor="t" anchorCtr="0">
            <a:noAutofit/>
          </a:bodyPr>
          <a:lstStyle/>
          <a:p>
            <a:pPr marL="342900" indent="-342900" algn="just">
              <a:lnSpc>
                <a:spcPct val="200000"/>
              </a:lnSpc>
              <a:buClr>
                <a:schemeClr val="dk1"/>
              </a:buClr>
              <a:buSzPct val="100000"/>
              <a:buFont typeface="Noto Sans Symbols"/>
              <a:buChar char="●"/>
            </a:pPr>
            <a:r>
              <a:rPr lang="zh-CN" altLang="en-US" sz="1800" dirty="0">
                <a:solidFill>
                  <a:schemeClr val="dk1"/>
                </a:solidFill>
                <a:latin typeface="Times New Roman"/>
                <a:cs typeface="Times New Roman"/>
                <a:sym typeface="Times New Roman"/>
              </a:rPr>
              <a:t>技术风险：</a:t>
            </a:r>
            <a:r>
              <a:rPr lang="zh-CN" altLang="zh-CN" sz="1800" dirty="0">
                <a:solidFill>
                  <a:schemeClr val="dk1"/>
                </a:solidFill>
                <a:latin typeface="Times New Roman"/>
                <a:cs typeface="Times New Roman"/>
              </a:rPr>
              <a:t>技术风险：项目涉及到</a:t>
            </a:r>
            <a:r>
              <a:rPr lang="en-US" altLang="zh-CN" sz="1800" dirty="0">
                <a:solidFill>
                  <a:schemeClr val="dk1"/>
                </a:solidFill>
                <a:latin typeface="Times New Roman"/>
                <a:cs typeface="Times New Roman"/>
              </a:rPr>
              <a:t>AngularJS</a:t>
            </a:r>
            <a:r>
              <a:rPr lang="zh-CN" altLang="zh-CN" sz="1800" dirty="0">
                <a:solidFill>
                  <a:schemeClr val="dk1"/>
                </a:solidFill>
                <a:latin typeface="Times New Roman"/>
                <a:cs typeface="Times New Roman"/>
              </a:rPr>
              <a:t>、</a:t>
            </a:r>
            <a:r>
              <a:rPr lang="en-US" altLang="zh-CN" sz="1800" dirty="0">
                <a:solidFill>
                  <a:schemeClr val="dk1"/>
                </a:solidFill>
                <a:latin typeface="Times New Roman"/>
                <a:cs typeface="Times New Roman"/>
              </a:rPr>
              <a:t>Spring</a:t>
            </a:r>
            <a:r>
              <a:rPr lang="zh-CN" altLang="zh-CN" sz="1800" dirty="0">
                <a:solidFill>
                  <a:schemeClr val="dk1"/>
                </a:solidFill>
                <a:latin typeface="Times New Roman"/>
                <a:cs typeface="Times New Roman"/>
              </a:rPr>
              <a:t>、</a:t>
            </a:r>
            <a:r>
              <a:rPr lang="en-US" altLang="zh-CN" sz="1800" dirty="0">
                <a:solidFill>
                  <a:schemeClr val="dk1"/>
                </a:solidFill>
                <a:latin typeface="Times New Roman"/>
                <a:cs typeface="Times New Roman"/>
              </a:rPr>
              <a:t>JavaScript</a:t>
            </a:r>
            <a:r>
              <a:rPr lang="zh-CN" altLang="zh-CN" sz="1800" dirty="0">
                <a:solidFill>
                  <a:schemeClr val="dk1"/>
                </a:solidFill>
                <a:latin typeface="Times New Roman"/>
                <a:cs typeface="Times New Roman"/>
              </a:rPr>
              <a:t>、</a:t>
            </a:r>
            <a:r>
              <a:rPr lang="en-US" altLang="zh-CN" sz="1800" dirty="0">
                <a:solidFill>
                  <a:schemeClr val="dk1"/>
                </a:solidFill>
                <a:latin typeface="Times New Roman"/>
                <a:cs typeface="Times New Roman"/>
              </a:rPr>
              <a:t>Typescript</a:t>
            </a:r>
            <a:r>
              <a:rPr lang="zh-CN" altLang="zh-CN" sz="1800" dirty="0">
                <a:solidFill>
                  <a:schemeClr val="dk1"/>
                </a:solidFill>
                <a:latin typeface="Times New Roman"/>
                <a:cs typeface="Times New Roman"/>
              </a:rPr>
              <a:t>等新技术，需要从头开始学习；（高）</a:t>
            </a:r>
          </a:p>
          <a:p>
            <a:pPr marL="342900" lvl="0" indent="-342900" algn="just">
              <a:lnSpc>
                <a:spcPct val="200000"/>
              </a:lnSpc>
              <a:buClr>
                <a:schemeClr val="dk1"/>
              </a:buClr>
              <a:buSzPct val="100000"/>
              <a:buFont typeface="Noto Sans Symbols"/>
              <a:buChar char="●"/>
            </a:pPr>
            <a:r>
              <a:rPr lang="zh-CN" altLang="en-US" sz="1800" dirty="0">
                <a:solidFill>
                  <a:schemeClr val="dk1"/>
                </a:solidFill>
                <a:latin typeface="Times New Roman"/>
                <a:cs typeface="Times New Roman"/>
                <a:sym typeface="Times New Roman"/>
              </a:rPr>
              <a:t>进度风险：按时维持项目进度并交付产品代码（中）</a:t>
            </a:r>
            <a:r>
              <a:rPr lang="en-US" altLang="zh-CN" sz="1800" dirty="0">
                <a:solidFill>
                  <a:schemeClr val="dk1"/>
                </a:solidFill>
                <a:latin typeface="Times New Roman"/>
                <a:cs typeface="Times New Roman"/>
                <a:sym typeface="Times New Roman"/>
              </a:rPr>
              <a:t>;</a:t>
            </a:r>
          </a:p>
          <a:p>
            <a:pPr marL="342900" indent="-342900" algn="just">
              <a:lnSpc>
                <a:spcPct val="200000"/>
              </a:lnSpc>
              <a:buClr>
                <a:schemeClr val="dk1"/>
              </a:buClr>
              <a:buSzPct val="100000"/>
              <a:buFont typeface="Noto Sans Symbols"/>
              <a:buChar char="●"/>
            </a:pPr>
            <a:r>
              <a:rPr lang="zh-CN" altLang="en-US" sz="1800" dirty="0">
                <a:solidFill>
                  <a:schemeClr val="dk1"/>
                </a:solidFill>
                <a:latin typeface="Times New Roman"/>
                <a:cs typeface="Times New Roman"/>
                <a:sym typeface="Times New Roman"/>
              </a:rPr>
              <a:t>团队风险：团队缺乏项目开发经验，默契度也需要磨合（低）；</a:t>
            </a:r>
            <a:endParaRPr lang="en-US" altLang="zh-CN" sz="1800" dirty="0">
              <a:solidFill>
                <a:schemeClr val="dk1"/>
              </a:solidFill>
              <a:latin typeface="Times New Roman"/>
              <a:cs typeface="Times New Roman"/>
              <a:sym typeface="Times New Roman"/>
            </a:endParaRPr>
          </a:p>
          <a:p>
            <a:pPr marL="342900" lvl="0" indent="-342900" algn="just">
              <a:lnSpc>
                <a:spcPct val="200000"/>
              </a:lnSpc>
              <a:buClr>
                <a:schemeClr val="dk1"/>
              </a:buClr>
              <a:buSzPct val="100000"/>
              <a:buFont typeface="Noto Sans Symbols"/>
              <a:buChar char="●"/>
            </a:pPr>
            <a:r>
              <a:rPr lang="zh-CN" altLang="en-US" sz="1800" dirty="0">
                <a:solidFill>
                  <a:schemeClr val="dk1"/>
                </a:solidFill>
                <a:latin typeface="Times New Roman"/>
                <a:cs typeface="Times New Roman"/>
                <a:sym typeface="Times New Roman"/>
              </a:rPr>
              <a:t>需求风险：虚拟项目需求变化相对较少，不会因为需求变化大量反工（低）</a:t>
            </a:r>
          </a:p>
          <a:p>
            <a:pPr marL="342900" marR="0" lvl="0" indent="-342900" algn="just" rtl="0">
              <a:lnSpc>
                <a:spcPct val="200000"/>
              </a:lnSpc>
              <a:spcBef>
                <a:spcPts val="0"/>
              </a:spcBef>
              <a:spcAft>
                <a:spcPts val="0"/>
              </a:spcAft>
              <a:buClr>
                <a:schemeClr val="dk1"/>
              </a:buClr>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1"/>
                                        </p:tgtEl>
                                        <p:attrNameLst>
                                          <p:attrName>style.visibility</p:attrName>
                                        </p:attrNameLst>
                                      </p:cBhvr>
                                      <p:to>
                                        <p:strVal val="visible"/>
                                      </p:to>
                                    </p:set>
                                    <p:animEffect transition="in" filter="fade">
                                      <p:cBhvr>
                                        <p:cTn id="11" dur="500"/>
                                        <p:tgtEl>
                                          <p:spTgt spid="36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2"/>
                                        </p:tgtEl>
                                        <p:attrNameLst>
                                          <p:attrName>style.visibility</p:attrName>
                                        </p:attrNameLst>
                                      </p:cBhvr>
                                      <p:to>
                                        <p:strVal val="visible"/>
                                      </p:to>
                                    </p:set>
                                    <p:animEffect transition="in" filter="fade">
                                      <p:cBhvr>
                                        <p:cTn id="15" dur="5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Shape 369"/>
          <p:cNvPicPr preferRelativeResize="0"/>
          <p:nvPr/>
        </p:nvPicPr>
        <p:blipFill rotWithShape="1">
          <a:blip r:embed="rId3">
            <a:alphaModFix/>
          </a:blip>
          <a:srcRect/>
          <a:stretch/>
        </p:blipFill>
        <p:spPr>
          <a:xfrm>
            <a:off x="-24783" y="-16227"/>
            <a:ext cx="9193563" cy="5175953"/>
          </a:xfrm>
          <a:prstGeom prst="rect">
            <a:avLst/>
          </a:prstGeom>
          <a:noFill/>
          <a:ln>
            <a:noFill/>
          </a:ln>
        </p:spPr>
      </p:pic>
      <p:sp>
        <p:nvSpPr>
          <p:cNvPr id="370" name="Shape 370"/>
          <p:cNvSpPr/>
          <p:nvPr/>
        </p:nvSpPr>
        <p:spPr>
          <a:xfrm>
            <a:off x="2586716" y="611625"/>
            <a:ext cx="3701110" cy="3701106"/>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371" name="Shape 371"/>
          <p:cNvSpPr/>
          <p:nvPr/>
        </p:nvSpPr>
        <p:spPr>
          <a:xfrm>
            <a:off x="2502342" y="527252"/>
            <a:ext cx="3869856" cy="3869852"/>
          </a:xfrm>
          <a:prstGeom prst="ellipse">
            <a:avLst/>
          </a:prstGeom>
          <a:noFill/>
          <a:ln w="117475" cap="flat" cmpd="sng">
            <a:solidFill>
              <a:srgbClr val="BBD6EE">
                <a:alpha val="60000"/>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372" name="Shape 372"/>
          <p:cNvSpPr/>
          <p:nvPr/>
        </p:nvSpPr>
        <p:spPr>
          <a:xfrm rot="961210">
            <a:off x="1262828" y="2993350"/>
            <a:ext cx="847203" cy="437266"/>
          </a:xfrm>
          <a:custGeom>
            <a:avLst/>
            <a:gdLst/>
            <a:ahLst/>
            <a:cxnLst/>
            <a:rect l="0" t="0" r="0" b="0"/>
            <a:pathLst>
              <a:path w="120000" h="120000" extrusionOk="0">
                <a:moveTo>
                  <a:pt x="0" y="0"/>
                </a:moveTo>
                <a:lnTo>
                  <a:pt x="120000" y="0"/>
                </a:lnTo>
                <a:lnTo>
                  <a:pt x="53225"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3" name="Shape 373"/>
          <p:cNvSpPr/>
          <p:nvPr/>
        </p:nvSpPr>
        <p:spPr>
          <a:xfrm rot="-8927407">
            <a:off x="1944617" y="3562848"/>
            <a:ext cx="847204" cy="437267"/>
          </a:xfrm>
          <a:custGeom>
            <a:avLst/>
            <a:gdLst/>
            <a:ahLst/>
            <a:cxnLst/>
            <a:rect l="0" t="0" r="0" b="0"/>
            <a:pathLst>
              <a:path w="120000" h="120000" extrusionOk="0">
                <a:moveTo>
                  <a:pt x="0" y="0"/>
                </a:moveTo>
                <a:lnTo>
                  <a:pt x="120000" y="0"/>
                </a:lnTo>
                <a:lnTo>
                  <a:pt x="53225"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4" name="Shape 374"/>
          <p:cNvSpPr/>
          <p:nvPr/>
        </p:nvSpPr>
        <p:spPr>
          <a:xfrm>
            <a:off x="1070933" y="3747330"/>
            <a:ext cx="561471" cy="593558"/>
          </a:xfrm>
          <a:custGeom>
            <a:avLst/>
            <a:gdLst/>
            <a:ahLst/>
            <a:cxnLst/>
            <a:rect l="0" t="0" r="0" b="0"/>
            <a:pathLst>
              <a:path w="120000" h="120000" extrusionOk="0">
                <a:moveTo>
                  <a:pt x="0" y="0"/>
                </a:moveTo>
                <a:lnTo>
                  <a:pt x="120000" y="55135"/>
                </a:lnTo>
                <a:lnTo>
                  <a:pt x="6857"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5" name="Shape 375"/>
          <p:cNvSpPr/>
          <p:nvPr/>
        </p:nvSpPr>
        <p:spPr>
          <a:xfrm>
            <a:off x="477375" y="3169816"/>
            <a:ext cx="336882" cy="304798"/>
          </a:xfrm>
          <a:custGeom>
            <a:avLst/>
            <a:gdLst/>
            <a:ahLst/>
            <a:cxnLst/>
            <a:rect l="0" t="0" r="0" b="0"/>
            <a:pathLst>
              <a:path w="120000" h="120000" extrusionOk="0">
                <a:moveTo>
                  <a:pt x="0" y="0"/>
                </a:moveTo>
                <a:lnTo>
                  <a:pt x="28571" y="120000"/>
                </a:lnTo>
                <a:lnTo>
                  <a:pt x="119999" y="75789"/>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6" name="Shape 376"/>
          <p:cNvSpPr/>
          <p:nvPr/>
        </p:nvSpPr>
        <p:spPr>
          <a:xfrm>
            <a:off x="1488025" y="4292764"/>
            <a:ext cx="481262" cy="401053"/>
          </a:xfrm>
          <a:custGeom>
            <a:avLst/>
            <a:gdLst/>
            <a:ahLst/>
            <a:cxnLst/>
            <a:rect l="0" t="0" r="0" b="0"/>
            <a:pathLst>
              <a:path w="120000" h="120000" extrusionOk="0">
                <a:moveTo>
                  <a:pt x="43999" y="28800"/>
                </a:moveTo>
                <a:lnTo>
                  <a:pt x="0" y="120000"/>
                </a:lnTo>
                <a:lnTo>
                  <a:pt x="120000" y="0"/>
                </a:lnTo>
                <a:lnTo>
                  <a:pt x="43999" y="2880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7" name="Shape 377"/>
          <p:cNvSpPr/>
          <p:nvPr/>
        </p:nvSpPr>
        <p:spPr>
          <a:xfrm rot="4178014">
            <a:off x="2249457" y="617007"/>
            <a:ext cx="401052" cy="481261"/>
          </a:xfrm>
          <a:custGeom>
            <a:avLst/>
            <a:gdLst/>
            <a:ahLst/>
            <a:cxnLst/>
            <a:rect l="0" t="0" r="0" b="0"/>
            <a:pathLst>
              <a:path w="120000" h="120000" extrusionOk="0">
                <a:moveTo>
                  <a:pt x="0" y="0"/>
                </a:moveTo>
                <a:lnTo>
                  <a:pt x="120000" y="24000"/>
                </a:lnTo>
                <a:lnTo>
                  <a:pt x="4799"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8" name="Shape 378"/>
          <p:cNvSpPr/>
          <p:nvPr/>
        </p:nvSpPr>
        <p:spPr>
          <a:xfrm>
            <a:off x="6896410" y="809512"/>
            <a:ext cx="866271" cy="577515"/>
          </a:xfrm>
          <a:custGeom>
            <a:avLst/>
            <a:gdLst/>
            <a:ahLst/>
            <a:cxnLst/>
            <a:rect l="0" t="0" r="0" b="0"/>
            <a:pathLst>
              <a:path w="120000" h="120000" extrusionOk="0">
                <a:moveTo>
                  <a:pt x="0" y="13333"/>
                </a:moveTo>
                <a:lnTo>
                  <a:pt x="120000" y="0"/>
                </a:lnTo>
                <a:lnTo>
                  <a:pt x="55555" y="120000"/>
                </a:lnTo>
                <a:lnTo>
                  <a:pt x="0" y="13333"/>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9" name="Shape 379"/>
          <p:cNvSpPr/>
          <p:nvPr/>
        </p:nvSpPr>
        <p:spPr>
          <a:xfrm>
            <a:off x="6976621" y="1739955"/>
            <a:ext cx="368969" cy="352927"/>
          </a:xfrm>
          <a:custGeom>
            <a:avLst/>
            <a:gdLst/>
            <a:ahLst/>
            <a:cxnLst/>
            <a:rect l="0" t="0" r="0" b="0"/>
            <a:pathLst>
              <a:path w="120000" h="120000" extrusionOk="0">
                <a:moveTo>
                  <a:pt x="0" y="0"/>
                </a:moveTo>
                <a:lnTo>
                  <a:pt x="120000" y="16363"/>
                </a:lnTo>
                <a:lnTo>
                  <a:pt x="36521"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80" name="Shape 380"/>
          <p:cNvSpPr/>
          <p:nvPr/>
        </p:nvSpPr>
        <p:spPr>
          <a:xfrm>
            <a:off x="6559525" y="2285388"/>
            <a:ext cx="753977" cy="577515"/>
          </a:xfrm>
          <a:custGeom>
            <a:avLst/>
            <a:gdLst/>
            <a:ahLst/>
            <a:cxnLst/>
            <a:rect l="0" t="0" r="0" b="0"/>
            <a:pathLst>
              <a:path w="120000" h="120000" extrusionOk="0">
                <a:moveTo>
                  <a:pt x="0" y="0"/>
                </a:moveTo>
                <a:lnTo>
                  <a:pt x="7659" y="120000"/>
                </a:lnTo>
                <a:lnTo>
                  <a:pt x="119999" y="106666"/>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81" name="Shape 381"/>
          <p:cNvSpPr/>
          <p:nvPr/>
        </p:nvSpPr>
        <p:spPr>
          <a:xfrm>
            <a:off x="7313503" y="2622266"/>
            <a:ext cx="1090862" cy="561474"/>
          </a:xfrm>
          <a:custGeom>
            <a:avLst/>
            <a:gdLst/>
            <a:ahLst/>
            <a:cxnLst/>
            <a:rect l="0" t="0" r="0" b="0"/>
            <a:pathLst>
              <a:path w="120000" h="120000" extrusionOk="0">
                <a:moveTo>
                  <a:pt x="47646" y="0"/>
                </a:moveTo>
                <a:lnTo>
                  <a:pt x="0" y="120000"/>
                </a:lnTo>
                <a:lnTo>
                  <a:pt x="120000" y="54857"/>
                </a:lnTo>
                <a:lnTo>
                  <a:pt x="52941" y="3428"/>
                </a:lnTo>
                <a:lnTo>
                  <a:pt x="47646"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82" name="Shape 382"/>
          <p:cNvSpPr/>
          <p:nvPr/>
        </p:nvSpPr>
        <p:spPr>
          <a:xfrm>
            <a:off x="6222642" y="3969807"/>
            <a:ext cx="689811" cy="834189"/>
          </a:xfrm>
          <a:custGeom>
            <a:avLst/>
            <a:gdLst/>
            <a:ahLst/>
            <a:cxnLst/>
            <a:rect l="0" t="0" r="0" b="0"/>
            <a:pathLst>
              <a:path w="120000" h="120000" extrusionOk="0">
                <a:moveTo>
                  <a:pt x="0" y="43846"/>
                </a:moveTo>
                <a:lnTo>
                  <a:pt x="94883" y="0"/>
                </a:lnTo>
                <a:lnTo>
                  <a:pt x="119999" y="120000"/>
                </a:lnTo>
                <a:lnTo>
                  <a:pt x="0" y="43846"/>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83" name="Shape 383"/>
          <p:cNvSpPr/>
          <p:nvPr/>
        </p:nvSpPr>
        <p:spPr>
          <a:xfrm>
            <a:off x="2722188" y="2002584"/>
            <a:ext cx="3433732" cy="565603"/>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spcAft>
                <a:spcPts val="0"/>
              </a:spcAft>
              <a:buClr>
                <a:schemeClr val="lt1"/>
              </a:buClr>
              <a:buSzPct val="25000"/>
              <a:buFont typeface="Arial"/>
              <a:buNone/>
            </a:pPr>
            <a:r>
              <a:rPr lang="zh-CN" sz="2800" b="1" i="0" u="none" strike="noStrike" cap="none">
                <a:solidFill>
                  <a:schemeClr val="lt1"/>
                </a:solidFill>
                <a:latin typeface="Arial"/>
                <a:ea typeface="Arial"/>
                <a:cs typeface="Arial"/>
                <a:sym typeface="Arial"/>
              </a:rPr>
              <a:t>迭代计划</a:t>
            </a:r>
          </a:p>
        </p:txBody>
      </p:sp>
      <p:sp>
        <p:nvSpPr>
          <p:cNvPr id="384" name="Shape 384"/>
          <p:cNvSpPr/>
          <p:nvPr/>
        </p:nvSpPr>
        <p:spPr>
          <a:xfrm>
            <a:off x="2987824" y="2695840"/>
            <a:ext cx="144016" cy="144016"/>
          </a:xfrm>
          <a:prstGeom prst="ellipse">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CCECFF"/>
              </a:solidFill>
              <a:latin typeface="Arial"/>
              <a:ea typeface="Arial"/>
              <a:cs typeface="Arial"/>
              <a:sym typeface="Arial"/>
            </a:endParaRPr>
          </a:p>
        </p:txBody>
      </p:sp>
      <p:sp>
        <p:nvSpPr>
          <p:cNvPr id="385" name="Shape 385"/>
          <p:cNvSpPr/>
          <p:nvPr/>
        </p:nvSpPr>
        <p:spPr>
          <a:xfrm>
            <a:off x="3092449" y="2550691"/>
            <a:ext cx="4567603" cy="39658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        迭代计划展示</a:t>
            </a:r>
          </a:p>
        </p:txBody>
      </p:sp>
      <p:sp>
        <p:nvSpPr>
          <p:cNvPr id="386" name="Shape 386"/>
          <p:cNvSpPr txBox="1"/>
          <p:nvPr/>
        </p:nvSpPr>
        <p:spPr>
          <a:xfrm>
            <a:off x="3826135" y="1121940"/>
            <a:ext cx="1446350" cy="110799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6600" b="1" i="0" u="none" strike="noStrike" cap="none">
                <a:solidFill>
                  <a:schemeClr val="lt1"/>
                </a:solidFill>
                <a:latin typeface="Arial"/>
                <a:ea typeface="Arial"/>
                <a:cs typeface="Arial"/>
                <a:sym typeface="Arial"/>
              </a:rPr>
              <a:t>05</a:t>
            </a:r>
          </a:p>
        </p:txBody>
      </p:sp>
      <p:cxnSp>
        <p:nvCxnSpPr>
          <p:cNvPr id="387" name="Shape 387"/>
          <p:cNvCxnSpPr/>
          <p:nvPr/>
        </p:nvCxnSpPr>
        <p:spPr>
          <a:xfrm flipH="1">
            <a:off x="3275854" y="-20538"/>
            <a:ext cx="1332210" cy="1118808"/>
          </a:xfrm>
          <a:prstGeom prst="straightConnector1">
            <a:avLst/>
          </a:prstGeom>
          <a:noFill/>
          <a:ln w="76200" cap="flat" cmpd="sng">
            <a:solidFill>
              <a:schemeClr val="accent1"/>
            </a:solidFill>
            <a:prstDash val="solid"/>
            <a:miter/>
            <a:headEnd type="none" w="med" len="med"/>
            <a:tailEnd type="none" w="med" len="med"/>
          </a:ln>
        </p:spPr>
      </p:cxnSp>
      <p:cxnSp>
        <p:nvCxnSpPr>
          <p:cNvPr id="388" name="Shape 388"/>
          <p:cNvCxnSpPr/>
          <p:nvPr/>
        </p:nvCxnSpPr>
        <p:spPr>
          <a:xfrm flipH="1">
            <a:off x="4139951" y="3474616"/>
            <a:ext cx="1800198" cy="1680280"/>
          </a:xfrm>
          <a:prstGeom prst="straightConnector1">
            <a:avLst/>
          </a:prstGeom>
          <a:noFill/>
          <a:ln w="76200" cap="flat" cmpd="sng">
            <a:solidFill>
              <a:schemeClr val="accent1"/>
            </a:solidFill>
            <a:prstDash val="solid"/>
            <a:miter/>
            <a:headEnd type="none" w="med" len="med"/>
            <a:tailEnd type="none" w="med" len="med"/>
          </a:ln>
        </p:spPr>
      </p:cxnSp>
      <p:sp>
        <p:nvSpPr>
          <p:cNvPr id="389" name="Shape 389"/>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70"/>
                                        </p:tgtEl>
                                        <p:attrNameLst>
                                          <p:attrName>style.visibility</p:attrName>
                                        </p:attrNameLst>
                                      </p:cBhvr>
                                      <p:to>
                                        <p:strVal val="visible"/>
                                      </p:to>
                                    </p:set>
                                    <p:anim calcmode="lin" valueType="num">
                                      <p:cBhvr additive="base">
                                        <p:cTn id="7" dur="150"/>
                                        <p:tgtEl>
                                          <p:spTgt spid="370"/>
                                        </p:tgtEl>
                                        <p:attrNameLst>
                                          <p:attrName>ppt_w</p:attrName>
                                        </p:attrNameLst>
                                      </p:cBhvr>
                                      <p:tavLst>
                                        <p:tav tm="0">
                                          <p:val>
                                            <p:strVal val="0"/>
                                          </p:val>
                                        </p:tav>
                                        <p:tav tm="100000">
                                          <p:val>
                                            <p:strVal val="#ppt_w"/>
                                          </p:val>
                                        </p:tav>
                                      </p:tavLst>
                                    </p:anim>
                                    <p:anim calcmode="lin" valueType="num">
                                      <p:cBhvr additive="base">
                                        <p:cTn id="8" dur="150"/>
                                        <p:tgtEl>
                                          <p:spTgt spid="370"/>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71"/>
                                        </p:tgtEl>
                                        <p:attrNameLst>
                                          <p:attrName>style.visibility</p:attrName>
                                        </p:attrNameLst>
                                      </p:cBhvr>
                                      <p:to>
                                        <p:strVal val="visible"/>
                                      </p:to>
                                    </p:set>
                                    <p:animEffect transition="in" filter="fade">
                                      <p:cBhvr>
                                        <p:cTn id="11" dur="2000"/>
                                        <p:tgtEl>
                                          <p:spTgt spid="37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87"/>
                                        </p:tgtEl>
                                        <p:attrNameLst>
                                          <p:attrName>style.visibility</p:attrName>
                                        </p:attrNameLst>
                                      </p:cBhvr>
                                      <p:to>
                                        <p:strVal val="visible"/>
                                      </p:to>
                                    </p:set>
                                    <p:animEffect transition="in" filter="fade">
                                      <p:cBhvr>
                                        <p:cTn id="15" dur="500"/>
                                        <p:tgtEl>
                                          <p:spTgt spid="387"/>
                                        </p:tgtEl>
                                      </p:cBhvr>
                                    </p:animEffect>
                                  </p:childTnLst>
                                </p:cTn>
                              </p:par>
                            </p:childTnLst>
                          </p:cTn>
                        </p:par>
                        <p:par>
                          <p:cTn id="16" fill="hold">
                            <p:stCondLst>
                              <p:cond delay="2500"/>
                            </p:stCondLst>
                            <p:childTnLst>
                              <p:par>
                                <p:cTn id="17" presetID="2" presetClass="entr" presetSubtype="8" fill="hold" nodeType="afterEffect">
                                  <p:stCondLst>
                                    <p:cond delay="0"/>
                                  </p:stCondLst>
                                  <p:childTnLst>
                                    <p:set>
                                      <p:cBhvr>
                                        <p:cTn id="18" dur="1" fill="hold">
                                          <p:stCondLst>
                                            <p:cond delay="0"/>
                                          </p:stCondLst>
                                        </p:cTn>
                                        <p:tgtEl>
                                          <p:spTgt spid="378"/>
                                        </p:tgtEl>
                                        <p:attrNameLst>
                                          <p:attrName>style.visibility</p:attrName>
                                        </p:attrNameLst>
                                      </p:cBhvr>
                                      <p:to>
                                        <p:strVal val="visible"/>
                                      </p:to>
                                    </p:set>
                                    <p:anim calcmode="lin" valueType="num">
                                      <p:cBhvr additive="base">
                                        <p:cTn id="19" dur="500"/>
                                        <p:tgtEl>
                                          <p:spTgt spid="378"/>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379"/>
                                        </p:tgtEl>
                                        <p:attrNameLst>
                                          <p:attrName>style.visibility</p:attrName>
                                        </p:attrNameLst>
                                      </p:cBhvr>
                                      <p:to>
                                        <p:strVal val="visible"/>
                                      </p:to>
                                    </p:set>
                                    <p:anim calcmode="lin" valueType="num">
                                      <p:cBhvr additive="base">
                                        <p:cTn id="22" dur="500"/>
                                        <p:tgtEl>
                                          <p:spTgt spid="379"/>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380"/>
                                        </p:tgtEl>
                                        <p:attrNameLst>
                                          <p:attrName>style.visibility</p:attrName>
                                        </p:attrNameLst>
                                      </p:cBhvr>
                                      <p:to>
                                        <p:strVal val="visible"/>
                                      </p:to>
                                    </p:set>
                                    <p:anim calcmode="lin" valueType="num">
                                      <p:cBhvr additive="base">
                                        <p:cTn id="25" dur="500"/>
                                        <p:tgtEl>
                                          <p:spTgt spid="380"/>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381"/>
                                        </p:tgtEl>
                                        <p:attrNameLst>
                                          <p:attrName>style.visibility</p:attrName>
                                        </p:attrNameLst>
                                      </p:cBhvr>
                                      <p:to>
                                        <p:strVal val="visible"/>
                                      </p:to>
                                    </p:set>
                                    <p:anim calcmode="lin" valueType="num">
                                      <p:cBhvr additive="base">
                                        <p:cTn id="28" dur="500"/>
                                        <p:tgtEl>
                                          <p:spTgt spid="381"/>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382"/>
                                        </p:tgtEl>
                                        <p:attrNameLst>
                                          <p:attrName>style.visibility</p:attrName>
                                        </p:attrNameLst>
                                      </p:cBhvr>
                                      <p:to>
                                        <p:strVal val="visible"/>
                                      </p:to>
                                    </p:set>
                                    <p:anim calcmode="lin" valueType="num">
                                      <p:cBhvr additive="base">
                                        <p:cTn id="31" dur="500"/>
                                        <p:tgtEl>
                                          <p:spTgt spid="382"/>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372"/>
                                        </p:tgtEl>
                                        <p:attrNameLst>
                                          <p:attrName>style.visibility</p:attrName>
                                        </p:attrNameLst>
                                      </p:cBhvr>
                                      <p:to>
                                        <p:strVal val="visible"/>
                                      </p:to>
                                    </p:set>
                                    <p:anim calcmode="lin" valueType="num">
                                      <p:cBhvr additive="base">
                                        <p:cTn id="34" dur="500"/>
                                        <p:tgtEl>
                                          <p:spTgt spid="372"/>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373"/>
                                        </p:tgtEl>
                                        <p:attrNameLst>
                                          <p:attrName>style.visibility</p:attrName>
                                        </p:attrNameLst>
                                      </p:cBhvr>
                                      <p:to>
                                        <p:strVal val="visible"/>
                                      </p:to>
                                    </p:set>
                                    <p:anim calcmode="lin" valueType="num">
                                      <p:cBhvr additive="base">
                                        <p:cTn id="37" dur="500"/>
                                        <p:tgtEl>
                                          <p:spTgt spid="373"/>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374"/>
                                        </p:tgtEl>
                                        <p:attrNameLst>
                                          <p:attrName>style.visibility</p:attrName>
                                        </p:attrNameLst>
                                      </p:cBhvr>
                                      <p:to>
                                        <p:strVal val="visible"/>
                                      </p:to>
                                    </p:set>
                                    <p:anim calcmode="lin" valueType="num">
                                      <p:cBhvr additive="base">
                                        <p:cTn id="40" dur="500"/>
                                        <p:tgtEl>
                                          <p:spTgt spid="374"/>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375"/>
                                        </p:tgtEl>
                                        <p:attrNameLst>
                                          <p:attrName>style.visibility</p:attrName>
                                        </p:attrNameLst>
                                      </p:cBhvr>
                                      <p:to>
                                        <p:strVal val="visible"/>
                                      </p:to>
                                    </p:set>
                                    <p:anim calcmode="lin" valueType="num">
                                      <p:cBhvr additive="base">
                                        <p:cTn id="43" dur="500"/>
                                        <p:tgtEl>
                                          <p:spTgt spid="375"/>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376"/>
                                        </p:tgtEl>
                                        <p:attrNameLst>
                                          <p:attrName>style.visibility</p:attrName>
                                        </p:attrNameLst>
                                      </p:cBhvr>
                                      <p:to>
                                        <p:strVal val="visible"/>
                                      </p:to>
                                    </p:set>
                                    <p:anim calcmode="lin" valueType="num">
                                      <p:cBhvr additive="base">
                                        <p:cTn id="46" dur="500"/>
                                        <p:tgtEl>
                                          <p:spTgt spid="376"/>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77"/>
                                        </p:tgtEl>
                                        <p:attrNameLst>
                                          <p:attrName>style.visibility</p:attrName>
                                        </p:attrNameLst>
                                      </p:cBhvr>
                                      <p:to>
                                        <p:strVal val="visible"/>
                                      </p:to>
                                    </p:set>
                                    <p:anim calcmode="lin" valueType="num">
                                      <p:cBhvr additive="base">
                                        <p:cTn id="49" dur="500"/>
                                        <p:tgtEl>
                                          <p:spTgt spid="377"/>
                                        </p:tgtEl>
                                        <p:attrNameLst>
                                          <p:attrName>ppt_x</p:attrName>
                                        </p:attrNameLst>
                                      </p:cBhvr>
                                      <p:tavLst>
                                        <p:tav tm="0">
                                          <p:val>
                                            <p:strVal val="#ppt_x-1"/>
                                          </p:val>
                                        </p:tav>
                                        <p:tav tm="100000">
                                          <p:val>
                                            <p:strVal val="#ppt_x"/>
                                          </p:val>
                                        </p:tav>
                                      </p:tavLst>
                                    </p:anim>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383">
                                            <p:txEl>
                                              <p:pRg st="0" end="0"/>
                                            </p:txEl>
                                          </p:spTgt>
                                        </p:tgtEl>
                                        <p:attrNameLst>
                                          <p:attrName>style.visibility</p:attrName>
                                        </p:attrNameLst>
                                      </p:cBhvr>
                                      <p:to>
                                        <p:strVal val="visible"/>
                                      </p:to>
                                    </p:set>
                                    <p:animEffect transition="in" filter="fade">
                                      <p:cBhvr>
                                        <p:cTn id="53" dur="500"/>
                                        <p:tgtEl>
                                          <p:spTgt spid="383">
                                            <p:txEl>
                                              <p:pRg st="0" end="0"/>
                                            </p:txEl>
                                          </p:spTgt>
                                        </p:tgtEl>
                                      </p:cBhvr>
                                    </p:animEffect>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389"/>
                                        </p:tgtEl>
                                        <p:attrNameLst>
                                          <p:attrName>style.visibility</p:attrName>
                                        </p:attrNameLst>
                                      </p:cBhvr>
                                      <p:to>
                                        <p:strVal val="visible"/>
                                      </p:to>
                                    </p:set>
                                    <p:animEffect transition="in" filter="fade">
                                      <p:cBhvr>
                                        <p:cTn id="57"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迭代计划</a:t>
            </a:r>
          </a:p>
        </p:txBody>
      </p:sp>
      <p:sp>
        <p:nvSpPr>
          <p:cNvPr id="396" name="Shape 396"/>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397" name="Shape 397"/>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graphicFrame>
        <p:nvGraphicFramePr>
          <p:cNvPr id="398" name="Shape 398"/>
          <p:cNvGraphicFramePr/>
          <p:nvPr>
            <p:extLst>
              <p:ext uri="{D42A27DB-BD31-4B8C-83A1-F6EECF244321}">
                <p14:modId xmlns:p14="http://schemas.microsoft.com/office/powerpoint/2010/main" val="1422183925"/>
              </p:ext>
            </p:extLst>
          </p:nvPr>
        </p:nvGraphicFramePr>
        <p:xfrm>
          <a:off x="1215604" y="1203598"/>
          <a:ext cx="6707075" cy="1454550"/>
        </p:xfrm>
        <a:graphic>
          <a:graphicData uri="http://schemas.openxmlformats.org/drawingml/2006/table">
            <a:tbl>
              <a:tblPr>
                <a:noFill/>
                <a:tableStyleId>{39F1CE1D-5C98-49AA-8872-03CB4B4ED187}</a:tableStyleId>
              </a:tblPr>
              <a:tblGrid>
                <a:gridCol w="950250">
                  <a:extLst>
                    <a:ext uri="{9D8B030D-6E8A-4147-A177-3AD203B41FA5}">
                      <a16:colId xmlns:a16="http://schemas.microsoft.com/office/drawing/2014/main" val="20000"/>
                    </a:ext>
                  </a:extLst>
                </a:gridCol>
                <a:gridCol w="1526050">
                  <a:extLst>
                    <a:ext uri="{9D8B030D-6E8A-4147-A177-3AD203B41FA5}">
                      <a16:colId xmlns:a16="http://schemas.microsoft.com/office/drawing/2014/main" val="20001"/>
                    </a:ext>
                  </a:extLst>
                </a:gridCol>
                <a:gridCol w="2685800">
                  <a:extLst>
                    <a:ext uri="{9D8B030D-6E8A-4147-A177-3AD203B41FA5}">
                      <a16:colId xmlns:a16="http://schemas.microsoft.com/office/drawing/2014/main" val="20002"/>
                    </a:ext>
                  </a:extLst>
                </a:gridCol>
                <a:gridCol w="1544975">
                  <a:extLst>
                    <a:ext uri="{9D8B030D-6E8A-4147-A177-3AD203B41FA5}">
                      <a16:colId xmlns:a16="http://schemas.microsoft.com/office/drawing/2014/main" val="20003"/>
                    </a:ext>
                  </a:extLst>
                </a:gridCol>
              </a:tblGrid>
              <a:tr h="406800">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阶段</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迭代</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任务描述</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成果</a:t>
                      </a:r>
                    </a:p>
                  </a:txBody>
                  <a:tcPr marL="66675" marR="66675" marT="66675" marB="66675">
                    <a:solidFill>
                      <a:schemeClr val="accent1"/>
                    </a:solidFill>
                  </a:tcPr>
                </a:tc>
                <a:extLst>
                  <a:ext uri="{0D108BD9-81ED-4DB2-BD59-A6C34878D82A}">
                    <a16:rowId xmlns:a16="http://schemas.microsoft.com/office/drawing/2014/main" val="10000"/>
                  </a:ext>
                </a:extLst>
              </a:tr>
              <a:tr h="840725">
                <a:tc>
                  <a:txBody>
                    <a:bodyPr/>
                    <a:lstStyle/>
                    <a:p>
                      <a:pPr marL="0" marR="0" lvl="0" indent="0" algn="ctr" rtl="0">
                        <a:lnSpc>
                          <a:spcPct val="300000"/>
                        </a:lnSpc>
                        <a:spcBef>
                          <a:spcPts val="0"/>
                        </a:spcBef>
                        <a:spcAft>
                          <a:spcPts val="0"/>
                        </a:spcAft>
                        <a:buClr>
                          <a:srgbClr val="000000"/>
                        </a:buClr>
                        <a:buSzPct val="25000"/>
                        <a:buFont typeface="Arial"/>
                        <a:buNone/>
                      </a:pPr>
                      <a:r>
                        <a:rPr lang="zh-CN" sz="1000" u="none" strike="noStrike" cap="none"/>
                        <a:t>精化阶段</a:t>
                      </a:r>
                    </a:p>
                  </a:txBody>
                  <a:tcPr marL="66675" marR="66675" marT="66675" marB="66675"/>
                </a:tc>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架构迭代，建立软件架构的基线。</a:t>
                      </a:r>
                    </a:p>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6月5日~6月2</a:t>
                      </a:r>
                      <a:r>
                        <a:rPr lang="en-US" altLang="zh-CN" sz="1000" u="none" strike="noStrike" cap="none" dirty="0"/>
                        <a:t>8</a:t>
                      </a:r>
                      <a:r>
                        <a:rPr lang="zh-CN" sz="1000" u="none" strike="noStrike" cap="none" dirty="0"/>
                        <a:t>日</a:t>
                      </a:r>
                    </a:p>
                  </a:txBody>
                  <a:tcPr marL="66675" marR="66675" marT="66675" marB="66675"/>
                </a:tc>
                <a:tc>
                  <a:txBody>
                    <a:bodyPr/>
                    <a:lstStyle/>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1</a:t>
                      </a:r>
                      <a:r>
                        <a:rPr lang="zh-CN" sz="1000" kern="0" dirty="0">
                          <a:effectLst/>
                          <a:latin typeface="Times New Roman" panose="02020603050405020304" pitchFamily="18" charset="0"/>
                          <a:ea typeface="宋体" panose="02010600030101010101" pitchFamily="2" charset="-122"/>
                        </a:rPr>
                        <a:t>）学习本项目开发所需要用到的</a:t>
                      </a:r>
                      <a:r>
                        <a:rPr lang="en-US" sz="1000" kern="0" dirty="0">
                          <a:effectLst/>
                          <a:latin typeface="Times New Roman" panose="02020603050405020304" pitchFamily="18" charset="0"/>
                          <a:ea typeface="宋体" panose="02010600030101010101" pitchFamily="2" charset="-122"/>
                        </a:rPr>
                        <a:t>AngularJS</a:t>
                      </a: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Spring</a:t>
                      </a: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JavaScript</a:t>
                      </a: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Typescript</a:t>
                      </a:r>
                      <a:r>
                        <a:rPr lang="zh-CN" sz="1000" kern="0" dirty="0">
                          <a:effectLst/>
                          <a:latin typeface="Times New Roman" panose="02020603050405020304" pitchFamily="18" charset="0"/>
                          <a:ea typeface="宋体" panose="02010600030101010101" pitchFamily="2" charset="-122"/>
                        </a:rPr>
                        <a:t>等技术以解决技术风险。</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2</a:t>
                      </a:r>
                      <a:r>
                        <a:rPr lang="zh-CN" sz="1000" kern="0" dirty="0">
                          <a:effectLst/>
                          <a:latin typeface="Times New Roman" panose="02020603050405020304" pitchFamily="18" charset="0"/>
                          <a:ea typeface="宋体" panose="02010600030101010101" pitchFamily="2" charset="-122"/>
                        </a:rPr>
                        <a:t>）搭建项目开发环境。</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3</a:t>
                      </a:r>
                      <a:r>
                        <a:rPr lang="zh-CN" sz="1000" kern="0" dirty="0">
                          <a:effectLst/>
                          <a:latin typeface="Times New Roman" panose="02020603050405020304" pitchFamily="18" charset="0"/>
                          <a:ea typeface="宋体" panose="02010600030101010101" pitchFamily="2" charset="-122"/>
                        </a:rPr>
                        <a:t>）根据需求文档建立在线问卷调查网的架构原型。</a:t>
                      </a:r>
                      <a:endParaRPr lang="zh-CN" sz="1050" kern="100" dirty="0">
                        <a:effectLst/>
                        <a:latin typeface="Times New Roman" panose="02020603050405020304" pitchFamily="18" charset="0"/>
                        <a:ea typeface="宋体" panose="02010600030101010101" pitchFamily="2" charset="-122"/>
                      </a:endParaRPr>
                    </a:p>
                  </a:txBody>
                  <a:tcPr marL="66675" marR="66675" marT="66675" marB="66675"/>
                </a:tc>
                <a:tc>
                  <a:txBody>
                    <a:bodyPr/>
                    <a:lstStyle/>
                    <a:p>
                      <a:pPr marR="0" algn="l" rtl="0">
                        <a:lnSpc>
                          <a:spcPct val="100000"/>
                        </a:lnSpc>
                        <a:spcBef>
                          <a:spcPts val="0"/>
                        </a:spcBef>
                        <a:spcAft>
                          <a:spcPts val="0"/>
                        </a:spcAft>
                        <a:buNone/>
                      </a:pPr>
                      <a:r>
                        <a:rPr lang="zh-CN" altLang="zh-CN" sz="1000" b="0" i="0" u="none" strike="noStrike" kern="0" cap="none" dirty="0">
                          <a:solidFill>
                            <a:schemeClr val="dk1"/>
                          </a:solidFill>
                          <a:effectLst/>
                          <a:latin typeface="Times New Roman" panose="02020603050405020304" pitchFamily="18" charset="0"/>
                          <a:ea typeface="宋体" panose="02010600030101010101" pitchFamily="2" charset="-122"/>
                          <a:cs typeface="+mn-cs"/>
                          <a:sym typeface="Arial"/>
                        </a:rPr>
                        <a:t>（</a:t>
                      </a:r>
                      <a:r>
                        <a:rPr lang="en-US" altLang="zh-CN" sz="1000" b="0" i="0" u="none" strike="noStrike" kern="0" cap="none" dirty="0">
                          <a:solidFill>
                            <a:schemeClr val="dk1"/>
                          </a:solidFill>
                          <a:effectLst/>
                          <a:latin typeface="Times New Roman" panose="02020603050405020304" pitchFamily="18" charset="0"/>
                          <a:ea typeface="宋体" panose="02010600030101010101" pitchFamily="2" charset="-122"/>
                          <a:cs typeface="+mn-cs"/>
                          <a:sym typeface="Arial"/>
                        </a:rPr>
                        <a:t>1</a:t>
                      </a:r>
                      <a:r>
                        <a:rPr lang="zh-CN" altLang="zh-CN" sz="1000" b="0" i="0" u="none" strike="noStrike" kern="0" cap="none" dirty="0">
                          <a:solidFill>
                            <a:schemeClr val="dk1"/>
                          </a:solidFill>
                          <a:effectLst/>
                          <a:latin typeface="Times New Roman" panose="02020603050405020304" pitchFamily="18" charset="0"/>
                          <a:ea typeface="宋体" panose="02010600030101010101" pitchFamily="2" charset="-122"/>
                          <a:cs typeface="+mn-cs"/>
                          <a:sym typeface="Arial"/>
                        </a:rPr>
                        <a:t>）架构原型</a:t>
                      </a:r>
                    </a:p>
                    <a:p>
                      <a:pPr marR="0" algn="l" rtl="0">
                        <a:lnSpc>
                          <a:spcPct val="100000"/>
                        </a:lnSpc>
                        <a:spcBef>
                          <a:spcPts val="0"/>
                        </a:spcBef>
                        <a:spcAft>
                          <a:spcPts val="0"/>
                        </a:spcAft>
                        <a:buNone/>
                      </a:pPr>
                      <a:r>
                        <a:rPr lang="zh-CN" altLang="zh-CN" sz="1000" b="0" i="0" u="none" strike="noStrike" kern="0" cap="none" dirty="0">
                          <a:solidFill>
                            <a:schemeClr val="dk1"/>
                          </a:solidFill>
                          <a:effectLst/>
                          <a:latin typeface="Times New Roman" panose="02020603050405020304" pitchFamily="18" charset="0"/>
                          <a:ea typeface="宋体" panose="02010600030101010101" pitchFamily="2" charset="-122"/>
                          <a:cs typeface="+mn-cs"/>
                          <a:sym typeface="Arial"/>
                        </a:rPr>
                        <a:t>（</a:t>
                      </a:r>
                      <a:r>
                        <a:rPr lang="en-US" altLang="zh-CN" sz="1000" b="0" i="0" u="none" strike="noStrike" kern="0" cap="none" dirty="0">
                          <a:solidFill>
                            <a:schemeClr val="dk1"/>
                          </a:solidFill>
                          <a:effectLst/>
                          <a:latin typeface="Times New Roman" panose="02020603050405020304" pitchFamily="18" charset="0"/>
                          <a:ea typeface="宋体" panose="02010600030101010101" pitchFamily="2" charset="-122"/>
                          <a:cs typeface="+mn-cs"/>
                          <a:sym typeface="Arial"/>
                        </a:rPr>
                        <a:t>2</a:t>
                      </a:r>
                      <a:r>
                        <a:rPr lang="zh-CN" altLang="zh-CN" sz="1000" b="0" i="0" u="none" strike="noStrike" kern="0" cap="none" dirty="0">
                          <a:solidFill>
                            <a:schemeClr val="dk1"/>
                          </a:solidFill>
                          <a:effectLst/>
                          <a:latin typeface="Times New Roman" panose="02020603050405020304" pitchFamily="18" charset="0"/>
                          <a:ea typeface="宋体" panose="02010600030101010101" pitchFamily="2" charset="-122"/>
                          <a:cs typeface="+mn-cs"/>
                          <a:sym typeface="Arial"/>
                        </a:rPr>
                        <a:t>）解决技术风险</a:t>
                      </a:r>
                      <a:endParaRPr lang="zh-CN" altLang="en-US" sz="1000" b="0" i="0" u="none" strike="noStrike" kern="0" cap="none" dirty="0">
                        <a:solidFill>
                          <a:schemeClr val="dk1"/>
                        </a:solidFill>
                        <a:effectLst/>
                        <a:latin typeface="Times New Roman" panose="02020603050405020304" pitchFamily="18" charset="0"/>
                        <a:ea typeface="宋体" panose="02010600030101010101" pitchFamily="2" charset="-122"/>
                        <a:cs typeface="+mn-cs"/>
                        <a:sym typeface="Arial"/>
                      </a:endParaRPr>
                    </a:p>
                  </a:txBody>
                  <a:tcPr marL="66675" marR="66675" marT="66675" marB="66675"/>
                </a:tc>
                <a:extLst>
                  <a:ext uri="{0D108BD9-81ED-4DB2-BD59-A6C34878D82A}">
                    <a16:rowId xmlns:a16="http://schemas.microsoft.com/office/drawing/2014/main" val="10002"/>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5"/>
                                        </p:tgtEl>
                                        <p:attrNameLst>
                                          <p:attrName>style.visibility</p:attrName>
                                        </p:attrNameLst>
                                      </p:cBhvr>
                                      <p:to>
                                        <p:strVal val="visible"/>
                                      </p:to>
                                    </p:set>
                                    <p:animEffect transition="in" filter="fade">
                                      <p:cBhvr>
                                        <p:cTn id="7" dur="500"/>
                                        <p:tgtEl>
                                          <p:spTgt spid="3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6"/>
                                        </p:tgtEl>
                                        <p:attrNameLst>
                                          <p:attrName>style.visibility</p:attrName>
                                        </p:attrNameLst>
                                      </p:cBhvr>
                                      <p:to>
                                        <p:strVal val="visible"/>
                                      </p:to>
                                    </p:set>
                                    <p:animEffect transition="in" filter="fade">
                                      <p:cBhvr>
                                        <p:cTn id="11" dur="500"/>
                                        <p:tgtEl>
                                          <p:spTgt spid="39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7"/>
                                        </p:tgtEl>
                                        <p:attrNameLst>
                                          <p:attrName>style.visibility</p:attrName>
                                        </p:attrNameLst>
                                      </p:cBhvr>
                                      <p:to>
                                        <p:strVal val="visible"/>
                                      </p:to>
                                    </p:set>
                                    <p:animEffect transition="in" filter="fade">
                                      <p:cBhvr>
                                        <p:cTn id="15" dur="5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迭代计划</a:t>
            </a:r>
          </a:p>
        </p:txBody>
      </p:sp>
      <p:sp>
        <p:nvSpPr>
          <p:cNvPr id="405" name="Shape 405"/>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406" name="Shape 406"/>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graphicFrame>
        <p:nvGraphicFramePr>
          <p:cNvPr id="407" name="Shape 407"/>
          <p:cNvGraphicFramePr/>
          <p:nvPr>
            <p:extLst>
              <p:ext uri="{D42A27DB-BD31-4B8C-83A1-F6EECF244321}">
                <p14:modId xmlns:p14="http://schemas.microsoft.com/office/powerpoint/2010/main" val="3795672858"/>
              </p:ext>
            </p:extLst>
          </p:nvPr>
        </p:nvGraphicFramePr>
        <p:xfrm>
          <a:off x="1215604" y="1610395"/>
          <a:ext cx="6707075" cy="2181975"/>
        </p:xfrm>
        <a:graphic>
          <a:graphicData uri="http://schemas.openxmlformats.org/drawingml/2006/table">
            <a:tbl>
              <a:tblPr>
                <a:noFill/>
                <a:tableStyleId>{39F1CE1D-5C98-49AA-8872-03CB4B4ED187}</a:tableStyleId>
              </a:tblPr>
              <a:tblGrid>
                <a:gridCol w="950250">
                  <a:extLst>
                    <a:ext uri="{9D8B030D-6E8A-4147-A177-3AD203B41FA5}">
                      <a16:colId xmlns:a16="http://schemas.microsoft.com/office/drawing/2014/main" val="20000"/>
                    </a:ext>
                  </a:extLst>
                </a:gridCol>
                <a:gridCol w="1526050">
                  <a:extLst>
                    <a:ext uri="{9D8B030D-6E8A-4147-A177-3AD203B41FA5}">
                      <a16:colId xmlns:a16="http://schemas.microsoft.com/office/drawing/2014/main" val="20001"/>
                    </a:ext>
                  </a:extLst>
                </a:gridCol>
                <a:gridCol w="2685800">
                  <a:extLst>
                    <a:ext uri="{9D8B030D-6E8A-4147-A177-3AD203B41FA5}">
                      <a16:colId xmlns:a16="http://schemas.microsoft.com/office/drawing/2014/main" val="20002"/>
                    </a:ext>
                  </a:extLst>
                </a:gridCol>
                <a:gridCol w="1544975">
                  <a:extLst>
                    <a:ext uri="{9D8B030D-6E8A-4147-A177-3AD203B41FA5}">
                      <a16:colId xmlns:a16="http://schemas.microsoft.com/office/drawing/2014/main" val="20003"/>
                    </a:ext>
                  </a:extLst>
                </a:gridCol>
              </a:tblGrid>
              <a:tr h="696075">
                <a:tc>
                  <a:txBody>
                    <a:bodyPr/>
                    <a:lstStyle/>
                    <a:p>
                      <a:pPr marL="0" marR="0" lvl="0" indent="0" algn="ctr" rtl="0">
                        <a:lnSpc>
                          <a:spcPct val="300000"/>
                        </a:lnSpc>
                        <a:spcBef>
                          <a:spcPts val="0"/>
                        </a:spcBef>
                        <a:spcAft>
                          <a:spcPts val="0"/>
                        </a:spcAft>
                        <a:buClr>
                          <a:srgbClr val="000000"/>
                        </a:buClr>
                        <a:buSzPct val="25000"/>
                        <a:buFont typeface="Arial"/>
                        <a:buNone/>
                      </a:pPr>
                      <a:r>
                        <a:rPr lang="zh-CN" sz="1000" u="none" strike="noStrike" cap="none"/>
                        <a:t>构建阶段</a:t>
                      </a:r>
                    </a:p>
                  </a:txBody>
                  <a:tcPr marL="66675" marR="66675" marT="66675" marB="66675"/>
                </a:tc>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开发迭代，进行产品V1初步的开发。</a:t>
                      </a:r>
                    </a:p>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6月2</a:t>
                      </a:r>
                      <a:r>
                        <a:rPr lang="en-US" altLang="zh-CN" sz="1000" u="none" strike="noStrike" cap="none" dirty="0"/>
                        <a:t>9</a:t>
                      </a:r>
                      <a:r>
                        <a:rPr lang="zh-CN" sz="1000" u="none" strike="noStrike" cap="none" dirty="0"/>
                        <a:t>日~7月</a:t>
                      </a:r>
                      <a:r>
                        <a:rPr lang="en-US" altLang="zh-CN" sz="1000" u="none" strike="noStrike" cap="none" dirty="0"/>
                        <a:t>9</a:t>
                      </a:r>
                      <a:r>
                        <a:rPr lang="zh-CN" sz="1000" u="none" strike="noStrike" cap="none" dirty="0"/>
                        <a:t>日</a:t>
                      </a:r>
                    </a:p>
                  </a:txBody>
                  <a:tcPr marL="66675" marR="66675" marT="66675" marB="66675"/>
                </a:tc>
                <a:tc>
                  <a:txBody>
                    <a:bodyPr/>
                    <a:lstStyle/>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1</a:t>
                      </a:r>
                      <a:r>
                        <a:rPr lang="zh-CN" sz="1000" kern="0" dirty="0">
                          <a:effectLst/>
                          <a:latin typeface="Times New Roman" panose="02020603050405020304" pitchFamily="18" charset="0"/>
                          <a:ea typeface="宋体" panose="02010600030101010101" pitchFamily="2" charset="-122"/>
                        </a:rPr>
                        <a:t>）完成优先级为高的需求的实现。</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2</a:t>
                      </a:r>
                      <a:r>
                        <a:rPr lang="zh-CN" sz="1000" kern="0" dirty="0">
                          <a:effectLst/>
                          <a:latin typeface="Times New Roman" panose="02020603050405020304" pitchFamily="18" charset="0"/>
                          <a:ea typeface="宋体" panose="02010600030101010101" pitchFamily="2" charset="-122"/>
                        </a:rPr>
                        <a:t>）测试代码，排除</a:t>
                      </a:r>
                      <a:r>
                        <a:rPr lang="en-US" sz="1000" kern="0" dirty="0">
                          <a:effectLst/>
                          <a:latin typeface="Times New Roman" panose="02020603050405020304" pitchFamily="18" charset="0"/>
                          <a:ea typeface="宋体" panose="02010600030101010101" pitchFamily="2" charset="-122"/>
                        </a:rPr>
                        <a:t>BUG</a:t>
                      </a:r>
                      <a:r>
                        <a:rPr lang="zh-CN" sz="1000" kern="0" dirty="0">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3</a:t>
                      </a:r>
                      <a:r>
                        <a:rPr lang="zh-CN" sz="1000" kern="0" dirty="0">
                          <a:effectLst/>
                          <a:latin typeface="Times New Roman" panose="02020603050405020304" pitchFamily="18" charset="0"/>
                          <a:ea typeface="宋体" panose="02010600030101010101" pitchFamily="2" charset="-122"/>
                        </a:rPr>
                        <a:t>）向客户提供</a:t>
                      </a:r>
                      <a:r>
                        <a:rPr lang="en-US" sz="1000" kern="0" dirty="0">
                          <a:effectLst/>
                          <a:latin typeface="Times New Roman" panose="02020603050405020304" pitchFamily="18" charset="0"/>
                          <a:ea typeface="宋体" panose="02010600030101010101" pitchFamily="2" charset="-122"/>
                        </a:rPr>
                        <a:t>V1</a:t>
                      </a:r>
                      <a:r>
                        <a:rPr lang="zh-CN" sz="1000" kern="0" dirty="0">
                          <a:effectLst/>
                          <a:latin typeface="Times New Roman" panose="02020603050405020304" pitchFamily="18" charset="0"/>
                          <a:ea typeface="宋体" panose="02010600030101010101" pitchFamily="2" charset="-122"/>
                        </a:rPr>
                        <a:t>版本。</a:t>
                      </a:r>
                      <a:endParaRPr lang="zh-CN" sz="1050" kern="100" dirty="0">
                        <a:effectLst/>
                        <a:latin typeface="Times New Roman" panose="02020603050405020304" pitchFamily="18" charset="0"/>
                        <a:ea typeface="宋体" panose="02010600030101010101" pitchFamily="2" charset="-122"/>
                      </a:endParaRPr>
                    </a:p>
                  </a:txBody>
                  <a:tcPr marL="66675" marR="66675" marT="66675" marB="66675"/>
                </a:tc>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a:t>（1）V1版本完成</a:t>
                      </a:r>
                    </a:p>
                    <a:p>
                      <a:pPr marL="0" marR="0" lvl="0" indent="0" algn="l" rtl="0">
                        <a:lnSpc>
                          <a:spcPct val="100000"/>
                        </a:lnSpc>
                        <a:spcBef>
                          <a:spcPts val="0"/>
                        </a:spcBef>
                        <a:spcAft>
                          <a:spcPts val="0"/>
                        </a:spcAft>
                        <a:buClr>
                          <a:srgbClr val="000000"/>
                        </a:buClr>
                        <a:buSzPct val="25000"/>
                        <a:buFont typeface="Arial"/>
                        <a:buNone/>
                      </a:pPr>
                      <a:r>
                        <a:rPr lang="zh-CN" sz="1000" u="none" strike="noStrike" cap="none"/>
                        <a:t>（2）V1代码移交</a:t>
                      </a:r>
                    </a:p>
                  </a:txBody>
                  <a:tcPr marL="66675" marR="66675" marT="66675" marB="66675"/>
                </a:tc>
                <a:extLst>
                  <a:ext uri="{0D108BD9-81ED-4DB2-BD59-A6C34878D82A}">
                    <a16:rowId xmlns:a16="http://schemas.microsoft.com/office/drawing/2014/main" val="10000"/>
                  </a:ext>
                </a:extLst>
              </a:tr>
              <a:tr h="696075">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a:t> </a:t>
                      </a:r>
                    </a:p>
                  </a:txBody>
                  <a:tcPr marL="66675" marR="66675" marT="66675" marB="66675"/>
                </a:tc>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开发迭代，进行产品V2的开发。</a:t>
                      </a:r>
                    </a:p>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7月</a:t>
                      </a:r>
                      <a:r>
                        <a:rPr lang="en-US" altLang="zh-CN" sz="1000" u="none" strike="noStrike" cap="none" dirty="0"/>
                        <a:t>10</a:t>
                      </a:r>
                      <a:r>
                        <a:rPr lang="zh-CN" sz="1000" u="none" strike="noStrike" cap="none" dirty="0"/>
                        <a:t>日~</a:t>
                      </a:r>
                      <a:r>
                        <a:rPr lang="en-US" altLang="zh-CN" sz="1000" u="none" strike="noStrike" cap="none" dirty="0"/>
                        <a:t>7</a:t>
                      </a:r>
                      <a:r>
                        <a:rPr lang="zh-CN" sz="1000" u="none" strike="noStrike" cap="none" dirty="0"/>
                        <a:t>月</a:t>
                      </a:r>
                      <a:r>
                        <a:rPr lang="en-US" altLang="zh-CN" sz="1000" u="none" strike="noStrike" cap="none" dirty="0"/>
                        <a:t>2</a:t>
                      </a:r>
                      <a:r>
                        <a:rPr lang="zh-CN" sz="1000" u="none" strike="noStrike" cap="none" dirty="0"/>
                        <a:t>1日</a:t>
                      </a:r>
                    </a:p>
                  </a:txBody>
                  <a:tcPr marL="66675" marR="66675" marT="66675" marB="66675"/>
                </a:tc>
                <a:tc>
                  <a:txBody>
                    <a:bodyPr/>
                    <a:lstStyle/>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1</a:t>
                      </a:r>
                      <a:r>
                        <a:rPr lang="zh-CN" sz="1000" kern="0" dirty="0">
                          <a:effectLst/>
                          <a:latin typeface="Times New Roman" panose="02020603050405020304" pitchFamily="18" charset="0"/>
                          <a:ea typeface="宋体" panose="02010600030101010101" pitchFamily="2" charset="-122"/>
                        </a:rPr>
                        <a:t>）完成优先级为中的需求的实现。</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100" dirty="0">
                          <a:effectLst/>
                          <a:latin typeface="Times New Roman" panose="02020603050405020304" pitchFamily="18" charset="0"/>
                          <a:ea typeface="宋体" panose="02010600030101010101" pitchFamily="2" charset="-122"/>
                        </a:rPr>
                        <a:t>（</a:t>
                      </a:r>
                      <a:r>
                        <a:rPr lang="en-US" sz="1000" kern="100" dirty="0">
                          <a:effectLst/>
                          <a:latin typeface="Times New Roman" panose="02020603050405020304" pitchFamily="18" charset="0"/>
                          <a:ea typeface="宋体" panose="02010600030101010101" pitchFamily="2" charset="-122"/>
                        </a:rPr>
                        <a:t>2</a:t>
                      </a:r>
                      <a:r>
                        <a:rPr lang="zh-CN" sz="1000" kern="100" dirty="0">
                          <a:effectLst/>
                          <a:latin typeface="Times New Roman" panose="02020603050405020304" pitchFamily="18" charset="0"/>
                          <a:ea typeface="宋体" panose="02010600030101010101" pitchFamily="2" charset="-122"/>
                        </a:rPr>
                        <a:t>）测试代码，排除</a:t>
                      </a:r>
                      <a:r>
                        <a:rPr lang="en-US" sz="1000" kern="100" dirty="0">
                          <a:effectLst/>
                          <a:latin typeface="Times New Roman" panose="02020603050405020304" pitchFamily="18" charset="0"/>
                          <a:ea typeface="宋体" panose="02010600030101010101" pitchFamily="2" charset="-122"/>
                        </a:rPr>
                        <a:t>BUG</a:t>
                      </a:r>
                      <a:r>
                        <a:rPr lang="zh-CN" sz="1000" kern="100" dirty="0">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3</a:t>
                      </a:r>
                      <a:r>
                        <a:rPr lang="zh-CN" sz="1000" kern="0" dirty="0">
                          <a:effectLst/>
                          <a:latin typeface="Times New Roman" panose="02020603050405020304" pitchFamily="18" charset="0"/>
                          <a:ea typeface="宋体" panose="02010600030101010101" pitchFamily="2" charset="-122"/>
                        </a:rPr>
                        <a:t>）改进</a:t>
                      </a:r>
                      <a:r>
                        <a:rPr lang="en-US" sz="1000" kern="0" dirty="0">
                          <a:effectLst/>
                          <a:latin typeface="Times New Roman" panose="02020603050405020304" pitchFamily="18" charset="0"/>
                          <a:ea typeface="宋体" panose="02010600030101010101" pitchFamily="2" charset="-122"/>
                        </a:rPr>
                        <a:t>V1</a:t>
                      </a:r>
                      <a:r>
                        <a:rPr lang="zh-CN" sz="1000" kern="0" dirty="0">
                          <a:effectLst/>
                          <a:latin typeface="Times New Roman" panose="02020603050405020304" pitchFamily="18" charset="0"/>
                          <a:ea typeface="宋体" panose="02010600030101010101" pitchFamily="2" charset="-122"/>
                        </a:rPr>
                        <a:t>版本缺陷。</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4</a:t>
                      </a:r>
                      <a:r>
                        <a:rPr lang="zh-CN" sz="1000" kern="0" dirty="0">
                          <a:effectLst/>
                          <a:latin typeface="Times New Roman" panose="02020603050405020304" pitchFamily="18" charset="0"/>
                          <a:ea typeface="宋体" panose="02010600030101010101" pitchFamily="2" charset="-122"/>
                        </a:rPr>
                        <a:t>）向客户提供</a:t>
                      </a:r>
                      <a:r>
                        <a:rPr lang="en-US" sz="1000" kern="0" dirty="0">
                          <a:effectLst/>
                          <a:latin typeface="Times New Roman" panose="02020603050405020304" pitchFamily="18" charset="0"/>
                          <a:ea typeface="宋体" panose="02010600030101010101" pitchFamily="2" charset="-122"/>
                        </a:rPr>
                        <a:t>V2</a:t>
                      </a:r>
                      <a:r>
                        <a:rPr lang="zh-CN" sz="1000" kern="0" dirty="0">
                          <a:effectLst/>
                          <a:latin typeface="Times New Roman" panose="02020603050405020304" pitchFamily="18" charset="0"/>
                          <a:ea typeface="宋体" panose="02010600030101010101" pitchFamily="2" charset="-122"/>
                        </a:rPr>
                        <a:t>版本。</a:t>
                      </a:r>
                      <a:endParaRPr lang="zh-CN" sz="1050" kern="100" dirty="0">
                        <a:effectLst/>
                        <a:latin typeface="Times New Roman" panose="02020603050405020304" pitchFamily="18" charset="0"/>
                        <a:ea typeface="宋体" panose="02010600030101010101" pitchFamily="2" charset="-122"/>
                      </a:endParaRPr>
                    </a:p>
                  </a:txBody>
                  <a:tcPr marL="66675" marR="66675" marT="66675" marB="66675"/>
                </a:tc>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a:t>（1）V2版本完成</a:t>
                      </a:r>
                    </a:p>
                    <a:p>
                      <a:pPr marL="0" marR="0" lvl="0" indent="0" algn="l" rtl="0">
                        <a:lnSpc>
                          <a:spcPct val="100000"/>
                        </a:lnSpc>
                        <a:spcBef>
                          <a:spcPts val="0"/>
                        </a:spcBef>
                        <a:spcAft>
                          <a:spcPts val="0"/>
                        </a:spcAft>
                        <a:buClr>
                          <a:srgbClr val="000000"/>
                        </a:buClr>
                        <a:buSzPct val="25000"/>
                        <a:buFont typeface="Arial"/>
                        <a:buNone/>
                      </a:pPr>
                      <a:r>
                        <a:rPr lang="zh-CN" sz="1000" u="none" strike="noStrike" cap="none"/>
                        <a:t>（2）V2代码移交</a:t>
                      </a:r>
                    </a:p>
                  </a:txBody>
                  <a:tcPr marL="66675" marR="66675" marT="66675" marB="66675"/>
                </a:tc>
                <a:extLst>
                  <a:ext uri="{0D108BD9-81ED-4DB2-BD59-A6C34878D82A}">
                    <a16:rowId xmlns:a16="http://schemas.microsoft.com/office/drawing/2014/main" val="10001"/>
                  </a:ext>
                </a:extLst>
              </a:tr>
              <a:tr h="696075">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a:t> </a:t>
                      </a:r>
                    </a:p>
                  </a:txBody>
                  <a:tcPr marL="66675" marR="66675" marT="66675" marB="66675"/>
                </a:tc>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开发迭代，进行产品V3的开发。</a:t>
                      </a:r>
                    </a:p>
                    <a:p>
                      <a:pPr marL="0" marR="0" lvl="0" indent="0" algn="l" rtl="0">
                        <a:lnSpc>
                          <a:spcPct val="100000"/>
                        </a:lnSpc>
                        <a:spcBef>
                          <a:spcPts val="0"/>
                        </a:spcBef>
                        <a:spcAft>
                          <a:spcPts val="0"/>
                        </a:spcAft>
                        <a:buClr>
                          <a:srgbClr val="000000"/>
                        </a:buClr>
                        <a:buSzPct val="25000"/>
                        <a:buFont typeface="Arial"/>
                        <a:buNone/>
                      </a:pPr>
                      <a:r>
                        <a:rPr lang="en-US" altLang="zh-CN" sz="1000" u="none" strike="noStrike" cap="none" dirty="0"/>
                        <a:t>7</a:t>
                      </a:r>
                      <a:r>
                        <a:rPr lang="zh-CN" sz="1000" u="none" strike="noStrike" cap="none" dirty="0"/>
                        <a:t>月2</a:t>
                      </a:r>
                      <a:r>
                        <a:rPr lang="en-US" altLang="zh-CN" sz="1000" u="none" strike="noStrike" cap="none" dirty="0"/>
                        <a:t>2</a:t>
                      </a:r>
                      <a:r>
                        <a:rPr lang="zh-CN" sz="1000" u="none" strike="noStrike" cap="none" dirty="0"/>
                        <a:t>日~8月1</a:t>
                      </a:r>
                      <a:r>
                        <a:rPr lang="en-US" altLang="zh-CN" sz="1000" u="none" strike="noStrike" cap="none" dirty="0"/>
                        <a:t>1</a:t>
                      </a:r>
                      <a:r>
                        <a:rPr lang="zh-CN" sz="1000" u="none" strike="noStrike" cap="none" dirty="0"/>
                        <a:t>日</a:t>
                      </a:r>
                    </a:p>
                  </a:txBody>
                  <a:tcPr marL="66675" marR="66675" marT="66675" marB="66675"/>
                </a:tc>
                <a:tc>
                  <a:txBody>
                    <a:bodyPr/>
                    <a:lstStyle/>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1</a:t>
                      </a:r>
                      <a:r>
                        <a:rPr lang="zh-CN" sz="1000" kern="0" dirty="0">
                          <a:effectLst/>
                          <a:latin typeface="Times New Roman" panose="02020603050405020304" pitchFamily="18" charset="0"/>
                          <a:ea typeface="宋体" panose="02010600030101010101" pitchFamily="2" charset="-122"/>
                        </a:rPr>
                        <a:t>）完成优先级为低的需求的实现。</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100" dirty="0">
                          <a:effectLst/>
                          <a:latin typeface="Times New Roman" panose="02020603050405020304" pitchFamily="18" charset="0"/>
                          <a:ea typeface="宋体" panose="02010600030101010101" pitchFamily="2" charset="-122"/>
                        </a:rPr>
                        <a:t>（</a:t>
                      </a:r>
                      <a:r>
                        <a:rPr lang="en-US" sz="1000" kern="100" dirty="0">
                          <a:effectLst/>
                          <a:latin typeface="Times New Roman" panose="02020603050405020304" pitchFamily="18" charset="0"/>
                          <a:ea typeface="宋体" panose="02010600030101010101" pitchFamily="2" charset="-122"/>
                        </a:rPr>
                        <a:t>2</a:t>
                      </a:r>
                      <a:r>
                        <a:rPr lang="zh-CN" sz="1000" kern="100" dirty="0">
                          <a:effectLst/>
                          <a:latin typeface="Times New Roman" panose="02020603050405020304" pitchFamily="18" charset="0"/>
                          <a:ea typeface="宋体" panose="02010600030101010101" pitchFamily="2" charset="-122"/>
                        </a:rPr>
                        <a:t>）测试代码，排除</a:t>
                      </a:r>
                      <a:r>
                        <a:rPr lang="en-US" sz="1000" kern="100" dirty="0">
                          <a:effectLst/>
                          <a:latin typeface="Times New Roman" panose="02020603050405020304" pitchFamily="18" charset="0"/>
                          <a:ea typeface="宋体" panose="02010600030101010101" pitchFamily="2" charset="-122"/>
                        </a:rPr>
                        <a:t>BUG</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3</a:t>
                      </a:r>
                      <a:r>
                        <a:rPr lang="zh-CN" sz="1000" kern="0" dirty="0">
                          <a:effectLst/>
                          <a:latin typeface="Times New Roman" panose="02020603050405020304" pitchFamily="18" charset="0"/>
                          <a:ea typeface="宋体" panose="02010600030101010101" pitchFamily="2" charset="-122"/>
                        </a:rPr>
                        <a:t>）改进</a:t>
                      </a:r>
                      <a:r>
                        <a:rPr lang="en-US" sz="1000" kern="0" dirty="0">
                          <a:effectLst/>
                          <a:latin typeface="Times New Roman" panose="02020603050405020304" pitchFamily="18" charset="0"/>
                          <a:ea typeface="宋体" panose="02010600030101010101" pitchFamily="2" charset="-122"/>
                        </a:rPr>
                        <a:t>V2</a:t>
                      </a:r>
                      <a:r>
                        <a:rPr lang="zh-CN" sz="1000" kern="0" dirty="0">
                          <a:effectLst/>
                          <a:latin typeface="Times New Roman" panose="02020603050405020304" pitchFamily="18" charset="0"/>
                          <a:ea typeface="宋体" panose="02010600030101010101" pitchFamily="2" charset="-122"/>
                        </a:rPr>
                        <a:t>版本缺陷。</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4</a:t>
                      </a:r>
                      <a:r>
                        <a:rPr lang="zh-CN" sz="1000" kern="0" dirty="0">
                          <a:effectLst/>
                          <a:latin typeface="Times New Roman" panose="02020603050405020304" pitchFamily="18" charset="0"/>
                          <a:ea typeface="宋体" panose="02010600030101010101" pitchFamily="2" charset="-122"/>
                        </a:rPr>
                        <a:t>）向客户提供</a:t>
                      </a:r>
                      <a:r>
                        <a:rPr lang="en-US" sz="1000" kern="0" dirty="0">
                          <a:effectLst/>
                          <a:latin typeface="Times New Roman" panose="02020603050405020304" pitchFamily="18" charset="0"/>
                          <a:ea typeface="宋体" panose="02010600030101010101" pitchFamily="2" charset="-122"/>
                        </a:rPr>
                        <a:t>V3</a:t>
                      </a:r>
                      <a:r>
                        <a:rPr lang="zh-CN" sz="1000" kern="0" dirty="0">
                          <a:effectLst/>
                          <a:latin typeface="Times New Roman" panose="02020603050405020304" pitchFamily="18" charset="0"/>
                          <a:ea typeface="宋体" panose="02010600030101010101" pitchFamily="2" charset="-122"/>
                        </a:rPr>
                        <a:t>版本</a:t>
                      </a:r>
                      <a:endParaRPr lang="zh-CN" sz="1050" kern="100" dirty="0">
                        <a:effectLst/>
                        <a:latin typeface="Times New Roman" panose="02020603050405020304" pitchFamily="18" charset="0"/>
                        <a:ea typeface="宋体" panose="02010600030101010101" pitchFamily="2" charset="-122"/>
                      </a:endParaRPr>
                    </a:p>
                  </a:txBody>
                  <a:tcPr marL="66675" marR="66675" marT="66675" marB="66675"/>
                </a:tc>
                <a:tc>
                  <a:txBody>
                    <a:bodyPr/>
                    <a:lstStyle/>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（1）V3版本完成</a:t>
                      </a:r>
                    </a:p>
                    <a:p>
                      <a:pPr marL="0" marR="0" lvl="0" indent="0" algn="l" rtl="0">
                        <a:lnSpc>
                          <a:spcPct val="100000"/>
                        </a:lnSpc>
                        <a:spcBef>
                          <a:spcPts val="0"/>
                        </a:spcBef>
                        <a:spcAft>
                          <a:spcPts val="0"/>
                        </a:spcAft>
                        <a:buClr>
                          <a:srgbClr val="000000"/>
                        </a:buClr>
                        <a:buSzPct val="25000"/>
                        <a:buFont typeface="Arial"/>
                        <a:buNone/>
                      </a:pPr>
                      <a:r>
                        <a:rPr lang="zh-CN" sz="1000" u="none" strike="noStrike" cap="none" dirty="0"/>
                        <a:t>（2）V3代码移交</a:t>
                      </a:r>
                    </a:p>
                  </a:txBody>
                  <a:tcPr marL="66675" marR="66675" marT="66675" marB="66675"/>
                </a:tc>
                <a:extLst>
                  <a:ext uri="{0D108BD9-81ED-4DB2-BD59-A6C34878D82A}">
                    <a16:rowId xmlns:a16="http://schemas.microsoft.com/office/drawing/2014/main" val="10002"/>
                  </a:ext>
                </a:extLst>
              </a:tr>
            </a:tbl>
          </a:graphicData>
        </a:graphic>
      </p:graphicFrame>
      <p:graphicFrame>
        <p:nvGraphicFramePr>
          <p:cNvPr id="408" name="Shape 408"/>
          <p:cNvGraphicFramePr/>
          <p:nvPr/>
        </p:nvGraphicFramePr>
        <p:xfrm>
          <a:off x="1215604" y="1203598"/>
          <a:ext cx="6707075" cy="406800"/>
        </p:xfrm>
        <a:graphic>
          <a:graphicData uri="http://schemas.openxmlformats.org/drawingml/2006/table">
            <a:tbl>
              <a:tblPr>
                <a:noFill/>
                <a:tableStyleId>{39F1CE1D-5C98-49AA-8872-03CB4B4ED187}</a:tableStyleId>
              </a:tblPr>
              <a:tblGrid>
                <a:gridCol w="950250">
                  <a:extLst>
                    <a:ext uri="{9D8B030D-6E8A-4147-A177-3AD203B41FA5}">
                      <a16:colId xmlns:a16="http://schemas.microsoft.com/office/drawing/2014/main" val="20000"/>
                    </a:ext>
                  </a:extLst>
                </a:gridCol>
                <a:gridCol w="1526050">
                  <a:extLst>
                    <a:ext uri="{9D8B030D-6E8A-4147-A177-3AD203B41FA5}">
                      <a16:colId xmlns:a16="http://schemas.microsoft.com/office/drawing/2014/main" val="20001"/>
                    </a:ext>
                  </a:extLst>
                </a:gridCol>
                <a:gridCol w="2685800">
                  <a:extLst>
                    <a:ext uri="{9D8B030D-6E8A-4147-A177-3AD203B41FA5}">
                      <a16:colId xmlns:a16="http://schemas.microsoft.com/office/drawing/2014/main" val="20002"/>
                    </a:ext>
                  </a:extLst>
                </a:gridCol>
                <a:gridCol w="1544975">
                  <a:extLst>
                    <a:ext uri="{9D8B030D-6E8A-4147-A177-3AD203B41FA5}">
                      <a16:colId xmlns:a16="http://schemas.microsoft.com/office/drawing/2014/main" val="20003"/>
                    </a:ext>
                  </a:extLst>
                </a:gridCol>
              </a:tblGrid>
              <a:tr h="406800">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阶段</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迭代</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任务描述</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成果</a:t>
                      </a:r>
                    </a:p>
                  </a:txBody>
                  <a:tcPr marL="66675" marR="66675" marT="66675" marB="66675">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4"/>
                                        </p:tgtEl>
                                        <p:attrNameLst>
                                          <p:attrName>style.visibility</p:attrName>
                                        </p:attrNameLst>
                                      </p:cBhvr>
                                      <p:to>
                                        <p:strVal val="visible"/>
                                      </p:to>
                                    </p:set>
                                    <p:animEffect transition="in" filter="fade">
                                      <p:cBhvr>
                                        <p:cTn id="7" dur="500"/>
                                        <p:tgtEl>
                                          <p:spTgt spid="4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5"/>
                                        </p:tgtEl>
                                        <p:attrNameLst>
                                          <p:attrName>style.visibility</p:attrName>
                                        </p:attrNameLst>
                                      </p:cBhvr>
                                      <p:to>
                                        <p:strVal val="visible"/>
                                      </p:to>
                                    </p:set>
                                    <p:animEffect transition="in" filter="fade">
                                      <p:cBhvr>
                                        <p:cTn id="11" dur="500"/>
                                        <p:tgtEl>
                                          <p:spTgt spid="40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6"/>
                                        </p:tgtEl>
                                        <p:attrNameLst>
                                          <p:attrName>style.visibility</p:attrName>
                                        </p:attrNameLst>
                                      </p:cBhvr>
                                      <p:to>
                                        <p:strVal val="visible"/>
                                      </p:to>
                                    </p:set>
                                    <p:animEffect transition="in" filter="fade">
                                      <p:cBhvr>
                                        <p:cTn id="15"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迭代计划</a:t>
            </a:r>
          </a:p>
        </p:txBody>
      </p:sp>
      <p:sp>
        <p:nvSpPr>
          <p:cNvPr id="415" name="Shape 415"/>
          <p:cNvSpPr/>
          <p:nvPr/>
        </p:nvSpPr>
        <p:spPr>
          <a:xfrm>
            <a:off x="3804014" y="1075862"/>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16" name="Shape 416"/>
          <p:cNvSpPr/>
          <p:nvPr/>
        </p:nvSpPr>
        <p:spPr>
          <a:xfrm>
            <a:off x="4427982" y="915566"/>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管理员</a:t>
            </a:r>
          </a:p>
        </p:txBody>
      </p:sp>
      <p:sp>
        <p:nvSpPr>
          <p:cNvPr id="417" name="Shape 417"/>
          <p:cNvSpPr/>
          <p:nvPr/>
        </p:nvSpPr>
        <p:spPr>
          <a:xfrm>
            <a:off x="810814" y="2274515"/>
            <a:ext cx="2319118" cy="1026114"/>
          </a:xfrm>
          <a:prstGeom prst="hexagon">
            <a:avLst>
              <a:gd name="adj" fmla="val 25000"/>
              <a:gd name="vf" fmla="val 115470"/>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2400" b="0" i="0" u="none" strike="noStrike" cap="none">
                <a:solidFill>
                  <a:schemeClr val="lt1"/>
                </a:solidFill>
                <a:latin typeface="Arial"/>
                <a:ea typeface="Arial"/>
                <a:cs typeface="Arial"/>
                <a:sym typeface="Arial"/>
              </a:rPr>
              <a:t>V1版本功能</a:t>
            </a:r>
          </a:p>
        </p:txBody>
      </p:sp>
      <p:cxnSp>
        <p:nvCxnSpPr>
          <p:cNvPr id="418" name="Shape 418"/>
          <p:cNvCxnSpPr/>
          <p:nvPr/>
        </p:nvCxnSpPr>
        <p:spPr>
          <a:xfrm rot="10800000" flipH="1">
            <a:off x="2873371" y="1563638"/>
            <a:ext cx="930644" cy="702077"/>
          </a:xfrm>
          <a:prstGeom prst="straightConnector1">
            <a:avLst/>
          </a:prstGeom>
          <a:noFill/>
          <a:ln w="9525" cap="flat" cmpd="sng">
            <a:solidFill>
              <a:srgbClr val="414455"/>
            </a:solidFill>
            <a:prstDash val="solid"/>
            <a:miter/>
            <a:headEnd type="none" w="med" len="med"/>
            <a:tailEnd type="stealth" w="lg" len="lg"/>
          </a:ln>
        </p:spPr>
      </p:cxnSp>
      <p:cxnSp>
        <p:nvCxnSpPr>
          <p:cNvPr id="419" name="Shape 419"/>
          <p:cNvCxnSpPr/>
          <p:nvPr/>
        </p:nvCxnSpPr>
        <p:spPr>
          <a:xfrm>
            <a:off x="3129933" y="2778773"/>
            <a:ext cx="674081" cy="0"/>
          </a:xfrm>
          <a:prstGeom prst="straightConnector1">
            <a:avLst/>
          </a:prstGeom>
          <a:noFill/>
          <a:ln w="9525" cap="flat" cmpd="sng">
            <a:solidFill>
              <a:srgbClr val="414455"/>
            </a:solidFill>
            <a:prstDash val="solid"/>
            <a:miter/>
            <a:headEnd type="none" w="med" len="med"/>
            <a:tailEnd type="stealth" w="lg" len="lg"/>
          </a:ln>
        </p:spPr>
      </p:cxnSp>
      <p:cxnSp>
        <p:nvCxnSpPr>
          <p:cNvPr id="420" name="Shape 420"/>
          <p:cNvCxnSpPr/>
          <p:nvPr/>
        </p:nvCxnSpPr>
        <p:spPr>
          <a:xfrm>
            <a:off x="2873371" y="3291830"/>
            <a:ext cx="930644" cy="702077"/>
          </a:xfrm>
          <a:prstGeom prst="straightConnector1">
            <a:avLst/>
          </a:prstGeom>
          <a:noFill/>
          <a:ln w="9525" cap="flat" cmpd="sng">
            <a:solidFill>
              <a:srgbClr val="414455"/>
            </a:solidFill>
            <a:prstDash val="solid"/>
            <a:miter/>
            <a:headEnd type="none" w="med" len="med"/>
            <a:tailEnd type="stealth" w="lg" len="lg"/>
          </a:ln>
        </p:spPr>
      </p:cxnSp>
      <p:sp>
        <p:nvSpPr>
          <p:cNvPr id="421" name="Shape 421"/>
          <p:cNvSpPr txBox="1"/>
          <p:nvPr/>
        </p:nvSpPr>
        <p:spPr>
          <a:xfrm>
            <a:off x="3966053" y="1293608"/>
            <a:ext cx="4537093" cy="623235"/>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问卷管理</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问卷内容及结果的备份</a:t>
            </a:r>
          </a:p>
        </p:txBody>
      </p:sp>
      <p:sp>
        <p:nvSpPr>
          <p:cNvPr id="422" name="Shape 422"/>
          <p:cNvSpPr/>
          <p:nvPr/>
        </p:nvSpPr>
        <p:spPr>
          <a:xfrm>
            <a:off x="3804014" y="2426013"/>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23" name="Shape 423"/>
          <p:cNvSpPr/>
          <p:nvPr/>
        </p:nvSpPr>
        <p:spPr>
          <a:xfrm>
            <a:off x="4427982" y="2265716"/>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问卷调查者</a:t>
            </a:r>
          </a:p>
        </p:txBody>
      </p:sp>
      <p:sp>
        <p:nvSpPr>
          <p:cNvPr id="424" name="Shape 424"/>
          <p:cNvSpPr txBox="1"/>
          <p:nvPr/>
        </p:nvSpPr>
        <p:spPr>
          <a:xfrm>
            <a:off x="3966055" y="2643758"/>
            <a:ext cx="2334138" cy="900234"/>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问卷创建	</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问卷保存	</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数据查看</a:t>
            </a:r>
            <a:r>
              <a:rPr lang="zh-CN" sz="1600" b="0" i="0" u="none" strike="noStrike" cap="none">
                <a:solidFill>
                  <a:schemeClr val="dk1"/>
                </a:solidFill>
                <a:latin typeface="Arial"/>
                <a:ea typeface="Arial"/>
                <a:cs typeface="Arial"/>
                <a:sym typeface="Arial"/>
              </a:rPr>
              <a:t>	</a:t>
            </a:r>
          </a:p>
        </p:txBody>
      </p:sp>
      <p:sp>
        <p:nvSpPr>
          <p:cNvPr id="425" name="Shape 425"/>
          <p:cNvSpPr/>
          <p:nvPr/>
        </p:nvSpPr>
        <p:spPr>
          <a:xfrm>
            <a:off x="3804014" y="3776162"/>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26" name="Shape 426"/>
          <p:cNvSpPr/>
          <p:nvPr/>
        </p:nvSpPr>
        <p:spPr>
          <a:xfrm>
            <a:off x="4427982" y="3615867"/>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问卷回答者</a:t>
            </a:r>
          </a:p>
        </p:txBody>
      </p:sp>
      <p:sp>
        <p:nvSpPr>
          <p:cNvPr id="427" name="Shape 427"/>
          <p:cNvSpPr txBox="1"/>
          <p:nvPr/>
        </p:nvSpPr>
        <p:spPr>
          <a:xfrm>
            <a:off x="3966053" y="3993907"/>
            <a:ext cx="4537093" cy="863299"/>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问卷填写</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内容修改</a:t>
            </a:r>
          </a:p>
          <a:p>
            <a:pPr marL="0" marR="0" lvl="0" indent="0" algn="l" rtl="0">
              <a:lnSpc>
                <a:spcPct val="130000"/>
              </a:lnSpc>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p:txBody>
      </p:sp>
      <p:sp>
        <p:nvSpPr>
          <p:cNvPr id="428" name="Shape 428"/>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429" name="Shape 429"/>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
        <p:nvSpPr>
          <p:cNvPr id="430" name="Shape 430"/>
          <p:cNvSpPr txBox="1"/>
          <p:nvPr/>
        </p:nvSpPr>
        <p:spPr>
          <a:xfrm>
            <a:off x="5886167" y="2643758"/>
            <a:ext cx="2689302" cy="900234"/>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问卷修改</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问卷发布</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调查结果统计</a:t>
            </a:r>
          </a:p>
        </p:txBody>
      </p:sp>
      <p:sp>
        <p:nvSpPr>
          <p:cNvPr id="431" name="Shape 431"/>
          <p:cNvSpPr txBox="1"/>
          <p:nvPr/>
        </p:nvSpPr>
        <p:spPr>
          <a:xfrm>
            <a:off x="5886167" y="3968326"/>
            <a:ext cx="4537093" cy="863299"/>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内容保存</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问卷提交</a:t>
            </a:r>
          </a:p>
          <a:p>
            <a:pPr marL="0" marR="0" lvl="0" indent="0" algn="l" rtl="0">
              <a:lnSpc>
                <a:spcPct val="130000"/>
              </a:lnSpc>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8"/>
                                        </p:tgtEl>
                                        <p:attrNameLst>
                                          <p:attrName>style.visibility</p:attrName>
                                        </p:attrNameLst>
                                      </p:cBhvr>
                                      <p:to>
                                        <p:strVal val="visible"/>
                                      </p:to>
                                    </p:set>
                                    <p:animEffect transition="in" filter="fade">
                                      <p:cBhvr>
                                        <p:cTn id="11" dur="500"/>
                                        <p:tgtEl>
                                          <p:spTgt spid="4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9"/>
                                        </p:tgtEl>
                                        <p:attrNameLst>
                                          <p:attrName>style.visibility</p:attrName>
                                        </p:attrNameLst>
                                      </p:cBhvr>
                                      <p:to>
                                        <p:strVal val="visible"/>
                                      </p:to>
                                    </p:set>
                                    <p:animEffect transition="in" filter="fade">
                                      <p:cBhvr>
                                        <p:cTn id="15"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迭代计划</a:t>
            </a:r>
          </a:p>
        </p:txBody>
      </p:sp>
      <p:sp>
        <p:nvSpPr>
          <p:cNvPr id="438" name="Shape 438"/>
          <p:cNvSpPr/>
          <p:nvPr/>
        </p:nvSpPr>
        <p:spPr>
          <a:xfrm>
            <a:off x="3804014" y="1075862"/>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39" name="Shape 439"/>
          <p:cNvSpPr/>
          <p:nvPr/>
        </p:nvSpPr>
        <p:spPr>
          <a:xfrm>
            <a:off x="4427982" y="915566"/>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管理员</a:t>
            </a:r>
          </a:p>
        </p:txBody>
      </p:sp>
      <p:sp>
        <p:nvSpPr>
          <p:cNvPr id="440" name="Shape 440"/>
          <p:cNvSpPr/>
          <p:nvPr/>
        </p:nvSpPr>
        <p:spPr>
          <a:xfrm>
            <a:off x="810814" y="2274515"/>
            <a:ext cx="2319118" cy="1026114"/>
          </a:xfrm>
          <a:prstGeom prst="hexagon">
            <a:avLst>
              <a:gd name="adj" fmla="val 25000"/>
              <a:gd name="vf" fmla="val 115470"/>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2400" b="0" i="0" u="none" strike="noStrike" cap="none">
                <a:solidFill>
                  <a:schemeClr val="lt1"/>
                </a:solidFill>
                <a:latin typeface="Arial"/>
                <a:ea typeface="Arial"/>
                <a:cs typeface="Arial"/>
                <a:sym typeface="Arial"/>
              </a:rPr>
              <a:t>V2版本功能</a:t>
            </a:r>
          </a:p>
        </p:txBody>
      </p:sp>
      <p:cxnSp>
        <p:nvCxnSpPr>
          <p:cNvPr id="441" name="Shape 441"/>
          <p:cNvCxnSpPr/>
          <p:nvPr/>
        </p:nvCxnSpPr>
        <p:spPr>
          <a:xfrm rot="10800000" flipH="1">
            <a:off x="2873371" y="1563638"/>
            <a:ext cx="930644" cy="702077"/>
          </a:xfrm>
          <a:prstGeom prst="straightConnector1">
            <a:avLst/>
          </a:prstGeom>
          <a:noFill/>
          <a:ln w="9525" cap="flat" cmpd="sng">
            <a:solidFill>
              <a:srgbClr val="414455"/>
            </a:solidFill>
            <a:prstDash val="solid"/>
            <a:miter/>
            <a:headEnd type="none" w="med" len="med"/>
            <a:tailEnd type="stealth" w="lg" len="lg"/>
          </a:ln>
        </p:spPr>
      </p:cxnSp>
      <p:cxnSp>
        <p:nvCxnSpPr>
          <p:cNvPr id="442" name="Shape 442"/>
          <p:cNvCxnSpPr/>
          <p:nvPr/>
        </p:nvCxnSpPr>
        <p:spPr>
          <a:xfrm>
            <a:off x="3129933" y="2778773"/>
            <a:ext cx="674081" cy="0"/>
          </a:xfrm>
          <a:prstGeom prst="straightConnector1">
            <a:avLst/>
          </a:prstGeom>
          <a:noFill/>
          <a:ln w="9525" cap="flat" cmpd="sng">
            <a:solidFill>
              <a:srgbClr val="414455"/>
            </a:solidFill>
            <a:prstDash val="solid"/>
            <a:miter/>
            <a:headEnd type="none" w="med" len="med"/>
            <a:tailEnd type="stealth" w="lg" len="lg"/>
          </a:ln>
        </p:spPr>
      </p:cxnSp>
      <p:cxnSp>
        <p:nvCxnSpPr>
          <p:cNvPr id="443" name="Shape 443"/>
          <p:cNvCxnSpPr/>
          <p:nvPr/>
        </p:nvCxnSpPr>
        <p:spPr>
          <a:xfrm>
            <a:off x="2873371" y="3291830"/>
            <a:ext cx="930644" cy="702077"/>
          </a:xfrm>
          <a:prstGeom prst="straightConnector1">
            <a:avLst/>
          </a:prstGeom>
          <a:noFill/>
          <a:ln w="9525" cap="flat" cmpd="sng">
            <a:solidFill>
              <a:srgbClr val="414455"/>
            </a:solidFill>
            <a:prstDash val="solid"/>
            <a:miter/>
            <a:headEnd type="none" w="med" len="med"/>
            <a:tailEnd type="stealth" w="lg" len="lg"/>
          </a:ln>
        </p:spPr>
      </p:cxnSp>
      <p:sp>
        <p:nvSpPr>
          <p:cNvPr id="444" name="Shape 444"/>
          <p:cNvSpPr txBox="1"/>
          <p:nvPr/>
        </p:nvSpPr>
        <p:spPr>
          <a:xfrm>
            <a:off x="3966053" y="1293608"/>
            <a:ext cx="4537093" cy="623235"/>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用户注册</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账户登录和修改</a:t>
            </a:r>
          </a:p>
        </p:txBody>
      </p:sp>
      <p:sp>
        <p:nvSpPr>
          <p:cNvPr id="445" name="Shape 445"/>
          <p:cNvSpPr/>
          <p:nvPr/>
        </p:nvSpPr>
        <p:spPr>
          <a:xfrm>
            <a:off x="3804014" y="2426013"/>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46" name="Shape 446"/>
          <p:cNvSpPr/>
          <p:nvPr/>
        </p:nvSpPr>
        <p:spPr>
          <a:xfrm>
            <a:off x="4427982" y="2265716"/>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问卷调查者</a:t>
            </a:r>
          </a:p>
        </p:txBody>
      </p:sp>
      <p:sp>
        <p:nvSpPr>
          <p:cNvPr id="447" name="Shape 447"/>
          <p:cNvSpPr txBox="1"/>
          <p:nvPr/>
        </p:nvSpPr>
        <p:spPr>
          <a:xfrm>
            <a:off x="3966055" y="2643758"/>
            <a:ext cx="2334138" cy="1146454"/>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问卷预览	</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问卷删除	</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创建多问卷</a:t>
            </a:r>
            <a:r>
              <a:rPr lang="zh-CN" sz="1600" b="0" i="0" u="none" strike="noStrike" cap="none">
                <a:solidFill>
                  <a:schemeClr val="dk1"/>
                </a:solidFill>
                <a:latin typeface="Arial"/>
                <a:ea typeface="Arial"/>
                <a:cs typeface="Arial"/>
                <a:sym typeface="Arial"/>
              </a:rPr>
              <a:t>	</a:t>
            </a:r>
          </a:p>
        </p:txBody>
      </p:sp>
      <p:sp>
        <p:nvSpPr>
          <p:cNvPr id="448" name="Shape 448"/>
          <p:cNvSpPr/>
          <p:nvPr/>
        </p:nvSpPr>
        <p:spPr>
          <a:xfrm>
            <a:off x="3804014" y="3776162"/>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49" name="Shape 449"/>
          <p:cNvSpPr/>
          <p:nvPr/>
        </p:nvSpPr>
        <p:spPr>
          <a:xfrm>
            <a:off x="4427982" y="3615867"/>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问卷回答者</a:t>
            </a:r>
          </a:p>
        </p:txBody>
      </p:sp>
      <p:sp>
        <p:nvSpPr>
          <p:cNvPr id="450" name="Shape 450"/>
          <p:cNvSpPr txBox="1"/>
          <p:nvPr/>
        </p:nvSpPr>
        <p:spPr>
          <a:xfrm>
            <a:off x="3966053" y="3993907"/>
            <a:ext cx="4537093" cy="1109522"/>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回答者信息填写</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问卷查看</a:t>
            </a:r>
          </a:p>
          <a:p>
            <a:pPr marL="742950" marR="0" lvl="1" indent="-285750" algn="l" rtl="0">
              <a:lnSpc>
                <a:spcPct val="100000"/>
              </a:lnSpc>
              <a:spcBef>
                <a:spcPts val="0"/>
              </a:spcBef>
              <a:spcAft>
                <a:spcPts val="0"/>
              </a:spcAft>
              <a:buClr>
                <a:schemeClr val="dk1"/>
              </a:buClr>
              <a:buSzPct val="100000"/>
              <a:buFont typeface="Noto Sans Symbols"/>
              <a:buChar char="■"/>
            </a:pPr>
            <a:r>
              <a:rPr lang="zh-CN" sz="1600" b="0" i="0" u="none" strike="noStrike" cap="none">
                <a:solidFill>
                  <a:schemeClr val="dk1"/>
                </a:solidFill>
                <a:latin typeface="Arial"/>
                <a:ea typeface="Arial"/>
                <a:cs typeface="Arial"/>
                <a:sym typeface="Arial"/>
              </a:rPr>
              <a:t>回答内容预览</a:t>
            </a:r>
          </a:p>
          <a:p>
            <a:pPr marL="0" marR="0" lvl="0" indent="0" algn="l" rtl="0">
              <a:lnSpc>
                <a:spcPct val="130000"/>
              </a:lnSpc>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p:txBody>
      </p:sp>
      <p:sp>
        <p:nvSpPr>
          <p:cNvPr id="451" name="Shape 451"/>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452" name="Shape 452"/>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1"/>
                                        </p:tgtEl>
                                        <p:attrNameLst>
                                          <p:attrName>style.visibility</p:attrName>
                                        </p:attrNameLst>
                                      </p:cBhvr>
                                      <p:to>
                                        <p:strVal val="visible"/>
                                      </p:to>
                                    </p:set>
                                    <p:animEffect transition="in" filter="fade">
                                      <p:cBhvr>
                                        <p:cTn id="11" dur="500"/>
                                        <p:tgtEl>
                                          <p:spTgt spid="4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2"/>
                                        </p:tgtEl>
                                        <p:attrNameLst>
                                          <p:attrName>style.visibility</p:attrName>
                                        </p:attrNameLst>
                                      </p:cBhvr>
                                      <p:to>
                                        <p:strVal val="visible"/>
                                      </p:to>
                                    </p:set>
                                    <p:animEffect transition="in" filter="fade">
                                      <p:cBhvr>
                                        <p:cTn id="15"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a:stretch/>
        </p:blipFill>
        <p:spPr>
          <a:xfrm>
            <a:off x="-47017" y="-31154"/>
            <a:ext cx="9191016" cy="5174653"/>
          </a:xfrm>
          <a:prstGeom prst="rect">
            <a:avLst/>
          </a:prstGeom>
          <a:solidFill>
            <a:srgbClr val="BBD6EE"/>
          </a:solidFill>
          <a:ln>
            <a:noFill/>
          </a:ln>
        </p:spPr>
      </p:pic>
      <p:pic>
        <p:nvPicPr>
          <p:cNvPr id="137" name="Shape 137"/>
          <p:cNvPicPr preferRelativeResize="0"/>
          <p:nvPr/>
        </p:nvPicPr>
        <p:blipFill rotWithShape="1">
          <a:blip r:embed="rId4">
            <a:alphaModFix/>
          </a:blip>
          <a:srcRect/>
          <a:stretch/>
        </p:blipFill>
        <p:spPr>
          <a:xfrm>
            <a:off x="-26126" y="1995684"/>
            <a:ext cx="2156660" cy="2507423"/>
          </a:xfrm>
          <a:prstGeom prst="rect">
            <a:avLst/>
          </a:prstGeom>
          <a:noFill/>
          <a:ln>
            <a:noFill/>
          </a:ln>
        </p:spPr>
      </p:pic>
      <p:sp>
        <p:nvSpPr>
          <p:cNvPr id="138" name="Shape 138"/>
          <p:cNvSpPr/>
          <p:nvPr/>
        </p:nvSpPr>
        <p:spPr>
          <a:xfrm>
            <a:off x="2281825" y="915566"/>
            <a:ext cx="6120680" cy="3384374"/>
          </a:xfrm>
          <a:prstGeom prst="rect">
            <a:avLst/>
          </a:prstGeom>
          <a:solidFill>
            <a:schemeClr val="accent1"/>
          </a:solidFill>
          <a:ln w="12700" cap="flat" cmpd="sng">
            <a:solidFill>
              <a:srgbClr val="3F3F3F"/>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9" name="Shape 139"/>
          <p:cNvSpPr txBox="1"/>
          <p:nvPr/>
        </p:nvSpPr>
        <p:spPr>
          <a:xfrm>
            <a:off x="2401566" y="1059582"/>
            <a:ext cx="1089877" cy="639835"/>
          </a:xfrm>
          <a:prstGeom prst="rect">
            <a:avLst/>
          </a:prstGeom>
          <a:noFill/>
          <a:ln>
            <a:noFill/>
          </a:ln>
        </p:spPr>
        <p:txBody>
          <a:bodyPr lIns="69750" tIns="34875" rIns="69750" bIns="34875" anchor="t" anchorCtr="0">
            <a:noAutofit/>
          </a:bodyPr>
          <a:lstStyle/>
          <a:p>
            <a:pPr marL="0" marR="0" lvl="0" indent="0" algn="ctr" rtl="0">
              <a:lnSpc>
                <a:spcPct val="100000"/>
              </a:lnSpc>
              <a:spcBef>
                <a:spcPts val="0"/>
              </a:spcBef>
              <a:spcAft>
                <a:spcPts val="0"/>
              </a:spcAft>
              <a:buClr>
                <a:srgbClr val="FAF9F9"/>
              </a:buClr>
              <a:buSzPct val="25000"/>
              <a:buFont typeface="Arial"/>
              <a:buNone/>
            </a:pPr>
            <a:r>
              <a:rPr lang="zh-CN" sz="3700" b="1" i="0" u="none" strike="noStrike" cap="none">
                <a:solidFill>
                  <a:srgbClr val="FAF9F9"/>
                </a:solidFill>
                <a:latin typeface="Arial"/>
                <a:ea typeface="Arial"/>
                <a:cs typeface="Arial"/>
                <a:sym typeface="Arial"/>
              </a:rPr>
              <a:t>前言</a:t>
            </a:r>
          </a:p>
        </p:txBody>
      </p:sp>
      <p:sp>
        <p:nvSpPr>
          <p:cNvPr id="140" name="Shape 140"/>
          <p:cNvSpPr txBox="1"/>
          <p:nvPr/>
        </p:nvSpPr>
        <p:spPr>
          <a:xfrm>
            <a:off x="2398791" y="1717422"/>
            <a:ext cx="5616622" cy="24622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200" b="0" i="0" u="none" strike="noStrike" cap="none">
                <a:solidFill>
                  <a:schemeClr val="dk1"/>
                </a:solidFill>
                <a:latin typeface="Arial"/>
                <a:ea typeface="Arial"/>
                <a:cs typeface="Arial"/>
                <a:sym typeface="Arial"/>
              </a:rPr>
              <a:t>         </a:t>
            </a:r>
            <a:r>
              <a:rPr lang="zh-CN" sz="1400" b="0" i="0" u="none" strike="noStrike" cap="none">
                <a:solidFill>
                  <a:srgbClr val="FAF9F9"/>
                </a:solidFill>
                <a:latin typeface="Arial"/>
                <a:ea typeface="Arial"/>
                <a:cs typeface="Arial"/>
                <a:sym typeface="Arial"/>
              </a:rPr>
              <a:t>问卷调查有很多种形式，传统的纸质问卷调查通常是调查公司通过雇佣工人来分发这些纸质问卷，再回收答卷。这种形式的问卷在调查阶段花费人力、物力成本高，在分析和统计结果阶段又显得比较麻烦。调查代价太高。因此，改变传统的问卷调查方式，建立一个无地域限制、成本低廉、有效且高效的在线问卷调查网已经成为历史的必然。</a:t>
            </a:r>
          </a:p>
          <a:p>
            <a:pPr marL="0" marR="0" lvl="0" indent="0" algn="l" rtl="0">
              <a:lnSpc>
                <a:spcPct val="100000"/>
              </a:lnSpc>
              <a:spcBef>
                <a:spcPts val="0"/>
              </a:spcBef>
              <a:spcAft>
                <a:spcPts val="0"/>
              </a:spcAft>
              <a:buClr>
                <a:srgbClr val="FAF9F9"/>
              </a:buClr>
              <a:buSzPct val="25000"/>
              <a:buFont typeface="Arial"/>
              <a:buNone/>
            </a:pPr>
            <a:r>
              <a:rPr lang="zh-CN" sz="1400" b="0" i="0" u="none" strike="noStrike" cap="none">
                <a:solidFill>
                  <a:srgbClr val="FAF9F9"/>
                </a:solidFill>
                <a:latin typeface="Arial"/>
                <a:ea typeface="Arial"/>
                <a:cs typeface="Arial"/>
                <a:sym typeface="Arial"/>
              </a:rPr>
              <a:t>         社会各行各业都离不开问卷调查。而快捷、易用、高效、低成本的在线问卷调查网将会受到更多的青睐。企业可以通过本项目进行客户满意度调查、人才测评；高校可以通过本项目进行学术调研、社会调查、在线投票、信息采集；个人可以通过本项目开展讨论投票、公益调查、趣味测试等。所以本项目具有良好的市场前景。</a:t>
            </a:r>
          </a:p>
        </p:txBody>
      </p:sp>
      <p:sp>
        <p:nvSpPr>
          <p:cNvPr id="141" name="Shape 141"/>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p:tgtEl>
                                          <p:spTgt spid="13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fade">
                                      <p:cBhvr>
                                        <p:cTn id="10" dur="250"/>
                                        <p:tgtEl>
                                          <p:spTgt spid="13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41"/>
                                        </p:tgtEl>
                                        <p:attrNameLst>
                                          <p:attrName>style.visibility</p:attrName>
                                        </p:attrNameLst>
                                      </p:cBhvr>
                                      <p:to>
                                        <p:strVal val="visible"/>
                                      </p:to>
                                    </p:set>
                                    <p:animEffect transition="in" filter="fade">
                                      <p:cBhvr>
                                        <p:cTn id="1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迭代计划</a:t>
            </a:r>
          </a:p>
        </p:txBody>
      </p:sp>
      <p:sp>
        <p:nvSpPr>
          <p:cNvPr id="459" name="Shape 459"/>
          <p:cNvSpPr/>
          <p:nvPr/>
        </p:nvSpPr>
        <p:spPr>
          <a:xfrm>
            <a:off x="810814" y="2274515"/>
            <a:ext cx="2319118" cy="1026114"/>
          </a:xfrm>
          <a:prstGeom prst="hexagon">
            <a:avLst>
              <a:gd name="adj" fmla="val 25000"/>
              <a:gd name="vf" fmla="val 115470"/>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2400" b="0" i="0" u="none" strike="noStrike" cap="none">
                <a:solidFill>
                  <a:schemeClr val="lt1"/>
                </a:solidFill>
                <a:latin typeface="Arial"/>
                <a:ea typeface="Arial"/>
                <a:cs typeface="Arial"/>
                <a:sym typeface="Arial"/>
              </a:rPr>
              <a:t>V3版本功能</a:t>
            </a:r>
          </a:p>
        </p:txBody>
      </p:sp>
      <p:sp>
        <p:nvSpPr>
          <p:cNvPr id="460" name="Shape 460"/>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461" name="Shape 461"/>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cxnSp>
        <p:nvCxnSpPr>
          <p:cNvPr id="462" name="Shape 462"/>
          <p:cNvCxnSpPr/>
          <p:nvPr/>
        </p:nvCxnSpPr>
        <p:spPr>
          <a:xfrm>
            <a:off x="3129933" y="2778773"/>
            <a:ext cx="674081" cy="0"/>
          </a:xfrm>
          <a:prstGeom prst="straightConnector1">
            <a:avLst/>
          </a:prstGeom>
          <a:noFill/>
          <a:ln w="9525" cap="flat" cmpd="sng">
            <a:solidFill>
              <a:srgbClr val="414455"/>
            </a:solidFill>
            <a:prstDash val="solid"/>
            <a:miter/>
            <a:headEnd type="none" w="med" len="med"/>
            <a:tailEnd type="stealth" w="lg" len="lg"/>
          </a:ln>
        </p:spPr>
      </p:cxnSp>
      <p:sp>
        <p:nvSpPr>
          <p:cNvPr id="463" name="Shape 463"/>
          <p:cNvSpPr/>
          <p:nvPr/>
        </p:nvSpPr>
        <p:spPr>
          <a:xfrm>
            <a:off x="3816482" y="2305916"/>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64" name="Shape 464"/>
          <p:cNvSpPr/>
          <p:nvPr/>
        </p:nvSpPr>
        <p:spPr>
          <a:xfrm>
            <a:off x="4440451" y="2145617"/>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系统</a:t>
            </a:r>
          </a:p>
        </p:txBody>
      </p:sp>
      <p:sp>
        <p:nvSpPr>
          <p:cNvPr id="465" name="Shape 465"/>
          <p:cNvSpPr txBox="1"/>
          <p:nvPr/>
        </p:nvSpPr>
        <p:spPr>
          <a:xfrm>
            <a:off x="3978523" y="2523660"/>
            <a:ext cx="2334138" cy="900234"/>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结果导出	</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应用测试	</a:t>
            </a:r>
            <a:r>
              <a:rPr lang="zh-CN" sz="1600" b="0" i="0" u="none" strike="noStrike" cap="none">
                <a:solidFill>
                  <a:schemeClr val="dk1"/>
                </a:solidFill>
                <a:latin typeface="Arial"/>
                <a:ea typeface="Arial"/>
                <a:cs typeface="Arial"/>
                <a:sym typeface="Arial"/>
              </a:rPr>
              <a:t>	</a:t>
            </a:r>
          </a:p>
        </p:txBody>
      </p:sp>
      <p:sp>
        <p:nvSpPr>
          <p:cNvPr id="466" name="Shape 466"/>
          <p:cNvSpPr txBox="1"/>
          <p:nvPr/>
        </p:nvSpPr>
        <p:spPr>
          <a:xfrm>
            <a:off x="5898635" y="2523660"/>
            <a:ext cx="2689302" cy="623235"/>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废卷检查</a:t>
            </a:r>
          </a:p>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关联逻辑支持</a:t>
            </a:r>
          </a:p>
        </p:txBody>
      </p:sp>
      <p:sp>
        <p:nvSpPr>
          <p:cNvPr id="467" name="Shape 467"/>
          <p:cNvSpPr/>
          <p:nvPr/>
        </p:nvSpPr>
        <p:spPr>
          <a:xfrm>
            <a:off x="3804014" y="1075862"/>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68" name="Shape 468"/>
          <p:cNvSpPr/>
          <p:nvPr/>
        </p:nvSpPr>
        <p:spPr>
          <a:xfrm>
            <a:off x="4427982" y="915566"/>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问卷调查者</a:t>
            </a:r>
          </a:p>
        </p:txBody>
      </p:sp>
      <p:cxnSp>
        <p:nvCxnSpPr>
          <p:cNvPr id="469" name="Shape 469"/>
          <p:cNvCxnSpPr/>
          <p:nvPr/>
        </p:nvCxnSpPr>
        <p:spPr>
          <a:xfrm rot="10800000" flipH="1">
            <a:off x="2873371" y="1563638"/>
            <a:ext cx="930644" cy="702077"/>
          </a:xfrm>
          <a:prstGeom prst="straightConnector1">
            <a:avLst/>
          </a:prstGeom>
          <a:noFill/>
          <a:ln w="9525" cap="flat" cmpd="sng">
            <a:solidFill>
              <a:srgbClr val="414455"/>
            </a:solidFill>
            <a:prstDash val="solid"/>
            <a:miter/>
            <a:headEnd type="none" w="med" len="med"/>
            <a:tailEnd type="stealth" w="lg" len="lg"/>
          </a:ln>
        </p:spPr>
      </p:cxnSp>
      <p:sp>
        <p:nvSpPr>
          <p:cNvPr id="470" name="Shape 470"/>
          <p:cNvSpPr txBox="1"/>
          <p:nvPr/>
        </p:nvSpPr>
        <p:spPr>
          <a:xfrm>
            <a:off x="3966053" y="1293608"/>
            <a:ext cx="4537093" cy="346235"/>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问卷设置</a:t>
            </a:r>
          </a:p>
        </p:txBody>
      </p:sp>
      <p:sp>
        <p:nvSpPr>
          <p:cNvPr id="471" name="Shape 471"/>
          <p:cNvSpPr/>
          <p:nvPr/>
        </p:nvSpPr>
        <p:spPr>
          <a:xfrm>
            <a:off x="3804014" y="3776162"/>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472" name="Shape 472"/>
          <p:cNvSpPr/>
          <p:nvPr/>
        </p:nvSpPr>
        <p:spPr>
          <a:xfrm>
            <a:off x="4427982" y="3615867"/>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问卷回答者</a:t>
            </a:r>
          </a:p>
        </p:txBody>
      </p:sp>
      <p:sp>
        <p:nvSpPr>
          <p:cNvPr id="473" name="Shape 473"/>
          <p:cNvSpPr txBox="1"/>
          <p:nvPr/>
        </p:nvSpPr>
        <p:spPr>
          <a:xfrm>
            <a:off x="3966053" y="3993907"/>
            <a:ext cx="4537093" cy="346235"/>
          </a:xfrm>
          <a:prstGeom prst="rect">
            <a:avLst/>
          </a:prstGeom>
          <a:noFill/>
          <a:ln>
            <a:noFill/>
          </a:ln>
        </p:spPr>
        <p:txBody>
          <a:bodyPr lIns="68550" tIns="34275" rIns="68550" bIns="34275" anchor="t" anchorCtr="0">
            <a:noAutofit/>
          </a:bodyPr>
          <a:lstStyle/>
          <a:p>
            <a:pPr marL="742950" marR="0" lvl="1" indent="-285750" algn="l" rtl="0">
              <a:lnSpc>
                <a:spcPct val="1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Arial"/>
                <a:ea typeface="Arial"/>
                <a:cs typeface="Arial"/>
                <a:sym typeface="Arial"/>
              </a:rPr>
              <a:t>问卷实时结果查看</a:t>
            </a:r>
          </a:p>
        </p:txBody>
      </p:sp>
      <p:cxnSp>
        <p:nvCxnSpPr>
          <p:cNvPr id="474" name="Shape 474"/>
          <p:cNvCxnSpPr/>
          <p:nvPr/>
        </p:nvCxnSpPr>
        <p:spPr>
          <a:xfrm>
            <a:off x="2873371" y="3291830"/>
            <a:ext cx="930644" cy="702077"/>
          </a:xfrm>
          <a:prstGeom prst="straightConnector1">
            <a:avLst/>
          </a:prstGeom>
          <a:noFill/>
          <a:ln w="9525" cap="flat" cmpd="sng">
            <a:solidFill>
              <a:srgbClr val="414455"/>
            </a:solidFill>
            <a:prstDash val="solid"/>
            <a:miter/>
            <a:headEnd type="none" w="med" len="med"/>
            <a:tailEnd type="stealth" w="lg" len="lg"/>
          </a:ln>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0"/>
                                        </p:tgtEl>
                                        <p:attrNameLst>
                                          <p:attrName>style.visibility</p:attrName>
                                        </p:attrNameLst>
                                      </p:cBhvr>
                                      <p:to>
                                        <p:strVal val="visible"/>
                                      </p:to>
                                    </p:set>
                                    <p:animEffect transition="in" filter="fade">
                                      <p:cBhvr>
                                        <p:cTn id="11" dur="500"/>
                                        <p:tgtEl>
                                          <p:spTgt spid="46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1"/>
                                        </p:tgtEl>
                                        <p:attrNameLst>
                                          <p:attrName>style.visibility</p:attrName>
                                        </p:attrNameLst>
                                      </p:cBhvr>
                                      <p:to>
                                        <p:strVal val="visible"/>
                                      </p:to>
                                    </p:set>
                                    <p:animEffect transition="in" filter="fade">
                                      <p:cBhvr>
                                        <p:cTn id="15"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迭代计划</a:t>
            </a:r>
          </a:p>
        </p:txBody>
      </p:sp>
      <p:sp>
        <p:nvSpPr>
          <p:cNvPr id="481" name="Shape 481"/>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482" name="Shape 482"/>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graphicFrame>
        <p:nvGraphicFramePr>
          <p:cNvPr id="483" name="Shape 483"/>
          <p:cNvGraphicFramePr/>
          <p:nvPr/>
        </p:nvGraphicFramePr>
        <p:xfrm>
          <a:off x="1215604" y="1203598"/>
          <a:ext cx="6707075" cy="406800"/>
        </p:xfrm>
        <a:graphic>
          <a:graphicData uri="http://schemas.openxmlformats.org/drawingml/2006/table">
            <a:tbl>
              <a:tblPr>
                <a:noFill/>
                <a:tableStyleId>{39F1CE1D-5C98-49AA-8872-03CB4B4ED187}</a:tableStyleId>
              </a:tblPr>
              <a:tblGrid>
                <a:gridCol w="950250">
                  <a:extLst>
                    <a:ext uri="{9D8B030D-6E8A-4147-A177-3AD203B41FA5}">
                      <a16:colId xmlns:a16="http://schemas.microsoft.com/office/drawing/2014/main" val="20000"/>
                    </a:ext>
                  </a:extLst>
                </a:gridCol>
                <a:gridCol w="1526050">
                  <a:extLst>
                    <a:ext uri="{9D8B030D-6E8A-4147-A177-3AD203B41FA5}">
                      <a16:colId xmlns:a16="http://schemas.microsoft.com/office/drawing/2014/main" val="20001"/>
                    </a:ext>
                  </a:extLst>
                </a:gridCol>
                <a:gridCol w="2685800">
                  <a:extLst>
                    <a:ext uri="{9D8B030D-6E8A-4147-A177-3AD203B41FA5}">
                      <a16:colId xmlns:a16="http://schemas.microsoft.com/office/drawing/2014/main" val="20002"/>
                    </a:ext>
                  </a:extLst>
                </a:gridCol>
                <a:gridCol w="1544975">
                  <a:extLst>
                    <a:ext uri="{9D8B030D-6E8A-4147-A177-3AD203B41FA5}">
                      <a16:colId xmlns:a16="http://schemas.microsoft.com/office/drawing/2014/main" val="20003"/>
                    </a:ext>
                  </a:extLst>
                </a:gridCol>
              </a:tblGrid>
              <a:tr h="406800">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阶段</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迭代</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任务描述</a:t>
                      </a:r>
                    </a:p>
                  </a:txBody>
                  <a:tcPr marL="66675" marR="66675" marT="66675" marB="66675">
                    <a:solidFill>
                      <a:schemeClr val="accent1"/>
                    </a:solidFill>
                  </a:tcPr>
                </a:tc>
                <a:tc>
                  <a:txBody>
                    <a:bodyPr/>
                    <a:lstStyle/>
                    <a:p>
                      <a:pPr marL="0" marR="0" lvl="0" indent="0" algn="ctr" rtl="0">
                        <a:lnSpc>
                          <a:spcPct val="150000"/>
                        </a:lnSpc>
                        <a:spcBef>
                          <a:spcPts val="0"/>
                        </a:spcBef>
                        <a:spcAft>
                          <a:spcPts val="0"/>
                        </a:spcAft>
                        <a:buClr>
                          <a:srgbClr val="000000"/>
                        </a:buClr>
                        <a:buSzPct val="25000"/>
                        <a:buFont typeface="Arial"/>
                        <a:buNone/>
                      </a:pPr>
                      <a:r>
                        <a:rPr lang="zh-CN" sz="1000" b="1" u="none" strike="noStrike" cap="none"/>
                        <a:t>成果</a:t>
                      </a:r>
                    </a:p>
                  </a:txBody>
                  <a:tcPr marL="66675" marR="66675" marT="66675" marB="66675">
                    <a:solidFill>
                      <a:schemeClr val="accent1"/>
                    </a:solidFill>
                  </a:tcPr>
                </a:tc>
                <a:extLst>
                  <a:ext uri="{0D108BD9-81ED-4DB2-BD59-A6C34878D82A}">
                    <a16:rowId xmlns:a16="http://schemas.microsoft.com/office/drawing/2014/main" val="10000"/>
                  </a:ext>
                </a:extLst>
              </a:tr>
            </a:tbl>
          </a:graphicData>
        </a:graphic>
      </p:graphicFrame>
      <p:graphicFrame>
        <p:nvGraphicFramePr>
          <p:cNvPr id="484" name="Shape 484"/>
          <p:cNvGraphicFramePr/>
          <p:nvPr>
            <p:extLst>
              <p:ext uri="{D42A27DB-BD31-4B8C-83A1-F6EECF244321}">
                <p14:modId xmlns:p14="http://schemas.microsoft.com/office/powerpoint/2010/main" val="2632570158"/>
              </p:ext>
            </p:extLst>
          </p:nvPr>
        </p:nvGraphicFramePr>
        <p:xfrm>
          <a:off x="1215604" y="1610395"/>
          <a:ext cx="6707075" cy="817350"/>
        </p:xfrm>
        <a:graphic>
          <a:graphicData uri="http://schemas.openxmlformats.org/drawingml/2006/table">
            <a:tbl>
              <a:tblPr>
                <a:noFill/>
                <a:tableStyleId>{39F1CE1D-5C98-49AA-8872-03CB4B4ED187}</a:tableStyleId>
              </a:tblPr>
              <a:tblGrid>
                <a:gridCol w="950250">
                  <a:extLst>
                    <a:ext uri="{9D8B030D-6E8A-4147-A177-3AD203B41FA5}">
                      <a16:colId xmlns:a16="http://schemas.microsoft.com/office/drawing/2014/main" val="20000"/>
                    </a:ext>
                  </a:extLst>
                </a:gridCol>
                <a:gridCol w="1526050">
                  <a:extLst>
                    <a:ext uri="{9D8B030D-6E8A-4147-A177-3AD203B41FA5}">
                      <a16:colId xmlns:a16="http://schemas.microsoft.com/office/drawing/2014/main" val="20001"/>
                    </a:ext>
                  </a:extLst>
                </a:gridCol>
                <a:gridCol w="2685800">
                  <a:extLst>
                    <a:ext uri="{9D8B030D-6E8A-4147-A177-3AD203B41FA5}">
                      <a16:colId xmlns:a16="http://schemas.microsoft.com/office/drawing/2014/main" val="20002"/>
                    </a:ext>
                  </a:extLst>
                </a:gridCol>
                <a:gridCol w="1544975">
                  <a:extLst>
                    <a:ext uri="{9D8B030D-6E8A-4147-A177-3AD203B41FA5}">
                      <a16:colId xmlns:a16="http://schemas.microsoft.com/office/drawing/2014/main" val="20003"/>
                    </a:ext>
                  </a:extLst>
                </a:gridCol>
              </a:tblGrid>
              <a:tr h="817350">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1000" kern="0" dirty="0">
                        <a:effectLst/>
                        <a:latin typeface="Times New Roman" panose="02020603050405020304" pitchFamily="18" charset="0"/>
                        <a:ea typeface="宋体" panose="02010600030101010101" pitchFamily="2" charset="-122"/>
                      </a:endParaRPr>
                    </a:p>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000" kern="0" dirty="0">
                          <a:effectLst/>
                          <a:latin typeface="Times New Roman" panose="02020603050405020304" pitchFamily="18" charset="0"/>
                          <a:ea typeface="宋体" panose="02010600030101010101" pitchFamily="2" charset="-122"/>
                        </a:rPr>
                        <a:t>产品化阶段</a:t>
                      </a:r>
                      <a:endParaRPr lang="zh-CN" sz="1050" kern="100" dirty="0">
                        <a:effectLst/>
                        <a:latin typeface="Times New Roman" panose="02020603050405020304" pitchFamily="18" charset="0"/>
                        <a:ea typeface="宋体" panose="02010600030101010101" pitchFamily="2" charset="-122"/>
                      </a:endParaRPr>
                    </a:p>
                  </a:txBody>
                  <a:tcPr marL="66675" marR="66675" marT="66675" marB="66675"/>
                </a:tc>
                <a:tc>
                  <a:txBody>
                    <a:bodyPr/>
                    <a:lstStyle/>
                    <a:p>
                      <a:pPr algn="l">
                        <a:spcAft>
                          <a:spcPts val="0"/>
                        </a:spcAft>
                      </a:pPr>
                      <a:r>
                        <a:rPr lang="zh-CN" sz="1000" kern="0">
                          <a:effectLst/>
                          <a:latin typeface="Times New Roman" panose="02020603050405020304" pitchFamily="18" charset="0"/>
                          <a:ea typeface="宋体" panose="02010600030101010101" pitchFamily="2" charset="-122"/>
                        </a:rPr>
                        <a:t>测试产品，接受用户反馈，发布产品。</a:t>
                      </a:r>
                      <a:endParaRPr lang="zh-CN" sz="1050" kern="100">
                        <a:effectLst/>
                        <a:latin typeface="Times New Roman" panose="02020603050405020304" pitchFamily="18" charset="0"/>
                        <a:ea typeface="宋体" panose="02010600030101010101" pitchFamily="2" charset="-122"/>
                      </a:endParaRPr>
                    </a:p>
                    <a:p>
                      <a:pPr algn="l">
                        <a:spcAft>
                          <a:spcPts val="0"/>
                        </a:spcAft>
                      </a:pPr>
                      <a:r>
                        <a:rPr lang="en-US" sz="1000" kern="0">
                          <a:effectLst/>
                          <a:latin typeface="Times New Roman" panose="02020603050405020304" pitchFamily="18" charset="0"/>
                          <a:ea typeface="宋体" panose="02010600030101010101" pitchFamily="2" charset="-122"/>
                        </a:rPr>
                        <a:t>8</a:t>
                      </a:r>
                      <a:r>
                        <a:rPr lang="zh-CN" sz="1000" kern="0">
                          <a:effectLst/>
                          <a:latin typeface="Times New Roman" panose="02020603050405020304" pitchFamily="18" charset="0"/>
                          <a:ea typeface="宋体" panose="02010600030101010101" pitchFamily="2" charset="-122"/>
                        </a:rPr>
                        <a:t>月</a:t>
                      </a:r>
                      <a:r>
                        <a:rPr lang="en-US" sz="1000" kern="0">
                          <a:effectLst/>
                          <a:latin typeface="Times New Roman" panose="02020603050405020304" pitchFamily="18" charset="0"/>
                          <a:ea typeface="宋体" panose="02010600030101010101" pitchFamily="2" charset="-122"/>
                        </a:rPr>
                        <a:t>12</a:t>
                      </a:r>
                      <a:r>
                        <a:rPr lang="zh-CN" sz="1000" kern="0">
                          <a:effectLst/>
                          <a:latin typeface="Times New Roman" panose="02020603050405020304" pitchFamily="18" charset="0"/>
                          <a:ea typeface="宋体" panose="02010600030101010101" pitchFamily="2" charset="-122"/>
                        </a:rPr>
                        <a:t>日</a:t>
                      </a:r>
                      <a:r>
                        <a:rPr lang="en-US" sz="1000" kern="0">
                          <a:effectLst/>
                          <a:latin typeface="Times New Roman" panose="02020603050405020304" pitchFamily="18" charset="0"/>
                          <a:ea typeface="宋体" panose="02010600030101010101" pitchFamily="2" charset="-122"/>
                        </a:rPr>
                        <a:t>~9</a:t>
                      </a:r>
                      <a:r>
                        <a:rPr lang="zh-CN" sz="1000" kern="0">
                          <a:effectLst/>
                          <a:latin typeface="Times New Roman" panose="02020603050405020304" pitchFamily="18" charset="0"/>
                          <a:ea typeface="宋体" panose="02010600030101010101" pitchFamily="2" charset="-122"/>
                        </a:rPr>
                        <a:t>月</a:t>
                      </a:r>
                      <a:r>
                        <a:rPr lang="en-US" sz="1000" kern="0">
                          <a:effectLst/>
                          <a:latin typeface="Times New Roman" panose="02020603050405020304" pitchFamily="18" charset="0"/>
                          <a:ea typeface="宋体" panose="02010600030101010101" pitchFamily="2" charset="-122"/>
                        </a:rPr>
                        <a:t>9</a:t>
                      </a:r>
                      <a:r>
                        <a:rPr lang="zh-CN" sz="1000" kern="0">
                          <a:effectLst/>
                          <a:latin typeface="Times New Roman" panose="02020603050405020304" pitchFamily="18" charset="0"/>
                          <a:ea typeface="宋体" panose="02010600030101010101" pitchFamily="2" charset="-122"/>
                        </a:rPr>
                        <a:t>日</a:t>
                      </a:r>
                      <a:endParaRPr lang="zh-CN" sz="1050" kern="100">
                        <a:effectLst/>
                        <a:latin typeface="Times New Roman" panose="02020603050405020304" pitchFamily="18" charset="0"/>
                        <a:ea typeface="宋体" panose="02010600030101010101" pitchFamily="2" charset="-122"/>
                      </a:endParaRPr>
                    </a:p>
                  </a:txBody>
                  <a:tcPr marL="66675" marR="66675" marT="66675" marB="66675"/>
                </a:tc>
                <a:tc>
                  <a:txBody>
                    <a:bodyPr/>
                    <a:lstStyle/>
                    <a:p>
                      <a:pPr algn="l">
                        <a:spcAft>
                          <a:spcPts val="0"/>
                        </a:spcAft>
                      </a:pPr>
                      <a:r>
                        <a:rPr lang="zh-CN" sz="1000" kern="0">
                          <a:effectLst/>
                          <a:latin typeface="Times New Roman" panose="02020603050405020304" pitchFamily="18" charset="0"/>
                          <a:ea typeface="宋体" panose="02010600030101010101" pitchFamily="2" charset="-122"/>
                        </a:rPr>
                        <a:t>（</a:t>
                      </a:r>
                      <a:r>
                        <a:rPr lang="en-US" sz="1000" kern="0">
                          <a:effectLst/>
                          <a:latin typeface="Times New Roman" panose="02020603050405020304" pitchFamily="18" charset="0"/>
                          <a:ea typeface="宋体" panose="02010600030101010101" pitchFamily="2" charset="-122"/>
                        </a:rPr>
                        <a:t>1</a:t>
                      </a:r>
                      <a:r>
                        <a:rPr lang="zh-CN" sz="1000" kern="0">
                          <a:effectLst/>
                          <a:latin typeface="Times New Roman" panose="02020603050405020304" pitchFamily="18" charset="0"/>
                          <a:ea typeface="宋体" panose="02010600030101010101" pitchFamily="2" charset="-122"/>
                        </a:rPr>
                        <a:t>）发布产品。</a:t>
                      </a:r>
                      <a:endParaRPr lang="zh-CN" sz="1050" kern="100">
                        <a:effectLst/>
                        <a:latin typeface="Times New Roman" panose="02020603050405020304" pitchFamily="18" charset="0"/>
                        <a:ea typeface="宋体" panose="02010600030101010101" pitchFamily="2" charset="-122"/>
                      </a:endParaRPr>
                    </a:p>
                    <a:p>
                      <a:pPr algn="l">
                        <a:spcAft>
                          <a:spcPts val="0"/>
                        </a:spcAft>
                      </a:pPr>
                      <a:r>
                        <a:rPr lang="zh-CN" sz="1000" kern="0">
                          <a:effectLst/>
                          <a:latin typeface="Times New Roman" panose="02020603050405020304" pitchFamily="18" charset="0"/>
                          <a:ea typeface="宋体" panose="02010600030101010101" pitchFamily="2" charset="-122"/>
                        </a:rPr>
                        <a:t>（</a:t>
                      </a:r>
                      <a:r>
                        <a:rPr lang="en-US" sz="1000" kern="0">
                          <a:effectLst/>
                          <a:latin typeface="Times New Roman" panose="02020603050405020304" pitchFamily="18" charset="0"/>
                          <a:ea typeface="宋体" panose="02010600030101010101" pitchFamily="2" charset="-122"/>
                        </a:rPr>
                        <a:t>2</a:t>
                      </a:r>
                      <a:r>
                        <a:rPr lang="zh-CN" sz="1000" kern="0">
                          <a:effectLst/>
                          <a:latin typeface="Times New Roman" panose="02020603050405020304" pitchFamily="18" charset="0"/>
                          <a:ea typeface="宋体" panose="02010600030101010101" pitchFamily="2" charset="-122"/>
                        </a:rPr>
                        <a:t>）基于用户反馈，进行微调。</a:t>
                      </a:r>
                      <a:endParaRPr lang="zh-CN" sz="1050" kern="100">
                        <a:effectLst/>
                        <a:latin typeface="Times New Roman" panose="02020603050405020304" pitchFamily="18" charset="0"/>
                        <a:ea typeface="宋体" panose="02010600030101010101" pitchFamily="2" charset="-122"/>
                      </a:endParaRPr>
                    </a:p>
                    <a:p>
                      <a:pPr algn="l">
                        <a:spcAft>
                          <a:spcPts val="0"/>
                        </a:spcAft>
                      </a:pPr>
                      <a:r>
                        <a:rPr lang="zh-CN" sz="1000" kern="0">
                          <a:effectLst/>
                          <a:latin typeface="Times New Roman" panose="02020603050405020304" pitchFamily="18" charset="0"/>
                          <a:ea typeface="宋体" panose="02010600030101010101" pitchFamily="2" charset="-122"/>
                        </a:rPr>
                        <a:t>（</a:t>
                      </a:r>
                      <a:r>
                        <a:rPr lang="en-US" sz="1000" kern="0">
                          <a:effectLst/>
                          <a:latin typeface="Times New Roman" panose="02020603050405020304" pitchFamily="18" charset="0"/>
                          <a:ea typeface="宋体" panose="02010600030101010101" pitchFamily="2" charset="-122"/>
                        </a:rPr>
                        <a:t>3</a:t>
                      </a:r>
                      <a:r>
                        <a:rPr lang="zh-CN" sz="1000" kern="0">
                          <a:effectLst/>
                          <a:latin typeface="Times New Roman" panose="02020603050405020304" pitchFamily="18" charset="0"/>
                          <a:ea typeface="宋体" panose="02010600030101010101" pitchFamily="2" charset="-122"/>
                        </a:rPr>
                        <a:t>）验收答辩准备</a:t>
                      </a:r>
                      <a:endParaRPr lang="zh-CN" sz="1050" kern="100">
                        <a:effectLst/>
                        <a:latin typeface="Times New Roman" panose="02020603050405020304" pitchFamily="18" charset="0"/>
                        <a:ea typeface="宋体" panose="02010600030101010101" pitchFamily="2" charset="-122"/>
                      </a:endParaRPr>
                    </a:p>
                  </a:txBody>
                  <a:tcPr marL="66675" marR="66675" marT="66675" marB="66675"/>
                </a:tc>
                <a:tc>
                  <a:txBody>
                    <a:bodyPr/>
                    <a:lstStyle/>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1</a:t>
                      </a:r>
                      <a:r>
                        <a:rPr lang="zh-CN" sz="1000" kern="0" dirty="0">
                          <a:effectLst/>
                          <a:latin typeface="Times New Roman" panose="02020603050405020304" pitchFamily="18" charset="0"/>
                          <a:ea typeface="宋体" panose="02010600030101010101" pitchFamily="2" charset="-122"/>
                        </a:rPr>
                        <a:t>）产品发布</a:t>
                      </a:r>
                      <a:endParaRPr lang="zh-CN" sz="1050" kern="100" dirty="0">
                        <a:effectLst/>
                        <a:latin typeface="Times New Roman" panose="02020603050405020304" pitchFamily="18" charset="0"/>
                        <a:ea typeface="宋体" panose="02010600030101010101" pitchFamily="2" charset="-122"/>
                      </a:endParaRPr>
                    </a:p>
                    <a:p>
                      <a:pPr algn="l">
                        <a:spcAft>
                          <a:spcPts val="0"/>
                        </a:spcAft>
                      </a:pPr>
                      <a:r>
                        <a:rPr lang="zh-CN" sz="1000" kern="0" dirty="0">
                          <a:effectLst/>
                          <a:latin typeface="Times New Roman" panose="02020603050405020304" pitchFamily="18" charset="0"/>
                          <a:ea typeface="宋体" panose="02010600030101010101" pitchFamily="2" charset="-122"/>
                        </a:rPr>
                        <a:t>（</a:t>
                      </a:r>
                      <a:r>
                        <a:rPr lang="en-US" sz="1000" kern="0" dirty="0">
                          <a:effectLst/>
                          <a:latin typeface="Times New Roman" panose="02020603050405020304" pitchFamily="18" charset="0"/>
                          <a:ea typeface="宋体" panose="02010600030101010101" pitchFamily="2" charset="-122"/>
                        </a:rPr>
                        <a:t>2</a:t>
                      </a:r>
                      <a:r>
                        <a:rPr lang="zh-CN" sz="1000" kern="0" dirty="0">
                          <a:effectLst/>
                          <a:latin typeface="Times New Roman" panose="02020603050405020304" pitchFamily="18" charset="0"/>
                          <a:ea typeface="宋体" panose="02010600030101010101" pitchFamily="2" charset="-122"/>
                        </a:rPr>
                        <a:t>）项目验收答辩</a:t>
                      </a:r>
                      <a:endParaRPr lang="zh-CN" sz="1050" kern="100" dirty="0">
                        <a:effectLst/>
                        <a:latin typeface="Times New Roman" panose="02020603050405020304" pitchFamily="18" charset="0"/>
                        <a:ea typeface="宋体" panose="02010600030101010101" pitchFamily="2" charset="-122"/>
                      </a:endParaRPr>
                    </a:p>
                  </a:txBody>
                  <a:tcPr marL="66675" marR="66675" marT="66675" marB="66675"/>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500"/>
                                        <p:tgtEl>
                                          <p:spTgt spid="4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1"/>
                                        </p:tgtEl>
                                        <p:attrNameLst>
                                          <p:attrName>style.visibility</p:attrName>
                                        </p:attrNameLst>
                                      </p:cBhvr>
                                      <p:to>
                                        <p:strVal val="visible"/>
                                      </p:to>
                                    </p:set>
                                    <p:animEffect transition="in" filter="fade">
                                      <p:cBhvr>
                                        <p:cTn id="11" dur="500"/>
                                        <p:tgtEl>
                                          <p:spTgt spid="48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2"/>
                                        </p:tgtEl>
                                        <p:attrNameLst>
                                          <p:attrName>style.visibility</p:attrName>
                                        </p:attrNameLst>
                                      </p:cBhvr>
                                      <p:to>
                                        <p:strVal val="visible"/>
                                      </p:to>
                                    </p:set>
                                    <p:animEffect transition="in" filter="fade">
                                      <p:cBhvr>
                                        <p:cTn id="15" dur="500"/>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Shape 490"/>
          <p:cNvPicPr preferRelativeResize="0"/>
          <p:nvPr/>
        </p:nvPicPr>
        <p:blipFill rotWithShape="1">
          <a:blip r:embed="rId3">
            <a:alphaModFix/>
          </a:blip>
          <a:srcRect/>
          <a:stretch/>
        </p:blipFill>
        <p:spPr>
          <a:xfrm>
            <a:off x="-24783" y="-16227"/>
            <a:ext cx="9193563" cy="5175953"/>
          </a:xfrm>
          <a:prstGeom prst="rect">
            <a:avLst/>
          </a:prstGeom>
          <a:noFill/>
          <a:ln>
            <a:noFill/>
          </a:ln>
        </p:spPr>
      </p:pic>
      <p:cxnSp>
        <p:nvCxnSpPr>
          <p:cNvPr id="491" name="Shape 491"/>
          <p:cNvCxnSpPr/>
          <p:nvPr/>
        </p:nvCxnSpPr>
        <p:spPr>
          <a:xfrm>
            <a:off x="5189791" y="4550082"/>
            <a:ext cx="0" cy="238963"/>
          </a:xfrm>
          <a:prstGeom prst="straightConnector1">
            <a:avLst/>
          </a:prstGeom>
          <a:noFill/>
          <a:ln>
            <a:noFill/>
          </a:ln>
        </p:spPr>
      </p:cxnSp>
      <p:cxnSp>
        <p:nvCxnSpPr>
          <p:cNvPr id="492" name="Shape 492"/>
          <p:cNvCxnSpPr/>
          <p:nvPr/>
        </p:nvCxnSpPr>
        <p:spPr>
          <a:xfrm>
            <a:off x="6834842" y="4550082"/>
            <a:ext cx="0" cy="238963"/>
          </a:xfrm>
          <a:prstGeom prst="straightConnector1">
            <a:avLst/>
          </a:prstGeom>
          <a:noFill/>
          <a:ln w="9525" cap="flat" cmpd="sng">
            <a:solidFill>
              <a:srgbClr val="3F3F3F"/>
            </a:solidFill>
            <a:prstDash val="solid"/>
            <a:miter/>
            <a:headEnd type="none" w="med" len="med"/>
            <a:tailEnd type="none" w="med" len="med"/>
          </a:ln>
        </p:spPr>
      </p:cxnSp>
      <p:sp>
        <p:nvSpPr>
          <p:cNvPr id="493" name="Shape 493"/>
          <p:cNvSpPr txBox="1"/>
          <p:nvPr/>
        </p:nvSpPr>
        <p:spPr>
          <a:xfrm>
            <a:off x="1235887" y="4831325"/>
            <a:ext cx="138564" cy="253916"/>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lt1"/>
              </a:solidFill>
              <a:latin typeface="Arial"/>
              <a:ea typeface="Arial"/>
              <a:cs typeface="Arial"/>
              <a:sym typeface="Arial"/>
            </a:endParaRPr>
          </a:p>
        </p:txBody>
      </p:sp>
      <p:sp>
        <p:nvSpPr>
          <p:cNvPr id="494" name="Shape 494"/>
          <p:cNvSpPr/>
          <p:nvPr/>
        </p:nvSpPr>
        <p:spPr>
          <a:xfrm>
            <a:off x="3807532" y="1265562"/>
            <a:ext cx="257110" cy="504245"/>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495" name="Shape 495"/>
          <p:cNvSpPr/>
          <p:nvPr/>
        </p:nvSpPr>
        <p:spPr>
          <a:xfrm>
            <a:off x="3807532" y="1265562"/>
            <a:ext cx="1971189" cy="247132"/>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496" name="Shape 496"/>
          <p:cNvSpPr/>
          <p:nvPr/>
        </p:nvSpPr>
        <p:spPr>
          <a:xfrm rot="5400000">
            <a:off x="4731444" y="2227138"/>
            <a:ext cx="2170282" cy="247132"/>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497" name="Shape 497"/>
          <p:cNvSpPr/>
          <p:nvPr/>
        </p:nvSpPr>
        <p:spPr>
          <a:xfrm rot="10800000" flipH="1">
            <a:off x="3807532" y="2931600"/>
            <a:ext cx="257110" cy="342814"/>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498" name="Shape 498"/>
          <p:cNvSpPr/>
          <p:nvPr/>
        </p:nvSpPr>
        <p:spPr>
          <a:xfrm rot="10800000" flipH="1">
            <a:off x="3807532" y="3188712"/>
            <a:ext cx="1971189" cy="247132"/>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499" name="Shape 499"/>
          <p:cNvSpPr txBox="1"/>
          <p:nvPr/>
        </p:nvSpPr>
        <p:spPr>
          <a:xfrm>
            <a:off x="3197141" y="1779660"/>
            <a:ext cx="2462212" cy="73866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4800" b="0" i="0" u="none" strike="noStrike" cap="none">
                <a:solidFill>
                  <a:schemeClr val="lt1"/>
                </a:solidFill>
                <a:latin typeface="Arial"/>
                <a:ea typeface="Arial"/>
                <a:cs typeface="Arial"/>
                <a:sym typeface="Arial"/>
              </a:rPr>
              <a:t>谢谢观看</a:t>
            </a:r>
          </a:p>
        </p:txBody>
      </p:sp>
      <p:sp>
        <p:nvSpPr>
          <p:cNvPr id="500" name="Shape 500"/>
          <p:cNvSpPr txBox="1"/>
          <p:nvPr/>
        </p:nvSpPr>
        <p:spPr>
          <a:xfrm>
            <a:off x="4044614" y="2476207"/>
            <a:ext cx="1352934" cy="30777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2000" b="0" i="0" u="none" strike="noStrike" cap="none">
                <a:solidFill>
                  <a:schemeClr val="lt1"/>
                </a:solidFill>
                <a:latin typeface="Arial"/>
                <a:ea typeface="Arial"/>
                <a:cs typeface="Arial"/>
                <a:sym typeface="Arial"/>
              </a:rPr>
              <a:t>THANK YOU</a:t>
            </a:r>
          </a:p>
        </p:txBody>
      </p:sp>
      <p:sp>
        <p:nvSpPr>
          <p:cNvPr id="501" name="Shape 501"/>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500"/>
                                        <p:tgtEl>
                                          <p:spTgt spid="49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5"/>
                                        </p:tgtEl>
                                        <p:attrNameLst>
                                          <p:attrName>style.visibility</p:attrName>
                                        </p:attrNameLst>
                                      </p:cBhvr>
                                      <p:to>
                                        <p:strVal val="visible"/>
                                      </p:to>
                                    </p:set>
                                    <p:animEffect transition="in" filter="fade">
                                      <p:cBhvr>
                                        <p:cTn id="11" dur="500"/>
                                        <p:tgtEl>
                                          <p:spTgt spid="49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6"/>
                                        </p:tgtEl>
                                        <p:attrNameLst>
                                          <p:attrName>style.visibility</p:attrName>
                                        </p:attrNameLst>
                                      </p:cBhvr>
                                      <p:to>
                                        <p:strVal val="visible"/>
                                      </p:to>
                                    </p:set>
                                    <p:animEffect transition="in" filter="fade">
                                      <p:cBhvr>
                                        <p:cTn id="15" dur="500"/>
                                        <p:tgtEl>
                                          <p:spTgt spid="49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8"/>
                                        </p:tgtEl>
                                        <p:attrNameLst>
                                          <p:attrName>style.visibility</p:attrName>
                                        </p:attrNameLst>
                                      </p:cBhvr>
                                      <p:to>
                                        <p:strVal val="visible"/>
                                      </p:to>
                                    </p:set>
                                    <p:animEffect transition="in" filter="fade">
                                      <p:cBhvr>
                                        <p:cTn id="19" dur="500"/>
                                        <p:tgtEl>
                                          <p:spTgt spid="49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7"/>
                                        </p:tgtEl>
                                        <p:attrNameLst>
                                          <p:attrName>style.visibility</p:attrName>
                                        </p:attrNameLst>
                                      </p:cBhvr>
                                      <p:to>
                                        <p:strVal val="visible"/>
                                      </p:to>
                                    </p:set>
                                    <p:animEffect transition="in" filter="fade">
                                      <p:cBhvr>
                                        <p:cTn id="23" dur="500"/>
                                        <p:tgtEl>
                                          <p:spTgt spid="49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9"/>
                                        </p:tgtEl>
                                        <p:attrNameLst>
                                          <p:attrName>style.visibility</p:attrName>
                                        </p:attrNameLst>
                                      </p:cBhvr>
                                      <p:to>
                                        <p:strVal val="visible"/>
                                      </p:to>
                                    </p:set>
                                    <p:animEffect transition="in" filter="fade">
                                      <p:cBhvr>
                                        <p:cTn id="27" dur="500"/>
                                        <p:tgtEl>
                                          <p:spTgt spid="49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00"/>
                                        </p:tgtEl>
                                        <p:attrNameLst>
                                          <p:attrName>style.visibility</p:attrName>
                                        </p:attrNameLst>
                                      </p:cBhvr>
                                      <p:to>
                                        <p:strVal val="visible"/>
                                      </p:to>
                                    </p:set>
                                    <p:animEffect transition="in" filter="fade">
                                      <p:cBhvr>
                                        <p:cTn id="31" dur="500"/>
                                        <p:tgtEl>
                                          <p:spTgt spid="50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01"/>
                                        </p:tgtEl>
                                        <p:attrNameLst>
                                          <p:attrName>style.visibility</p:attrName>
                                        </p:attrNameLst>
                                      </p:cBhvr>
                                      <p:to>
                                        <p:strVal val="visible"/>
                                      </p:to>
                                    </p:set>
                                    <p:animEffect transition="in" filter="fade">
                                      <p:cBhvr>
                                        <p:cTn id="35" dur="500"/>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a:stretch/>
        </p:blipFill>
        <p:spPr>
          <a:xfrm>
            <a:off x="-47017" y="-31154"/>
            <a:ext cx="7974373" cy="5174653"/>
          </a:xfrm>
          <a:prstGeom prst="rect">
            <a:avLst/>
          </a:prstGeom>
          <a:noFill/>
          <a:ln>
            <a:noFill/>
          </a:ln>
        </p:spPr>
      </p:pic>
      <p:sp>
        <p:nvSpPr>
          <p:cNvPr id="148" name="Shape 148"/>
          <p:cNvSpPr/>
          <p:nvPr/>
        </p:nvSpPr>
        <p:spPr>
          <a:xfrm>
            <a:off x="3610789" y="-31154"/>
            <a:ext cx="5641729" cy="5174653"/>
          </a:xfrm>
          <a:custGeom>
            <a:avLst/>
            <a:gdLst/>
            <a:ahLst/>
            <a:cxnLst/>
            <a:rect l="0" t="0" r="0" b="0"/>
            <a:pathLst>
              <a:path w="120000" h="120000" extrusionOk="0">
                <a:moveTo>
                  <a:pt x="0" y="234"/>
                </a:moveTo>
                <a:lnTo>
                  <a:pt x="120000" y="0"/>
                </a:lnTo>
                <a:lnTo>
                  <a:pt x="120000" y="119765"/>
                </a:lnTo>
                <a:lnTo>
                  <a:pt x="25798" y="120000"/>
                </a:lnTo>
                <a:lnTo>
                  <a:pt x="0" y="234"/>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49" name="Shape 149"/>
          <p:cNvSpPr/>
          <p:nvPr/>
        </p:nvSpPr>
        <p:spPr>
          <a:xfrm>
            <a:off x="360038" y="195484"/>
            <a:ext cx="360040" cy="360040"/>
          </a:xfrm>
          <a:prstGeom prst="rect">
            <a:avLst/>
          </a:prstGeom>
          <a:solidFill>
            <a:srgbClr val="1E4E79"/>
          </a:solidFill>
          <a:ln w="9525" cap="flat" cmpd="sng">
            <a:solidFill>
              <a:srgbClr val="1E4E7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50" name="Shape 150"/>
          <p:cNvSpPr/>
          <p:nvPr/>
        </p:nvSpPr>
        <p:spPr>
          <a:xfrm>
            <a:off x="535189" y="342516"/>
            <a:ext cx="290264" cy="290264"/>
          </a:xfrm>
          <a:prstGeom prst="rect">
            <a:avLst/>
          </a:prstGeom>
          <a:solidFill>
            <a:srgbClr val="2E75B5"/>
          </a:solidFill>
          <a:ln w="9525" cap="flat" cmpd="sng">
            <a:solidFill>
              <a:srgbClr val="2E75B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66CCFF"/>
              </a:solidFill>
              <a:latin typeface="Arial"/>
              <a:ea typeface="Arial"/>
              <a:cs typeface="Arial"/>
              <a:sym typeface="Arial"/>
            </a:endParaRPr>
          </a:p>
        </p:txBody>
      </p:sp>
      <p:sp>
        <p:nvSpPr>
          <p:cNvPr id="151" name="Shape 151"/>
          <p:cNvSpPr txBox="1"/>
          <p:nvPr/>
        </p:nvSpPr>
        <p:spPr>
          <a:xfrm>
            <a:off x="1115616" y="205978"/>
            <a:ext cx="8229600" cy="56557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2000" b="1" i="0" u="none" strike="noStrike" cap="none">
                <a:solidFill>
                  <a:schemeClr val="lt1"/>
                </a:solidFill>
                <a:latin typeface="Arial"/>
                <a:ea typeface="Arial"/>
                <a:cs typeface="Arial"/>
                <a:sym typeface="Arial"/>
              </a:rPr>
              <a:t>目  录</a:t>
            </a:r>
          </a:p>
        </p:txBody>
      </p:sp>
      <p:sp>
        <p:nvSpPr>
          <p:cNvPr id="152" name="Shape 152"/>
          <p:cNvSpPr/>
          <p:nvPr/>
        </p:nvSpPr>
        <p:spPr>
          <a:xfrm>
            <a:off x="5001548" y="1280462"/>
            <a:ext cx="3852452" cy="679430"/>
          </a:xfrm>
          <a:prstGeom prst="rect">
            <a:avLst/>
          </a:prstGeom>
          <a:noFill/>
          <a:ln>
            <a:noFill/>
          </a:ln>
        </p:spPr>
        <p:txBody>
          <a:bodyPr lIns="87625" tIns="43800" rIns="87625" bIns="438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2000" b="1" i="0" u="none" strike="noStrike" cap="none">
                <a:solidFill>
                  <a:schemeClr val="lt1"/>
                </a:solidFill>
                <a:latin typeface="Arial"/>
                <a:ea typeface="Arial"/>
                <a:cs typeface="Arial"/>
                <a:sym typeface="Arial"/>
              </a:rPr>
              <a:t>项目需求</a:t>
            </a:r>
          </a:p>
          <a:p>
            <a:pPr marL="0" marR="0" lvl="0" indent="0" algn="l" rtl="0">
              <a:lnSpc>
                <a:spcPct val="120000"/>
              </a:lnSpc>
              <a:spcBef>
                <a:spcPts val="0"/>
              </a:spcBef>
              <a:spcAft>
                <a:spcPts val="0"/>
              </a:spcAft>
              <a:buClr>
                <a:schemeClr val="lt1"/>
              </a:buClr>
              <a:buSzPct val="25000"/>
              <a:buFont typeface="Arial"/>
              <a:buNone/>
            </a:pPr>
            <a:r>
              <a:rPr lang="zh-CN" sz="1200" b="0" i="0" u="none" strike="noStrike" cap="none">
                <a:solidFill>
                  <a:schemeClr val="lt1"/>
                </a:solidFill>
                <a:latin typeface="Arial"/>
                <a:ea typeface="Arial"/>
                <a:cs typeface="Arial"/>
                <a:sym typeface="Arial"/>
              </a:rPr>
              <a:t>功能需求及非功能需求阐述</a:t>
            </a:r>
          </a:p>
        </p:txBody>
      </p:sp>
      <p:sp>
        <p:nvSpPr>
          <p:cNvPr id="153" name="Shape 153"/>
          <p:cNvSpPr/>
          <p:nvPr/>
        </p:nvSpPr>
        <p:spPr>
          <a:xfrm>
            <a:off x="4367637" y="585816"/>
            <a:ext cx="224335" cy="422939"/>
          </a:xfrm>
          <a:prstGeom prst="rect">
            <a:avLst/>
          </a:prstGeom>
        </p:spPr>
        <p:txBody>
          <a:bodyPr>
            <a:prstTxWarp prst="textPlain">
              <a:avLst/>
            </a:prstTxWarp>
          </a:bodyPr>
          <a:lstStyle/>
          <a:p>
            <a:pPr lvl="0" algn="l"/>
            <a:r>
              <a:rPr b="1" i="0">
                <a:ln>
                  <a:noFill/>
                </a:ln>
                <a:solidFill>
                  <a:schemeClr val="lt1"/>
                </a:solidFill>
                <a:latin typeface="Arial"/>
              </a:rPr>
              <a:t>1</a:t>
            </a:r>
          </a:p>
        </p:txBody>
      </p:sp>
      <p:sp>
        <p:nvSpPr>
          <p:cNvPr id="154" name="Shape 154"/>
          <p:cNvSpPr/>
          <p:nvPr/>
        </p:nvSpPr>
        <p:spPr>
          <a:xfrm>
            <a:off x="4816307" y="519733"/>
            <a:ext cx="3647508" cy="679430"/>
          </a:xfrm>
          <a:prstGeom prst="rect">
            <a:avLst/>
          </a:prstGeom>
          <a:noFill/>
          <a:ln>
            <a:noFill/>
          </a:ln>
        </p:spPr>
        <p:txBody>
          <a:bodyPr lIns="87625" tIns="43800" rIns="87625" bIns="438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2000" b="1" i="0" u="none" strike="noStrike" cap="none">
                <a:solidFill>
                  <a:schemeClr val="lt1"/>
                </a:solidFill>
                <a:latin typeface="Arial"/>
                <a:ea typeface="Arial"/>
                <a:cs typeface="Arial"/>
                <a:sym typeface="Arial"/>
              </a:rPr>
              <a:t>项目目标</a:t>
            </a:r>
          </a:p>
          <a:p>
            <a:pPr marL="0" marR="0" lvl="0" indent="0" algn="l" rtl="0">
              <a:lnSpc>
                <a:spcPct val="120000"/>
              </a:lnSpc>
              <a:spcBef>
                <a:spcPts val="0"/>
              </a:spcBef>
              <a:spcAft>
                <a:spcPts val="0"/>
              </a:spcAft>
              <a:buClr>
                <a:schemeClr val="lt1"/>
              </a:buClr>
              <a:buSzPct val="25000"/>
              <a:buFont typeface="Arial"/>
              <a:buNone/>
            </a:pPr>
            <a:r>
              <a:rPr lang="zh-CN" sz="1200" b="0" i="0" u="none" strike="noStrike" cap="none">
                <a:solidFill>
                  <a:schemeClr val="lt1"/>
                </a:solidFill>
                <a:latin typeface="Arial"/>
                <a:ea typeface="Arial"/>
                <a:cs typeface="Arial"/>
                <a:sym typeface="Arial"/>
              </a:rPr>
              <a:t>本项目完成应达成的目标</a:t>
            </a:r>
          </a:p>
        </p:txBody>
      </p:sp>
      <p:sp>
        <p:nvSpPr>
          <p:cNvPr id="155" name="Shape 155"/>
          <p:cNvSpPr/>
          <p:nvPr/>
        </p:nvSpPr>
        <p:spPr>
          <a:xfrm>
            <a:off x="4552878" y="1392936"/>
            <a:ext cx="299112" cy="422939"/>
          </a:xfrm>
          <a:prstGeom prst="rect">
            <a:avLst/>
          </a:prstGeom>
        </p:spPr>
        <p:txBody>
          <a:bodyPr>
            <a:prstTxWarp prst="textPlain">
              <a:avLst/>
            </a:prstTxWarp>
          </a:bodyPr>
          <a:lstStyle/>
          <a:p>
            <a:pPr lvl="0" algn="r"/>
            <a:r>
              <a:rPr b="1" i="0">
                <a:ln>
                  <a:noFill/>
                </a:ln>
                <a:solidFill>
                  <a:schemeClr val="lt1"/>
                </a:solidFill>
                <a:latin typeface="Arial"/>
              </a:rPr>
              <a:t>2</a:t>
            </a:r>
          </a:p>
        </p:txBody>
      </p:sp>
      <p:sp>
        <p:nvSpPr>
          <p:cNvPr id="156" name="Shape 156"/>
          <p:cNvSpPr/>
          <p:nvPr/>
        </p:nvSpPr>
        <p:spPr>
          <a:xfrm>
            <a:off x="4961994" y="2977110"/>
            <a:ext cx="299113" cy="422939"/>
          </a:xfrm>
          <a:prstGeom prst="rect">
            <a:avLst/>
          </a:prstGeom>
        </p:spPr>
        <p:txBody>
          <a:bodyPr>
            <a:prstTxWarp prst="textPlain">
              <a:avLst/>
            </a:prstTxWarp>
          </a:bodyPr>
          <a:lstStyle/>
          <a:p>
            <a:pPr lvl="0" algn="l"/>
            <a:r>
              <a:rPr b="1" i="0">
                <a:ln>
                  <a:noFill/>
                </a:ln>
                <a:solidFill>
                  <a:schemeClr val="lt1"/>
                </a:solidFill>
                <a:latin typeface="Arial"/>
              </a:rPr>
              <a:t>4</a:t>
            </a:r>
          </a:p>
        </p:txBody>
      </p:sp>
      <p:sp>
        <p:nvSpPr>
          <p:cNvPr id="157" name="Shape 157"/>
          <p:cNvSpPr/>
          <p:nvPr/>
        </p:nvSpPr>
        <p:spPr>
          <a:xfrm>
            <a:off x="5321396" y="2066974"/>
            <a:ext cx="2916349" cy="679430"/>
          </a:xfrm>
          <a:prstGeom prst="rect">
            <a:avLst/>
          </a:prstGeom>
          <a:noFill/>
          <a:ln>
            <a:noFill/>
          </a:ln>
        </p:spPr>
        <p:txBody>
          <a:bodyPr lIns="87625" tIns="43800" rIns="87625" bIns="438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2000" b="1" i="0" u="none" strike="noStrike" cap="none">
                <a:solidFill>
                  <a:schemeClr val="lt1"/>
                </a:solidFill>
                <a:latin typeface="Arial"/>
                <a:ea typeface="Arial"/>
                <a:cs typeface="Arial"/>
                <a:sym typeface="Arial"/>
              </a:rPr>
              <a:t>项目技术方案</a:t>
            </a:r>
          </a:p>
          <a:p>
            <a:pPr marL="0" marR="0" lvl="0" indent="0" algn="l" rtl="0">
              <a:lnSpc>
                <a:spcPct val="120000"/>
              </a:lnSpc>
              <a:spcBef>
                <a:spcPts val="0"/>
              </a:spcBef>
              <a:spcAft>
                <a:spcPts val="0"/>
              </a:spcAft>
              <a:buClr>
                <a:schemeClr val="lt1"/>
              </a:buClr>
              <a:buSzPct val="25000"/>
              <a:buFont typeface="Arial"/>
              <a:buNone/>
            </a:pPr>
            <a:r>
              <a:rPr lang="zh-CN" sz="1200" b="0" i="0" u="none" strike="noStrike" cap="none">
                <a:solidFill>
                  <a:schemeClr val="lt1"/>
                </a:solidFill>
                <a:latin typeface="Arial"/>
                <a:ea typeface="Arial"/>
                <a:cs typeface="Arial"/>
                <a:sym typeface="Arial"/>
              </a:rPr>
              <a:t>描述本项目采用的技术方案</a:t>
            </a:r>
          </a:p>
        </p:txBody>
      </p:sp>
      <p:sp>
        <p:nvSpPr>
          <p:cNvPr id="158" name="Shape 158"/>
          <p:cNvSpPr/>
          <p:nvPr/>
        </p:nvSpPr>
        <p:spPr>
          <a:xfrm>
            <a:off x="5477132" y="2823989"/>
            <a:ext cx="2916349" cy="679430"/>
          </a:xfrm>
          <a:prstGeom prst="rect">
            <a:avLst/>
          </a:prstGeom>
          <a:noFill/>
          <a:ln>
            <a:noFill/>
          </a:ln>
        </p:spPr>
        <p:txBody>
          <a:bodyPr lIns="87625" tIns="43800" rIns="87625" bIns="438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2000" b="1" i="0" u="none" strike="noStrike" cap="none">
                <a:solidFill>
                  <a:schemeClr val="lt1"/>
                </a:solidFill>
                <a:latin typeface="Arial"/>
                <a:ea typeface="Arial"/>
                <a:cs typeface="Arial"/>
                <a:sym typeface="Arial"/>
              </a:rPr>
              <a:t>项目风险估计</a:t>
            </a:r>
          </a:p>
          <a:p>
            <a:pPr marL="0" marR="0" lvl="0" indent="0" algn="l" rtl="0">
              <a:lnSpc>
                <a:spcPct val="120000"/>
              </a:lnSpc>
              <a:spcBef>
                <a:spcPts val="0"/>
              </a:spcBef>
              <a:spcAft>
                <a:spcPts val="0"/>
              </a:spcAft>
              <a:buClr>
                <a:schemeClr val="lt1"/>
              </a:buClr>
              <a:buSzPct val="25000"/>
              <a:buFont typeface="Arial"/>
              <a:buNone/>
            </a:pPr>
            <a:r>
              <a:rPr lang="zh-CN" sz="1200" b="0" i="0" u="none" strike="noStrike" cap="none">
                <a:solidFill>
                  <a:schemeClr val="lt1"/>
                </a:solidFill>
                <a:latin typeface="Arial"/>
                <a:ea typeface="Arial"/>
                <a:cs typeface="Arial"/>
                <a:sym typeface="Arial"/>
              </a:rPr>
              <a:t>列举风险</a:t>
            </a:r>
          </a:p>
        </p:txBody>
      </p:sp>
      <p:sp>
        <p:nvSpPr>
          <p:cNvPr id="159" name="Shape 159"/>
          <p:cNvSpPr/>
          <p:nvPr/>
        </p:nvSpPr>
        <p:spPr>
          <a:xfrm>
            <a:off x="4781360" y="2175916"/>
            <a:ext cx="299113" cy="422940"/>
          </a:xfrm>
          <a:prstGeom prst="rect">
            <a:avLst/>
          </a:prstGeom>
        </p:spPr>
        <p:txBody>
          <a:bodyPr>
            <a:prstTxWarp prst="textPlain">
              <a:avLst/>
            </a:prstTxWarp>
          </a:bodyPr>
          <a:lstStyle/>
          <a:p>
            <a:pPr lvl="0" algn="l"/>
            <a:r>
              <a:rPr b="1" i="0">
                <a:ln>
                  <a:noFill/>
                </a:ln>
                <a:solidFill>
                  <a:schemeClr val="lt1"/>
                </a:solidFill>
                <a:latin typeface="Arial"/>
              </a:rPr>
              <a:t>3</a:t>
            </a:r>
          </a:p>
        </p:txBody>
      </p:sp>
      <p:pic>
        <p:nvPicPr>
          <p:cNvPr id="160" name="Shape 160" descr="D:\360data\重要数据\桌面\666666666.png"/>
          <p:cNvPicPr preferRelativeResize="0"/>
          <p:nvPr/>
        </p:nvPicPr>
        <p:blipFill rotWithShape="1">
          <a:blip r:embed="rId4">
            <a:alphaModFix/>
          </a:blip>
          <a:srcRect/>
          <a:stretch/>
        </p:blipFill>
        <p:spPr>
          <a:xfrm>
            <a:off x="1039504" y="1563637"/>
            <a:ext cx="1948319" cy="1948319"/>
          </a:xfrm>
          <a:prstGeom prst="rect">
            <a:avLst/>
          </a:prstGeom>
          <a:noFill/>
          <a:ln>
            <a:noFill/>
          </a:ln>
          <a:effectLst>
            <a:outerShdw blurRad="190500" algn="tl" rotWithShape="0">
              <a:srgbClr val="8296B0">
                <a:alpha val="51372"/>
              </a:srgbClr>
            </a:outerShdw>
          </a:effectLst>
        </p:spPr>
      </p:pic>
      <p:pic>
        <p:nvPicPr>
          <p:cNvPr id="161" name="Shape 161" descr="D:\360data\重要数据\桌面\555555555.png"/>
          <p:cNvPicPr preferRelativeResize="0"/>
          <p:nvPr/>
        </p:nvPicPr>
        <p:blipFill rotWithShape="1">
          <a:blip r:embed="rId5">
            <a:alphaModFix/>
          </a:blip>
          <a:srcRect/>
          <a:stretch/>
        </p:blipFill>
        <p:spPr>
          <a:xfrm>
            <a:off x="1039504" y="1563637"/>
            <a:ext cx="1948319" cy="1948319"/>
          </a:xfrm>
          <a:prstGeom prst="rect">
            <a:avLst/>
          </a:prstGeom>
          <a:noFill/>
          <a:ln>
            <a:noFill/>
          </a:ln>
          <a:effectLst>
            <a:outerShdw blurRad="190500" algn="tl" rotWithShape="0">
              <a:srgbClr val="8296B0">
                <a:alpha val="51372"/>
              </a:srgbClr>
            </a:outerShdw>
          </a:effectLst>
        </p:spPr>
      </p:pic>
      <p:pic>
        <p:nvPicPr>
          <p:cNvPr id="162" name="Shape 162" descr="D:\360data\重要数据\桌面\4444444444.png"/>
          <p:cNvPicPr preferRelativeResize="0"/>
          <p:nvPr/>
        </p:nvPicPr>
        <p:blipFill rotWithShape="1">
          <a:blip r:embed="rId6">
            <a:alphaModFix/>
          </a:blip>
          <a:srcRect/>
          <a:stretch/>
        </p:blipFill>
        <p:spPr>
          <a:xfrm>
            <a:off x="1039504" y="1563637"/>
            <a:ext cx="1948319" cy="1948319"/>
          </a:xfrm>
          <a:prstGeom prst="rect">
            <a:avLst/>
          </a:prstGeom>
          <a:noFill/>
          <a:ln>
            <a:noFill/>
          </a:ln>
          <a:effectLst>
            <a:outerShdw blurRad="190500" algn="tl" rotWithShape="0">
              <a:srgbClr val="8296B0">
                <a:alpha val="51372"/>
              </a:srgbClr>
            </a:outerShdw>
          </a:effectLst>
        </p:spPr>
      </p:pic>
      <p:pic>
        <p:nvPicPr>
          <p:cNvPr id="163" name="Shape 163" descr="D:\360data\重要数据\桌面\333333333333.png"/>
          <p:cNvPicPr preferRelativeResize="0"/>
          <p:nvPr/>
        </p:nvPicPr>
        <p:blipFill rotWithShape="1">
          <a:blip r:embed="rId7">
            <a:alphaModFix/>
          </a:blip>
          <a:srcRect/>
          <a:stretch/>
        </p:blipFill>
        <p:spPr>
          <a:xfrm>
            <a:off x="1039504" y="1563637"/>
            <a:ext cx="1948319" cy="1948319"/>
          </a:xfrm>
          <a:prstGeom prst="rect">
            <a:avLst/>
          </a:prstGeom>
          <a:noFill/>
          <a:ln>
            <a:noFill/>
          </a:ln>
          <a:effectLst>
            <a:outerShdw blurRad="190500" algn="tl" rotWithShape="0">
              <a:srgbClr val="8296B0">
                <a:alpha val="51372"/>
              </a:srgbClr>
            </a:outerShdw>
          </a:effectLst>
        </p:spPr>
      </p:pic>
      <p:pic>
        <p:nvPicPr>
          <p:cNvPr id="164" name="Shape 164" descr="D:\360data\重要数据\桌面\222222.png"/>
          <p:cNvPicPr preferRelativeResize="0"/>
          <p:nvPr/>
        </p:nvPicPr>
        <p:blipFill rotWithShape="1">
          <a:blip r:embed="rId8">
            <a:alphaModFix/>
          </a:blip>
          <a:srcRect/>
          <a:stretch/>
        </p:blipFill>
        <p:spPr>
          <a:xfrm>
            <a:off x="1039504" y="1563637"/>
            <a:ext cx="1948319" cy="1948319"/>
          </a:xfrm>
          <a:prstGeom prst="rect">
            <a:avLst/>
          </a:prstGeom>
          <a:noFill/>
          <a:ln>
            <a:noFill/>
          </a:ln>
          <a:effectLst>
            <a:outerShdw blurRad="190500" algn="tl" rotWithShape="0">
              <a:srgbClr val="8296B0">
                <a:alpha val="51372"/>
              </a:srgbClr>
            </a:outerShdw>
          </a:effectLst>
        </p:spPr>
      </p:pic>
      <p:pic>
        <p:nvPicPr>
          <p:cNvPr id="165" name="Shape 165" descr="D:\360data\重要数据\桌面\11111111.png"/>
          <p:cNvPicPr preferRelativeResize="0"/>
          <p:nvPr/>
        </p:nvPicPr>
        <p:blipFill rotWithShape="1">
          <a:blip r:embed="rId9">
            <a:alphaModFix/>
          </a:blip>
          <a:srcRect/>
          <a:stretch/>
        </p:blipFill>
        <p:spPr>
          <a:xfrm>
            <a:off x="1039504" y="1563637"/>
            <a:ext cx="1948319" cy="1948319"/>
          </a:xfrm>
          <a:prstGeom prst="rect">
            <a:avLst/>
          </a:prstGeom>
          <a:noFill/>
          <a:ln>
            <a:noFill/>
          </a:ln>
          <a:effectLst>
            <a:outerShdw blurRad="190500" algn="tl" rotWithShape="0">
              <a:srgbClr val="8296B0">
                <a:alpha val="51372"/>
              </a:srgbClr>
            </a:outerShdw>
          </a:effectLst>
        </p:spPr>
      </p:pic>
      <p:sp>
        <p:nvSpPr>
          <p:cNvPr id="166" name="Shape 166"/>
          <p:cNvSpPr/>
          <p:nvPr/>
        </p:nvSpPr>
        <p:spPr>
          <a:xfrm>
            <a:off x="1259632" y="2067692"/>
            <a:ext cx="3456382" cy="835996"/>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4400" b="1" i="0" u="none" strike="noStrike" cap="none">
                <a:solidFill>
                  <a:schemeClr val="lt1"/>
                </a:solidFill>
                <a:latin typeface="Arial"/>
                <a:ea typeface="Arial"/>
                <a:cs typeface="Arial"/>
                <a:sym typeface="Arial"/>
              </a:rPr>
              <a:t>目 录</a:t>
            </a:r>
          </a:p>
        </p:txBody>
      </p:sp>
      <p:sp>
        <p:nvSpPr>
          <p:cNvPr id="167" name="Shape 167"/>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
        <p:nvSpPr>
          <p:cNvPr id="168" name="Shape 168"/>
          <p:cNvSpPr/>
          <p:nvPr/>
        </p:nvSpPr>
        <p:spPr>
          <a:xfrm>
            <a:off x="5207464" y="3782626"/>
            <a:ext cx="299111" cy="422939"/>
          </a:xfrm>
          <a:prstGeom prst="rect">
            <a:avLst/>
          </a:prstGeom>
        </p:spPr>
        <p:txBody>
          <a:bodyPr>
            <a:prstTxWarp prst="textPlain">
              <a:avLst/>
            </a:prstTxWarp>
          </a:bodyPr>
          <a:lstStyle/>
          <a:p>
            <a:pPr lvl="0" algn="l"/>
            <a:r>
              <a:rPr b="1" i="0">
                <a:ln>
                  <a:noFill/>
                </a:ln>
                <a:solidFill>
                  <a:schemeClr val="lt1"/>
                </a:solidFill>
                <a:latin typeface="Arial"/>
              </a:rPr>
              <a:t>5</a:t>
            </a:r>
          </a:p>
        </p:txBody>
      </p:sp>
      <p:sp>
        <p:nvSpPr>
          <p:cNvPr id="169" name="Shape 169"/>
          <p:cNvSpPr/>
          <p:nvPr/>
        </p:nvSpPr>
        <p:spPr>
          <a:xfrm>
            <a:off x="5673589" y="3654380"/>
            <a:ext cx="2916349" cy="679430"/>
          </a:xfrm>
          <a:prstGeom prst="rect">
            <a:avLst/>
          </a:prstGeom>
          <a:noFill/>
          <a:ln>
            <a:noFill/>
          </a:ln>
        </p:spPr>
        <p:txBody>
          <a:bodyPr lIns="87625" tIns="43800" rIns="87625" bIns="438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2000" b="1" i="0" u="none" strike="noStrike" cap="none">
                <a:solidFill>
                  <a:schemeClr val="lt1"/>
                </a:solidFill>
                <a:latin typeface="Arial"/>
                <a:ea typeface="Arial"/>
                <a:cs typeface="Arial"/>
                <a:sym typeface="Arial"/>
              </a:rPr>
              <a:t>迭代计划</a:t>
            </a:r>
          </a:p>
          <a:p>
            <a:pPr marL="0" marR="0" lvl="0" indent="0" algn="l" rtl="0">
              <a:lnSpc>
                <a:spcPct val="120000"/>
              </a:lnSpc>
              <a:spcBef>
                <a:spcPts val="0"/>
              </a:spcBef>
              <a:spcAft>
                <a:spcPts val="0"/>
              </a:spcAft>
              <a:buClr>
                <a:schemeClr val="lt1"/>
              </a:buClr>
              <a:buSzPct val="25000"/>
              <a:buFont typeface="Arial"/>
              <a:buNone/>
            </a:pPr>
            <a:r>
              <a:rPr lang="zh-CN" sz="1200" b="0" i="0" u="none" strike="noStrike" cap="none">
                <a:solidFill>
                  <a:schemeClr val="lt1"/>
                </a:solidFill>
                <a:latin typeface="Arial"/>
                <a:ea typeface="Arial"/>
                <a:cs typeface="Arial"/>
                <a:sym typeface="Arial"/>
              </a:rPr>
              <a:t>迭代计划展示</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300"/>
                                        <p:tgtEl>
                                          <p:spTgt spid="149"/>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300"/>
                                        <p:tgtEl>
                                          <p:spTgt spid="150"/>
                                        </p:tgtEl>
                                      </p:cBhvr>
                                    </p:animEffect>
                                  </p:childTnLst>
                                </p:cTn>
                              </p:par>
                              <p:par>
                                <p:cTn id="14" presetID="10" presetClass="entr" presetSubtype="0" fill="hold"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300"/>
                                        <p:tgtEl>
                                          <p:spTgt spid="151"/>
                                        </p:tgtEl>
                                      </p:cBhvr>
                                    </p:animEffect>
                                  </p:childTnLst>
                                </p:cTn>
                              </p:par>
                              <p:par>
                                <p:cTn id="17" presetID="10" presetClass="entr" presetSubtype="0" fill="hold" nodeType="with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500"/>
                                        <p:tgtEl>
                                          <p:spTgt spid="160"/>
                                        </p:tgtEl>
                                      </p:cBhvr>
                                    </p:animEffect>
                                  </p:childTnLst>
                                </p:cTn>
                              </p:par>
                              <p:par>
                                <p:cTn id="20" presetID="10" presetClass="entr" presetSubtype="0" fill="hold" nodeType="with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fade">
                                      <p:cBhvr>
                                        <p:cTn id="22" dur="500"/>
                                        <p:tgtEl>
                                          <p:spTgt spid="161"/>
                                        </p:tgtEl>
                                      </p:cBhvr>
                                    </p:animEffect>
                                  </p:childTnLst>
                                </p:cTn>
                              </p:par>
                              <p:par>
                                <p:cTn id="23" presetID="10" presetClass="entr" presetSubtype="0" fill="hold" nodeType="with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fade">
                                      <p:cBhvr>
                                        <p:cTn id="25" dur="500"/>
                                        <p:tgtEl>
                                          <p:spTgt spid="162"/>
                                        </p:tgtEl>
                                      </p:cBhvr>
                                    </p:animEffect>
                                  </p:childTnLst>
                                </p:cTn>
                              </p:par>
                              <p:par>
                                <p:cTn id="26" presetID="10" presetClass="entr" presetSubtype="0" fill="hold"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nodeType="withEffect">
                                  <p:stCondLst>
                                    <p:cond delay="0"/>
                                  </p:stCondLst>
                                  <p:childTnLst>
                                    <p:set>
                                      <p:cBhvr>
                                        <p:cTn id="30" dur="1" fill="hold">
                                          <p:stCondLst>
                                            <p:cond delay="0"/>
                                          </p:stCondLst>
                                        </p:cTn>
                                        <p:tgtEl>
                                          <p:spTgt spid="164"/>
                                        </p:tgtEl>
                                        <p:attrNameLst>
                                          <p:attrName>style.visibility</p:attrName>
                                        </p:attrNameLst>
                                      </p:cBhvr>
                                      <p:to>
                                        <p:strVal val="visible"/>
                                      </p:to>
                                    </p:set>
                                    <p:animEffect transition="in" filter="fade">
                                      <p:cBhvr>
                                        <p:cTn id="31" dur="500"/>
                                        <p:tgtEl>
                                          <p:spTgt spid="164"/>
                                        </p:tgtEl>
                                      </p:cBhvr>
                                    </p:animEffect>
                                  </p:childTnLst>
                                </p:cTn>
                              </p:par>
                              <p:par>
                                <p:cTn id="32" presetID="10" presetClass="entr" presetSubtype="0" fill="hold" nodeType="withEffect">
                                  <p:stCondLst>
                                    <p:cond delay="0"/>
                                  </p:stCondLst>
                                  <p:childTnLst>
                                    <p:set>
                                      <p:cBhvr>
                                        <p:cTn id="33" dur="1" fill="hold">
                                          <p:stCondLst>
                                            <p:cond delay="0"/>
                                          </p:stCondLst>
                                        </p:cTn>
                                        <p:tgtEl>
                                          <p:spTgt spid="165"/>
                                        </p:tgtEl>
                                        <p:attrNameLst>
                                          <p:attrName>style.visibility</p:attrName>
                                        </p:attrNameLst>
                                      </p:cBhvr>
                                      <p:to>
                                        <p:strVal val="visible"/>
                                      </p:to>
                                    </p:set>
                                    <p:animEffect transition="in" filter="fade">
                                      <p:cBhvr>
                                        <p:cTn id="34" dur="500"/>
                                        <p:tgtEl>
                                          <p:spTgt spid="165"/>
                                        </p:tgtEl>
                                      </p:cBhvr>
                                    </p:animEffect>
                                  </p:childTnLst>
                                </p:cTn>
                              </p:par>
                              <p:par>
                                <p:cTn id="35" presetID="8" presetClass="emph" presetSubtype="0" fill="hold" nodeType="withEffect">
                                  <p:stCondLst>
                                    <p:cond delay="0"/>
                                  </p:stCondLst>
                                  <p:childTnLst>
                                    <p:animRot by="-21600000">
                                      <p:cBhvr>
                                        <p:cTn id="36" dur="3000" fill="hold"/>
                                        <p:tgtEl>
                                          <p:spTgt spid="160"/>
                                        </p:tgtEl>
                                        <p:attrNameLst>
                                          <p:attrName>r</p:attrName>
                                        </p:attrNameLst>
                                      </p:cBhvr>
                                    </p:animRot>
                                  </p:childTnLst>
                                </p:cTn>
                              </p:par>
                              <p:par>
                                <p:cTn id="37" presetID="8" presetClass="emph" presetSubtype="0" fill="hold" nodeType="withEffect">
                                  <p:stCondLst>
                                    <p:cond delay="0"/>
                                  </p:stCondLst>
                                  <p:childTnLst>
                                    <p:animRot by="-21600000">
                                      <p:cBhvr>
                                        <p:cTn id="38" dur="3000" fill="hold"/>
                                        <p:tgtEl>
                                          <p:spTgt spid="161"/>
                                        </p:tgtEl>
                                        <p:attrNameLst>
                                          <p:attrName>r</p:attrName>
                                        </p:attrNameLst>
                                      </p:cBhvr>
                                    </p:animRot>
                                  </p:childTnLst>
                                </p:cTn>
                              </p:par>
                              <p:par>
                                <p:cTn id="39" presetID="8" presetClass="emph" presetSubtype="0" fill="hold" nodeType="withEffect">
                                  <p:stCondLst>
                                    <p:cond delay="0"/>
                                  </p:stCondLst>
                                  <p:childTnLst>
                                    <p:animRot by="-21600000">
                                      <p:cBhvr>
                                        <p:cTn id="40" dur="3000" fill="hold"/>
                                        <p:tgtEl>
                                          <p:spTgt spid="162"/>
                                        </p:tgtEl>
                                        <p:attrNameLst>
                                          <p:attrName>r</p:attrName>
                                        </p:attrNameLst>
                                      </p:cBhvr>
                                    </p:animRot>
                                  </p:childTnLst>
                                </p:cTn>
                              </p:par>
                              <p:par>
                                <p:cTn id="41" presetID="8" presetClass="emph" presetSubtype="0" fill="hold" nodeType="withEffect">
                                  <p:stCondLst>
                                    <p:cond delay="0"/>
                                  </p:stCondLst>
                                  <p:childTnLst>
                                    <p:animRot by="-21600000">
                                      <p:cBhvr>
                                        <p:cTn id="42" dur="3000" fill="hold"/>
                                        <p:tgtEl>
                                          <p:spTgt spid="163"/>
                                        </p:tgtEl>
                                        <p:attrNameLst>
                                          <p:attrName>r</p:attrName>
                                        </p:attrNameLst>
                                      </p:cBhvr>
                                    </p:animRot>
                                  </p:childTnLst>
                                </p:cTn>
                              </p:par>
                              <p:par>
                                <p:cTn id="43" presetID="8" presetClass="emph" presetSubtype="0" fill="hold" nodeType="withEffect">
                                  <p:stCondLst>
                                    <p:cond delay="0"/>
                                  </p:stCondLst>
                                  <p:childTnLst>
                                    <p:animRot by="-21600000">
                                      <p:cBhvr>
                                        <p:cTn id="44" dur="3000" fill="hold"/>
                                        <p:tgtEl>
                                          <p:spTgt spid="164"/>
                                        </p:tgtEl>
                                        <p:attrNameLst>
                                          <p:attrName>r</p:attrName>
                                        </p:attrNameLst>
                                      </p:cBhvr>
                                    </p:animRot>
                                  </p:childTnLst>
                                </p:cTn>
                              </p:par>
                              <p:par>
                                <p:cTn id="45" presetID="8" presetClass="emph" presetSubtype="0" fill="hold" nodeType="withEffect">
                                  <p:stCondLst>
                                    <p:cond delay="0"/>
                                  </p:stCondLst>
                                  <p:childTnLst>
                                    <p:animRot by="-21600000">
                                      <p:cBhvr>
                                        <p:cTn id="46" dur="3000" fill="hold"/>
                                        <p:tgtEl>
                                          <p:spTgt spid="165"/>
                                        </p:tgtEl>
                                        <p:attrNameLst>
                                          <p:attrName>r</p:attrName>
                                        </p:attrNameLst>
                                      </p:cBhvr>
                                    </p:animRot>
                                  </p:childTnLst>
                                </p:cTn>
                              </p:par>
                              <p:par>
                                <p:cTn id="47" presetID="10"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animEffect transition="in" filter="fade">
                                      <p:cBhvr>
                                        <p:cTn id="49" dur="1250"/>
                                        <p:tgtEl>
                                          <p:spTgt spid="166"/>
                                        </p:tgtEl>
                                      </p:cBhvr>
                                    </p:animEffect>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167"/>
                                        </p:tgtEl>
                                        <p:attrNameLst>
                                          <p:attrName>style.visibility</p:attrName>
                                        </p:attrNameLst>
                                      </p:cBhvr>
                                      <p:to>
                                        <p:strVal val="visible"/>
                                      </p:to>
                                    </p:set>
                                    <p:animEffect transition="in" filter="fade">
                                      <p:cBhvr>
                                        <p:cTn id="53"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a:stretch/>
        </p:blipFill>
        <p:spPr>
          <a:xfrm>
            <a:off x="-24783" y="-16227"/>
            <a:ext cx="9193563" cy="5175953"/>
          </a:xfrm>
          <a:prstGeom prst="rect">
            <a:avLst/>
          </a:prstGeom>
          <a:noFill/>
          <a:ln>
            <a:noFill/>
          </a:ln>
        </p:spPr>
      </p:pic>
      <p:sp>
        <p:nvSpPr>
          <p:cNvPr id="176" name="Shape 176"/>
          <p:cNvSpPr/>
          <p:nvPr/>
        </p:nvSpPr>
        <p:spPr>
          <a:xfrm>
            <a:off x="2586716" y="611625"/>
            <a:ext cx="3701110" cy="3701106"/>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177" name="Shape 177"/>
          <p:cNvSpPr/>
          <p:nvPr/>
        </p:nvSpPr>
        <p:spPr>
          <a:xfrm>
            <a:off x="2502342" y="527252"/>
            <a:ext cx="3869856" cy="3869852"/>
          </a:xfrm>
          <a:prstGeom prst="ellipse">
            <a:avLst/>
          </a:prstGeom>
          <a:noFill/>
          <a:ln w="117475" cap="flat" cmpd="sng">
            <a:solidFill>
              <a:srgbClr val="BBD6EE">
                <a:alpha val="60000"/>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178" name="Shape 178"/>
          <p:cNvSpPr/>
          <p:nvPr/>
        </p:nvSpPr>
        <p:spPr>
          <a:xfrm rot="961210">
            <a:off x="1262828" y="2993350"/>
            <a:ext cx="847203" cy="437266"/>
          </a:xfrm>
          <a:custGeom>
            <a:avLst/>
            <a:gdLst/>
            <a:ahLst/>
            <a:cxnLst/>
            <a:rect l="0" t="0" r="0" b="0"/>
            <a:pathLst>
              <a:path w="120000" h="120000" extrusionOk="0">
                <a:moveTo>
                  <a:pt x="0" y="0"/>
                </a:moveTo>
                <a:lnTo>
                  <a:pt x="120000" y="0"/>
                </a:lnTo>
                <a:lnTo>
                  <a:pt x="53225"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79" name="Shape 179"/>
          <p:cNvSpPr/>
          <p:nvPr/>
        </p:nvSpPr>
        <p:spPr>
          <a:xfrm rot="-8927407">
            <a:off x="1944617" y="3562848"/>
            <a:ext cx="847204" cy="437267"/>
          </a:xfrm>
          <a:custGeom>
            <a:avLst/>
            <a:gdLst/>
            <a:ahLst/>
            <a:cxnLst/>
            <a:rect l="0" t="0" r="0" b="0"/>
            <a:pathLst>
              <a:path w="120000" h="120000" extrusionOk="0">
                <a:moveTo>
                  <a:pt x="0" y="0"/>
                </a:moveTo>
                <a:lnTo>
                  <a:pt x="120000" y="0"/>
                </a:lnTo>
                <a:lnTo>
                  <a:pt x="53225"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0" name="Shape 180"/>
          <p:cNvSpPr/>
          <p:nvPr/>
        </p:nvSpPr>
        <p:spPr>
          <a:xfrm>
            <a:off x="1070933" y="3747330"/>
            <a:ext cx="561471" cy="593558"/>
          </a:xfrm>
          <a:custGeom>
            <a:avLst/>
            <a:gdLst/>
            <a:ahLst/>
            <a:cxnLst/>
            <a:rect l="0" t="0" r="0" b="0"/>
            <a:pathLst>
              <a:path w="120000" h="120000" extrusionOk="0">
                <a:moveTo>
                  <a:pt x="0" y="0"/>
                </a:moveTo>
                <a:lnTo>
                  <a:pt x="120000" y="55135"/>
                </a:lnTo>
                <a:lnTo>
                  <a:pt x="6857"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1" name="Shape 181"/>
          <p:cNvSpPr/>
          <p:nvPr/>
        </p:nvSpPr>
        <p:spPr>
          <a:xfrm>
            <a:off x="477375" y="3169816"/>
            <a:ext cx="336882" cy="304798"/>
          </a:xfrm>
          <a:custGeom>
            <a:avLst/>
            <a:gdLst/>
            <a:ahLst/>
            <a:cxnLst/>
            <a:rect l="0" t="0" r="0" b="0"/>
            <a:pathLst>
              <a:path w="120000" h="120000" extrusionOk="0">
                <a:moveTo>
                  <a:pt x="0" y="0"/>
                </a:moveTo>
                <a:lnTo>
                  <a:pt x="28571" y="120000"/>
                </a:lnTo>
                <a:lnTo>
                  <a:pt x="119999" y="75789"/>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2" name="Shape 182"/>
          <p:cNvSpPr/>
          <p:nvPr/>
        </p:nvSpPr>
        <p:spPr>
          <a:xfrm>
            <a:off x="1488025" y="4292764"/>
            <a:ext cx="481262" cy="401053"/>
          </a:xfrm>
          <a:custGeom>
            <a:avLst/>
            <a:gdLst/>
            <a:ahLst/>
            <a:cxnLst/>
            <a:rect l="0" t="0" r="0" b="0"/>
            <a:pathLst>
              <a:path w="120000" h="120000" extrusionOk="0">
                <a:moveTo>
                  <a:pt x="43999" y="28800"/>
                </a:moveTo>
                <a:lnTo>
                  <a:pt x="0" y="120000"/>
                </a:lnTo>
                <a:lnTo>
                  <a:pt x="120000" y="0"/>
                </a:lnTo>
                <a:lnTo>
                  <a:pt x="43999" y="2880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3" name="Shape 183"/>
          <p:cNvSpPr/>
          <p:nvPr/>
        </p:nvSpPr>
        <p:spPr>
          <a:xfrm rot="4178014">
            <a:off x="2249457" y="617007"/>
            <a:ext cx="401052" cy="481261"/>
          </a:xfrm>
          <a:custGeom>
            <a:avLst/>
            <a:gdLst/>
            <a:ahLst/>
            <a:cxnLst/>
            <a:rect l="0" t="0" r="0" b="0"/>
            <a:pathLst>
              <a:path w="120000" h="120000" extrusionOk="0">
                <a:moveTo>
                  <a:pt x="0" y="0"/>
                </a:moveTo>
                <a:lnTo>
                  <a:pt x="120000" y="24000"/>
                </a:lnTo>
                <a:lnTo>
                  <a:pt x="4799"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4" name="Shape 184"/>
          <p:cNvSpPr/>
          <p:nvPr/>
        </p:nvSpPr>
        <p:spPr>
          <a:xfrm>
            <a:off x="6896410" y="809512"/>
            <a:ext cx="866271" cy="577515"/>
          </a:xfrm>
          <a:custGeom>
            <a:avLst/>
            <a:gdLst/>
            <a:ahLst/>
            <a:cxnLst/>
            <a:rect l="0" t="0" r="0" b="0"/>
            <a:pathLst>
              <a:path w="120000" h="120000" extrusionOk="0">
                <a:moveTo>
                  <a:pt x="0" y="13333"/>
                </a:moveTo>
                <a:lnTo>
                  <a:pt x="120000" y="0"/>
                </a:lnTo>
                <a:lnTo>
                  <a:pt x="55555" y="120000"/>
                </a:lnTo>
                <a:lnTo>
                  <a:pt x="0" y="13333"/>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5" name="Shape 185"/>
          <p:cNvSpPr/>
          <p:nvPr/>
        </p:nvSpPr>
        <p:spPr>
          <a:xfrm>
            <a:off x="6976621" y="1739955"/>
            <a:ext cx="368969" cy="352927"/>
          </a:xfrm>
          <a:custGeom>
            <a:avLst/>
            <a:gdLst/>
            <a:ahLst/>
            <a:cxnLst/>
            <a:rect l="0" t="0" r="0" b="0"/>
            <a:pathLst>
              <a:path w="120000" h="120000" extrusionOk="0">
                <a:moveTo>
                  <a:pt x="0" y="0"/>
                </a:moveTo>
                <a:lnTo>
                  <a:pt x="120000" y="16363"/>
                </a:lnTo>
                <a:lnTo>
                  <a:pt x="36521"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6" name="Shape 186"/>
          <p:cNvSpPr/>
          <p:nvPr/>
        </p:nvSpPr>
        <p:spPr>
          <a:xfrm>
            <a:off x="6559525" y="2285388"/>
            <a:ext cx="753977" cy="577515"/>
          </a:xfrm>
          <a:custGeom>
            <a:avLst/>
            <a:gdLst/>
            <a:ahLst/>
            <a:cxnLst/>
            <a:rect l="0" t="0" r="0" b="0"/>
            <a:pathLst>
              <a:path w="120000" h="120000" extrusionOk="0">
                <a:moveTo>
                  <a:pt x="0" y="0"/>
                </a:moveTo>
                <a:lnTo>
                  <a:pt x="7659" y="120000"/>
                </a:lnTo>
                <a:lnTo>
                  <a:pt x="119999" y="106666"/>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7" name="Shape 187"/>
          <p:cNvSpPr/>
          <p:nvPr/>
        </p:nvSpPr>
        <p:spPr>
          <a:xfrm>
            <a:off x="7313503" y="2622266"/>
            <a:ext cx="1090862" cy="561474"/>
          </a:xfrm>
          <a:custGeom>
            <a:avLst/>
            <a:gdLst/>
            <a:ahLst/>
            <a:cxnLst/>
            <a:rect l="0" t="0" r="0" b="0"/>
            <a:pathLst>
              <a:path w="120000" h="120000" extrusionOk="0">
                <a:moveTo>
                  <a:pt x="47646" y="0"/>
                </a:moveTo>
                <a:lnTo>
                  <a:pt x="0" y="120000"/>
                </a:lnTo>
                <a:lnTo>
                  <a:pt x="120000" y="54857"/>
                </a:lnTo>
                <a:lnTo>
                  <a:pt x="52941" y="3428"/>
                </a:lnTo>
                <a:lnTo>
                  <a:pt x="47646"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8" name="Shape 188"/>
          <p:cNvSpPr/>
          <p:nvPr/>
        </p:nvSpPr>
        <p:spPr>
          <a:xfrm>
            <a:off x="6222642" y="3969807"/>
            <a:ext cx="689811" cy="834189"/>
          </a:xfrm>
          <a:custGeom>
            <a:avLst/>
            <a:gdLst/>
            <a:ahLst/>
            <a:cxnLst/>
            <a:rect l="0" t="0" r="0" b="0"/>
            <a:pathLst>
              <a:path w="120000" h="120000" extrusionOk="0">
                <a:moveTo>
                  <a:pt x="0" y="43846"/>
                </a:moveTo>
                <a:lnTo>
                  <a:pt x="94883" y="0"/>
                </a:lnTo>
                <a:lnTo>
                  <a:pt x="119999" y="120000"/>
                </a:lnTo>
                <a:lnTo>
                  <a:pt x="0" y="43846"/>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9" name="Shape 189"/>
          <p:cNvSpPr/>
          <p:nvPr/>
        </p:nvSpPr>
        <p:spPr>
          <a:xfrm>
            <a:off x="2722188" y="2002584"/>
            <a:ext cx="3433732" cy="565603"/>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spcAft>
                <a:spcPts val="0"/>
              </a:spcAft>
              <a:buClr>
                <a:schemeClr val="lt1"/>
              </a:buClr>
              <a:buSzPct val="25000"/>
              <a:buFont typeface="Arial"/>
              <a:buNone/>
            </a:pPr>
            <a:r>
              <a:rPr lang="zh-CN" sz="2800" b="1" i="0" u="none" strike="noStrike" cap="none">
                <a:solidFill>
                  <a:schemeClr val="lt1"/>
                </a:solidFill>
                <a:latin typeface="Arial"/>
                <a:ea typeface="Arial"/>
                <a:cs typeface="Arial"/>
                <a:sym typeface="Arial"/>
              </a:rPr>
              <a:t>项目目标</a:t>
            </a:r>
          </a:p>
        </p:txBody>
      </p:sp>
      <p:sp>
        <p:nvSpPr>
          <p:cNvPr id="190" name="Shape 190"/>
          <p:cNvSpPr/>
          <p:nvPr/>
        </p:nvSpPr>
        <p:spPr>
          <a:xfrm>
            <a:off x="2987824" y="2695840"/>
            <a:ext cx="144016" cy="144016"/>
          </a:xfrm>
          <a:prstGeom prst="ellipse">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CCECFF"/>
              </a:solidFill>
              <a:latin typeface="Arial"/>
              <a:ea typeface="Arial"/>
              <a:cs typeface="Arial"/>
              <a:sym typeface="Arial"/>
            </a:endParaRPr>
          </a:p>
        </p:txBody>
      </p:sp>
      <p:sp>
        <p:nvSpPr>
          <p:cNvPr id="191" name="Shape 191"/>
          <p:cNvSpPr/>
          <p:nvPr/>
        </p:nvSpPr>
        <p:spPr>
          <a:xfrm>
            <a:off x="2804332" y="2534700"/>
            <a:ext cx="4567603" cy="424731"/>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           阐述该项目目标</a:t>
            </a:r>
          </a:p>
        </p:txBody>
      </p:sp>
      <p:sp>
        <p:nvSpPr>
          <p:cNvPr id="192" name="Shape 192"/>
          <p:cNvSpPr txBox="1"/>
          <p:nvPr/>
        </p:nvSpPr>
        <p:spPr>
          <a:xfrm>
            <a:off x="3826135" y="1121940"/>
            <a:ext cx="1664176" cy="110799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6600" b="1" i="0" u="none" strike="noStrike" cap="none">
                <a:solidFill>
                  <a:schemeClr val="lt1"/>
                </a:solidFill>
                <a:latin typeface="Arial"/>
                <a:ea typeface="Arial"/>
                <a:cs typeface="Arial"/>
                <a:sym typeface="Arial"/>
              </a:rPr>
              <a:t>01</a:t>
            </a:r>
          </a:p>
        </p:txBody>
      </p:sp>
      <p:cxnSp>
        <p:nvCxnSpPr>
          <p:cNvPr id="193" name="Shape 193"/>
          <p:cNvCxnSpPr/>
          <p:nvPr/>
        </p:nvCxnSpPr>
        <p:spPr>
          <a:xfrm flipH="1">
            <a:off x="3275854" y="-20538"/>
            <a:ext cx="1332210" cy="1118808"/>
          </a:xfrm>
          <a:prstGeom prst="straightConnector1">
            <a:avLst/>
          </a:prstGeom>
          <a:noFill/>
          <a:ln w="76200" cap="flat" cmpd="sng">
            <a:solidFill>
              <a:schemeClr val="accent1"/>
            </a:solidFill>
            <a:prstDash val="solid"/>
            <a:miter/>
            <a:headEnd type="none" w="med" len="med"/>
            <a:tailEnd type="none" w="med" len="med"/>
          </a:ln>
        </p:spPr>
      </p:cxnSp>
      <p:cxnSp>
        <p:nvCxnSpPr>
          <p:cNvPr id="194" name="Shape 194"/>
          <p:cNvCxnSpPr/>
          <p:nvPr/>
        </p:nvCxnSpPr>
        <p:spPr>
          <a:xfrm flipH="1">
            <a:off x="4139951" y="3474616"/>
            <a:ext cx="1800198" cy="1680280"/>
          </a:xfrm>
          <a:prstGeom prst="straightConnector1">
            <a:avLst/>
          </a:prstGeom>
          <a:noFill/>
          <a:ln w="76200" cap="flat" cmpd="sng">
            <a:solidFill>
              <a:schemeClr val="accent1"/>
            </a:solidFill>
            <a:prstDash val="solid"/>
            <a:miter/>
            <a:headEnd type="none" w="med" len="med"/>
            <a:tailEnd type="none" w="med" len="med"/>
          </a:ln>
        </p:spPr>
      </p:cxnSp>
      <p:sp>
        <p:nvSpPr>
          <p:cNvPr id="195" name="Shape 195"/>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150"/>
                                        <p:tgtEl>
                                          <p:spTgt spid="176"/>
                                        </p:tgtEl>
                                        <p:attrNameLst>
                                          <p:attrName>ppt_w</p:attrName>
                                        </p:attrNameLst>
                                      </p:cBhvr>
                                      <p:tavLst>
                                        <p:tav tm="0">
                                          <p:val>
                                            <p:strVal val="0"/>
                                          </p:val>
                                        </p:tav>
                                        <p:tav tm="100000">
                                          <p:val>
                                            <p:strVal val="#ppt_w"/>
                                          </p:val>
                                        </p:tav>
                                      </p:tavLst>
                                    </p:anim>
                                    <p:anim calcmode="lin" valueType="num">
                                      <p:cBhvr additive="base">
                                        <p:cTn id="8" dur="150"/>
                                        <p:tgtEl>
                                          <p:spTgt spid="176"/>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fade">
                                      <p:cBhvr>
                                        <p:cTn id="11" dur="2000"/>
                                        <p:tgtEl>
                                          <p:spTgt spid="17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93"/>
                                        </p:tgtEl>
                                        <p:attrNameLst>
                                          <p:attrName>style.visibility</p:attrName>
                                        </p:attrNameLst>
                                      </p:cBhvr>
                                      <p:to>
                                        <p:strVal val="visible"/>
                                      </p:to>
                                    </p:set>
                                    <p:animEffect transition="in" filter="fade">
                                      <p:cBhvr>
                                        <p:cTn id="15" dur="500"/>
                                        <p:tgtEl>
                                          <p:spTgt spid="193"/>
                                        </p:tgtEl>
                                      </p:cBhvr>
                                    </p:animEffect>
                                  </p:childTnLst>
                                </p:cTn>
                              </p:par>
                            </p:childTnLst>
                          </p:cTn>
                        </p:par>
                        <p:par>
                          <p:cTn id="16" fill="hold">
                            <p:stCondLst>
                              <p:cond delay="2500"/>
                            </p:stCondLst>
                            <p:childTnLst>
                              <p:par>
                                <p:cTn id="17" presetID="2" presetClass="entr" presetSubtype="8" fill="hold" nodeType="afterEffect">
                                  <p:stCondLst>
                                    <p:cond delay="0"/>
                                  </p:stCondLst>
                                  <p:childTnLst>
                                    <p:set>
                                      <p:cBhvr>
                                        <p:cTn id="18" dur="1" fill="hold">
                                          <p:stCondLst>
                                            <p:cond delay="0"/>
                                          </p:stCondLst>
                                        </p:cTn>
                                        <p:tgtEl>
                                          <p:spTgt spid="184"/>
                                        </p:tgtEl>
                                        <p:attrNameLst>
                                          <p:attrName>style.visibility</p:attrName>
                                        </p:attrNameLst>
                                      </p:cBhvr>
                                      <p:to>
                                        <p:strVal val="visible"/>
                                      </p:to>
                                    </p:set>
                                    <p:anim calcmode="lin" valueType="num">
                                      <p:cBhvr additive="base">
                                        <p:cTn id="19" dur="500"/>
                                        <p:tgtEl>
                                          <p:spTgt spid="184"/>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185"/>
                                        </p:tgtEl>
                                        <p:attrNameLst>
                                          <p:attrName>style.visibility</p:attrName>
                                        </p:attrNameLst>
                                      </p:cBhvr>
                                      <p:to>
                                        <p:strVal val="visible"/>
                                      </p:to>
                                    </p:set>
                                    <p:anim calcmode="lin" valueType="num">
                                      <p:cBhvr additive="base">
                                        <p:cTn id="22" dur="500"/>
                                        <p:tgtEl>
                                          <p:spTgt spid="18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186"/>
                                        </p:tgtEl>
                                        <p:attrNameLst>
                                          <p:attrName>style.visibility</p:attrName>
                                        </p:attrNameLst>
                                      </p:cBhvr>
                                      <p:to>
                                        <p:strVal val="visible"/>
                                      </p:to>
                                    </p:set>
                                    <p:anim calcmode="lin" valueType="num">
                                      <p:cBhvr additive="base">
                                        <p:cTn id="25" dur="500"/>
                                        <p:tgtEl>
                                          <p:spTgt spid="186"/>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187"/>
                                        </p:tgtEl>
                                        <p:attrNameLst>
                                          <p:attrName>style.visibility</p:attrName>
                                        </p:attrNameLst>
                                      </p:cBhvr>
                                      <p:to>
                                        <p:strVal val="visible"/>
                                      </p:to>
                                    </p:set>
                                    <p:anim calcmode="lin" valueType="num">
                                      <p:cBhvr additive="base">
                                        <p:cTn id="28" dur="500"/>
                                        <p:tgtEl>
                                          <p:spTgt spid="187"/>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anim calcmode="lin" valueType="num">
                                      <p:cBhvr additive="base">
                                        <p:cTn id="31" dur="500"/>
                                        <p:tgtEl>
                                          <p:spTgt spid="188"/>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178"/>
                                        </p:tgtEl>
                                        <p:attrNameLst>
                                          <p:attrName>style.visibility</p:attrName>
                                        </p:attrNameLst>
                                      </p:cBhvr>
                                      <p:to>
                                        <p:strVal val="visible"/>
                                      </p:to>
                                    </p:set>
                                    <p:anim calcmode="lin" valueType="num">
                                      <p:cBhvr additive="base">
                                        <p:cTn id="34" dur="500"/>
                                        <p:tgtEl>
                                          <p:spTgt spid="178"/>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179"/>
                                        </p:tgtEl>
                                        <p:attrNameLst>
                                          <p:attrName>style.visibility</p:attrName>
                                        </p:attrNameLst>
                                      </p:cBhvr>
                                      <p:to>
                                        <p:strVal val="visible"/>
                                      </p:to>
                                    </p:set>
                                    <p:anim calcmode="lin" valueType="num">
                                      <p:cBhvr additive="base">
                                        <p:cTn id="37" dur="500"/>
                                        <p:tgtEl>
                                          <p:spTgt spid="179"/>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180"/>
                                        </p:tgtEl>
                                        <p:attrNameLst>
                                          <p:attrName>style.visibility</p:attrName>
                                        </p:attrNameLst>
                                      </p:cBhvr>
                                      <p:to>
                                        <p:strVal val="visible"/>
                                      </p:to>
                                    </p:set>
                                    <p:anim calcmode="lin" valueType="num">
                                      <p:cBhvr additive="base">
                                        <p:cTn id="40" dur="500"/>
                                        <p:tgtEl>
                                          <p:spTgt spid="180"/>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181"/>
                                        </p:tgtEl>
                                        <p:attrNameLst>
                                          <p:attrName>style.visibility</p:attrName>
                                        </p:attrNameLst>
                                      </p:cBhvr>
                                      <p:to>
                                        <p:strVal val="visible"/>
                                      </p:to>
                                    </p:set>
                                    <p:anim calcmode="lin" valueType="num">
                                      <p:cBhvr additive="base">
                                        <p:cTn id="43" dur="500"/>
                                        <p:tgtEl>
                                          <p:spTgt spid="181"/>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182"/>
                                        </p:tgtEl>
                                        <p:attrNameLst>
                                          <p:attrName>style.visibility</p:attrName>
                                        </p:attrNameLst>
                                      </p:cBhvr>
                                      <p:to>
                                        <p:strVal val="visible"/>
                                      </p:to>
                                    </p:set>
                                    <p:anim calcmode="lin" valueType="num">
                                      <p:cBhvr additive="base">
                                        <p:cTn id="46" dur="500"/>
                                        <p:tgtEl>
                                          <p:spTgt spid="182"/>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183"/>
                                        </p:tgtEl>
                                        <p:attrNameLst>
                                          <p:attrName>style.visibility</p:attrName>
                                        </p:attrNameLst>
                                      </p:cBhvr>
                                      <p:to>
                                        <p:strVal val="visible"/>
                                      </p:to>
                                    </p:set>
                                    <p:anim calcmode="lin" valueType="num">
                                      <p:cBhvr additive="base">
                                        <p:cTn id="49" dur="500"/>
                                        <p:tgtEl>
                                          <p:spTgt spid="183"/>
                                        </p:tgtEl>
                                        <p:attrNameLst>
                                          <p:attrName>ppt_x</p:attrName>
                                        </p:attrNameLst>
                                      </p:cBhvr>
                                      <p:tavLst>
                                        <p:tav tm="0">
                                          <p:val>
                                            <p:strVal val="#ppt_x-1"/>
                                          </p:val>
                                        </p:tav>
                                        <p:tav tm="100000">
                                          <p:val>
                                            <p:strVal val="#ppt_x"/>
                                          </p:val>
                                        </p:tav>
                                      </p:tavLst>
                                    </p:anim>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195"/>
                                        </p:tgtEl>
                                        <p:attrNameLst>
                                          <p:attrName>style.visibility</p:attrName>
                                        </p:attrNameLst>
                                      </p:cBhvr>
                                      <p:to>
                                        <p:strVal val="visible"/>
                                      </p:to>
                                    </p:set>
                                    <p:animEffect transition="in" filter="fade">
                                      <p:cBhvr>
                                        <p:cTn id="53"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项目目标和定位</a:t>
            </a:r>
          </a:p>
        </p:txBody>
      </p:sp>
      <p:sp>
        <p:nvSpPr>
          <p:cNvPr id="202" name="Shape 202"/>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203" name="Shape 203"/>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
        <p:nvSpPr>
          <p:cNvPr id="204" name="Shape 204"/>
          <p:cNvSpPr/>
          <p:nvPr/>
        </p:nvSpPr>
        <p:spPr>
          <a:xfrm>
            <a:off x="805772" y="1059582"/>
            <a:ext cx="7438636" cy="3293209"/>
          </a:xfrm>
          <a:prstGeom prst="rect">
            <a:avLst/>
          </a:prstGeom>
          <a:noFill/>
          <a:ln>
            <a:noFill/>
          </a:ln>
        </p:spPr>
        <p:txBody>
          <a:bodyPr lIns="91425" tIns="45700" rIns="91425" bIns="45700" anchor="t" anchorCtr="0">
            <a:noAutofit/>
          </a:bodyPr>
          <a:lstStyle/>
          <a:p>
            <a:pPr marL="342900" marR="0" lvl="0" indent="-342900" algn="just" rtl="0">
              <a:lnSpc>
                <a:spcPct val="2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Times New Roman"/>
                <a:ea typeface="Times New Roman"/>
                <a:cs typeface="Times New Roman"/>
                <a:sym typeface="Times New Roman"/>
              </a:rPr>
              <a:t>项目目标：</a:t>
            </a:r>
          </a:p>
          <a:p>
            <a:pPr marL="0" marR="0" lvl="0" indent="0" algn="just" rtl="0">
              <a:lnSpc>
                <a:spcPct val="200000"/>
              </a:lnSpc>
              <a:spcBef>
                <a:spcPts val="0"/>
              </a:spcBef>
              <a:spcAft>
                <a:spcPts val="0"/>
              </a:spcAft>
              <a:buClr>
                <a:schemeClr val="dk1"/>
              </a:buClr>
              <a:buSzPct val="25000"/>
              <a:buFont typeface="Times New Roman"/>
              <a:buNone/>
            </a:pPr>
            <a:r>
              <a:rPr lang="zh-CN" sz="1800" b="0" i="0" u="none" strike="noStrike" cap="none">
                <a:solidFill>
                  <a:schemeClr val="dk1"/>
                </a:solidFill>
                <a:latin typeface="Times New Roman"/>
                <a:ea typeface="Times New Roman"/>
                <a:cs typeface="Times New Roman"/>
                <a:sym typeface="Times New Roman"/>
              </a:rPr>
              <a:t>      建立一个集问卷创建、编辑、发布、管理、分析等功能于一体的，统一、高效、方便的在线问卷调查网站。</a:t>
            </a:r>
          </a:p>
          <a:p>
            <a:pPr marL="342900" marR="0" lvl="0" indent="-342900" algn="just" rtl="0">
              <a:lnSpc>
                <a:spcPct val="200000"/>
              </a:lnSpc>
              <a:spcBef>
                <a:spcPts val="0"/>
              </a:spcBef>
              <a:spcAft>
                <a:spcPts val="0"/>
              </a:spcAft>
              <a:buClr>
                <a:schemeClr val="dk1"/>
              </a:buClr>
              <a:buSzPct val="100000"/>
              <a:buFont typeface="Noto Sans Symbols"/>
              <a:buChar char="●"/>
            </a:pPr>
            <a:r>
              <a:rPr lang="zh-CN" sz="1800" b="0" i="0" u="none" strike="noStrike" cap="none">
                <a:solidFill>
                  <a:schemeClr val="dk1"/>
                </a:solidFill>
                <a:latin typeface="Times New Roman"/>
                <a:ea typeface="Times New Roman"/>
                <a:cs typeface="Times New Roman"/>
                <a:sym typeface="Times New Roman"/>
              </a:rPr>
              <a:t>项目定位： </a:t>
            </a:r>
          </a:p>
          <a:p>
            <a:pPr marL="0" marR="0" lvl="0" indent="0" algn="just" rtl="0">
              <a:lnSpc>
                <a:spcPct val="200000"/>
              </a:lnSpc>
              <a:spcBef>
                <a:spcPts val="0"/>
              </a:spcBef>
              <a:spcAft>
                <a:spcPts val="0"/>
              </a:spcAft>
              <a:buClr>
                <a:schemeClr val="dk1"/>
              </a:buClr>
              <a:buSzPct val="25000"/>
              <a:buFont typeface="Times New Roman"/>
              <a:buNone/>
            </a:pPr>
            <a:r>
              <a:rPr lang="zh-CN" sz="1800" b="0" i="0" u="none" strike="noStrike" cap="none">
                <a:solidFill>
                  <a:schemeClr val="dk1"/>
                </a:solidFill>
                <a:latin typeface="Times New Roman"/>
                <a:ea typeface="Times New Roman"/>
                <a:cs typeface="Times New Roman"/>
                <a:sym typeface="Times New Roman"/>
              </a:rPr>
              <a:t>      一个面向在线问卷调查分析的平台。</a:t>
            </a:r>
          </a:p>
          <a:p>
            <a:pPr marL="342900" marR="0" lvl="0" indent="-342900" algn="just" rtl="0">
              <a:lnSpc>
                <a:spcPct val="200000"/>
              </a:lnSpc>
              <a:spcBef>
                <a:spcPts val="0"/>
              </a:spcBef>
              <a:spcAft>
                <a:spcPts val="0"/>
              </a:spcAft>
              <a:buClr>
                <a:schemeClr val="dk1"/>
              </a:buClr>
              <a:buFont typeface="Noto Sans Symbols"/>
              <a:buNone/>
            </a:pP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2"/>
                                        </p:tgtEl>
                                        <p:attrNameLst>
                                          <p:attrName>style.visibility</p:attrName>
                                        </p:attrNameLst>
                                      </p:cBhvr>
                                      <p:to>
                                        <p:strVal val="visible"/>
                                      </p:to>
                                    </p:set>
                                    <p:animEffect transition="in" filter="fade">
                                      <p:cBhvr>
                                        <p:cTn id="11" dur="500"/>
                                        <p:tgtEl>
                                          <p:spTgt spid="20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Shape 210"/>
          <p:cNvPicPr preferRelativeResize="0"/>
          <p:nvPr/>
        </p:nvPicPr>
        <p:blipFill rotWithShape="1">
          <a:blip r:embed="rId3">
            <a:alphaModFix/>
          </a:blip>
          <a:srcRect/>
          <a:stretch/>
        </p:blipFill>
        <p:spPr>
          <a:xfrm>
            <a:off x="-24783" y="-16227"/>
            <a:ext cx="9193563" cy="5175953"/>
          </a:xfrm>
          <a:prstGeom prst="rect">
            <a:avLst/>
          </a:prstGeom>
          <a:noFill/>
          <a:ln>
            <a:noFill/>
          </a:ln>
        </p:spPr>
      </p:pic>
      <p:sp>
        <p:nvSpPr>
          <p:cNvPr id="211" name="Shape 211"/>
          <p:cNvSpPr/>
          <p:nvPr/>
        </p:nvSpPr>
        <p:spPr>
          <a:xfrm>
            <a:off x="2586716" y="611625"/>
            <a:ext cx="3701110" cy="3701106"/>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212" name="Shape 212"/>
          <p:cNvSpPr/>
          <p:nvPr/>
        </p:nvSpPr>
        <p:spPr>
          <a:xfrm>
            <a:off x="2502342" y="527252"/>
            <a:ext cx="3869856" cy="3869852"/>
          </a:xfrm>
          <a:prstGeom prst="ellipse">
            <a:avLst/>
          </a:prstGeom>
          <a:noFill/>
          <a:ln w="117475" cap="flat" cmpd="sng">
            <a:solidFill>
              <a:srgbClr val="BBD6EE">
                <a:alpha val="60000"/>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400" b="1" i="0" u="none" strike="noStrike" cap="none">
              <a:solidFill>
                <a:srgbClr val="FFFF00"/>
              </a:solidFill>
              <a:latin typeface="Arial"/>
              <a:ea typeface="Arial"/>
              <a:cs typeface="Arial"/>
              <a:sym typeface="Arial"/>
            </a:endParaRPr>
          </a:p>
        </p:txBody>
      </p:sp>
      <p:sp>
        <p:nvSpPr>
          <p:cNvPr id="213" name="Shape 213"/>
          <p:cNvSpPr/>
          <p:nvPr/>
        </p:nvSpPr>
        <p:spPr>
          <a:xfrm rot="961210">
            <a:off x="1262828" y="2993350"/>
            <a:ext cx="847203" cy="437266"/>
          </a:xfrm>
          <a:custGeom>
            <a:avLst/>
            <a:gdLst/>
            <a:ahLst/>
            <a:cxnLst/>
            <a:rect l="0" t="0" r="0" b="0"/>
            <a:pathLst>
              <a:path w="120000" h="120000" extrusionOk="0">
                <a:moveTo>
                  <a:pt x="0" y="0"/>
                </a:moveTo>
                <a:lnTo>
                  <a:pt x="120000" y="0"/>
                </a:lnTo>
                <a:lnTo>
                  <a:pt x="53225"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14" name="Shape 214"/>
          <p:cNvSpPr/>
          <p:nvPr/>
        </p:nvSpPr>
        <p:spPr>
          <a:xfrm rot="-8927407">
            <a:off x="1944617" y="3562848"/>
            <a:ext cx="847204" cy="437267"/>
          </a:xfrm>
          <a:custGeom>
            <a:avLst/>
            <a:gdLst/>
            <a:ahLst/>
            <a:cxnLst/>
            <a:rect l="0" t="0" r="0" b="0"/>
            <a:pathLst>
              <a:path w="120000" h="120000" extrusionOk="0">
                <a:moveTo>
                  <a:pt x="0" y="0"/>
                </a:moveTo>
                <a:lnTo>
                  <a:pt x="120000" y="0"/>
                </a:lnTo>
                <a:lnTo>
                  <a:pt x="53225"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15" name="Shape 215"/>
          <p:cNvSpPr/>
          <p:nvPr/>
        </p:nvSpPr>
        <p:spPr>
          <a:xfrm>
            <a:off x="1070933" y="3747330"/>
            <a:ext cx="561471" cy="593558"/>
          </a:xfrm>
          <a:custGeom>
            <a:avLst/>
            <a:gdLst/>
            <a:ahLst/>
            <a:cxnLst/>
            <a:rect l="0" t="0" r="0" b="0"/>
            <a:pathLst>
              <a:path w="120000" h="120000" extrusionOk="0">
                <a:moveTo>
                  <a:pt x="0" y="0"/>
                </a:moveTo>
                <a:lnTo>
                  <a:pt x="120000" y="55135"/>
                </a:lnTo>
                <a:lnTo>
                  <a:pt x="6857" y="120000"/>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16" name="Shape 216"/>
          <p:cNvSpPr/>
          <p:nvPr/>
        </p:nvSpPr>
        <p:spPr>
          <a:xfrm>
            <a:off x="477375" y="3169816"/>
            <a:ext cx="336882" cy="304798"/>
          </a:xfrm>
          <a:custGeom>
            <a:avLst/>
            <a:gdLst/>
            <a:ahLst/>
            <a:cxnLst/>
            <a:rect l="0" t="0" r="0" b="0"/>
            <a:pathLst>
              <a:path w="120000" h="120000" extrusionOk="0">
                <a:moveTo>
                  <a:pt x="0" y="0"/>
                </a:moveTo>
                <a:lnTo>
                  <a:pt x="28571" y="120000"/>
                </a:lnTo>
                <a:lnTo>
                  <a:pt x="119999" y="75789"/>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17" name="Shape 217"/>
          <p:cNvSpPr/>
          <p:nvPr/>
        </p:nvSpPr>
        <p:spPr>
          <a:xfrm>
            <a:off x="1488025" y="4292764"/>
            <a:ext cx="481262" cy="401053"/>
          </a:xfrm>
          <a:custGeom>
            <a:avLst/>
            <a:gdLst/>
            <a:ahLst/>
            <a:cxnLst/>
            <a:rect l="0" t="0" r="0" b="0"/>
            <a:pathLst>
              <a:path w="120000" h="120000" extrusionOk="0">
                <a:moveTo>
                  <a:pt x="43999" y="28800"/>
                </a:moveTo>
                <a:lnTo>
                  <a:pt x="0" y="120000"/>
                </a:lnTo>
                <a:lnTo>
                  <a:pt x="120000" y="0"/>
                </a:lnTo>
                <a:lnTo>
                  <a:pt x="43999" y="2880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18" name="Shape 218"/>
          <p:cNvSpPr/>
          <p:nvPr/>
        </p:nvSpPr>
        <p:spPr>
          <a:xfrm rot="4178014">
            <a:off x="2249457" y="617007"/>
            <a:ext cx="401052" cy="481261"/>
          </a:xfrm>
          <a:custGeom>
            <a:avLst/>
            <a:gdLst/>
            <a:ahLst/>
            <a:cxnLst/>
            <a:rect l="0" t="0" r="0" b="0"/>
            <a:pathLst>
              <a:path w="120000" h="120000" extrusionOk="0">
                <a:moveTo>
                  <a:pt x="0" y="0"/>
                </a:moveTo>
                <a:lnTo>
                  <a:pt x="120000" y="24000"/>
                </a:lnTo>
                <a:lnTo>
                  <a:pt x="4799"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19" name="Shape 219"/>
          <p:cNvSpPr/>
          <p:nvPr/>
        </p:nvSpPr>
        <p:spPr>
          <a:xfrm>
            <a:off x="6896410" y="809512"/>
            <a:ext cx="866271" cy="577515"/>
          </a:xfrm>
          <a:custGeom>
            <a:avLst/>
            <a:gdLst/>
            <a:ahLst/>
            <a:cxnLst/>
            <a:rect l="0" t="0" r="0" b="0"/>
            <a:pathLst>
              <a:path w="120000" h="120000" extrusionOk="0">
                <a:moveTo>
                  <a:pt x="0" y="13333"/>
                </a:moveTo>
                <a:lnTo>
                  <a:pt x="120000" y="0"/>
                </a:lnTo>
                <a:lnTo>
                  <a:pt x="55555" y="120000"/>
                </a:lnTo>
                <a:lnTo>
                  <a:pt x="0" y="13333"/>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20" name="Shape 220"/>
          <p:cNvSpPr/>
          <p:nvPr/>
        </p:nvSpPr>
        <p:spPr>
          <a:xfrm>
            <a:off x="6976621" y="1739955"/>
            <a:ext cx="368969" cy="352927"/>
          </a:xfrm>
          <a:custGeom>
            <a:avLst/>
            <a:gdLst/>
            <a:ahLst/>
            <a:cxnLst/>
            <a:rect l="0" t="0" r="0" b="0"/>
            <a:pathLst>
              <a:path w="120000" h="120000" extrusionOk="0">
                <a:moveTo>
                  <a:pt x="0" y="0"/>
                </a:moveTo>
                <a:lnTo>
                  <a:pt x="120000" y="16363"/>
                </a:lnTo>
                <a:lnTo>
                  <a:pt x="36521" y="120000"/>
                </a:lnTo>
                <a:lnTo>
                  <a:pt x="0"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21" name="Shape 221"/>
          <p:cNvSpPr/>
          <p:nvPr/>
        </p:nvSpPr>
        <p:spPr>
          <a:xfrm>
            <a:off x="6559525" y="2285388"/>
            <a:ext cx="753977" cy="577515"/>
          </a:xfrm>
          <a:custGeom>
            <a:avLst/>
            <a:gdLst/>
            <a:ahLst/>
            <a:cxnLst/>
            <a:rect l="0" t="0" r="0" b="0"/>
            <a:pathLst>
              <a:path w="120000" h="120000" extrusionOk="0">
                <a:moveTo>
                  <a:pt x="0" y="0"/>
                </a:moveTo>
                <a:lnTo>
                  <a:pt x="7659" y="120000"/>
                </a:lnTo>
                <a:lnTo>
                  <a:pt x="119999" y="106666"/>
                </a:lnTo>
                <a:lnTo>
                  <a:pt x="0" y="0"/>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22" name="Shape 222"/>
          <p:cNvSpPr/>
          <p:nvPr/>
        </p:nvSpPr>
        <p:spPr>
          <a:xfrm>
            <a:off x="7313503" y="2622266"/>
            <a:ext cx="1090862" cy="561474"/>
          </a:xfrm>
          <a:custGeom>
            <a:avLst/>
            <a:gdLst/>
            <a:ahLst/>
            <a:cxnLst/>
            <a:rect l="0" t="0" r="0" b="0"/>
            <a:pathLst>
              <a:path w="120000" h="120000" extrusionOk="0">
                <a:moveTo>
                  <a:pt x="47646" y="0"/>
                </a:moveTo>
                <a:lnTo>
                  <a:pt x="0" y="120000"/>
                </a:lnTo>
                <a:lnTo>
                  <a:pt x="120000" y="54857"/>
                </a:lnTo>
                <a:lnTo>
                  <a:pt x="52941" y="3428"/>
                </a:lnTo>
                <a:lnTo>
                  <a:pt x="47646" y="0"/>
                </a:lnTo>
                <a:close/>
              </a:path>
            </a:pathLst>
          </a:custGeom>
          <a:solidFill>
            <a:srgbClr val="2E75B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a:off x="6222642" y="3969807"/>
            <a:ext cx="689811" cy="834189"/>
          </a:xfrm>
          <a:custGeom>
            <a:avLst/>
            <a:gdLst/>
            <a:ahLst/>
            <a:cxnLst/>
            <a:rect l="0" t="0" r="0" b="0"/>
            <a:pathLst>
              <a:path w="120000" h="120000" extrusionOk="0">
                <a:moveTo>
                  <a:pt x="0" y="43846"/>
                </a:moveTo>
                <a:lnTo>
                  <a:pt x="94883" y="0"/>
                </a:lnTo>
                <a:lnTo>
                  <a:pt x="119999" y="120000"/>
                </a:lnTo>
                <a:lnTo>
                  <a:pt x="0" y="43846"/>
                </a:lnTo>
                <a:close/>
              </a:path>
            </a:pathLst>
          </a:cu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24" name="Shape 224"/>
          <p:cNvSpPr/>
          <p:nvPr/>
        </p:nvSpPr>
        <p:spPr>
          <a:xfrm>
            <a:off x="2722188" y="2002584"/>
            <a:ext cx="3433732" cy="565603"/>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spcAft>
                <a:spcPts val="0"/>
              </a:spcAft>
              <a:buClr>
                <a:schemeClr val="lt1"/>
              </a:buClr>
              <a:buSzPct val="25000"/>
              <a:buFont typeface="Arial"/>
              <a:buNone/>
            </a:pPr>
            <a:r>
              <a:rPr lang="zh-CN" sz="2800" b="1" i="0" u="none" strike="noStrike" cap="none">
                <a:solidFill>
                  <a:schemeClr val="lt1"/>
                </a:solidFill>
                <a:latin typeface="Arial"/>
                <a:ea typeface="Arial"/>
                <a:cs typeface="Arial"/>
                <a:sym typeface="Arial"/>
              </a:rPr>
              <a:t>项目需求</a:t>
            </a:r>
          </a:p>
        </p:txBody>
      </p:sp>
      <p:sp>
        <p:nvSpPr>
          <p:cNvPr id="225" name="Shape 225"/>
          <p:cNvSpPr/>
          <p:nvPr/>
        </p:nvSpPr>
        <p:spPr>
          <a:xfrm>
            <a:off x="2987824" y="2695840"/>
            <a:ext cx="144016" cy="144016"/>
          </a:xfrm>
          <a:prstGeom prst="ellipse">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CCECFF"/>
              </a:solidFill>
              <a:latin typeface="Arial"/>
              <a:ea typeface="Arial"/>
              <a:cs typeface="Arial"/>
              <a:sym typeface="Arial"/>
            </a:endParaRPr>
          </a:p>
        </p:txBody>
      </p:sp>
      <p:sp>
        <p:nvSpPr>
          <p:cNvPr id="226" name="Shape 226"/>
          <p:cNvSpPr/>
          <p:nvPr/>
        </p:nvSpPr>
        <p:spPr>
          <a:xfrm>
            <a:off x="3092449" y="2550691"/>
            <a:ext cx="4567603" cy="39658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功能需求及非功能需求阐述</a:t>
            </a:r>
          </a:p>
        </p:txBody>
      </p:sp>
      <p:sp>
        <p:nvSpPr>
          <p:cNvPr id="227" name="Shape 227"/>
          <p:cNvSpPr txBox="1"/>
          <p:nvPr/>
        </p:nvSpPr>
        <p:spPr>
          <a:xfrm>
            <a:off x="3826135" y="1121940"/>
            <a:ext cx="1327294" cy="110799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zh-CN" sz="6600" b="1" i="0" u="none" strike="noStrike" cap="none">
                <a:solidFill>
                  <a:schemeClr val="lt1"/>
                </a:solidFill>
                <a:latin typeface="Arial"/>
                <a:ea typeface="Arial"/>
                <a:cs typeface="Arial"/>
                <a:sym typeface="Arial"/>
              </a:rPr>
              <a:t>02</a:t>
            </a:r>
          </a:p>
        </p:txBody>
      </p:sp>
      <p:cxnSp>
        <p:nvCxnSpPr>
          <p:cNvPr id="228" name="Shape 228"/>
          <p:cNvCxnSpPr/>
          <p:nvPr/>
        </p:nvCxnSpPr>
        <p:spPr>
          <a:xfrm flipH="1">
            <a:off x="3275854" y="-20538"/>
            <a:ext cx="1332210" cy="1118808"/>
          </a:xfrm>
          <a:prstGeom prst="straightConnector1">
            <a:avLst/>
          </a:prstGeom>
          <a:noFill/>
          <a:ln w="76200" cap="flat" cmpd="sng">
            <a:solidFill>
              <a:schemeClr val="accent1"/>
            </a:solidFill>
            <a:prstDash val="solid"/>
            <a:miter/>
            <a:headEnd type="none" w="med" len="med"/>
            <a:tailEnd type="none" w="med" len="med"/>
          </a:ln>
        </p:spPr>
      </p:cxnSp>
      <p:cxnSp>
        <p:nvCxnSpPr>
          <p:cNvPr id="229" name="Shape 229"/>
          <p:cNvCxnSpPr/>
          <p:nvPr/>
        </p:nvCxnSpPr>
        <p:spPr>
          <a:xfrm flipH="1">
            <a:off x="4139951" y="3474616"/>
            <a:ext cx="1800198" cy="1680280"/>
          </a:xfrm>
          <a:prstGeom prst="straightConnector1">
            <a:avLst/>
          </a:prstGeom>
          <a:noFill/>
          <a:ln w="76200" cap="flat" cmpd="sng">
            <a:solidFill>
              <a:schemeClr val="accent1"/>
            </a:solidFill>
            <a:prstDash val="solid"/>
            <a:miter/>
            <a:headEnd type="none" w="med" len="med"/>
            <a:tailEnd type="none" w="med" len="med"/>
          </a:ln>
        </p:spPr>
      </p:cxnSp>
      <p:sp>
        <p:nvSpPr>
          <p:cNvPr id="230" name="Shape 230"/>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1"/>
                                        </p:tgtEl>
                                        <p:attrNameLst>
                                          <p:attrName>style.visibility</p:attrName>
                                        </p:attrNameLst>
                                      </p:cBhvr>
                                      <p:to>
                                        <p:strVal val="visible"/>
                                      </p:to>
                                    </p:set>
                                    <p:anim calcmode="lin" valueType="num">
                                      <p:cBhvr additive="base">
                                        <p:cTn id="7" dur="150"/>
                                        <p:tgtEl>
                                          <p:spTgt spid="211"/>
                                        </p:tgtEl>
                                        <p:attrNameLst>
                                          <p:attrName>ppt_w</p:attrName>
                                        </p:attrNameLst>
                                      </p:cBhvr>
                                      <p:tavLst>
                                        <p:tav tm="0">
                                          <p:val>
                                            <p:strVal val="0"/>
                                          </p:val>
                                        </p:tav>
                                        <p:tav tm="100000">
                                          <p:val>
                                            <p:strVal val="#ppt_w"/>
                                          </p:val>
                                        </p:tav>
                                      </p:tavLst>
                                    </p:anim>
                                    <p:anim calcmode="lin" valueType="num">
                                      <p:cBhvr additive="base">
                                        <p:cTn id="8" dur="150"/>
                                        <p:tgtEl>
                                          <p:spTgt spid="21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212"/>
                                        </p:tgtEl>
                                        <p:attrNameLst>
                                          <p:attrName>style.visibility</p:attrName>
                                        </p:attrNameLst>
                                      </p:cBhvr>
                                      <p:to>
                                        <p:strVal val="visible"/>
                                      </p:to>
                                    </p:set>
                                    <p:animEffect transition="in" filter="fade">
                                      <p:cBhvr>
                                        <p:cTn id="11" dur="2000"/>
                                        <p:tgtEl>
                                          <p:spTgt spid="21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8"/>
                                        </p:tgtEl>
                                        <p:attrNameLst>
                                          <p:attrName>style.visibility</p:attrName>
                                        </p:attrNameLst>
                                      </p:cBhvr>
                                      <p:to>
                                        <p:strVal val="visible"/>
                                      </p:to>
                                    </p:set>
                                    <p:animEffect transition="in" filter="fade">
                                      <p:cBhvr>
                                        <p:cTn id="15" dur="500"/>
                                        <p:tgtEl>
                                          <p:spTgt spid="228"/>
                                        </p:tgtEl>
                                      </p:cBhvr>
                                    </p:animEffect>
                                  </p:childTnLst>
                                </p:cTn>
                              </p:par>
                            </p:childTnLst>
                          </p:cTn>
                        </p:par>
                        <p:par>
                          <p:cTn id="16" fill="hold">
                            <p:stCondLst>
                              <p:cond delay="2500"/>
                            </p:stCondLst>
                            <p:childTnLst>
                              <p:par>
                                <p:cTn id="17" presetID="2" presetClass="entr" presetSubtype="8" fill="hold" nodeType="afterEffect">
                                  <p:stCondLst>
                                    <p:cond delay="0"/>
                                  </p:stCondLst>
                                  <p:childTnLst>
                                    <p:set>
                                      <p:cBhvr>
                                        <p:cTn id="18" dur="1" fill="hold">
                                          <p:stCondLst>
                                            <p:cond delay="0"/>
                                          </p:stCondLst>
                                        </p:cTn>
                                        <p:tgtEl>
                                          <p:spTgt spid="219"/>
                                        </p:tgtEl>
                                        <p:attrNameLst>
                                          <p:attrName>style.visibility</p:attrName>
                                        </p:attrNameLst>
                                      </p:cBhvr>
                                      <p:to>
                                        <p:strVal val="visible"/>
                                      </p:to>
                                    </p:set>
                                    <p:anim calcmode="lin" valueType="num">
                                      <p:cBhvr additive="base">
                                        <p:cTn id="19" dur="500"/>
                                        <p:tgtEl>
                                          <p:spTgt spid="219"/>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220"/>
                                        </p:tgtEl>
                                        <p:attrNameLst>
                                          <p:attrName>style.visibility</p:attrName>
                                        </p:attrNameLst>
                                      </p:cBhvr>
                                      <p:to>
                                        <p:strVal val="visible"/>
                                      </p:to>
                                    </p:set>
                                    <p:anim calcmode="lin" valueType="num">
                                      <p:cBhvr additive="base">
                                        <p:cTn id="22" dur="500"/>
                                        <p:tgtEl>
                                          <p:spTgt spid="220"/>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221"/>
                                        </p:tgtEl>
                                        <p:attrNameLst>
                                          <p:attrName>style.visibility</p:attrName>
                                        </p:attrNameLst>
                                      </p:cBhvr>
                                      <p:to>
                                        <p:strVal val="visible"/>
                                      </p:to>
                                    </p:set>
                                    <p:anim calcmode="lin" valueType="num">
                                      <p:cBhvr additive="base">
                                        <p:cTn id="25" dur="500"/>
                                        <p:tgtEl>
                                          <p:spTgt spid="221"/>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500"/>
                                        <p:tgtEl>
                                          <p:spTgt spid="222"/>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223"/>
                                        </p:tgtEl>
                                        <p:attrNameLst>
                                          <p:attrName>style.visibility</p:attrName>
                                        </p:attrNameLst>
                                      </p:cBhvr>
                                      <p:to>
                                        <p:strVal val="visible"/>
                                      </p:to>
                                    </p:set>
                                    <p:anim calcmode="lin" valueType="num">
                                      <p:cBhvr additive="base">
                                        <p:cTn id="31" dur="500"/>
                                        <p:tgtEl>
                                          <p:spTgt spid="223"/>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213"/>
                                        </p:tgtEl>
                                        <p:attrNameLst>
                                          <p:attrName>style.visibility</p:attrName>
                                        </p:attrNameLst>
                                      </p:cBhvr>
                                      <p:to>
                                        <p:strVal val="visible"/>
                                      </p:to>
                                    </p:set>
                                    <p:anim calcmode="lin" valueType="num">
                                      <p:cBhvr additive="base">
                                        <p:cTn id="34" dur="500"/>
                                        <p:tgtEl>
                                          <p:spTgt spid="213"/>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214"/>
                                        </p:tgtEl>
                                        <p:attrNameLst>
                                          <p:attrName>style.visibility</p:attrName>
                                        </p:attrNameLst>
                                      </p:cBhvr>
                                      <p:to>
                                        <p:strVal val="visible"/>
                                      </p:to>
                                    </p:set>
                                    <p:anim calcmode="lin" valueType="num">
                                      <p:cBhvr additive="base">
                                        <p:cTn id="37" dur="500"/>
                                        <p:tgtEl>
                                          <p:spTgt spid="214"/>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215"/>
                                        </p:tgtEl>
                                        <p:attrNameLst>
                                          <p:attrName>style.visibility</p:attrName>
                                        </p:attrNameLst>
                                      </p:cBhvr>
                                      <p:to>
                                        <p:strVal val="visible"/>
                                      </p:to>
                                    </p:set>
                                    <p:anim calcmode="lin" valueType="num">
                                      <p:cBhvr additive="base">
                                        <p:cTn id="40" dur="500"/>
                                        <p:tgtEl>
                                          <p:spTgt spid="215"/>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216"/>
                                        </p:tgtEl>
                                        <p:attrNameLst>
                                          <p:attrName>style.visibility</p:attrName>
                                        </p:attrNameLst>
                                      </p:cBhvr>
                                      <p:to>
                                        <p:strVal val="visible"/>
                                      </p:to>
                                    </p:set>
                                    <p:anim calcmode="lin" valueType="num">
                                      <p:cBhvr additive="base">
                                        <p:cTn id="43" dur="500"/>
                                        <p:tgtEl>
                                          <p:spTgt spid="216"/>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217"/>
                                        </p:tgtEl>
                                        <p:attrNameLst>
                                          <p:attrName>style.visibility</p:attrName>
                                        </p:attrNameLst>
                                      </p:cBhvr>
                                      <p:to>
                                        <p:strVal val="visible"/>
                                      </p:to>
                                    </p:set>
                                    <p:anim calcmode="lin" valueType="num">
                                      <p:cBhvr additive="base">
                                        <p:cTn id="46" dur="500"/>
                                        <p:tgtEl>
                                          <p:spTgt spid="217"/>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218"/>
                                        </p:tgtEl>
                                        <p:attrNameLst>
                                          <p:attrName>style.visibility</p:attrName>
                                        </p:attrNameLst>
                                      </p:cBhvr>
                                      <p:to>
                                        <p:strVal val="visible"/>
                                      </p:to>
                                    </p:set>
                                    <p:anim calcmode="lin" valueType="num">
                                      <p:cBhvr additive="base">
                                        <p:cTn id="49" dur="500"/>
                                        <p:tgtEl>
                                          <p:spTgt spid="218"/>
                                        </p:tgtEl>
                                        <p:attrNameLst>
                                          <p:attrName>ppt_x</p:attrName>
                                        </p:attrNameLst>
                                      </p:cBhvr>
                                      <p:tavLst>
                                        <p:tav tm="0">
                                          <p:val>
                                            <p:strVal val="#ppt_x-1"/>
                                          </p:val>
                                        </p:tav>
                                        <p:tav tm="100000">
                                          <p:val>
                                            <p:strVal val="#ppt_x"/>
                                          </p:val>
                                        </p:tav>
                                      </p:tavLst>
                                    </p:anim>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224">
                                            <p:txEl>
                                              <p:pRg st="0" end="0"/>
                                            </p:txEl>
                                          </p:spTgt>
                                        </p:tgtEl>
                                        <p:attrNameLst>
                                          <p:attrName>style.visibility</p:attrName>
                                        </p:attrNameLst>
                                      </p:cBhvr>
                                      <p:to>
                                        <p:strVal val="visible"/>
                                      </p:to>
                                    </p:set>
                                    <p:animEffect transition="in" filter="fade">
                                      <p:cBhvr>
                                        <p:cTn id="53" dur="500"/>
                                        <p:tgtEl>
                                          <p:spTgt spid="224">
                                            <p:txEl>
                                              <p:pRg st="0" end="0"/>
                                            </p:txEl>
                                          </p:spTgt>
                                        </p:tgtEl>
                                      </p:cBhvr>
                                    </p:animEffect>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230"/>
                                        </p:tgtEl>
                                        <p:attrNameLst>
                                          <p:attrName>style.visibility</p:attrName>
                                        </p:attrNameLst>
                                      </p:cBhvr>
                                      <p:to>
                                        <p:strVal val="visible"/>
                                      </p:to>
                                    </p:set>
                                    <p:animEffect transition="in" filter="fade">
                                      <p:cBhvr>
                                        <p:cTn id="5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功能性需求</a:t>
            </a:r>
          </a:p>
        </p:txBody>
      </p:sp>
      <p:sp>
        <p:nvSpPr>
          <p:cNvPr id="237" name="Shape 237"/>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238" name="Shape 238"/>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
        <p:nvSpPr>
          <p:cNvPr id="239" name="Shape 239"/>
          <p:cNvSpPr txBox="1"/>
          <p:nvPr/>
        </p:nvSpPr>
        <p:spPr>
          <a:xfrm>
            <a:off x="1286419" y="851185"/>
            <a:ext cx="1440300" cy="307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zh-CN" sz="1600" b="0" i="0" u="none" strike="noStrike" cap="none">
                <a:solidFill>
                  <a:schemeClr val="dk1"/>
                </a:solidFill>
                <a:latin typeface="Arial"/>
                <a:ea typeface="Arial"/>
                <a:cs typeface="Arial"/>
                <a:sym typeface="Arial"/>
              </a:rPr>
              <a:t>项目用例图</a:t>
            </a:r>
          </a:p>
        </p:txBody>
      </p:sp>
      <p:pic>
        <p:nvPicPr>
          <p:cNvPr id="240" name="Shape 240" descr="3df7c74219a779a1.png"/>
          <p:cNvPicPr preferRelativeResize="0"/>
          <p:nvPr/>
        </p:nvPicPr>
        <p:blipFill>
          <a:blip r:embed="rId3">
            <a:alphaModFix/>
          </a:blip>
          <a:stretch>
            <a:fillRect/>
          </a:stretch>
        </p:blipFill>
        <p:spPr>
          <a:xfrm>
            <a:off x="3265499" y="649800"/>
            <a:ext cx="4131699" cy="438127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7"/>
                                        </p:tgtEl>
                                        <p:attrNameLst>
                                          <p:attrName>style.visibility</p:attrName>
                                        </p:attrNameLst>
                                      </p:cBhvr>
                                      <p:to>
                                        <p:strVal val="visible"/>
                                      </p:to>
                                    </p:set>
                                    <p:animEffect transition="in" filter="fade">
                                      <p:cBhvr>
                                        <p:cTn id="11" dur="500"/>
                                        <p:tgtEl>
                                          <p:spTgt spid="23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8"/>
                                        </p:tgtEl>
                                        <p:attrNameLst>
                                          <p:attrName>style.visibility</p:attrName>
                                        </p:attrNameLst>
                                      </p:cBhvr>
                                      <p:to>
                                        <p:strVal val="visible"/>
                                      </p:to>
                                    </p:set>
                                    <p:animEffect transition="in" filter="fade">
                                      <p:cBhvr>
                                        <p:cTn id="15"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非功能性需求</a:t>
            </a:r>
          </a:p>
        </p:txBody>
      </p:sp>
      <p:sp>
        <p:nvSpPr>
          <p:cNvPr id="247" name="Shape 247"/>
          <p:cNvSpPr/>
          <p:nvPr/>
        </p:nvSpPr>
        <p:spPr>
          <a:xfrm>
            <a:off x="3745600" y="916625"/>
            <a:ext cx="4771499" cy="1563000"/>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248" name="Shape 248"/>
          <p:cNvSpPr/>
          <p:nvPr/>
        </p:nvSpPr>
        <p:spPr>
          <a:xfrm>
            <a:off x="4373751" y="653237"/>
            <a:ext cx="3515098" cy="347700"/>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易用性需求</a:t>
            </a:r>
          </a:p>
        </p:txBody>
      </p:sp>
      <p:sp>
        <p:nvSpPr>
          <p:cNvPr id="249" name="Shape 249"/>
          <p:cNvSpPr/>
          <p:nvPr/>
        </p:nvSpPr>
        <p:spPr>
          <a:xfrm>
            <a:off x="269140" y="2333263"/>
            <a:ext cx="2730059" cy="1026114"/>
          </a:xfrm>
          <a:prstGeom prst="hexagon">
            <a:avLst>
              <a:gd name="adj" fmla="val 25000"/>
              <a:gd name="vf" fmla="val 115470"/>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2400" b="0" i="0" u="none" strike="noStrike" cap="none">
                <a:solidFill>
                  <a:schemeClr val="lt1"/>
                </a:solidFill>
                <a:latin typeface="Arial"/>
                <a:ea typeface="Arial"/>
                <a:cs typeface="Arial"/>
                <a:sym typeface="Arial"/>
              </a:rPr>
              <a:t>非功能性需求</a:t>
            </a:r>
          </a:p>
        </p:txBody>
      </p:sp>
      <p:cxnSp>
        <p:nvCxnSpPr>
          <p:cNvPr id="250" name="Shape 250"/>
          <p:cNvCxnSpPr/>
          <p:nvPr/>
        </p:nvCxnSpPr>
        <p:spPr>
          <a:xfrm rot="10800000" flipH="1">
            <a:off x="2742640" y="1644647"/>
            <a:ext cx="930644" cy="702077"/>
          </a:xfrm>
          <a:prstGeom prst="straightConnector1">
            <a:avLst/>
          </a:prstGeom>
          <a:noFill/>
          <a:ln w="9525" cap="flat" cmpd="sng">
            <a:solidFill>
              <a:srgbClr val="414455"/>
            </a:solidFill>
            <a:prstDash val="solid"/>
            <a:miter/>
            <a:headEnd type="none" w="med" len="med"/>
            <a:tailEnd type="stealth" w="lg" len="lg"/>
          </a:ln>
        </p:spPr>
      </p:cxnSp>
      <p:cxnSp>
        <p:nvCxnSpPr>
          <p:cNvPr id="251" name="Shape 251"/>
          <p:cNvCxnSpPr/>
          <p:nvPr/>
        </p:nvCxnSpPr>
        <p:spPr>
          <a:xfrm>
            <a:off x="2999200" y="2859782"/>
            <a:ext cx="674081" cy="0"/>
          </a:xfrm>
          <a:prstGeom prst="straightConnector1">
            <a:avLst/>
          </a:prstGeom>
          <a:noFill/>
          <a:ln w="9525" cap="flat" cmpd="sng">
            <a:solidFill>
              <a:srgbClr val="414455"/>
            </a:solidFill>
            <a:prstDash val="solid"/>
            <a:miter/>
            <a:headEnd type="none" w="med" len="med"/>
            <a:tailEnd type="stealth" w="lg" len="lg"/>
          </a:ln>
        </p:spPr>
      </p:cxnSp>
      <p:cxnSp>
        <p:nvCxnSpPr>
          <p:cNvPr id="252" name="Shape 252"/>
          <p:cNvCxnSpPr/>
          <p:nvPr/>
        </p:nvCxnSpPr>
        <p:spPr>
          <a:xfrm>
            <a:off x="2742640" y="3372839"/>
            <a:ext cx="930644" cy="702077"/>
          </a:xfrm>
          <a:prstGeom prst="straightConnector1">
            <a:avLst/>
          </a:prstGeom>
          <a:noFill/>
          <a:ln w="9525" cap="flat" cmpd="sng">
            <a:solidFill>
              <a:srgbClr val="414455"/>
            </a:solidFill>
            <a:prstDash val="solid"/>
            <a:miter/>
            <a:headEnd type="none" w="med" len="med"/>
            <a:tailEnd type="stealth" w="lg" len="lg"/>
          </a:ln>
        </p:spPr>
      </p:cxnSp>
      <p:sp>
        <p:nvSpPr>
          <p:cNvPr id="253" name="Shape 253"/>
          <p:cNvSpPr txBox="1"/>
          <p:nvPr/>
        </p:nvSpPr>
        <p:spPr>
          <a:xfrm>
            <a:off x="3907675" y="1046175"/>
            <a:ext cx="4537200" cy="1392300"/>
          </a:xfrm>
          <a:prstGeom prst="rect">
            <a:avLst/>
          </a:prstGeom>
          <a:noFill/>
          <a:ln>
            <a:noFill/>
          </a:ln>
        </p:spPr>
        <p:txBody>
          <a:bodyPr lIns="68550" tIns="34275" rIns="68550" bIns="34275" anchor="t" anchorCtr="0">
            <a:noAutofit/>
          </a:bodyPr>
          <a:lstStyle/>
          <a:p>
            <a:pPr marL="0" marR="0" lvl="0" indent="0" algn="l" rtl="0">
              <a:lnSpc>
                <a:spcPct val="130000"/>
              </a:lnSpc>
              <a:spcBef>
                <a:spcPts val="0"/>
              </a:spcBef>
              <a:spcAft>
                <a:spcPts val="0"/>
              </a:spcAft>
              <a:buClr>
                <a:srgbClr val="000000"/>
              </a:buClr>
              <a:buSzPct val="25000"/>
              <a:buFont typeface="Arial"/>
              <a:buNone/>
            </a:pPr>
            <a:r>
              <a:rPr lang="zh-CN" sz="1400" b="0" i="0" u="none" strike="noStrike" cap="none">
                <a:solidFill>
                  <a:srgbClr val="000000"/>
                </a:solidFill>
                <a:latin typeface="Arial"/>
                <a:ea typeface="Arial"/>
                <a:cs typeface="Arial"/>
                <a:sym typeface="Arial"/>
              </a:rPr>
              <a:t>采用现代的界面设计，符合一定的美学</a:t>
            </a:r>
          </a:p>
          <a:p>
            <a:pPr marL="0" marR="0" lvl="0" indent="0" algn="l" rtl="0">
              <a:lnSpc>
                <a:spcPct val="130000"/>
              </a:lnSpc>
              <a:spcBef>
                <a:spcPts val="0"/>
              </a:spcBef>
              <a:spcAft>
                <a:spcPts val="0"/>
              </a:spcAft>
              <a:buClr>
                <a:srgbClr val="000000"/>
              </a:buClr>
              <a:buSzPct val="25000"/>
              <a:buFont typeface="Arial"/>
              <a:buNone/>
            </a:pPr>
            <a:r>
              <a:rPr lang="zh-CN" sz="1400" b="0" i="0" u="none" strike="noStrike" cap="none">
                <a:solidFill>
                  <a:srgbClr val="000000"/>
                </a:solidFill>
                <a:latin typeface="Arial"/>
                <a:ea typeface="Arial"/>
                <a:cs typeface="Arial"/>
                <a:sym typeface="Arial"/>
              </a:rPr>
              <a:t>有一定计算机使用基础的新用户在10分钟内能了解网站的基本功能</a:t>
            </a:r>
          </a:p>
          <a:p>
            <a:pPr marL="0" marR="0" lvl="0" indent="0" algn="l" rtl="0">
              <a:lnSpc>
                <a:spcPct val="130000"/>
              </a:lnSpc>
              <a:spcBef>
                <a:spcPts val="0"/>
              </a:spcBef>
              <a:spcAft>
                <a:spcPts val="0"/>
              </a:spcAft>
              <a:buClr>
                <a:srgbClr val="000000"/>
              </a:buClr>
              <a:buSzPct val="25000"/>
              <a:buFont typeface="Arial"/>
              <a:buNone/>
            </a:pPr>
            <a:r>
              <a:rPr lang="zh-CN" sz="1400" b="0" i="0" u="none" strike="noStrike" cap="none">
                <a:solidFill>
                  <a:srgbClr val="000000"/>
                </a:solidFill>
                <a:latin typeface="Arial"/>
                <a:ea typeface="Arial"/>
                <a:cs typeface="Arial"/>
                <a:sym typeface="Arial"/>
              </a:rPr>
              <a:t>兼容chrome, firefox,safari, 采用Responsive Web Design, 自适应手机、平板等设备</a:t>
            </a:r>
          </a:p>
          <a:p>
            <a:pPr marL="0" marR="0" lvl="0" indent="0" algn="l" rtl="0">
              <a:lnSpc>
                <a:spcPct val="130000"/>
              </a:lnSpc>
              <a:spcBef>
                <a:spcPts val="0"/>
              </a:spcBef>
              <a:spcAft>
                <a:spcPts val="0"/>
              </a:spcAft>
              <a:buClr>
                <a:srgbClr val="000000"/>
              </a:buClr>
              <a:buFont typeface="Arial"/>
              <a:buNone/>
            </a:pPr>
            <a:endParaRPr/>
          </a:p>
        </p:txBody>
      </p:sp>
      <p:sp>
        <p:nvSpPr>
          <p:cNvPr id="254" name="Shape 254"/>
          <p:cNvSpPr/>
          <p:nvPr/>
        </p:nvSpPr>
        <p:spPr>
          <a:xfrm>
            <a:off x="3745569" y="2670396"/>
            <a:ext cx="4771499" cy="1081799"/>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255" name="Shape 255"/>
          <p:cNvSpPr/>
          <p:nvPr/>
        </p:nvSpPr>
        <p:spPr>
          <a:xfrm>
            <a:off x="4369537" y="2510099"/>
            <a:ext cx="3515098" cy="347700"/>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可靠性需求</a:t>
            </a:r>
          </a:p>
        </p:txBody>
      </p:sp>
      <p:sp>
        <p:nvSpPr>
          <p:cNvPr id="256" name="Shape 256"/>
          <p:cNvSpPr txBox="1"/>
          <p:nvPr/>
        </p:nvSpPr>
        <p:spPr>
          <a:xfrm>
            <a:off x="3907607" y="2888141"/>
            <a:ext cx="4537200" cy="607199"/>
          </a:xfrm>
          <a:prstGeom prst="rect">
            <a:avLst/>
          </a:prstGeom>
          <a:noFill/>
          <a:ln>
            <a:noFill/>
          </a:ln>
        </p:spPr>
        <p:txBody>
          <a:bodyPr lIns="68550" tIns="34275" rIns="68550" bIns="34275"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zh-CN" sz="1400" b="0" i="0" u="none" strike="noStrike" cap="none">
                <a:solidFill>
                  <a:schemeClr val="dk1"/>
                </a:solidFill>
                <a:latin typeface="Arial"/>
                <a:ea typeface="Arial"/>
                <a:cs typeface="Arial"/>
                <a:sym typeface="Arial"/>
              </a:rPr>
              <a:t>网站每周平均上线时间大于99.5%，每周至少做一次备份，故障从发现到修复少于1小时。</a:t>
            </a:r>
          </a:p>
        </p:txBody>
      </p:sp>
      <p:sp>
        <p:nvSpPr>
          <p:cNvPr id="257" name="Shape 257"/>
          <p:cNvSpPr/>
          <p:nvPr/>
        </p:nvSpPr>
        <p:spPr>
          <a:xfrm>
            <a:off x="3741344" y="4061707"/>
            <a:ext cx="4771499" cy="1081799"/>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258" name="Shape 258"/>
          <p:cNvSpPr/>
          <p:nvPr/>
        </p:nvSpPr>
        <p:spPr>
          <a:xfrm>
            <a:off x="4324587" y="3878637"/>
            <a:ext cx="3515098" cy="347700"/>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性能需求</a:t>
            </a:r>
          </a:p>
        </p:txBody>
      </p:sp>
      <p:sp>
        <p:nvSpPr>
          <p:cNvPr id="259" name="Shape 259"/>
          <p:cNvSpPr txBox="1"/>
          <p:nvPr/>
        </p:nvSpPr>
        <p:spPr>
          <a:xfrm>
            <a:off x="3858471" y="4298930"/>
            <a:ext cx="4537200" cy="607199"/>
          </a:xfrm>
          <a:prstGeom prst="rect">
            <a:avLst/>
          </a:prstGeom>
          <a:noFill/>
          <a:ln>
            <a:noFill/>
          </a:ln>
        </p:spPr>
        <p:txBody>
          <a:bodyPr lIns="68550" tIns="34275" rIns="68550" bIns="34275"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zh-CN" sz="1400" b="0" i="0" u="none" strike="noStrike" cap="none">
                <a:solidFill>
                  <a:schemeClr val="dk1"/>
                </a:solidFill>
                <a:latin typeface="Arial"/>
                <a:ea typeface="Arial"/>
                <a:cs typeface="Arial"/>
                <a:sym typeface="Arial"/>
              </a:rPr>
              <a:t>在校园网络下平均响应时间少于4秒，支持不少于500的并发请求</a:t>
            </a:r>
            <a:r>
              <a:rPr lang="zh-CN" sz="1200" b="0" i="0" u="none" strike="noStrike" cap="none">
                <a:solidFill>
                  <a:srgbClr val="000000"/>
                </a:solidFill>
                <a:latin typeface="Arial"/>
                <a:ea typeface="Arial"/>
                <a:cs typeface="Arial"/>
                <a:sym typeface="Arial"/>
              </a:rPr>
              <a:t>。</a:t>
            </a:r>
          </a:p>
        </p:txBody>
      </p:sp>
      <p:sp>
        <p:nvSpPr>
          <p:cNvPr id="260" name="Shape 260"/>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261" name="Shape 261"/>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0"/>
                                        </p:tgtEl>
                                        <p:attrNameLst>
                                          <p:attrName>style.visibility</p:attrName>
                                        </p:attrNameLst>
                                      </p:cBhvr>
                                      <p:to>
                                        <p:strVal val="visible"/>
                                      </p:to>
                                    </p:set>
                                    <p:animEffect transition="in" filter="fade">
                                      <p:cBhvr>
                                        <p:cTn id="11" dur="500"/>
                                        <p:tgtEl>
                                          <p:spTgt spid="26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1"/>
                                        </p:tgtEl>
                                        <p:attrNameLst>
                                          <p:attrName>style.visibility</p:attrName>
                                        </p:attrNameLst>
                                      </p:cBhvr>
                                      <p:to>
                                        <p:strVal val="visible"/>
                                      </p:to>
                                    </p:set>
                                    <p:animEffect transition="in" filter="fade">
                                      <p:cBhvr>
                                        <p:cTn id="15"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889248" y="195484"/>
            <a:ext cx="3250702" cy="3956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zh-CN" sz="1800" b="1" i="0" u="none" strike="noStrike" cap="none">
                <a:solidFill>
                  <a:schemeClr val="dk1"/>
                </a:solidFill>
                <a:latin typeface="Arial"/>
                <a:ea typeface="Arial"/>
                <a:cs typeface="Arial"/>
                <a:sym typeface="Arial"/>
              </a:rPr>
              <a:t>项目创新点</a:t>
            </a:r>
          </a:p>
        </p:txBody>
      </p:sp>
      <p:sp>
        <p:nvSpPr>
          <p:cNvPr id="268" name="Shape 268"/>
          <p:cNvSpPr/>
          <p:nvPr/>
        </p:nvSpPr>
        <p:spPr>
          <a:xfrm>
            <a:off x="3745607" y="973833"/>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269" name="Shape 269"/>
          <p:cNvSpPr/>
          <p:nvPr/>
        </p:nvSpPr>
        <p:spPr>
          <a:xfrm>
            <a:off x="4369576" y="813537"/>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用户积分系统</a:t>
            </a:r>
          </a:p>
        </p:txBody>
      </p:sp>
      <p:sp>
        <p:nvSpPr>
          <p:cNvPr id="270" name="Shape 270"/>
          <p:cNvSpPr/>
          <p:nvPr/>
        </p:nvSpPr>
        <p:spPr>
          <a:xfrm>
            <a:off x="269140" y="2333263"/>
            <a:ext cx="2730059" cy="1026114"/>
          </a:xfrm>
          <a:prstGeom prst="hexagon">
            <a:avLst>
              <a:gd name="adj" fmla="val 25000"/>
              <a:gd name="vf" fmla="val 115470"/>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2400" b="0" i="0" u="none" strike="noStrike" cap="none">
                <a:solidFill>
                  <a:schemeClr val="lt1"/>
                </a:solidFill>
                <a:latin typeface="Arial"/>
                <a:ea typeface="Arial"/>
                <a:cs typeface="Arial"/>
                <a:sym typeface="Arial"/>
              </a:rPr>
              <a:t>创新内容</a:t>
            </a:r>
          </a:p>
        </p:txBody>
      </p:sp>
      <p:cxnSp>
        <p:nvCxnSpPr>
          <p:cNvPr id="271" name="Shape 271"/>
          <p:cNvCxnSpPr/>
          <p:nvPr/>
        </p:nvCxnSpPr>
        <p:spPr>
          <a:xfrm rot="10800000" flipH="1">
            <a:off x="2742640" y="1644647"/>
            <a:ext cx="930644" cy="702077"/>
          </a:xfrm>
          <a:prstGeom prst="straightConnector1">
            <a:avLst/>
          </a:prstGeom>
          <a:noFill/>
          <a:ln w="9525" cap="flat" cmpd="sng">
            <a:solidFill>
              <a:srgbClr val="414455"/>
            </a:solidFill>
            <a:prstDash val="solid"/>
            <a:miter/>
            <a:headEnd type="none" w="med" len="med"/>
            <a:tailEnd type="stealth" w="lg" len="lg"/>
          </a:ln>
        </p:spPr>
      </p:cxnSp>
      <p:cxnSp>
        <p:nvCxnSpPr>
          <p:cNvPr id="272" name="Shape 272"/>
          <p:cNvCxnSpPr/>
          <p:nvPr/>
        </p:nvCxnSpPr>
        <p:spPr>
          <a:xfrm>
            <a:off x="2999200" y="2859782"/>
            <a:ext cx="674081" cy="0"/>
          </a:xfrm>
          <a:prstGeom prst="straightConnector1">
            <a:avLst/>
          </a:prstGeom>
          <a:noFill/>
          <a:ln w="9525" cap="flat" cmpd="sng">
            <a:solidFill>
              <a:srgbClr val="414455"/>
            </a:solidFill>
            <a:prstDash val="solid"/>
            <a:miter/>
            <a:headEnd type="none" w="med" len="med"/>
            <a:tailEnd type="stealth" w="lg" len="lg"/>
          </a:ln>
        </p:spPr>
      </p:cxnSp>
      <p:cxnSp>
        <p:nvCxnSpPr>
          <p:cNvPr id="273" name="Shape 273"/>
          <p:cNvCxnSpPr/>
          <p:nvPr/>
        </p:nvCxnSpPr>
        <p:spPr>
          <a:xfrm>
            <a:off x="2742640" y="3372839"/>
            <a:ext cx="930644" cy="702077"/>
          </a:xfrm>
          <a:prstGeom prst="straightConnector1">
            <a:avLst/>
          </a:prstGeom>
          <a:noFill/>
          <a:ln w="9525" cap="flat" cmpd="sng">
            <a:solidFill>
              <a:srgbClr val="414455"/>
            </a:solidFill>
            <a:prstDash val="solid"/>
            <a:miter/>
            <a:headEnd type="none" w="med" len="med"/>
            <a:tailEnd type="stealth" w="lg" len="lg"/>
          </a:ln>
        </p:spPr>
      </p:cxnSp>
      <p:sp>
        <p:nvSpPr>
          <p:cNvPr id="274" name="Shape 274"/>
          <p:cNvSpPr txBox="1"/>
          <p:nvPr/>
        </p:nvSpPr>
        <p:spPr>
          <a:xfrm>
            <a:off x="3907646" y="1191579"/>
            <a:ext cx="4537093" cy="709412"/>
          </a:xfrm>
          <a:prstGeom prst="rect">
            <a:avLst/>
          </a:prstGeom>
          <a:noFill/>
          <a:ln>
            <a:noFill/>
          </a:ln>
        </p:spPr>
        <p:txBody>
          <a:bodyPr lIns="68550" tIns="34275" rIns="68550" bIns="34275"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zh-CN" sz="1400" b="0" i="0" u="none" strike="noStrike" cap="none">
                <a:solidFill>
                  <a:schemeClr val="dk1"/>
                </a:solidFill>
                <a:latin typeface="Arial"/>
                <a:ea typeface="Arial"/>
                <a:cs typeface="Arial"/>
                <a:sym typeface="Arial"/>
              </a:rPr>
              <a:t>问卷调查者使用积分发布问卷，问卷回答者通过每日签到、回答问卷等方式获得积分</a:t>
            </a:r>
            <a:r>
              <a:rPr lang="zh-CN" sz="1800" b="0" i="0" u="none" strike="noStrike" cap="none">
                <a:solidFill>
                  <a:schemeClr val="dk1"/>
                </a:solidFill>
                <a:latin typeface="Arial"/>
                <a:ea typeface="Arial"/>
                <a:cs typeface="Arial"/>
                <a:sym typeface="Arial"/>
              </a:rPr>
              <a:t>。</a:t>
            </a:r>
          </a:p>
        </p:txBody>
      </p:sp>
      <p:sp>
        <p:nvSpPr>
          <p:cNvPr id="275" name="Shape 275"/>
          <p:cNvSpPr/>
          <p:nvPr/>
        </p:nvSpPr>
        <p:spPr>
          <a:xfrm>
            <a:off x="3745607" y="2323983"/>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276" name="Shape 276"/>
          <p:cNvSpPr/>
          <p:nvPr/>
        </p:nvSpPr>
        <p:spPr>
          <a:xfrm>
            <a:off x="4369576" y="2163685"/>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问卷实时数据反馈问卷回答者</a:t>
            </a:r>
          </a:p>
        </p:txBody>
      </p:sp>
      <p:sp>
        <p:nvSpPr>
          <p:cNvPr id="277" name="Shape 277"/>
          <p:cNvSpPr txBox="1"/>
          <p:nvPr/>
        </p:nvSpPr>
        <p:spPr>
          <a:xfrm>
            <a:off x="3907646" y="2541730"/>
            <a:ext cx="4537093" cy="607334"/>
          </a:xfrm>
          <a:prstGeom prst="rect">
            <a:avLst/>
          </a:prstGeom>
          <a:noFill/>
          <a:ln>
            <a:noFill/>
          </a:ln>
        </p:spPr>
        <p:txBody>
          <a:bodyPr lIns="68550" tIns="34275" rIns="68550" bIns="34275"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zh-CN" sz="1400" b="0" i="0" u="none" strike="noStrike" cap="none">
                <a:solidFill>
                  <a:schemeClr val="dk1"/>
                </a:solidFill>
                <a:latin typeface="Arial"/>
                <a:ea typeface="Arial"/>
                <a:cs typeface="Arial"/>
                <a:sym typeface="Arial"/>
              </a:rPr>
              <a:t>问卷调查者可以选择是否向问卷回答者公开问卷实时结果。</a:t>
            </a:r>
          </a:p>
        </p:txBody>
      </p:sp>
      <p:sp>
        <p:nvSpPr>
          <p:cNvPr id="278" name="Shape 278"/>
          <p:cNvSpPr/>
          <p:nvPr/>
        </p:nvSpPr>
        <p:spPr>
          <a:xfrm>
            <a:off x="3745607" y="3674132"/>
            <a:ext cx="4771456" cy="1081842"/>
          </a:xfrm>
          <a:prstGeom prst="rect">
            <a:avLst/>
          </a:prstGeom>
          <a:solidFill>
            <a:schemeClr val="accent1">
              <a:alpha val="23529"/>
            </a:schemeClr>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262626"/>
              </a:solidFill>
              <a:latin typeface="Arial"/>
              <a:ea typeface="Arial"/>
              <a:cs typeface="Arial"/>
              <a:sym typeface="Arial"/>
            </a:endParaRPr>
          </a:p>
        </p:txBody>
      </p:sp>
      <p:sp>
        <p:nvSpPr>
          <p:cNvPr id="279" name="Shape 279"/>
          <p:cNvSpPr/>
          <p:nvPr/>
        </p:nvSpPr>
        <p:spPr>
          <a:xfrm>
            <a:off x="4369576" y="3513837"/>
            <a:ext cx="3515181" cy="347662"/>
          </a:xfrm>
          <a:prstGeom prst="rect">
            <a:avLst/>
          </a:prstGeom>
          <a:solidFill>
            <a:schemeClr val="accent1"/>
          </a:solidFill>
          <a:ln>
            <a:noFill/>
          </a:ln>
        </p:spPr>
        <p:txBody>
          <a:bodyPr lIns="68550" tIns="34275" rIns="68550" bIns="34275"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zh-CN" sz="1800" b="0" i="0" u="none" strike="noStrike" cap="none">
                <a:solidFill>
                  <a:schemeClr val="lt1"/>
                </a:solidFill>
                <a:latin typeface="Arial"/>
                <a:ea typeface="Arial"/>
                <a:cs typeface="Arial"/>
                <a:sym typeface="Arial"/>
              </a:rPr>
              <a:t>废卷检查功能</a:t>
            </a:r>
          </a:p>
        </p:txBody>
      </p:sp>
      <p:sp>
        <p:nvSpPr>
          <p:cNvPr id="280" name="Shape 280"/>
          <p:cNvSpPr txBox="1"/>
          <p:nvPr/>
        </p:nvSpPr>
        <p:spPr>
          <a:xfrm>
            <a:off x="3907646" y="3891880"/>
            <a:ext cx="4537093" cy="607334"/>
          </a:xfrm>
          <a:prstGeom prst="rect">
            <a:avLst/>
          </a:prstGeom>
          <a:noFill/>
          <a:ln>
            <a:noFill/>
          </a:ln>
        </p:spPr>
        <p:txBody>
          <a:bodyPr lIns="68550" tIns="34275" rIns="68550" bIns="34275"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zh-CN" sz="1400" b="0" i="0" u="none" strike="noStrike" cap="none">
                <a:solidFill>
                  <a:schemeClr val="dk1"/>
                </a:solidFill>
                <a:latin typeface="Arial"/>
                <a:ea typeface="Arial"/>
                <a:cs typeface="Arial"/>
                <a:sym typeface="Arial"/>
              </a:rPr>
              <a:t>对问卷回答时间进行统计，低于一定时间的问卷视为废卷。</a:t>
            </a:r>
          </a:p>
        </p:txBody>
      </p:sp>
      <p:sp>
        <p:nvSpPr>
          <p:cNvPr id="281" name="Shape 281"/>
          <p:cNvSpPr txBox="1"/>
          <p:nvPr/>
        </p:nvSpPr>
        <p:spPr>
          <a:xfrm>
            <a:off x="-41954" y="-2540816"/>
            <a:ext cx="87716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1800" b="0" i="0" u="none" strike="noStrike" cap="none">
                <a:solidFill>
                  <a:schemeClr val="dk1"/>
                </a:solidFill>
                <a:latin typeface="Arial"/>
                <a:ea typeface="Arial"/>
                <a:cs typeface="Arial"/>
                <a:sym typeface="Arial"/>
              </a:rPr>
              <a:t>延迟符</a:t>
            </a:r>
          </a:p>
        </p:txBody>
      </p:sp>
      <p:sp>
        <p:nvSpPr>
          <p:cNvPr id="282" name="Shape 282"/>
          <p:cNvSpPr txBox="1"/>
          <p:nvPr/>
        </p:nvSpPr>
        <p:spPr>
          <a:xfrm>
            <a:off x="-5699" y="5326055"/>
            <a:ext cx="9149698" cy="271380"/>
          </a:xfrm>
          <a:prstGeom prst="rect">
            <a:avLst/>
          </a:prstGeom>
          <a:noFill/>
          <a:ln>
            <a:noFill/>
          </a:ln>
        </p:spPr>
        <p:txBody>
          <a:bodyPr lIns="51400" tIns="25700" rIns="51400" bIns="25700" anchor="ctr" anchorCtr="0">
            <a:noAutofit/>
          </a:bodyPr>
          <a:lstStyle/>
          <a:p>
            <a:pPr marL="0" marR="0" lvl="0" indent="0" algn="l" rtl="0">
              <a:lnSpc>
                <a:spcPct val="100000"/>
              </a:lnSpc>
              <a:spcBef>
                <a:spcPts val="0"/>
              </a:spcBef>
              <a:spcAft>
                <a:spcPts val="0"/>
              </a:spcAft>
              <a:buClr>
                <a:schemeClr val="lt1"/>
              </a:buClr>
              <a:buFont typeface="Arial"/>
              <a:buNone/>
            </a:pPr>
            <a:endParaRPr sz="2000" b="1" i="0" u="none" strike="noStrike" cap="none">
              <a:solidFill>
                <a:srgbClr val="FF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500"/>
                                        <p:tgtEl>
                                          <p:spTgt spid="2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1"/>
                                        </p:tgtEl>
                                        <p:attrNameLst>
                                          <p:attrName>style.visibility</p:attrName>
                                        </p:attrNameLst>
                                      </p:cBhvr>
                                      <p:to>
                                        <p:strVal val="visible"/>
                                      </p:to>
                                    </p:set>
                                    <p:animEffect transition="in" filter="fade">
                                      <p:cBhvr>
                                        <p:cTn id="11" dur="500"/>
                                        <p:tgtEl>
                                          <p:spTgt spid="28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fade">
                                      <p:cBhvr>
                                        <p:cTn id="15"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1122</Words>
  <Application>Microsoft Office PowerPoint</Application>
  <PresentationFormat>全屏显示(16:9)</PresentationFormat>
  <Paragraphs>211</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Noto Sans Symbols</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项目目标和定位</vt:lpstr>
      <vt:lpstr>PowerPoint 演示文稿</vt:lpstr>
      <vt:lpstr>功能性需求</vt:lpstr>
      <vt:lpstr>非功能性需求</vt:lpstr>
      <vt:lpstr>项目创新点</vt:lpstr>
      <vt:lpstr>PowerPoint 演示文稿</vt:lpstr>
      <vt:lpstr>项目技术方案</vt:lpstr>
      <vt:lpstr>项目技术方案</vt:lpstr>
      <vt:lpstr>PowerPoint 演示文稿</vt:lpstr>
      <vt:lpstr>项目风险估计</vt:lpstr>
      <vt:lpstr>PowerPoint 演示文稿</vt:lpstr>
      <vt:lpstr>迭代计划</vt:lpstr>
      <vt:lpstr>迭代计划</vt:lpstr>
      <vt:lpstr>迭代计划</vt:lpstr>
      <vt:lpstr>迭代计划</vt:lpstr>
      <vt:lpstr>迭代计划</vt:lpstr>
      <vt:lpstr>迭代计划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杨震旦</cp:lastModifiedBy>
  <cp:revision>7</cp:revision>
  <dcterms:modified xsi:type="dcterms:W3CDTF">2017-06-16T12:48:14Z</dcterms:modified>
</cp:coreProperties>
</file>