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Daniel Khashabi"/>
  <p:cmAuthor clrIdx="1" id="1" initials="" lastIdx="1" name="Jason Zuo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5-10-13T15:49:19.432">
    <p:pos x="6000" y="0"/>
    <p:text>Depending on you're going to present this slide, you may want to define/remind what these keywords mean: NTK, YaRN, Self-Extend, ...</p:text>
  </p:cm>
  <p:cm authorId="1" idx="1" dt="2025-10-13T15:49:19.432">
    <p:pos x="6000" y="0"/>
    <p:text>Thanks! At the moment, I am about to explain them orally, but yeah, I shall dedicate a single slide just for each.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85e6fddca1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85e6fddca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Figure 2a shows that training on longer sequences (4k) allows the model to accumulate these necessary "position knowledge" much faster.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Figure 2b shows </a:t>
            </a:r>
            <a:r>
              <a:rPr i="1" lang="en">
                <a:solidFill>
                  <a:schemeClr val="dk1"/>
                </a:solidFill>
              </a:rPr>
              <a:t>why</a:t>
            </a:r>
            <a:r>
              <a:rPr lang="en">
                <a:solidFill>
                  <a:schemeClr val="dk1"/>
                </a:solidFill>
              </a:rPr>
              <a:t> this works—it's the frequency of exposure to these distant positions that is the true underlying driver of long-context capability.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85e6fddca1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85e6fddca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more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85e6fddca1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85e6fddca1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85e6fddca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85e6fddca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85e6fddca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85e6fddca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figure, the matrices </a:t>
            </a:r>
            <a:r>
              <a:rPr lang="en"/>
              <a:t>shown</a:t>
            </a:r>
            <a:r>
              <a:rPr lang="en"/>
              <a:t> there are just the positional index matrix P that we discussed previously, </a:t>
            </a:r>
            <a:r>
              <a:rPr lang="en"/>
              <a:t>which</a:t>
            </a:r>
            <a:r>
              <a:rPr lang="en"/>
              <a:t> will be used by the Rotary positional embeddings to modify the keys and values.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the upper rows are for earlier tokens, whereas lower rows are </a:t>
            </a:r>
            <a:r>
              <a:rPr lang="en"/>
              <a:t>the</a:t>
            </a:r>
            <a:r>
              <a:rPr lang="en"/>
              <a:t> later ones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Question. What why would this be allow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Why after messing the up positions, we would still expect to it work?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85e6fddca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85e6fddca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8c5b163a8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8c5b163a8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8c5b163a8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8c5b163a8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85fdc639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85fdc639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t/>
            </a:r>
            <a:endParaRPr sz="14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85e6fddca1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85e6fddca1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achieves highest score on every single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Methods: baseline: original RoPE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free extrapolation: training length ⅔, 1.5x extension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post-hoc modify the position embeddings to extend beyond training length. for a 128k trained model, configure yarn as if the model was trained on 85k, then extrapolate to 128k…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85e5b3d6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85e5b3d6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85e6fddca1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85e6fddca1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RULER benchmark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all extrapolation baselines don’t improve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gives new SOTA, surpasses commercial models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 distinct tasks (NIAH, variable tracking, aggregation, QA)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task has 500 test cases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models tested at 128k length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RULER </a:t>
            </a:r>
            <a:r>
              <a:rPr lang="en"/>
              <a:t>definition</a:t>
            </a:r>
            <a:r>
              <a:rPr lang="en"/>
              <a:t> of actual usable context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85e4d2595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85e4d2595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world tasks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long-context summarization, QA, mcQA, long dialogue, retrieval, code debugging, mathematical reasoning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models tested at max 128k context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shows practical gains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85e4d2595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85e4d2595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85e4d2595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85e4d2595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perhaps the content embeddings provide enough disambiguation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 frequency imbalance is unavoidable due to Toeplitz structure, left skewness of natural data exacerbates this → STRING is a </a:t>
            </a:r>
            <a:r>
              <a:rPr lang="en"/>
              <a:t>post</a:t>
            </a:r>
            <a:r>
              <a:rPr lang="en"/>
              <a:t>-hoc way of fixing this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85e4d2595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85e4d2595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8c5b163a8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8c5b163a8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8c5b163a8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8c5b163a8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8c5b163a8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8c5b163a8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8c5b163a8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8c5b163a8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8c5b163a8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8c5b163a8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85e4d2595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85e4d2595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RULER: 17 LLMs, 13 tasks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tasks: retrieval, variable tracking, common/frequent word extraction, QA</a:t>
            </a:r>
            <a:br>
              <a:rPr lang="en"/>
            </a:br>
            <a:r>
              <a:rPr lang="en"/>
              <a:t>they use llama2-7b as a threshold performance for effective length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Effective length 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8c5b163a8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8c5b163a8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8c5b163a8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8c5b163a8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8c5b163a8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8c5b163a8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85e5b3d64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85e5b3d64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Natural data distribution comes from SlimPajama 627B token, deduplicated open dataset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Actual length distribution, long docs are </a:t>
            </a:r>
            <a:r>
              <a:rPr lang="en"/>
              <a:t>truncated</a:t>
            </a:r>
            <a:r>
              <a:rPr lang="en"/>
              <a:t> into multiple 2K chunks, </a:t>
            </a:r>
            <a:br>
              <a:rPr lang="en"/>
            </a:br>
            <a:r>
              <a:rPr lang="en"/>
              <a:t>training length L = 2048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85e4d2595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85e4d2595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85e4d2595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85e4d2595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Toeplitz matrix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85e4d2595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85e4d2595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85e6fddca1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85e6fddca1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the training data distributions for most open-source LLMs are opaque and cannot be directly analyzed by researchers, this study represents the first exploration of the impact of position frequency during the pretraining stage.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The Setup:</a:t>
            </a:r>
            <a:r>
              <a:rPr lang="en">
                <a:solidFill>
                  <a:schemeClr val="dk1"/>
                </a:solidFill>
              </a:rPr>
              <a:t> They specifically use a </a:t>
            </a:r>
            <a:r>
              <a:rPr b="1" lang="en">
                <a:solidFill>
                  <a:schemeClr val="dk1"/>
                </a:solidFill>
              </a:rPr>
              <a:t>4-needle</a:t>
            </a:r>
            <a:r>
              <a:rPr lang="en">
                <a:solidFill>
                  <a:schemeClr val="dk1"/>
                </a:solidFill>
              </a:rPr>
              <a:t> setting. This involves inserting four unique "needles" (which are 6-digit numbers) into various positions within the long context document ("the haystack").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85e6fddca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85e6fddca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Figure 2a, a notable observation is that training with longer sequences results in a greater effective context length when the same number of tokens is consumed. Specifically, the model trained with a sequence length of 4K tokens achieves an effective context length of 1.4K after consuming 400B tokens. In contrast, the model with a 2K training length needs around 1T tokens to attain the same effective context length.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slide" Target="/ppt/slides/slide26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comments" Target="../comments/comment1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aclanthology.org/2023.acl-long.756.pdf" TargetMode="External"/><Relationship Id="rId4" Type="http://schemas.openxmlformats.org/officeDocument/2006/relationships/hyperlink" Target="https://arxiv.org/abs/2501.08570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slide" Target="/ppt/slides/slide17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5" Type="http://schemas.openxmlformats.org/officeDocument/2006/relationships/image" Target="../media/image24.png"/><Relationship Id="rId6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3147275"/>
            <a:ext cx="8520600" cy="10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Gus Fridell, Jason Zuo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10/14/2025 </a:t>
            </a:r>
            <a:r>
              <a:rPr lang="en" sz="2300">
                <a:solidFill>
                  <a:schemeClr val="dk1"/>
                </a:solidFill>
              </a:rPr>
              <a:t>CS 601.771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 title="Screenshot 2025-10-11 at 12.48.11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82050"/>
            <a:ext cx="883920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2.	</a:t>
            </a:r>
            <a:r>
              <a:rPr lang="en"/>
              <a:t>Models can achieve similar effective context lengths if they have been exposed to similar frequencies of position indices, even if their maximum training lengths differ. (</a:t>
            </a:r>
            <a:r>
              <a:rPr b="1" lang="en"/>
              <a:t>The true underlying driver for effective length 🔑</a:t>
            </a:r>
            <a:r>
              <a:rPr lang="en"/>
              <a:t>)</a:t>
            </a:r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1762" y="2186075"/>
            <a:ext cx="4400476" cy="2817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3.	</a:t>
            </a:r>
            <a:r>
              <a:rPr lang="en"/>
              <a:t>The growth trend of the model’s effective length aligns with the position frequency distribution: </a:t>
            </a:r>
            <a:r>
              <a:rPr b="1" lang="en"/>
              <a:t>4k has higher frequency at distancing positions</a:t>
            </a:r>
            <a:r>
              <a:rPr lang="en"/>
              <a:t>.</a:t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 rotWithShape="1">
          <a:blip r:embed="rId3">
            <a:alphaModFix/>
          </a:blip>
          <a:srcRect b="46646" l="0" r="0" t="0"/>
          <a:stretch/>
        </p:blipFill>
        <p:spPr>
          <a:xfrm>
            <a:off x="2067425" y="2012300"/>
            <a:ext cx="5009150" cy="274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Bonus.	</a:t>
            </a:r>
            <a:r>
              <a:rPr lang="en"/>
              <a:t>TinyLlama struggles to gather information when the distance exceeds 1,536 tokens. Most failure cases occur within the first L/3 of the document. This </a:t>
            </a:r>
            <a:r>
              <a:rPr lang="en"/>
              <a:t>may indicate that</a:t>
            </a:r>
            <a:r>
              <a:rPr lang="en"/>
              <a:t>: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</a:t>
            </a:r>
            <a:r>
              <a:rPr b="1" lang="en"/>
              <a:t> last L/3 positions </a:t>
            </a:r>
            <a:r>
              <a:rPr lang="en"/>
              <a:t>of current LLMs all </a:t>
            </a:r>
            <a:r>
              <a:rPr b="1" lang="en"/>
              <a:t>fall in the tail of the position frequency distribution.</a:t>
            </a:r>
            <a:endParaRPr b="1"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763" y="2997205"/>
            <a:ext cx="8174475" cy="214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4"/>
          <p:cNvSpPr/>
          <p:nvPr/>
        </p:nvSpPr>
        <p:spPr>
          <a:xfrm>
            <a:off x="1661400" y="2571750"/>
            <a:ext cx="5821200" cy="105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we do about that? 😱 Let’s just </a:t>
            </a:r>
            <a:r>
              <a:rPr lang="en"/>
              <a:t>discard</a:t>
            </a:r>
            <a:r>
              <a:rPr lang="en"/>
              <a:t> them!</a:t>
            </a:r>
            <a:r>
              <a:rPr lang="en"/>
              <a:t>🗑️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STRING: ShifTed </a:t>
            </a:r>
            <a:r>
              <a:rPr lang="en"/>
              <a:t>Rotary</a:t>
            </a:r>
            <a:r>
              <a:rPr lang="en"/>
              <a:t> position embeddING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311700" y="1138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Takeaways from Observations: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Model’s </a:t>
            </a:r>
            <a:r>
              <a:rPr lang="en"/>
              <a:t>knowledge</a:t>
            </a:r>
            <a:r>
              <a:rPr lang="en"/>
              <a:t> on position (i.e. </a:t>
            </a:r>
            <a:r>
              <a:rPr lang="en" u="sng"/>
              <a:t>position frequency</a:t>
            </a:r>
            <a:r>
              <a:rPr lang="en"/>
              <a:t>) is important.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But model only </a:t>
            </a:r>
            <a:r>
              <a:rPr b="1" lang="en"/>
              <a:t>knows shorter distance much more than longer ones</a:t>
            </a:r>
            <a:r>
              <a:rPr lang="en"/>
              <a:t>.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Long distance dependency is also </a:t>
            </a:r>
            <a:r>
              <a:rPr b="1" lang="en"/>
              <a:t>Long Tail</a:t>
            </a:r>
            <a:r>
              <a:rPr lang="en"/>
              <a:t> in natural corpus.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Core Idea: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5"/>
          <p:cNvSpPr/>
          <p:nvPr/>
        </p:nvSpPr>
        <p:spPr>
          <a:xfrm>
            <a:off x="632700" y="3275475"/>
            <a:ext cx="7878600" cy="846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Instead of training with longer positions, let’s shift position indices for RoPE, so that </a:t>
            </a:r>
            <a:r>
              <a:rPr lang="en" sz="1800" u="sng">
                <a:solidFill>
                  <a:schemeClr val="dk2"/>
                </a:solidFill>
              </a:rPr>
              <a:t>long-range indices</a:t>
            </a:r>
            <a:r>
              <a:rPr lang="en" sz="1800">
                <a:solidFill>
                  <a:schemeClr val="dk2"/>
                </a:solidFill>
              </a:rPr>
              <a:t> are now under </a:t>
            </a:r>
            <a:r>
              <a:rPr lang="en" sz="1800" u="sng">
                <a:solidFill>
                  <a:schemeClr val="dk2"/>
                </a:solidFill>
              </a:rPr>
              <a:t>well-trained positions</a:t>
            </a:r>
            <a:r>
              <a:rPr lang="en" sz="1800">
                <a:solidFill>
                  <a:schemeClr val="dk2"/>
                </a:solidFill>
              </a:rPr>
              <a:t>.</a:t>
            </a:r>
            <a:endParaRPr sz="1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STRING: </a:t>
            </a:r>
            <a:r>
              <a:rPr lang="en"/>
              <a:t>ShifTed Rotary position embeddING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575" y="1134825"/>
            <a:ext cx="8570860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6"/>
          <p:cNvSpPr/>
          <p:nvPr/>
        </p:nvSpPr>
        <p:spPr>
          <a:xfrm>
            <a:off x="1744527" y="445025"/>
            <a:ext cx="65700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Why after messing the up positions, we would still it expect to work?</a:t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STRING: </a:t>
            </a:r>
            <a:r>
              <a:rPr lang="en">
                <a:solidFill>
                  <a:schemeClr val="accent1"/>
                </a:solidFill>
              </a:rPr>
              <a:t>Simple Training-fRee embeddING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0800" y="1168900"/>
            <a:ext cx="6076077" cy="69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5575" y="1867900"/>
            <a:ext cx="6306526" cy="327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17802" y="2345525"/>
            <a:ext cx="2068175" cy="204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STRING: Parameters</a:t>
            </a:r>
            <a:endParaRPr/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1152475"/>
            <a:ext cx="4470000" cy="38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W</a:t>
            </a:r>
            <a:r>
              <a:rPr lang="en"/>
              <a:t> from 4 to </a:t>
            </a:r>
            <a:r>
              <a:rPr lang="en"/>
              <a:t>512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W</a:t>
            </a:r>
            <a:r>
              <a:rPr lang="en"/>
              <a:t>hen W ≥ 32, performance improved significantly compared to RoPE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As long as W ≪ S, further increasing W does not cause a performance drop.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S from L/5  to L/2 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As S increases, more position </a:t>
            </a:r>
            <a:r>
              <a:rPr lang="en"/>
              <a:t>indices are discarded, the performance increases.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The trend slowed down when S &gt; L/3,  indicating that at least the last 33% to 50% of the position can be </a:t>
            </a:r>
            <a:r>
              <a:rPr lang="en"/>
              <a:t>overwritten</a:t>
            </a:r>
            <a:r>
              <a:rPr lang="en"/>
              <a:t>.</a:t>
            </a:r>
            <a:endParaRPr/>
          </a:p>
        </p:txBody>
      </p:sp>
      <p:pic>
        <p:nvPicPr>
          <p:cNvPr id="176" name="Google Shape;176;p28"/>
          <p:cNvPicPr preferRelativeResize="0"/>
          <p:nvPr/>
        </p:nvPicPr>
        <p:blipFill rotWithShape="1">
          <a:blip r:embed="rId3">
            <a:alphaModFix/>
          </a:blip>
          <a:srcRect b="0" l="0" r="49243" t="0"/>
          <a:stretch/>
        </p:blipFill>
        <p:spPr>
          <a:xfrm>
            <a:off x="5144376" y="259775"/>
            <a:ext cx="3577730" cy="2311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8"/>
          <p:cNvPicPr preferRelativeResize="0"/>
          <p:nvPr/>
        </p:nvPicPr>
        <p:blipFill rotWithShape="1">
          <a:blip r:embed="rId3">
            <a:alphaModFix/>
          </a:blip>
          <a:srcRect b="0" l="51252" r="0" t="0"/>
          <a:stretch/>
        </p:blipFill>
        <p:spPr>
          <a:xfrm>
            <a:off x="5030066" y="2765750"/>
            <a:ext cx="3533780" cy="237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7900" y="445025"/>
            <a:ext cx="1397700" cy="1385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Experimental Setup: </a:t>
            </a:r>
            <a:r>
              <a:rPr lang="en" u="sng">
                <a:solidFill>
                  <a:schemeClr val="hlink"/>
                </a:solidFill>
                <a:hlinkClick action="ppaction://hlinksldjump" r:id="rId3"/>
              </a:rPr>
              <a:t>Baselines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/>
              <a:t>NTK-Aware RoPE</a:t>
            </a:r>
            <a:r>
              <a:rPr lang="en"/>
              <a:t>: Adjusts the RoPE base frequency to scale rotational wavelengths for longer contexts.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/>
              <a:t>YaRN</a:t>
            </a:r>
            <a:r>
              <a:rPr lang="en"/>
              <a:t>: Introduces temperature scaling to the attention softmax to stabilize score distributions.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/>
              <a:t>Resonance RoPE</a:t>
            </a:r>
            <a:r>
              <a:rPr lang="en"/>
              <a:t>: Clamps the query’s position index to a known maximum for long-range interactions.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/>
              <a:t>Self-Extend</a:t>
            </a:r>
            <a:r>
              <a:rPr lang="en"/>
              <a:t>: Remaps the key’s position index based on its distance from the query during inference.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/>
              <a:t>DCA</a:t>
            </a:r>
            <a:r>
              <a:rPr lang="en"/>
              <a:t>: Adds a cross-attention mechanism for each layer to query a summary of all preceding layers.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</a:t>
            </a:r>
            <a:r>
              <a:rPr lang="en"/>
              <a:t>Setup</a:t>
            </a:r>
            <a:endParaRPr/>
          </a:p>
        </p:txBody>
      </p:sp>
      <p:sp>
        <p:nvSpPr>
          <p:cNvPr id="190" name="Google Shape;19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 u="sng"/>
              <a:t>STRING </a:t>
            </a:r>
            <a:r>
              <a:rPr lang="en"/>
              <a:t>focus on improving the performance within the training context size.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/>
              <a:t>NTK-Aware RoPE</a:t>
            </a:r>
            <a:r>
              <a:rPr lang="en"/>
              <a:t> and </a:t>
            </a:r>
            <a:r>
              <a:rPr b="1" lang="en"/>
              <a:t>YaRN </a:t>
            </a:r>
            <a:r>
              <a:rPr lang="en"/>
              <a:t>implement extrapolation by increasing the base frequency of RoPE.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Meanwhile, </a:t>
            </a:r>
            <a:r>
              <a:rPr b="1" lang="en"/>
              <a:t>ReRoPE</a:t>
            </a:r>
            <a:r>
              <a:rPr lang="en"/>
              <a:t>, </a:t>
            </a:r>
            <a:r>
              <a:rPr b="1" lang="en"/>
              <a:t>Self-Extend</a:t>
            </a:r>
            <a:r>
              <a:rPr lang="en"/>
              <a:t>, and </a:t>
            </a:r>
            <a:r>
              <a:rPr b="1" lang="en"/>
              <a:t>DCA </a:t>
            </a:r>
            <a:r>
              <a:rPr lang="en"/>
              <a:t>modify the position matrix to </a:t>
            </a:r>
            <a:r>
              <a:rPr lang="en"/>
              <a:t>avoid</a:t>
            </a:r>
            <a:r>
              <a:rPr lang="en"/>
              <a:t> unseen positions.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The training length of the model to 2/3 of the original length and set the extrapolation scaling factor to 3/2, meaning the test sequence length is 1.5 times the training length.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Results</a:t>
            </a:r>
            <a:endParaRPr/>
          </a:p>
        </p:txBody>
      </p:sp>
      <p:pic>
        <p:nvPicPr>
          <p:cNvPr id="196" name="Google Shape;19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19"/>
            <a:ext cx="9144001" cy="3294112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1"/>
          <p:cNvSpPr txBox="1"/>
          <p:nvPr/>
        </p:nvSpPr>
        <p:spPr>
          <a:xfrm>
            <a:off x="7472925" y="4311825"/>
            <a:ext cx="534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NO TRAINING!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00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There is a discrepancy between theoretical improvements and observed performance in context length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LLMs demonstrate effective context lengths &lt;50% of training length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2 main reasons: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undertraining of long distance position indices during pre-training and post-training (left skewness)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Compounded by inherent difficulty in modeling long-range dependencies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0" y="445025"/>
            <a:ext cx="147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Main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4946" y="0"/>
            <a:ext cx="766905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2"/>
          <p:cNvSpPr/>
          <p:nvPr/>
        </p:nvSpPr>
        <p:spPr>
          <a:xfrm>
            <a:off x="8183675" y="1753650"/>
            <a:ext cx="375900" cy="730800"/>
          </a:xfrm>
          <a:prstGeom prst="rect">
            <a:avLst/>
          </a:prstGeom>
          <a:noFill/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311700" y="116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Results</a:t>
            </a:r>
            <a:endParaRPr/>
          </a:p>
        </p:txBody>
      </p:sp>
      <p:sp>
        <p:nvSpPr>
          <p:cNvPr id="210" name="Google Shape;21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33" title="Screenshot 2025-10-12 at 1.36.48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98928"/>
            <a:ext cx="9143999" cy="4270693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3"/>
          <p:cNvSpPr/>
          <p:nvPr/>
        </p:nvSpPr>
        <p:spPr>
          <a:xfrm>
            <a:off x="6868450" y="3716050"/>
            <a:ext cx="1503300" cy="313200"/>
          </a:xfrm>
          <a:prstGeom prst="rect">
            <a:avLst/>
          </a:prstGeom>
          <a:noFill/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STRING achieves highest performance on all 7 models in 4-NIAH evaluation (2k-128k </a:t>
            </a:r>
            <a:r>
              <a:rPr lang="en"/>
              <a:t>lengths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Extrapolation methods fail within training windows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STRING extends effective context </a:t>
            </a:r>
            <a:r>
              <a:rPr lang="en"/>
              <a:t>length</a:t>
            </a:r>
            <a:r>
              <a:rPr lang="en"/>
              <a:t> to 100k (up from 64k)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Improvements hold from controlled tasks to </a:t>
            </a:r>
            <a:r>
              <a:rPr lang="en"/>
              <a:t>practical applications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Benefits increase with model size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 suggest that addressing undertrained positions improves long-context performance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Critiques</a:t>
            </a:r>
            <a:endParaRPr/>
          </a:p>
        </p:txBody>
      </p:sp>
      <p:sp>
        <p:nvSpPr>
          <p:cNvPr id="224" name="Google Shape;224;p35"/>
          <p:cNvSpPr txBox="1"/>
          <p:nvPr>
            <p:ph idx="1" type="body"/>
          </p:nvPr>
        </p:nvSpPr>
        <p:spPr>
          <a:xfrm>
            <a:off x="311700" y="704575"/>
            <a:ext cx="85206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it fair to use extrapolation methods as a comparison? (⅔ compression * 3/2 extension)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STRING results are impressive, but do they create position ambiguity?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well-trained positions become pleiotropic by design → possibly introduce issues with superposition/representation interference?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relying on content to disambiguate → does STRING struggle when content is repetitive?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Claim: position </a:t>
            </a:r>
            <a:r>
              <a:rPr lang="en"/>
              <a:t>frequency</a:t>
            </a:r>
            <a:r>
              <a:rPr lang="en"/>
              <a:t> during training → quality of learned attention patterns for that relative distance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High position frequency → better learned attention → better retrieval and context utilization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reusing positions works, why didn’t training learn to make all positions work? positions are just indices in the same RoPE encoding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STRING *fits* model bias, doesn’t correct it, fundamental architectural </a:t>
            </a:r>
            <a:r>
              <a:rPr lang="en"/>
              <a:t>constraints</a:t>
            </a:r>
            <a:r>
              <a:rPr lang="en"/>
              <a:t> remain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model’s just need *sufficient* frequency for positions and content does the rest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Experiments</a:t>
            </a:r>
            <a:endParaRPr/>
          </a:p>
        </p:txBody>
      </p:sp>
      <p:sp>
        <p:nvSpPr>
          <p:cNvPr id="230" name="Google Shape;230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Evaluation is biased towards retrieval, let’s see some long-form generation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does STRING fail?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STRING leaves a gap in position indices, why doesn’t this matter?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Pretty crazy that losing ~⅓ of position indices doesn’t hurt the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attention visualization could help explain *why* STRING works so well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Show how the model effectively reuses positions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STRING effective for SFT?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Authors should train with forced uniform position distribution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Train with oversampled long sequences, or gradient reweighting 1/f(i)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this fixes the problem, then position frequency is causal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position-critical tasks (find the Nth </a:t>
            </a:r>
            <a:r>
              <a:rPr lang="en"/>
              <a:t>occurrence</a:t>
            </a:r>
            <a:r>
              <a:rPr lang="en"/>
              <a:t> of X)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should test limits of content disambiguation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Readings</a:t>
            </a:r>
            <a:endParaRPr/>
          </a:p>
        </p:txBody>
      </p:sp>
      <p:sp>
        <p:nvSpPr>
          <p:cNvPr id="236" name="Google Shape;236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Dissecting Transformer Length Extrapolation via The Lens of Receptive Field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Information Entropy Invariance: Enhancing Length Extrapolation in Attention Mechanisms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3"/>
              </a:rPr>
              <a:t>Appendix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8" name="Google Shape;24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5" name="Google Shape;25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 title="Screenshot 2025-10-11 at 1.57.39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225" y="653125"/>
            <a:ext cx="8227776" cy="4490376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1572000" y="3981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Hsieh, et al., 2024. </a:t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84900" y="0"/>
            <a:ext cx="897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b="1" lang="en" sz="2300"/>
              <a:t>RULER: What's the Real Context Size of Your Long-Context Language Models?</a:t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5495450" y="1221775"/>
            <a:ext cx="383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C9DAF8"/>
                </a:highlight>
              </a:rPr>
              <a:t>Eff. Length := max(length) &gt;= Llama2(7B) 4K</a:t>
            </a:r>
            <a:endParaRPr>
              <a:highlight>
                <a:srgbClr val="C9DAF8"/>
              </a:highlight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9" name="Google Shape;26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6" name="Google Shape;27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3" name="Google Shape;28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0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Left-Skewed Position Frequency Distribution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9600"/>
            <a:ext cx="8839201" cy="2147598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0" y="4109400"/>
            <a:ext cx="9144000" cy="10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“How many times do we compute attention between tokens separated by distance i?”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7850" y="3321088"/>
            <a:ext cx="5007774" cy="69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Intuition: Properties of RoPE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queries and keys, qᵢ = Rᵢ </a:t>
            </a:r>
            <a:r>
              <a:rPr lang="en"/>
              <a:t>· </a:t>
            </a:r>
            <a:r>
              <a:rPr lang="en"/>
              <a:t>q (rotate query with rotation matrix Rᵢ)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kⱼ= Rⱼ</a:t>
            </a:r>
            <a:r>
              <a:rPr lang="en"/>
              <a:t>· </a:t>
            </a:r>
            <a:r>
              <a:rPr lang="en"/>
              <a:t>k  (rotate key with rotation matrix Rⱼ)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attention score: </a:t>
            </a:r>
            <a:r>
              <a:rPr lang="en"/>
              <a:t>qᵢ</a:t>
            </a:r>
            <a:r>
              <a:rPr baseline="30000" lang="en"/>
              <a:t>T</a:t>
            </a:r>
            <a:r>
              <a:rPr lang="en"/>
              <a:t> * kⱼ = (</a:t>
            </a:r>
            <a:r>
              <a:rPr lang="en"/>
              <a:t>Rᵢ · q )</a:t>
            </a:r>
            <a:r>
              <a:rPr baseline="30000" lang="en"/>
              <a:t>T</a:t>
            </a:r>
            <a:r>
              <a:rPr lang="en"/>
              <a:t> · (Rⱼ· k) = q</a:t>
            </a:r>
            <a:r>
              <a:rPr baseline="30000" lang="en"/>
              <a:t>T</a:t>
            </a:r>
            <a:r>
              <a:rPr lang="en"/>
              <a:t> · Rᵢ</a:t>
            </a:r>
            <a:r>
              <a:rPr baseline="30000" lang="en"/>
              <a:t>T</a:t>
            </a:r>
            <a:r>
              <a:rPr lang="en"/>
              <a:t> · Rⱼ· k = q</a:t>
            </a:r>
            <a:r>
              <a:rPr baseline="30000" lang="en"/>
              <a:t>T </a:t>
            </a:r>
            <a:r>
              <a:rPr lang="en"/>
              <a:t>R</a:t>
            </a:r>
            <a:r>
              <a:rPr baseline="-25000" lang="en"/>
              <a:t>j-i</a:t>
            </a:r>
            <a:r>
              <a:rPr lang="en"/>
              <a:t>k</a:t>
            </a:r>
            <a:endParaRPr baseline="-250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rotation matrices are orthogonal: Rᵢ</a:t>
            </a:r>
            <a:r>
              <a:rPr baseline="30000" lang="en"/>
              <a:t>T</a:t>
            </a:r>
            <a:r>
              <a:rPr lang="en"/>
              <a:t> = Rᵢ</a:t>
            </a:r>
            <a:r>
              <a:rPr baseline="30000" lang="en"/>
              <a:t>-1</a:t>
            </a:r>
            <a:r>
              <a:rPr lang="en"/>
              <a:t>, the inverse rotation “undoes” the rotation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Rᵢ rotates q by angle of iΘ, Rᵢ</a:t>
            </a:r>
            <a:r>
              <a:rPr baseline="30000" lang="en"/>
              <a:t>T </a:t>
            </a:r>
            <a:r>
              <a:rPr lang="en"/>
              <a:t>rotates by angle of -iΘ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rotations compose additively: Rᵢ</a:t>
            </a:r>
            <a:r>
              <a:rPr baseline="30000" lang="en"/>
              <a:t>T</a:t>
            </a:r>
            <a:r>
              <a:rPr lang="en"/>
              <a:t> · Rⱼ = R</a:t>
            </a:r>
            <a:r>
              <a:rPr baseline="-25000" lang="en"/>
              <a:t>-i + j</a:t>
            </a:r>
            <a:endParaRPr/>
          </a:p>
        </p:txBody>
      </p:sp>
      <p:pic>
        <p:nvPicPr>
          <p:cNvPr id="84" name="Google Shape;84;p17" title="Screenshot 2025-10-11 at 3.26.56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1225" y="2901375"/>
            <a:ext cx="2815351" cy="207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 title="Screenshot 2025-10-11 at 3.27.18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300" y="3616875"/>
            <a:ext cx="4342874" cy="108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Intuition: Building the Position Matrix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</a:t>
            </a:r>
            <a:r>
              <a:rPr baseline="30000" lang="en"/>
              <a:t>T</a:t>
            </a:r>
            <a:r>
              <a:rPr lang="en"/>
              <a:t>K gives L x L matrix of attention scores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P[m][n]: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row m = query token at position 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 n = key token at position 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value = relative position between them = m - n</a:t>
            </a:r>
            <a:endParaRPr/>
          </a:p>
        </p:txBody>
      </p:sp>
      <p:pic>
        <p:nvPicPr>
          <p:cNvPr id="92" name="Google Shape;92;p18" title="Screenshot 2025-10-11 at 3.40.26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2475" y="290850"/>
            <a:ext cx="2737150" cy="215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3300" y="2964000"/>
            <a:ext cx="2028826" cy="17064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1003300" y="2340900"/>
            <a:ext cx="617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Key Positions (n)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5" name="Google Shape;95;p18"/>
          <p:cNvSpPr txBox="1"/>
          <p:nvPr/>
        </p:nvSpPr>
        <p:spPr>
          <a:xfrm rot="-5400000">
            <a:off x="-587550" y="3586374"/>
            <a:ext cx="226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Query</a:t>
            </a:r>
            <a:r>
              <a:rPr lang="en" sz="1800">
                <a:solidFill>
                  <a:schemeClr val="dk2"/>
                </a:solidFill>
              </a:rPr>
              <a:t> Positions (m)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1397000" y="296400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← query 0 attending to keys</a:t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1701700" y="327025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← query 1 attending to keys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96998" y="2545178"/>
            <a:ext cx="2087450" cy="254408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6484450" y="2635100"/>
            <a:ext cx="5947800" cy="25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" sz="1500"/>
              <a:t>[only docs longer than i contribute]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" sz="1500"/>
              <a:t>[substitute k = s-i]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" sz="1500"/>
              <a:t>[POV: you’re 7y/o Carl Gauss]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[quadratic in distance from end]</a:t>
            </a:r>
            <a:endParaRPr sz="1500"/>
          </a:p>
        </p:txBody>
      </p:sp>
      <p:pic>
        <p:nvPicPr>
          <p:cNvPr id="100" name="Google Shape;100;p18" title="Screenshot 2025-10-14 at 1.05.15 PM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79875" y="4570800"/>
            <a:ext cx="498475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 title="Screenshot 2025-10-14 at 1.05.15 PM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59250" y="4032250"/>
            <a:ext cx="4984750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 title="Screenshot 2025-10-14 at 1.05.15 PM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59250" y="3316999"/>
            <a:ext cx="4984750" cy="73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 title="Screenshot 2025-10-14 at 1.05.15 PM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79900" y="2527700"/>
            <a:ext cx="4864100" cy="73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127125"/>
            <a:ext cx="8520600" cy="49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Effective-vs-training context length gap is still a problem for models that use RoPE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Position </a:t>
            </a:r>
            <a:r>
              <a:rPr lang="en"/>
              <a:t>frequency</a:t>
            </a:r>
            <a:r>
              <a:rPr lang="en"/>
              <a:t> imbalance problem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Toeplitz matrix structure is fundamental to relative PE + attention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even with perfect data, we still have linear decay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Continual training is cost-ineffective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Llama3.1 used 6 stages of continual training with 800B tokens, you can’t do this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Interpolation and Extrapolation approaches fail for the same reasons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Extrapolation (YaRN, NTK-RoPE, etc) train on length L, test on length &gt; 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Problem: if we make position 200K behave like position 100K, what happens if position 100k is already undertrained?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Standard interpolation shares this problem: tail positions are effectively OOD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PROBING EXPERIMENT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152475"/>
            <a:ext cx="8520600" cy="39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Question: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Setup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Training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1.3B models: max length of </a:t>
            </a:r>
            <a:r>
              <a:rPr b="1" lang="en"/>
              <a:t>2k</a:t>
            </a:r>
            <a:r>
              <a:rPr lang="en"/>
              <a:t> and </a:t>
            </a:r>
            <a:r>
              <a:rPr b="1" lang="en"/>
              <a:t>4k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SlimPajama (1T tokens)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Position frequency is difficult to control directly, so instead: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b="1" lang="en"/>
              <a:t>Consumed tokens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b="1" lang="en"/>
              <a:t>Training context window size</a:t>
            </a: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187775" y="1595600"/>
            <a:ext cx="8772000" cy="846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2"/>
                </a:solidFill>
              </a:rPr>
              <a:t>How does </a:t>
            </a:r>
            <a:r>
              <a:rPr lang="en" sz="1700" u="sng">
                <a:solidFill>
                  <a:schemeClr val="dk2"/>
                </a:solidFill>
              </a:rPr>
              <a:t>position frequency</a:t>
            </a:r>
            <a:r>
              <a:rPr lang="en" sz="1700">
                <a:solidFill>
                  <a:schemeClr val="dk2"/>
                </a:solidFill>
              </a:rPr>
              <a:t> observed in the training corpus and the model’s </a:t>
            </a:r>
            <a:r>
              <a:rPr lang="en" sz="1700" u="sng">
                <a:solidFill>
                  <a:schemeClr val="dk2"/>
                </a:solidFill>
              </a:rPr>
              <a:t>effective length</a:t>
            </a:r>
            <a:r>
              <a:rPr lang="en" sz="1700">
                <a:solidFill>
                  <a:schemeClr val="dk2"/>
                </a:solidFill>
              </a:rPr>
              <a:t> relates?</a:t>
            </a:r>
            <a:endParaRPr sz="1300"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3025" y="-44075"/>
            <a:ext cx="2505419" cy="130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Larger training context window consumes fewer tokens to achieve the same effective context length. (Sounds intuitive)</a:t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2825" y="1890850"/>
            <a:ext cx="4438325" cy="2887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