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modernComment_10D_DB0719A9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67" r:id="rId3"/>
    <p:sldId id="264" r:id="rId4"/>
    <p:sldId id="263" r:id="rId5"/>
    <p:sldId id="257" r:id="rId6"/>
    <p:sldId id="266" r:id="rId7"/>
    <p:sldId id="258" r:id="rId8"/>
    <p:sldId id="265" r:id="rId9"/>
    <p:sldId id="273" r:id="rId10"/>
    <p:sldId id="268" r:id="rId11"/>
    <p:sldId id="262" r:id="rId12"/>
    <p:sldId id="274" r:id="rId13"/>
    <p:sldId id="269" r:id="rId14"/>
    <p:sldId id="272" r:id="rId15"/>
    <p:sldId id="271" r:id="rId16"/>
    <p:sldId id="276" r:id="rId17"/>
    <p:sldId id="277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B284909-2FBD-C2E4-37BF-76CC89F6AF19}" name="Milton Lin" initials="ML" userId="S::clin130@jh.edu::9684b4bb-c933-46ac-ab72-13ba9b8d4aab" providerId="AD"/>
  <p188:author id="{62A83567-6740-53B4-1D3F-CAAD2D05D52D}" name="Mian Zhong" initials="MZ" userId="S::mzhong8@jh.edu::418e3cf6-bf57-4a7b-a415-06a92093388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F4D3E7-66CA-0A89-E01D-E0FB64D701A1}" v="47" dt="2024-09-24T11:39:45.390"/>
    <p1510:client id="{93A72265-E7D4-AA45-8C9F-E05E0CB0EFFE}" v="869" dt="2024-09-24T12:55:55.155"/>
    <p1510:client id="{B63DB0E7-A165-E206-C959-B943B35E9E79}" v="217" dt="2024-09-24T12:08:18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modernComment_10D_DB0719A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F2FF762-2189-3B48-B5CE-04F00FA34DCE}" authorId="{62A83567-6740-53B4-1D3F-CAAD2D05D52D}" status="resolved" created="2024-09-22T16:26:39.169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674675625" sldId="269"/>
      <ac:spMk id="3" creationId="{CDA52A70-341D-EF78-EE41-55CADCBF4E3F}"/>
      <ac:txMk cp="11" len="15">
        <ac:context len="165" hash="2500192039"/>
      </ac:txMk>
    </ac:txMkLst>
    <p188:pos x="3006012" y="376399"/>
    <p188:txBody>
      <a:bodyPr/>
      <a:lstStyle/>
      <a:p>
        <a:r>
          <a:rPr lang="en-US"/>
          <a:t>Add something here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3BA19-4901-5B40-947C-F352811F0A6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B3FFB-23BB-1A45-BCB0-EA752573E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4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B3FFB-23BB-1A45-BCB0-EA752573E9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93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B3FFB-23BB-1A45-BCB0-EA752573E9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05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B3FFB-23BB-1A45-BCB0-EA752573E9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08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B3FFB-23BB-1A45-BCB0-EA752573E9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35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>
                <a:cs typeface="+mn-lt"/>
              </a:rPr>
            </a:br>
            <a:r>
              <a:rPr lang="en-US"/>
              <a:t>Caveats </a:t>
            </a:r>
          </a:p>
          <a:p>
            <a:r>
              <a:rPr lang="en-US"/>
              <a:t>a: Latent capabilities, learned through self-supervised or reinforcement learning, might be more challenging to elicit compared to capabilities directly observed during pretraining.</a:t>
            </a:r>
          </a:p>
          <a:p>
            <a:br>
              <a:rPr lang="en-US"/>
            </a:br>
            <a:endParaRPr lang="en-US"/>
          </a:p>
          <a:p>
            <a:r>
              <a:rPr lang="en-US"/>
              <a:t>b: </a:t>
            </a:r>
            <a:r>
              <a:rPr lang="en-US" b="1"/>
              <a:t>Section D</a:t>
            </a:r>
            <a:r>
              <a:rPr lang="en-US"/>
              <a:t> provides empirical evidence that models can effectively generalize from weak supervision, even when they haven't directly observed the tasks in question. This is done with </a:t>
            </a:r>
            <a:r>
              <a:rPr lang="en-US" err="1"/>
              <a:t>AlexNet</a:t>
            </a:r>
            <a:r>
              <a:rPr lang="en-US"/>
              <a:t> Classifier + DINO self supervised model. </a:t>
            </a:r>
          </a:p>
          <a:p>
            <a:br>
              <a:rPr lang="en-US"/>
            </a:br>
            <a:endParaRPr lang="en-US"/>
          </a:p>
          <a:p>
            <a:br>
              <a:rPr lang="en-US"/>
            </a:br>
            <a:endParaRPr lang="en-US"/>
          </a:p>
          <a:p>
            <a:r>
              <a:rPr lang="en-US"/>
              <a:t>c. </a:t>
            </a:r>
            <a:r>
              <a:rPr lang="en-US" b="1"/>
              <a:t>Weak-to-Strong with Prompting</a:t>
            </a:r>
            <a:r>
              <a:rPr lang="en-US"/>
              <a:t>: Few-shot weak-to-strong performance is weaker compared to ground-truth supervision but improves significantly for larger models, suggesting prompting's role in unlocking latent knowledge. Reason: For tasks that do not align with pretraining patterns, prompting may be significantly less effective than finetuning.</a:t>
            </a:r>
          </a:p>
          <a:p>
            <a:br>
              <a:rPr lang="en-US"/>
            </a:br>
            <a:endParaRPr lang="en-US"/>
          </a:p>
          <a:p>
            <a:br>
              <a:rPr lang="en-US"/>
            </a:br>
            <a:endParaRPr lang="en-US"/>
          </a:p>
          <a:p>
            <a:endParaRPr lang="en-US"/>
          </a:p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B3FFB-23BB-1A45-BCB0-EA752573E9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84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ptos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B3FFB-23BB-1A45-BCB0-EA752573E9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56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Slides 10-12 </a:t>
            </a:r>
          </a:p>
          <a:p>
            <a:r>
              <a:rPr lang="en-US"/>
              <a:t>a. </a:t>
            </a:r>
            <a:r>
              <a:rPr lang="en-US" b="1"/>
              <a:t>NLP vs Reward Modeling</a:t>
            </a:r>
            <a:r>
              <a:rPr lang="en-US"/>
              <a:t>: In NLP tasks, weak-to-strong models typically recover up to 50% of the performance gap between the weak supervisor and the ground truth. In contrast, weak-to-strong performance for reward modeling tasks recovers only about 10% of this gap.</a:t>
            </a:r>
          </a:p>
          <a:p>
            <a:br>
              <a:rPr lang="en-US"/>
            </a:br>
            <a:endParaRPr lang="en-US"/>
          </a:p>
          <a:p>
            <a:r>
              <a:rPr lang="en-US"/>
              <a:t>b. What makes a concept easy or hard to elicit? What is a good definition of “salience”? </a:t>
            </a:r>
          </a:p>
          <a:p>
            <a:r>
              <a:rPr lang="en-US"/>
              <a:t>bi) Significant performance improvement is seen in the strong student models when generative finetuning is applied to the reward modeling data.</a:t>
            </a:r>
          </a:p>
          <a:p>
            <a:r>
              <a:rPr lang="en-US"/>
              <a:t>bii) </a:t>
            </a:r>
            <a:r>
              <a:rPr lang="en-US" b="1"/>
              <a:t>Performance Gap Recovered (PGR)</a:t>
            </a:r>
            <a:r>
              <a:rPr lang="en-US"/>
              <a:t>: Even with finetuning, the best PGR in reward modeling is still far behind that of NLP tasks.</a:t>
            </a:r>
          </a:p>
          <a:p>
            <a:br>
              <a:rPr lang="en-US"/>
            </a:br>
            <a:endParaRPr lang="en-US"/>
          </a:p>
          <a:p>
            <a:r>
              <a:rPr lang="en-US"/>
              <a:t> </a:t>
            </a:r>
          </a:p>
          <a:p>
            <a:r>
              <a:rPr lang="en-US"/>
              <a:t>c. Despite its limitations, the paper suggests that improving weak-to-strong generalization is a tractable problem with empirical progress demonstrated through methods like auxiliary loss and bootstrapping.</a:t>
            </a:r>
          </a:p>
          <a:p>
            <a:br>
              <a:rPr lang="en-US"/>
            </a:b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B3FFB-23BB-1A45-BCB0-EA752573E9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86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Figure</a:t>
            </a:r>
            <a:r>
              <a:rPr lang="zh-CN" altLang="en-US"/>
              <a:t> </a:t>
            </a:r>
            <a:r>
              <a:rPr lang="en-US" altLang="zh-CN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B3FFB-23BB-1A45-BCB0-EA752573E9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41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6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9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1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4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7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8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8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2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6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7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1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D_DB0719A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4" name="Rectangle 1083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33694" y="5059192"/>
            <a:ext cx="5858184" cy="1160633"/>
          </a:xfrm>
        </p:spPr>
        <p:txBody>
          <a:bodyPr anchor="t">
            <a:normAutofit/>
          </a:bodyPr>
          <a:lstStyle/>
          <a:p>
            <a:pPr algn="r"/>
            <a:r>
              <a:rPr lang="en-US" sz="3700">
                <a:solidFill>
                  <a:schemeClr val="tx2"/>
                </a:solidFill>
              </a:rPr>
              <a:t>How can weak supervisors control strong models?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41234" y="4375438"/>
            <a:ext cx="5650644" cy="6837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2000">
                <a:solidFill>
                  <a:schemeClr val="tx2"/>
                </a:solidFill>
              </a:rPr>
              <a:t>Mian Zhong &amp; Milton Lin</a:t>
            </a:r>
          </a:p>
        </p:txBody>
      </p:sp>
      <p:pic>
        <p:nvPicPr>
          <p:cNvPr id="5" name="Picture 2" descr="Pokémon at 25: How 151 fictional species took over the world | CNN">
            <a:extLst>
              <a:ext uri="{FF2B5EF4-FFF2-40B4-BE49-F238E27FC236}">
                <a16:creationId xmlns:a16="http://schemas.microsoft.com/office/drawing/2014/main" id="{D8344E6E-1BCD-1380-D651-79357B2048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87" r="21716" b="-2"/>
          <a:stretch/>
        </p:blipFill>
        <p:spPr bwMode="auto">
          <a:xfrm>
            <a:off x="1" y="1326931"/>
            <a:ext cx="5190767" cy="5530385"/>
          </a:xfrm>
          <a:custGeom>
            <a:avLst/>
            <a:gdLst/>
            <a:ahLst/>
            <a:cxnLst/>
            <a:rect l="l" t="t" r="r" b="b"/>
            <a:pathLst>
              <a:path w="5190767" h="5530385">
                <a:moveTo>
                  <a:pt x="1986067" y="0"/>
                </a:moveTo>
                <a:cubicBezTo>
                  <a:pt x="3755974" y="0"/>
                  <a:pt x="5190767" y="1434794"/>
                  <a:pt x="5190767" y="3204701"/>
                </a:cubicBezTo>
                <a:cubicBezTo>
                  <a:pt x="5190767" y="4089655"/>
                  <a:pt x="4832069" y="4890830"/>
                  <a:pt x="4252132" y="5470767"/>
                </a:cubicBezTo>
                <a:lnTo>
                  <a:pt x="4186536" y="5530385"/>
                </a:lnTo>
                <a:lnTo>
                  <a:pt x="0" y="5530385"/>
                </a:lnTo>
                <a:lnTo>
                  <a:pt x="0" y="692598"/>
                </a:lnTo>
                <a:lnTo>
                  <a:pt x="194287" y="547313"/>
                </a:lnTo>
                <a:cubicBezTo>
                  <a:pt x="705761" y="201768"/>
                  <a:pt x="1322351" y="0"/>
                  <a:pt x="1986067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54C5F191-28EB-4204-8F9D-2EA496514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296559"/>
            <a:ext cx="5462274" cy="5561548"/>
            <a:chOff x="1" y="1301814"/>
            <a:chExt cx="5462274" cy="5561548"/>
          </a:xfrm>
        </p:grpSpPr>
        <p:sp useBgFill="1"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D5CF2992-A97F-420B-AD95-7FEE9481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301814"/>
              <a:ext cx="5462274" cy="5561548"/>
            </a:xfrm>
            <a:custGeom>
              <a:avLst/>
              <a:gdLst>
                <a:gd name="connsiteX0" fmla="*/ 2074347 w 5533693"/>
                <a:gd name="connsiteY0" fmla="*/ 1975 h 5658322"/>
                <a:gd name="connsiteX1" fmla="*/ 3381971 w 5533693"/>
                <a:gd name="connsiteY1" fmla="*/ 198165 h 5658322"/>
                <a:gd name="connsiteX2" fmla="*/ 3460615 w 5533693"/>
                <a:gd name="connsiteY2" fmla="*/ 226209 h 5658322"/>
                <a:gd name="connsiteX3" fmla="*/ 3500059 w 5533693"/>
                <a:gd name="connsiteY3" fmla="*/ 240111 h 5658322"/>
                <a:gd name="connsiteX4" fmla="*/ 3539260 w 5533693"/>
                <a:gd name="connsiteY4" fmla="*/ 254728 h 5658322"/>
                <a:gd name="connsiteX5" fmla="*/ 3693872 w 5533693"/>
                <a:gd name="connsiteY5" fmla="*/ 319254 h 5658322"/>
                <a:gd name="connsiteX6" fmla="*/ 3845439 w 5533693"/>
                <a:gd name="connsiteY6" fmla="*/ 391504 h 5658322"/>
                <a:gd name="connsiteX7" fmla="*/ 3993112 w 5533693"/>
                <a:gd name="connsiteY7" fmla="*/ 472189 h 5658322"/>
                <a:gd name="connsiteX8" fmla="*/ 4534860 w 5533693"/>
                <a:gd name="connsiteY8" fmla="*/ 874076 h 5658322"/>
                <a:gd name="connsiteX9" fmla="*/ 5290387 w 5533693"/>
                <a:gd name="connsiteY9" fmla="*/ 1983958 h 5658322"/>
                <a:gd name="connsiteX10" fmla="*/ 5533504 w 5533693"/>
                <a:gd name="connsiteY10" fmla="*/ 3296091 h 5658322"/>
                <a:gd name="connsiteX11" fmla="*/ 4766873 w 5533693"/>
                <a:gd name="connsiteY11" fmla="*/ 5450843 h 5658322"/>
                <a:gd name="connsiteX12" fmla="*/ 4582558 w 5533693"/>
                <a:gd name="connsiteY12" fmla="*/ 5658322 h 5658322"/>
                <a:gd name="connsiteX13" fmla="*/ 4423702 w 5533693"/>
                <a:gd name="connsiteY13" fmla="*/ 5658322 h 5658322"/>
                <a:gd name="connsiteX14" fmla="*/ 4460355 w 5533693"/>
                <a:gd name="connsiteY14" fmla="*/ 5621021 h 5658322"/>
                <a:gd name="connsiteX15" fmla="*/ 4514287 w 5533693"/>
                <a:gd name="connsiteY15" fmla="*/ 5562320 h 5658322"/>
                <a:gd name="connsiteX16" fmla="*/ 4565051 w 5533693"/>
                <a:gd name="connsiteY16" fmla="*/ 5501003 h 5658322"/>
                <a:gd name="connsiteX17" fmla="*/ 4615332 w 5533693"/>
                <a:gd name="connsiteY17" fmla="*/ 5439330 h 5658322"/>
                <a:gd name="connsiteX18" fmla="*/ 4662324 w 5533693"/>
                <a:gd name="connsiteY18" fmla="*/ 5375280 h 5658322"/>
                <a:gd name="connsiteX19" fmla="*/ 4708586 w 5533693"/>
                <a:gd name="connsiteY19" fmla="*/ 5310874 h 5658322"/>
                <a:gd name="connsiteX20" fmla="*/ 4751439 w 5533693"/>
                <a:gd name="connsiteY20" fmla="*/ 5244209 h 5658322"/>
                <a:gd name="connsiteX21" fmla="*/ 4793805 w 5533693"/>
                <a:gd name="connsiteY21" fmla="*/ 5177308 h 5658322"/>
                <a:gd name="connsiteX22" fmla="*/ 4832883 w 5533693"/>
                <a:gd name="connsiteY22" fmla="*/ 5108504 h 5658322"/>
                <a:gd name="connsiteX23" fmla="*/ 5079531 w 5533693"/>
                <a:gd name="connsiteY23" fmla="*/ 4530628 h 5658322"/>
                <a:gd name="connsiteX24" fmla="*/ 5207481 w 5533693"/>
                <a:gd name="connsiteY24" fmla="*/ 3920310 h 5658322"/>
                <a:gd name="connsiteX25" fmla="*/ 5222212 w 5533693"/>
                <a:gd name="connsiteY25" fmla="*/ 3765594 h 5658322"/>
                <a:gd name="connsiteX26" fmla="*/ 5230368 w 5533693"/>
                <a:gd name="connsiteY26" fmla="*/ 3610637 h 5658322"/>
                <a:gd name="connsiteX27" fmla="*/ 5232682 w 5533693"/>
                <a:gd name="connsiteY27" fmla="*/ 3455681 h 5658322"/>
                <a:gd name="connsiteX28" fmla="*/ 5230978 w 5533693"/>
                <a:gd name="connsiteY28" fmla="*/ 3378323 h 5658322"/>
                <a:gd name="connsiteX29" fmla="*/ 5228908 w 5533693"/>
                <a:gd name="connsiteY29" fmla="*/ 3301082 h 5658322"/>
                <a:gd name="connsiteX30" fmla="*/ 5224526 w 5533693"/>
                <a:gd name="connsiteY30" fmla="*/ 3223843 h 5658322"/>
                <a:gd name="connsiteX31" fmla="*/ 5219047 w 5533693"/>
                <a:gd name="connsiteY31" fmla="*/ 3146841 h 5658322"/>
                <a:gd name="connsiteX32" fmla="*/ 5211986 w 5533693"/>
                <a:gd name="connsiteY32" fmla="*/ 3069956 h 5658322"/>
                <a:gd name="connsiteX33" fmla="*/ 5208577 w 5533693"/>
                <a:gd name="connsiteY33" fmla="*/ 3031574 h 5658322"/>
                <a:gd name="connsiteX34" fmla="*/ 5203707 w 5533693"/>
                <a:gd name="connsiteY34" fmla="*/ 2993310 h 5658322"/>
                <a:gd name="connsiteX35" fmla="*/ 5154766 w 5533693"/>
                <a:gd name="connsiteY35" fmla="*/ 2688746 h 5658322"/>
                <a:gd name="connsiteX36" fmla="*/ 4987372 w 5533693"/>
                <a:gd name="connsiteY36" fmla="*/ 2096253 h 5658322"/>
                <a:gd name="connsiteX37" fmla="*/ 4365884 w 5533693"/>
                <a:gd name="connsiteY37" fmla="*/ 1031051 h 5658322"/>
                <a:gd name="connsiteX38" fmla="*/ 3904118 w 5533693"/>
                <a:gd name="connsiteY38" fmla="*/ 602309 h 5658322"/>
                <a:gd name="connsiteX39" fmla="*/ 3773246 w 5533693"/>
                <a:gd name="connsiteY39" fmla="*/ 511048 h 5658322"/>
                <a:gd name="connsiteX40" fmla="*/ 3636896 w 5533693"/>
                <a:gd name="connsiteY40" fmla="*/ 426797 h 5658322"/>
                <a:gd name="connsiteX41" fmla="*/ 3495068 w 5533693"/>
                <a:gd name="connsiteY41" fmla="*/ 350745 h 5658322"/>
                <a:gd name="connsiteX42" fmla="*/ 3348491 w 5533693"/>
                <a:gd name="connsiteY42" fmla="*/ 282654 h 5658322"/>
                <a:gd name="connsiteX43" fmla="*/ 3329986 w 5533693"/>
                <a:gd name="connsiteY43" fmla="*/ 274335 h 5658322"/>
                <a:gd name="connsiteX44" fmla="*/ 3311117 w 5533693"/>
                <a:gd name="connsiteY44" fmla="*/ 266968 h 5658322"/>
                <a:gd name="connsiteX45" fmla="*/ 3273377 w 5533693"/>
                <a:gd name="connsiteY45" fmla="*/ 252233 h 5658322"/>
                <a:gd name="connsiteX46" fmla="*/ 3197776 w 5533693"/>
                <a:gd name="connsiteY46" fmla="*/ 222763 h 5658322"/>
                <a:gd name="connsiteX47" fmla="*/ 3120834 w 5533693"/>
                <a:gd name="connsiteY47" fmla="*/ 196501 h 5658322"/>
                <a:gd name="connsiteX48" fmla="*/ 3043285 w 5533693"/>
                <a:gd name="connsiteY48" fmla="*/ 171784 h 5658322"/>
                <a:gd name="connsiteX49" fmla="*/ 3004449 w 5533693"/>
                <a:gd name="connsiteY49" fmla="*/ 159544 h 5658322"/>
                <a:gd name="connsiteX50" fmla="*/ 2965006 w 5533693"/>
                <a:gd name="connsiteY50" fmla="*/ 149325 h 5658322"/>
                <a:gd name="connsiteX51" fmla="*/ 2885996 w 5533693"/>
                <a:gd name="connsiteY51" fmla="*/ 129123 h 5658322"/>
                <a:gd name="connsiteX52" fmla="*/ 2726270 w 5533693"/>
                <a:gd name="connsiteY52" fmla="*/ 95020 h 5658322"/>
                <a:gd name="connsiteX53" fmla="*/ 2073858 w 5533693"/>
                <a:gd name="connsiteY53" fmla="*/ 37624 h 5658322"/>
                <a:gd name="connsiteX54" fmla="*/ 1421447 w 5533693"/>
                <a:gd name="connsiteY54" fmla="*/ 85631 h 5658322"/>
                <a:gd name="connsiteX55" fmla="*/ 1341097 w 5533693"/>
                <a:gd name="connsiteY55" fmla="*/ 100130 h 5658322"/>
                <a:gd name="connsiteX56" fmla="*/ 1261844 w 5533693"/>
                <a:gd name="connsiteY56" fmla="*/ 119260 h 5658322"/>
                <a:gd name="connsiteX57" fmla="*/ 1182834 w 5533693"/>
                <a:gd name="connsiteY57" fmla="*/ 138748 h 5658322"/>
                <a:gd name="connsiteX58" fmla="*/ 1105041 w 5533693"/>
                <a:gd name="connsiteY58" fmla="*/ 162278 h 5658322"/>
                <a:gd name="connsiteX59" fmla="*/ 1027492 w 5533693"/>
                <a:gd name="connsiteY59" fmla="*/ 186520 h 5658322"/>
                <a:gd name="connsiteX60" fmla="*/ 1008135 w 5533693"/>
                <a:gd name="connsiteY60" fmla="*/ 192699 h 5658322"/>
                <a:gd name="connsiteX61" fmla="*/ 989144 w 5533693"/>
                <a:gd name="connsiteY61" fmla="*/ 199829 h 5658322"/>
                <a:gd name="connsiteX62" fmla="*/ 951282 w 5533693"/>
                <a:gd name="connsiteY62" fmla="*/ 214326 h 5658322"/>
                <a:gd name="connsiteX63" fmla="*/ 875803 w 5533693"/>
                <a:gd name="connsiteY63" fmla="*/ 243439 h 5658322"/>
                <a:gd name="connsiteX64" fmla="*/ 856933 w 5533693"/>
                <a:gd name="connsiteY64" fmla="*/ 250688 h 5658322"/>
                <a:gd name="connsiteX65" fmla="*/ 838551 w 5533693"/>
                <a:gd name="connsiteY65" fmla="*/ 259007 h 5658322"/>
                <a:gd name="connsiteX66" fmla="*/ 801784 w 5533693"/>
                <a:gd name="connsiteY66" fmla="*/ 275762 h 5658322"/>
                <a:gd name="connsiteX67" fmla="*/ 256262 w 5533693"/>
                <a:gd name="connsiteY67" fmla="*/ 607301 h 5658322"/>
                <a:gd name="connsiteX68" fmla="*/ 21255 w 5533693"/>
                <a:gd name="connsiteY68" fmla="*/ 817914 h 5658322"/>
                <a:gd name="connsiteX69" fmla="*/ 0 w 5533693"/>
                <a:gd name="connsiteY69" fmla="*/ 841922 h 5658322"/>
                <a:gd name="connsiteX70" fmla="*/ 0 w 5533693"/>
                <a:gd name="connsiteY70" fmla="*/ 582568 h 5658322"/>
                <a:gd name="connsiteX71" fmla="*/ 18177 w 5533693"/>
                <a:gd name="connsiteY71" fmla="*/ 568907 h 5658322"/>
                <a:gd name="connsiteX72" fmla="*/ 158868 w 5533693"/>
                <a:gd name="connsiteY72" fmla="*/ 475399 h 5658322"/>
                <a:gd name="connsiteX73" fmla="*/ 764774 w 5533693"/>
                <a:gd name="connsiteY73" fmla="*/ 186758 h 5658322"/>
                <a:gd name="connsiteX74" fmla="*/ 2074347 w 5533693"/>
                <a:gd name="connsiteY74" fmla="*/ 1975 h 565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533693" h="5658322">
                  <a:moveTo>
                    <a:pt x="2074347" y="1975"/>
                  </a:moveTo>
                  <a:cubicBezTo>
                    <a:pt x="2514563" y="2331"/>
                    <a:pt x="2958797" y="57351"/>
                    <a:pt x="3381971" y="198165"/>
                  </a:cubicBezTo>
                  <a:lnTo>
                    <a:pt x="3460615" y="226209"/>
                  </a:lnTo>
                  <a:lnTo>
                    <a:pt x="3500059" y="240111"/>
                  </a:lnTo>
                  <a:cubicBezTo>
                    <a:pt x="3513208" y="244865"/>
                    <a:pt x="3526478" y="249024"/>
                    <a:pt x="3539260" y="254728"/>
                  </a:cubicBezTo>
                  <a:cubicBezTo>
                    <a:pt x="3590634" y="276237"/>
                    <a:pt x="3642619" y="296913"/>
                    <a:pt x="3693872" y="319254"/>
                  </a:cubicBezTo>
                  <a:cubicBezTo>
                    <a:pt x="3744271" y="343258"/>
                    <a:pt x="3795282" y="366549"/>
                    <a:pt x="3845439" y="391504"/>
                  </a:cubicBezTo>
                  <a:cubicBezTo>
                    <a:pt x="3894501" y="418359"/>
                    <a:pt x="3944415" y="444265"/>
                    <a:pt x="3993112" y="472189"/>
                  </a:cubicBezTo>
                  <a:cubicBezTo>
                    <a:pt x="4187046" y="585435"/>
                    <a:pt x="4369536" y="720191"/>
                    <a:pt x="4534860" y="874076"/>
                  </a:cubicBezTo>
                  <a:cubicBezTo>
                    <a:pt x="4865631" y="1182086"/>
                    <a:pt x="5123844" y="1566505"/>
                    <a:pt x="5290387" y="1983958"/>
                  </a:cubicBezTo>
                  <a:cubicBezTo>
                    <a:pt x="5457904" y="2401531"/>
                    <a:pt x="5538132" y="2850357"/>
                    <a:pt x="5533504" y="3296091"/>
                  </a:cubicBezTo>
                  <a:cubicBezTo>
                    <a:pt x="5526154" y="4076856"/>
                    <a:pt x="5251390" y="4847250"/>
                    <a:pt x="4766873" y="5450843"/>
                  </a:cubicBezTo>
                  <a:lnTo>
                    <a:pt x="4582558" y="5658322"/>
                  </a:lnTo>
                  <a:lnTo>
                    <a:pt x="4423702" y="5658322"/>
                  </a:lnTo>
                  <a:lnTo>
                    <a:pt x="4460355" y="5621021"/>
                  </a:lnTo>
                  <a:lnTo>
                    <a:pt x="4514287" y="5562320"/>
                  </a:lnTo>
                  <a:cubicBezTo>
                    <a:pt x="4531939" y="5542475"/>
                    <a:pt x="4548009" y="5521322"/>
                    <a:pt x="4565051" y="5501003"/>
                  </a:cubicBezTo>
                  <a:lnTo>
                    <a:pt x="4615332" y="5439330"/>
                  </a:lnTo>
                  <a:cubicBezTo>
                    <a:pt x="4631279" y="5418177"/>
                    <a:pt x="4646619" y="5396669"/>
                    <a:pt x="4662324" y="5375280"/>
                  </a:cubicBezTo>
                  <a:cubicBezTo>
                    <a:pt x="4677906" y="5353889"/>
                    <a:pt x="4693490" y="5332501"/>
                    <a:pt x="4708586" y="5310874"/>
                  </a:cubicBezTo>
                  <a:lnTo>
                    <a:pt x="4751439" y="5244209"/>
                  </a:lnTo>
                  <a:cubicBezTo>
                    <a:pt x="4765560" y="5221869"/>
                    <a:pt x="4780535" y="5200122"/>
                    <a:pt x="4793805" y="5177308"/>
                  </a:cubicBezTo>
                  <a:lnTo>
                    <a:pt x="4832883" y="5108504"/>
                  </a:lnTo>
                  <a:cubicBezTo>
                    <a:pt x="4936119" y="4924791"/>
                    <a:pt x="5018052" y="4730264"/>
                    <a:pt x="5079531" y="4530628"/>
                  </a:cubicBezTo>
                  <a:cubicBezTo>
                    <a:pt x="5141133" y="4330992"/>
                    <a:pt x="5183620" y="4126364"/>
                    <a:pt x="5207481" y="3920310"/>
                  </a:cubicBezTo>
                  <a:lnTo>
                    <a:pt x="5222212" y="3765594"/>
                  </a:lnTo>
                  <a:cubicBezTo>
                    <a:pt x="5224889" y="3713902"/>
                    <a:pt x="5228422" y="3662211"/>
                    <a:pt x="5230368" y="3610637"/>
                  </a:cubicBezTo>
                  <a:cubicBezTo>
                    <a:pt x="5230978" y="3558946"/>
                    <a:pt x="5233047" y="3507372"/>
                    <a:pt x="5232682" y="3455681"/>
                  </a:cubicBezTo>
                  <a:lnTo>
                    <a:pt x="5230978" y="3378323"/>
                  </a:lnTo>
                  <a:cubicBezTo>
                    <a:pt x="5230247" y="3352536"/>
                    <a:pt x="5230978" y="3326750"/>
                    <a:pt x="5228908" y="3301082"/>
                  </a:cubicBezTo>
                  <a:lnTo>
                    <a:pt x="5224526" y="3223843"/>
                  </a:lnTo>
                  <a:cubicBezTo>
                    <a:pt x="5222942" y="3198176"/>
                    <a:pt x="5222091" y="3172388"/>
                    <a:pt x="5219047" y="3146841"/>
                  </a:cubicBezTo>
                  <a:lnTo>
                    <a:pt x="5211986" y="3069956"/>
                  </a:lnTo>
                  <a:lnTo>
                    <a:pt x="5208577" y="3031574"/>
                  </a:lnTo>
                  <a:cubicBezTo>
                    <a:pt x="5207481" y="3018739"/>
                    <a:pt x="5205291" y="3006024"/>
                    <a:pt x="5203707" y="2993310"/>
                  </a:cubicBezTo>
                  <a:cubicBezTo>
                    <a:pt x="5190925" y="2891234"/>
                    <a:pt x="5174976" y="2789515"/>
                    <a:pt x="5154766" y="2688746"/>
                  </a:cubicBezTo>
                  <a:cubicBezTo>
                    <a:pt x="5114592" y="2487208"/>
                    <a:pt x="5058835" y="2288879"/>
                    <a:pt x="4987372" y="2096253"/>
                  </a:cubicBezTo>
                  <a:cubicBezTo>
                    <a:pt x="4844205" y="1711360"/>
                    <a:pt x="4640044" y="1346549"/>
                    <a:pt x="4365884" y="1031051"/>
                  </a:cubicBezTo>
                  <a:cubicBezTo>
                    <a:pt x="4229168" y="873245"/>
                    <a:pt x="4074921" y="728388"/>
                    <a:pt x="3904118" y="602309"/>
                  </a:cubicBezTo>
                  <a:cubicBezTo>
                    <a:pt x="3861266" y="571057"/>
                    <a:pt x="3816952" y="541587"/>
                    <a:pt x="3773246" y="511048"/>
                  </a:cubicBezTo>
                  <a:cubicBezTo>
                    <a:pt x="3728445" y="482291"/>
                    <a:pt x="3682427" y="455077"/>
                    <a:pt x="3636896" y="426797"/>
                  </a:cubicBezTo>
                  <a:cubicBezTo>
                    <a:pt x="3590268" y="400416"/>
                    <a:pt x="3542425" y="376174"/>
                    <a:pt x="3495068" y="350745"/>
                  </a:cubicBezTo>
                  <a:cubicBezTo>
                    <a:pt x="3446980" y="326859"/>
                    <a:pt x="3397553" y="305232"/>
                    <a:pt x="3348491" y="282654"/>
                  </a:cubicBezTo>
                  <a:lnTo>
                    <a:pt x="3329986" y="274335"/>
                  </a:lnTo>
                  <a:lnTo>
                    <a:pt x="3311117" y="266968"/>
                  </a:lnTo>
                  <a:lnTo>
                    <a:pt x="3273377" y="252233"/>
                  </a:lnTo>
                  <a:lnTo>
                    <a:pt x="3197776" y="222763"/>
                  </a:lnTo>
                  <a:cubicBezTo>
                    <a:pt x="3172818" y="212187"/>
                    <a:pt x="3146644" y="205057"/>
                    <a:pt x="3120834" y="196501"/>
                  </a:cubicBezTo>
                  <a:lnTo>
                    <a:pt x="3043285" y="171784"/>
                  </a:lnTo>
                  <a:lnTo>
                    <a:pt x="3004449" y="159544"/>
                  </a:lnTo>
                  <a:lnTo>
                    <a:pt x="2965006" y="149325"/>
                  </a:lnTo>
                  <a:lnTo>
                    <a:pt x="2885996" y="129123"/>
                  </a:lnTo>
                  <a:cubicBezTo>
                    <a:pt x="2833525" y="114388"/>
                    <a:pt x="2779716" y="105596"/>
                    <a:pt x="2726270" y="95020"/>
                  </a:cubicBezTo>
                  <a:cubicBezTo>
                    <a:pt x="2511884" y="54617"/>
                    <a:pt x="2293237" y="36911"/>
                    <a:pt x="2073858" y="37624"/>
                  </a:cubicBezTo>
                  <a:cubicBezTo>
                    <a:pt x="1854602" y="32158"/>
                    <a:pt x="1635835" y="46774"/>
                    <a:pt x="1421447" y="85631"/>
                  </a:cubicBezTo>
                  <a:lnTo>
                    <a:pt x="1341097" y="100130"/>
                  </a:lnTo>
                  <a:lnTo>
                    <a:pt x="1261844" y="119260"/>
                  </a:lnTo>
                  <a:lnTo>
                    <a:pt x="1182834" y="138748"/>
                  </a:lnTo>
                  <a:cubicBezTo>
                    <a:pt x="1156538" y="145404"/>
                    <a:pt x="1130972" y="154555"/>
                    <a:pt x="1105041" y="162278"/>
                  </a:cubicBezTo>
                  <a:lnTo>
                    <a:pt x="1027492" y="186520"/>
                  </a:lnTo>
                  <a:cubicBezTo>
                    <a:pt x="1021040" y="188540"/>
                    <a:pt x="1014589" y="190440"/>
                    <a:pt x="1008135" y="192699"/>
                  </a:cubicBezTo>
                  <a:lnTo>
                    <a:pt x="989144" y="199829"/>
                  </a:lnTo>
                  <a:lnTo>
                    <a:pt x="951282" y="214326"/>
                  </a:lnTo>
                  <a:lnTo>
                    <a:pt x="875803" y="243439"/>
                  </a:lnTo>
                  <a:lnTo>
                    <a:pt x="856933" y="250688"/>
                  </a:lnTo>
                  <a:lnTo>
                    <a:pt x="838551" y="259007"/>
                  </a:lnTo>
                  <a:lnTo>
                    <a:pt x="801784" y="275762"/>
                  </a:lnTo>
                  <a:cubicBezTo>
                    <a:pt x="605294" y="363459"/>
                    <a:pt x="421707" y="475635"/>
                    <a:pt x="256262" y="607301"/>
                  </a:cubicBezTo>
                  <a:cubicBezTo>
                    <a:pt x="173416" y="673014"/>
                    <a:pt x="95045" y="743481"/>
                    <a:pt x="21255" y="817914"/>
                  </a:cubicBezTo>
                  <a:lnTo>
                    <a:pt x="0" y="841922"/>
                  </a:lnTo>
                  <a:lnTo>
                    <a:pt x="0" y="582568"/>
                  </a:lnTo>
                  <a:lnTo>
                    <a:pt x="18177" y="568907"/>
                  </a:lnTo>
                  <a:cubicBezTo>
                    <a:pt x="64191" y="536358"/>
                    <a:pt x="111115" y="505165"/>
                    <a:pt x="158868" y="475399"/>
                  </a:cubicBezTo>
                  <a:cubicBezTo>
                    <a:pt x="349879" y="356329"/>
                    <a:pt x="553918" y="259838"/>
                    <a:pt x="764774" y="186758"/>
                  </a:cubicBezTo>
                  <a:cubicBezTo>
                    <a:pt x="1186974" y="39644"/>
                    <a:pt x="1634251" y="-11096"/>
                    <a:pt x="2074347" y="1975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90DCACEF-1C30-43E7-A31A-CDEA73261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301814"/>
              <a:ext cx="5373609" cy="5561548"/>
            </a:xfrm>
            <a:custGeom>
              <a:avLst/>
              <a:gdLst>
                <a:gd name="connsiteX0" fmla="*/ 0 w 5357389"/>
                <a:gd name="connsiteY0" fmla="*/ 4891867 h 5648266"/>
                <a:gd name="connsiteX1" fmla="*/ 31013 w 5357389"/>
                <a:gd name="connsiteY1" fmla="*/ 4942857 h 5648266"/>
                <a:gd name="connsiteX2" fmla="*/ 165807 w 5357389"/>
                <a:gd name="connsiteY2" fmla="*/ 5122096 h 5648266"/>
                <a:gd name="connsiteX3" fmla="*/ 670330 w 5357389"/>
                <a:gd name="connsiteY3" fmla="*/ 5558143 h 5648266"/>
                <a:gd name="connsiteX4" fmla="*/ 839514 w 5357389"/>
                <a:gd name="connsiteY4" fmla="*/ 5648266 h 5648266"/>
                <a:gd name="connsiteX5" fmla="*/ 0 w 5357389"/>
                <a:gd name="connsiteY5" fmla="*/ 5648266 h 5648266"/>
                <a:gd name="connsiteX6" fmla="*/ 1924604 w 5357389"/>
                <a:gd name="connsiteY6" fmla="*/ 0 h 5648266"/>
                <a:gd name="connsiteX7" fmla="*/ 2045371 w 5357389"/>
                <a:gd name="connsiteY7" fmla="*/ 1902 h 5648266"/>
                <a:gd name="connsiteX8" fmla="*/ 2052920 w 5357389"/>
                <a:gd name="connsiteY8" fmla="*/ 1902 h 5648266"/>
                <a:gd name="connsiteX9" fmla="*/ 4545522 w 5357389"/>
                <a:gd name="connsiteY9" fmla="*/ 5554508 h 5648266"/>
                <a:gd name="connsiteX10" fmla="*/ 4452220 w 5357389"/>
                <a:gd name="connsiteY10" fmla="*/ 5648266 h 5648266"/>
                <a:gd name="connsiteX11" fmla="*/ 3207530 w 5357389"/>
                <a:gd name="connsiteY11" fmla="*/ 5648266 h 5648266"/>
                <a:gd name="connsiteX12" fmla="*/ 3422735 w 5357389"/>
                <a:gd name="connsiteY12" fmla="*/ 5542964 h 5648266"/>
                <a:gd name="connsiteX13" fmla="*/ 3985928 w 5357389"/>
                <a:gd name="connsiteY13" fmla="*/ 5096072 h 5648266"/>
                <a:gd name="connsiteX14" fmla="*/ 4462911 w 5357389"/>
                <a:gd name="connsiteY14" fmla="*/ 4290397 h 5648266"/>
                <a:gd name="connsiteX15" fmla="*/ 4626897 w 5357389"/>
                <a:gd name="connsiteY15" fmla="*/ 3328934 h 5648266"/>
                <a:gd name="connsiteX16" fmla="*/ 4458285 w 5357389"/>
                <a:gd name="connsiteY16" fmla="*/ 2344776 h 5648266"/>
                <a:gd name="connsiteX17" fmla="*/ 3971076 w 5357389"/>
                <a:gd name="connsiteY17" fmla="*/ 1510225 h 5648266"/>
                <a:gd name="connsiteX18" fmla="*/ 3188280 w 5357389"/>
                <a:gd name="connsiteY18" fmla="*/ 938054 h 5648266"/>
                <a:gd name="connsiteX19" fmla="*/ 2052797 w 5357389"/>
                <a:gd name="connsiteY19" fmla="*/ 714888 h 5648266"/>
                <a:gd name="connsiteX20" fmla="*/ 2046101 w 5357389"/>
                <a:gd name="connsiteY20" fmla="*/ 714888 h 5648266"/>
                <a:gd name="connsiteX21" fmla="*/ 2033806 w 5357389"/>
                <a:gd name="connsiteY21" fmla="*/ 714888 h 5648266"/>
                <a:gd name="connsiteX22" fmla="*/ 2021510 w 5357389"/>
                <a:gd name="connsiteY22" fmla="*/ 714532 h 5648266"/>
                <a:gd name="connsiteX23" fmla="*/ 1924604 w 5357389"/>
                <a:gd name="connsiteY23" fmla="*/ 712986 h 5648266"/>
                <a:gd name="connsiteX24" fmla="*/ 900881 w 5357389"/>
                <a:gd name="connsiteY24" fmla="*/ 928903 h 5648266"/>
                <a:gd name="connsiteX25" fmla="*/ 186015 w 5357389"/>
                <a:gd name="connsiteY25" fmla="*/ 1492045 h 5648266"/>
                <a:gd name="connsiteX26" fmla="*/ 46934 w 5357389"/>
                <a:gd name="connsiteY26" fmla="*/ 1679105 h 5648266"/>
                <a:gd name="connsiteX27" fmla="*/ 0 w 5357389"/>
                <a:gd name="connsiteY27" fmla="*/ 1756869 h 5648266"/>
                <a:gd name="connsiteX28" fmla="*/ 0 w 5357389"/>
                <a:gd name="connsiteY28" fmla="*/ 663336 h 5648266"/>
                <a:gd name="connsiteX29" fmla="*/ 63688 w 5357389"/>
                <a:gd name="connsiteY29" fmla="*/ 607678 h 5648266"/>
                <a:gd name="connsiteX30" fmla="*/ 1924604 w 5357389"/>
                <a:gd name="connsiteY30" fmla="*/ 0 h 5648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357389" h="5648266">
                  <a:moveTo>
                    <a:pt x="0" y="4891867"/>
                  </a:moveTo>
                  <a:lnTo>
                    <a:pt x="31013" y="4942857"/>
                  </a:lnTo>
                  <a:cubicBezTo>
                    <a:pt x="73284" y="5005300"/>
                    <a:pt x="118237" y="5065086"/>
                    <a:pt x="165807" y="5122096"/>
                  </a:cubicBezTo>
                  <a:cubicBezTo>
                    <a:pt x="311897" y="5297223"/>
                    <a:pt x="480995" y="5443274"/>
                    <a:pt x="670330" y="5558143"/>
                  </a:cubicBezTo>
                  <a:lnTo>
                    <a:pt x="839514" y="5648266"/>
                  </a:lnTo>
                  <a:lnTo>
                    <a:pt x="0" y="5648266"/>
                  </a:lnTo>
                  <a:close/>
                  <a:moveTo>
                    <a:pt x="1924604" y="0"/>
                  </a:moveTo>
                  <a:cubicBezTo>
                    <a:pt x="1964778" y="0"/>
                    <a:pt x="2004467" y="595"/>
                    <a:pt x="2045371" y="1902"/>
                  </a:cubicBezTo>
                  <a:cubicBezTo>
                    <a:pt x="2047806" y="1902"/>
                    <a:pt x="2050485" y="1902"/>
                    <a:pt x="2052920" y="1902"/>
                  </a:cubicBezTo>
                  <a:cubicBezTo>
                    <a:pt x="5302775" y="1902"/>
                    <a:pt x="6200906" y="3703639"/>
                    <a:pt x="4545522" y="5554508"/>
                  </a:cubicBezTo>
                  <a:lnTo>
                    <a:pt x="4452220" y="5648266"/>
                  </a:lnTo>
                  <a:lnTo>
                    <a:pt x="3207530" y="5648266"/>
                  </a:lnTo>
                  <a:lnTo>
                    <a:pt x="3422735" y="5542964"/>
                  </a:lnTo>
                  <a:cubicBezTo>
                    <a:pt x="3635085" y="5424714"/>
                    <a:pt x="3823859" y="5275032"/>
                    <a:pt x="3985928" y="5096072"/>
                  </a:cubicBezTo>
                  <a:cubicBezTo>
                    <a:pt x="4192281" y="4868273"/>
                    <a:pt x="4352735" y="4597219"/>
                    <a:pt x="4462911" y="4290397"/>
                  </a:cubicBezTo>
                  <a:cubicBezTo>
                    <a:pt x="4571747" y="3987377"/>
                    <a:pt x="4626897" y="3663918"/>
                    <a:pt x="4626897" y="3328934"/>
                  </a:cubicBezTo>
                  <a:cubicBezTo>
                    <a:pt x="4626897" y="2988840"/>
                    <a:pt x="4570165" y="2657776"/>
                    <a:pt x="4458285" y="2344776"/>
                  </a:cubicBezTo>
                  <a:cubicBezTo>
                    <a:pt x="4345188" y="2028209"/>
                    <a:pt x="4181201" y="1747411"/>
                    <a:pt x="3971076" y="1510225"/>
                  </a:cubicBezTo>
                  <a:cubicBezTo>
                    <a:pt x="3752794" y="1263887"/>
                    <a:pt x="3489346" y="1071382"/>
                    <a:pt x="3188280" y="938054"/>
                  </a:cubicBezTo>
                  <a:cubicBezTo>
                    <a:pt x="2853735" y="789989"/>
                    <a:pt x="2471710" y="714888"/>
                    <a:pt x="2052797" y="714888"/>
                  </a:cubicBezTo>
                  <a:lnTo>
                    <a:pt x="2046101" y="714888"/>
                  </a:lnTo>
                  <a:lnTo>
                    <a:pt x="2033806" y="714888"/>
                  </a:lnTo>
                  <a:lnTo>
                    <a:pt x="2021510" y="714532"/>
                  </a:lnTo>
                  <a:cubicBezTo>
                    <a:pt x="1988762" y="713463"/>
                    <a:pt x="1956987" y="712986"/>
                    <a:pt x="1924604" y="712986"/>
                  </a:cubicBezTo>
                  <a:cubicBezTo>
                    <a:pt x="1546353" y="712986"/>
                    <a:pt x="1201825" y="785592"/>
                    <a:pt x="900881" y="928903"/>
                  </a:cubicBezTo>
                  <a:cubicBezTo>
                    <a:pt x="626962" y="1059141"/>
                    <a:pt x="386403" y="1248678"/>
                    <a:pt x="186015" y="1492045"/>
                  </a:cubicBezTo>
                  <a:cubicBezTo>
                    <a:pt x="136954" y="1551638"/>
                    <a:pt x="90571" y="1614032"/>
                    <a:pt x="46934" y="1679105"/>
                  </a:cubicBezTo>
                  <a:lnTo>
                    <a:pt x="0" y="1756869"/>
                  </a:lnTo>
                  <a:lnTo>
                    <a:pt x="0" y="663336"/>
                  </a:lnTo>
                  <a:lnTo>
                    <a:pt x="63688" y="607678"/>
                  </a:lnTo>
                  <a:cubicBezTo>
                    <a:pt x="544246" y="231497"/>
                    <a:pt x="1165235" y="0"/>
                    <a:pt x="1924604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id="{423A71FB-1B1D-4F66-AFBD-A5F3375B2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334067"/>
              <a:ext cx="5392031" cy="5529295"/>
            </a:xfrm>
            <a:custGeom>
              <a:avLst/>
              <a:gdLst>
                <a:gd name="connsiteX0" fmla="*/ 0 w 5375755"/>
                <a:gd name="connsiteY0" fmla="*/ 5335055 h 5615510"/>
                <a:gd name="connsiteX1" fmla="*/ 59892 w 5375755"/>
                <a:gd name="connsiteY1" fmla="*/ 5413392 h 5615510"/>
                <a:gd name="connsiteX2" fmla="*/ 256379 w 5375755"/>
                <a:gd name="connsiteY2" fmla="*/ 5615510 h 5615510"/>
                <a:gd name="connsiteX3" fmla="*/ 0 w 5375755"/>
                <a:gd name="connsiteY3" fmla="*/ 5615510 h 5615510"/>
                <a:gd name="connsiteX4" fmla="*/ 2077511 w 5375755"/>
                <a:gd name="connsiteY4" fmla="*/ 40 h 5615510"/>
                <a:gd name="connsiteX5" fmla="*/ 3337290 w 5375755"/>
                <a:gd name="connsiteY5" fmla="*/ 214650 h 5615510"/>
                <a:gd name="connsiteX6" fmla="*/ 3412892 w 5375755"/>
                <a:gd name="connsiteY6" fmla="*/ 243763 h 5615510"/>
                <a:gd name="connsiteX7" fmla="*/ 3450754 w 5375755"/>
                <a:gd name="connsiteY7" fmla="*/ 258260 h 5615510"/>
                <a:gd name="connsiteX8" fmla="*/ 3487885 w 5375755"/>
                <a:gd name="connsiteY8" fmla="*/ 274541 h 5615510"/>
                <a:gd name="connsiteX9" fmla="*/ 3562025 w 5375755"/>
                <a:gd name="connsiteY9" fmla="*/ 307575 h 5615510"/>
                <a:gd name="connsiteX10" fmla="*/ 3599156 w 5375755"/>
                <a:gd name="connsiteY10" fmla="*/ 324092 h 5615510"/>
                <a:gd name="connsiteX11" fmla="*/ 3635434 w 5375755"/>
                <a:gd name="connsiteY11" fmla="*/ 342393 h 5615510"/>
                <a:gd name="connsiteX12" fmla="*/ 3707992 w 5375755"/>
                <a:gd name="connsiteY12" fmla="*/ 379111 h 5615510"/>
                <a:gd name="connsiteX13" fmla="*/ 3744273 w 5375755"/>
                <a:gd name="connsiteY13" fmla="*/ 397530 h 5615510"/>
                <a:gd name="connsiteX14" fmla="*/ 3779576 w 5375755"/>
                <a:gd name="connsiteY14" fmla="*/ 417612 h 5615510"/>
                <a:gd name="connsiteX15" fmla="*/ 3850188 w 5375755"/>
                <a:gd name="connsiteY15" fmla="*/ 458253 h 5615510"/>
                <a:gd name="connsiteX16" fmla="*/ 3885491 w 5375755"/>
                <a:gd name="connsiteY16" fmla="*/ 478692 h 5615510"/>
                <a:gd name="connsiteX17" fmla="*/ 3919702 w 5375755"/>
                <a:gd name="connsiteY17" fmla="*/ 500675 h 5615510"/>
                <a:gd name="connsiteX18" fmla="*/ 4430528 w 5375755"/>
                <a:gd name="connsiteY18" fmla="*/ 904463 h 5615510"/>
                <a:gd name="connsiteX19" fmla="*/ 4845178 w 5375755"/>
                <a:gd name="connsiteY19" fmla="*/ 1405811 h 5615510"/>
                <a:gd name="connsiteX20" fmla="*/ 5150018 w 5375755"/>
                <a:gd name="connsiteY20" fmla="*/ 1977985 h 5615510"/>
                <a:gd name="connsiteX21" fmla="*/ 5335796 w 5375755"/>
                <a:gd name="connsiteY21" fmla="*/ 2596262 h 5615510"/>
                <a:gd name="connsiteX22" fmla="*/ 5370737 w 5375755"/>
                <a:gd name="connsiteY22" fmla="*/ 2916275 h 5615510"/>
                <a:gd name="connsiteX23" fmla="*/ 5373779 w 5375755"/>
                <a:gd name="connsiteY23" fmla="*/ 2996603 h 5615510"/>
                <a:gd name="connsiteX24" fmla="*/ 5375363 w 5375755"/>
                <a:gd name="connsiteY24" fmla="*/ 3076816 h 5615510"/>
                <a:gd name="connsiteX25" fmla="*/ 5374875 w 5375755"/>
                <a:gd name="connsiteY25" fmla="*/ 3157026 h 5615510"/>
                <a:gd name="connsiteX26" fmla="*/ 5372928 w 5375755"/>
                <a:gd name="connsiteY26" fmla="*/ 3237119 h 5615510"/>
                <a:gd name="connsiteX27" fmla="*/ 5273343 w 5375755"/>
                <a:gd name="connsiteY27" fmla="*/ 3866566 h 5615510"/>
                <a:gd name="connsiteX28" fmla="*/ 5234628 w 5375755"/>
                <a:gd name="connsiteY28" fmla="*/ 4019859 h 5615510"/>
                <a:gd name="connsiteX29" fmla="*/ 5213811 w 5375755"/>
                <a:gd name="connsiteY29" fmla="*/ 4095911 h 5615510"/>
                <a:gd name="connsiteX30" fmla="*/ 5193968 w 5375755"/>
                <a:gd name="connsiteY30" fmla="*/ 4172081 h 5615510"/>
                <a:gd name="connsiteX31" fmla="*/ 5172177 w 5375755"/>
                <a:gd name="connsiteY31" fmla="*/ 4247778 h 5615510"/>
                <a:gd name="connsiteX32" fmla="*/ 5150628 w 5375755"/>
                <a:gd name="connsiteY32" fmla="*/ 4323353 h 5615510"/>
                <a:gd name="connsiteX33" fmla="*/ 5102419 w 5375755"/>
                <a:gd name="connsiteY33" fmla="*/ 4473200 h 5615510"/>
                <a:gd name="connsiteX34" fmla="*/ 4854188 w 5375755"/>
                <a:gd name="connsiteY34" fmla="*/ 5055591 h 5615510"/>
                <a:gd name="connsiteX35" fmla="*/ 4489816 w 5375755"/>
                <a:gd name="connsiteY35" fmla="*/ 5584627 h 5615510"/>
                <a:gd name="connsiteX36" fmla="*/ 4462155 w 5375755"/>
                <a:gd name="connsiteY36" fmla="*/ 5615510 h 5615510"/>
                <a:gd name="connsiteX37" fmla="*/ 3923435 w 5375755"/>
                <a:gd name="connsiteY37" fmla="*/ 5615510 h 5615510"/>
                <a:gd name="connsiteX38" fmla="*/ 3957928 w 5375755"/>
                <a:gd name="connsiteY38" fmla="*/ 5587004 h 5615510"/>
                <a:gd name="connsiteX39" fmla="*/ 4011007 w 5375755"/>
                <a:gd name="connsiteY39" fmla="*/ 5539828 h 5615510"/>
                <a:gd name="connsiteX40" fmla="*/ 4064574 w 5375755"/>
                <a:gd name="connsiteY40" fmla="*/ 5493126 h 5615510"/>
                <a:gd name="connsiteX41" fmla="*/ 4116071 w 5375755"/>
                <a:gd name="connsiteY41" fmla="*/ 5444288 h 5615510"/>
                <a:gd name="connsiteX42" fmla="*/ 4167810 w 5375755"/>
                <a:gd name="connsiteY42" fmla="*/ 5395567 h 5615510"/>
                <a:gd name="connsiteX43" fmla="*/ 4217116 w 5375755"/>
                <a:gd name="connsiteY43" fmla="*/ 5344469 h 5615510"/>
                <a:gd name="connsiteX44" fmla="*/ 4572234 w 5375755"/>
                <a:gd name="connsiteY44" fmla="*/ 4898614 h 5615510"/>
                <a:gd name="connsiteX45" fmla="*/ 4824361 w 5375755"/>
                <a:gd name="connsiteY45" fmla="*/ 4382650 h 5615510"/>
                <a:gd name="connsiteX46" fmla="*/ 4846153 w 5375755"/>
                <a:gd name="connsiteY46" fmla="*/ 4313966 h 5615510"/>
                <a:gd name="connsiteX47" fmla="*/ 4866970 w 5375755"/>
                <a:gd name="connsiteY47" fmla="*/ 4244925 h 5615510"/>
                <a:gd name="connsiteX48" fmla="*/ 4901059 w 5375755"/>
                <a:gd name="connsiteY48" fmla="*/ 4104823 h 5615510"/>
                <a:gd name="connsiteX49" fmla="*/ 4924432 w 5375755"/>
                <a:gd name="connsiteY49" fmla="*/ 3962583 h 5615510"/>
                <a:gd name="connsiteX50" fmla="*/ 4935997 w 5375755"/>
                <a:gd name="connsiteY50" fmla="*/ 3818915 h 5615510"/>
                <a:gd name="connsiteX51" fmla="*/ 4908606 w 5375755"/>
                <a:gd name="connsiteY51" fmla="*/ 3247695 h 5615510"/>
                <a:gd name="connsiteX52" fmla="*/ 4900936 w 5375755"/>
                <a:gd name="connsiteY52" fmla="*/ 3177346 h 5615510"/>
                <a:gd name="connsiteX53" fmla="*/ 4892415 w 5375755"/>
                <a:gd name="connsiteY53" fmla="*/ 3107235 h 5615510"/>
                <a:gd name="connsiteX54" fmla="*/ 4882068 w 5375755"/>
                <a:gd name="connsiteY54" fmla="*/ 3037482 h 5615510"/>
                <a:gd name="connsiteX55" fmla="*/ 4870744 w 5375755"/>
                <a:gd name="connsiteY55" fmla="*/ 2967966 h 5615510"/>
                <a:gd name="connsiteX56" fmla="*/ 4857839 w 5375755"/>
                <a:gd name="connsiteY56" fmla="*/ 2898806 h 5615510"/>
                <a:gd name="connsiteX57" fmla="*/ 4851753 w 5375755"/>
                <a:gd name="connsiteY57" fmla="*/ 2864227 h 5615510"/>
                <a:gd name="connsiteX58" fmla="*/ 4844327 w 5375755"/>
                <a:gd name="connsiteY58" fmla="*/ 2829883 h 5615510"/>
                <a:gd name="connsiteX59" fmla="*/ 4829961 w 5375755"/>
                <a:gd name="connsiteY59" fmla="*/ 2761200 h 5615510"/>
                <a:gd name="connsiteX60" fmla="*/ 4823145 w 5375755"/>
                <a:gd name="connsiteY60" fmla="*/ 2726858 h 5615510"/>
                <a:gd name="connsiteX61" fmla="*/ 4815231 w 5375755"/>
                <a:gd name="connsiteY61" fmla="*/ 2692753 h 5615510"/>
                <a:gd name="connsiteX62" fmla="*/ 4669993 w 5375755"/>
                <a:gd name="connsiteY62" fmla="*/ 2152784 h 5615510"/>
                <a:gd name="connsiteX63" fmla="*/ 4442458 w 5375755"/>
                <a:gd name="connsiteY63" fmla="*/ 1640978 h 5615510"/>
                <a:gd name="connsiteX64" fmla="*/ 4408371 w 5375755"/>
                <a:gd name="connsiteY64" fmla="*/ 1579425 h 5615510"/>
                <a:gd name="connsiteX65" fmla="*/ 4371484 w 5375755"/>
                <a:gd name="connsiteY65" fmla="*/ 1519652 h 5615510"/>
                <a:gd name="connsiteX66" fmla="*/ 4334596 w 5375755"/>
                <a:gd name="connsiteY66" fmla="*/ 1459643 h 5615510"/>
                <a:gd name="connsiteX67" fmla="*/ 4295030 w 5375755"/>
                <a:gd name="connsiteY67" fmla="*/ 1401416 h 5615510"/>
                <a:gd name="connsiteX68" fmla="*/ 4254977 w 5375755"/>
                <a:gd name="connsiteY68" fmla="*/ 1343307 h 5615510"/>
                <a:gd name="connsiteX69" fmla="*/ 4212611 w 5375755"/>
                <a:gd name="connsiteY69" fmla="*/ 1286862 h 5615510"/>
                <a:gd name="connsiteX70" fmla="*/ 4191429 w 5375755"/>
                <a:gd name="connsiteY70" fmla="*/ 1258581 h 5615510"/>
                <a:gd name="connsiteX71" fmla="*/ 4180836 w 5375755"/>
                <a:gd name="connsiteY71" fmla="*/ 1244439 h 5615510"/>
                <a:gd name="connsiteX72" fmla="*/ 4169514 w 5375755"/>
                <a:gd name="connsiteY72" fmla="*/ 1230893 h 5615510"/>
                <a:gd name="connsiteX73" fmla="*/ 4124227 w 5375755"/>
                <a:gd name="connsiteY73" fmla="*/ 1176587 h 5615510"/>
                <a:gd name="connsiteX74" fmla="*/ 3714323 w 5375755"/>
                <a:gd name="connsiteY74" fmla="*/ 783019 h 5615510"/>
                <a:gd name="connsiteX75" fmla="*/ 3476929 w 5375755"/>
                <a:gd name="connsiteY75" fmla="*/ 620814 h 5615510"/>
                <a:gd name="connsiteX76" fmla="*/ 3220419 w 5375755"/>
                <a:gd name="connsiteY76" fmla="*/ 486297 h 5615510"/>
                <a:gd name="connsiteX77" fmla="*/ 2664061 w 5375755"/>
                <a:gd name="connsiteY77" fmla="*/ 305675 h 5615510"/>
                <a:gd name="connsiteX78" fmla="*/ 2591868 w 5375755"/>
                <a:gd name="connsiteY78" fmla="*/ 290463 h 5615510"/>
                <a:gd name="connsiteX79" fmla="*/ 2518823 w 5375755"/>
                <a:gd name="connsiteY79" fmla="*/ 279174 h 5615510"/>
                <a:gd name="connsiteX80" fmla="*/ 2372003 w 5375755"/>
                <a:gd name="connsiteY80" fmla="*/ 259686 h 5615510"/>
                <a:gd name="connsiteX81" fmla="*/ 2298107 w 5375755"/>
                <a:gd name="connsiteY81" fmla="*/ 252794 h 5615510"/>
                <a:gd name="connsiteX82" fmla="*/ 2223967 w 5375755"/>
                <a:gd name="connsiteY82" fmla="*/ 247446 h 5615510"/>
                <a:gd name="connsiteX83" fmla="*/ 2074955 w 5375755"/>
                <a:gd name="connsiteY83" fmla="*/ 241386 h 5615510"/>
                <a:gd name="connsiteX84" fmla="*/ 1487797 w 5375755"/>
                <a:gd name="connsiteY84" fmla="*/ 301157 h 5615510"/>
                <a:gd name="connsiteX85" fmla="*/ 945682 w 5375755"/>
                <a:gd name="connsiteY85" fmla="*/ 504716 h 5615510"/>
                <a:gd name="connsiteX86" fmla="*/ 476369 w 5375755"/>
                <a:gd name="connsiteY86" fmla="*/ 820450 h 5615510"/>
                <a:gd name="connsiteX87" fmla="*/ 370819 w 5375755"/>
                <a:gd name="connsiteY87" fmla="*/ 912662 h 5615510"/>
                <a:gd name="connsiteX88" fmla="*/ 344646 w 5375755"/>
                <a:gd name="connsiteY88" fmla="*/ 935717 h 5615510"/>
                <a:gd name="connsiteX89" fmla="*/ 319324 w 5375755"/>
                <a:gd name="connsiteY89" fmla="*/ 959839 h 5615510"/>
                <a:gd name="connsiteX90" fmla="*/ 268192 w 5375755"/>
                <a:gd name="connsiteY90" fmla="*/ 1007610 h 5615510"/>
                <a:gd name="connsiteX91" fmla="*/ 242505 w 5375755"/>
                <a:gd name="connsiteY91" fmla="*/ 1031375 h 5615510"/>
                <a:gd name="connsiteX92" fmla="*/ 217913 w 5375755"/>
                <a:gd name="connsiteY92" fmla="*/ 1056212 h 5615510"/>
                <a:gd name="connsiteX93" fmla="*/ 168607 w 5375755"/>
                <a:gd name="connsiteY93" fmla="*/ 1105883 h 5615510"/>
                <a:gd name="connsiteX94" fmla="*/ 121371 w 5375755"/>
                <a:gd name="connsiteY94" fmla="*/ 1157575 h 5615510"/>
                <a:gd name="connsiteX95" fmla="*/ 75353 w 5375755"/>
                <a:gd name="connsiteY95" fmla="*/ 1210454 h 5615510"/>
                <a:gd name="connsiteX96" fmla="*/ 0 w 5375755"/>
                <a:gd name="connsiteY96" fmla="*/ 1310828 h 5615510"/>
                <a:gd name="connsiteX97" fmla="*/ 0 w 5375755"/>
                <a:gd name="connsiteY97" fmla="*/ 651493 h 5615510"/>
                <a:gd name="connsiteX98" fmla="*/ 16186 w 5375755"/>
                <a:gd name="connsiteY98" fmla="*/ 636856 h 5615510"/>
                <a:gd name="connsiteX99" fmla="*/ 47352 w 5375755"/>
                <a:gd name="connsiteY99" fmla="*/ 609763 h 5615510"/>
                <a:gd name="connsiteX100" fmla="*/ 80102 w 5375755"/>
                <a:gd name="connsiteY100" fmla="*/ 584332 h 5615510"/>
                <a:gd name="connsiteX101" fmla="*/ 213774 w 5375755"/>
                <a:gd name="connsiteY101" fmla="*/ 486653 h 5615510"/>
                <a:gd name="connsiteX102" fmla="*/ 803123 w 5375755"/>
                <a:gd name="connsiteY102" fmla="*/ 190408 h 5615510"/>
                <a:gd name="connsiteX103" fmla="*/ 1437151 w 5375755"/>
                <a:gd name="connsiteY103" fmla="*/ 40681 h 5615510"/>
                <a:gd name="connsiteX104" fmla="*/ 2077511 w 5375755"/>
                <a:gd name="connsiteY104" fmla="*/ 40 h 5615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5375755" h="5615510">
                  <a:moveTo>
                    <a:pt x="0" y="5335055"/>
                  </a:moveTo>
                  <a:lnTo>
                    <a:pt x="59892" y="5413392"/>
                  </a:lnTo>
                  <a:lnTo>
                    <a:pt x="256379" y="5615510"/>
                  </a:lnTo>
                  <a:lnTo>
                    <a:pt x="0" y="5615510"/>
                  </a:lnTo>
                  <a:close/>
                  <a:moveTo>
                    <a:pt x="2077511" y="40"/>
                  </a:moveTo>
                  <a:cubicBezTo>
                    <a:pt x="2500927" y="1109"/>
                    <a:pt x="2931893" y="64446"/>
                    <a:pt x="3337290" y="214650"/>
                  </a:cubicBezTo>
                  <a:lnTo>
                    <a:pt x="3412892" y="243763"/>
                  </a:lnTo>
                  <a:lnTo>
                    <a:pt x="3450754" y="258260"/>
                  </a:lnTo>
                  <a:cubicBezTo>
                    <a:pt x="3463171" y="263488"/>
                    <a:pt x="3475466" y="269074"/>
                    <a:pt x="3487885" y="274541"/>
                  </a:cubicBezTo>
                  <a:lnTo>
                    <a:pt x="3562025" y="307575"/>
                  </a:lnTo>
                  <a:lnTo>
                    <a:pt x="3599156" y="324092"/>
                  </a:lnTo>
                  <a:cubicBezTo>
                    <a:pt x="3611452" y="329796"/>
                    <a:pt x="3623262" y="336214"/>
                    <a:pt x="3635434" y="342393"/>
                  </a:cubicBezTo>
                  <a:lnTo>
                    <a:pt x="3707992" y="379111"/>
                  </a:lnTo>
                  <a:lnTo>
                    <a:pt x="3744273" y="397530"/>
                  </a:lnTo>
                  <a:cubicBezTo>
                    <a:pt x="3756203" y="403948"/>
                    <a:pt x="3767769" y="410958"/>
                    <a:pt x="3779576" y="417612"/>
                  </a:cubicBezTo>
                  <a:lnTo>
                    <a:pt x="3850188" y="458253"/>
                  </a:lnTo>
                  <a:lnTo>
                    <a:pt x="3885491" y="478692"/>
                  </a:lnTo>
                  <a:lnTo>
                    <a:pt x="3919702" y="500675"/>
                  </a:lnTo>
                  <a:cubicBezTo>
                    <a:pt x="4103287" y="616773"/>
                    <a:pt x="4275308" y="752241"/>
                    <a:pt x="4430528" y="904463"/>
                  </a:cubicBezTo>
                  <a:cubicBezTo>
                    <a:pt x="4585261" y="1057161"/>
                    <a:pt x="4725142" y="1225189"/>
                    <a:pt x="4845178" y="1405811"/>
                  </a:cubicBezTo>
                  <a:cubicBezTo>
                    <a:pt x="4965703" y="1586197"/>
                    <a:pt x="5067113" y="1778585"/>
                    <a:pt x="5150018" y="1977985"/>
                  </a:cubicBezTo>
                  <a:cubicBezTo>
                    <a:pt x="5231586" y="2177739"/>
                    <a:pt x="5299274" y="2384029"/>
                    <a:pt x="5335796" y="2596262"/>
                  </a:cubicBezTo>
                  <a:cubicBezTo>
                    <a:pt x="5354302" y="2702260"/>
                    <a:pt x="5365137" y="2809325"/>
                    <a:pt x="5370737" y="2916275"/>
                  </a:cubicBezTo>
                  <a:cubicBezTo>
                    <a:pt x="5372928" y="2943012"/>
                    <a:pt x="5373293" y="2969748"/>
                    <a:pt x="5373779" y="2996603"/>
                  </a:cubicBezTo>
                  <a:lnTo>
                    <a:pt x="5375363" y="3076816"/>
                  </a:lnTo>
                  <a:cubicBezTo>
                    <a:pt x="5376335" y="3103553"/>
                    <a:pt x="5375242" y="3130289"/>
                    <a:pt x="5374875" y="3157026"/>
                  </a:cubicBezTo>
                  <a:lnTo>
                    <a:pt x="5372928" y="3237119"/>
                  </a:lnTo>
                  <a:cubicBezTo>
                    <a:pt x="5365379" y="3450659"/>
                    <a:pt x="5323866" y="3661584"/>
                    <a:pt x="5273343" y="3866566"/>
                  </a:cubicBezTo>
                  <a:cubicBezTo>
                    <a:pt x="5259952" y="3917783"/>
                    <a:pt x="5246924" y="3968880"/>
                    <a:pt x="5234628" y="4019859"/>
                  </a:cubicBezTo>
                  <a:lnTo>
                    <a:pt x="5213811" y="4095911"/>
                  </a:lnTo>
                  <a:lnTo>
                    <a:pt x="5193968" y="4172081"/>
                  </a:lnTo>
                  <a:lnTo>
                    <a:pt x="5172177" y="4247778"/>
                  </a:lnTo>
                  <a:cubicBezTo>
                    <a:pt x="5164993" y="4272969"/>
                    <a:pt x="5158540" y="4298398"/>
                    <a:pt x="5150628" y="4323353"/>
                  </a:cubicBezTo>
                  <a:cubicBezTo>
                    <a:pt x="5134313" y="4373263"/>
                    <a:pt x="5119341" y="4423529"/>
                    <a:pt x="5102419" y="4473200"/>
                  </a:cubicBezTo>
                  <a:cubicBezTo>
                    <a:pt x="5034243" y="4671767"/>
                    <a:pt x="4954259" y="4867601"/>
                    <a:pt x="4854188" y="5055591"/>
                  </a:cubicBezTo>
                  <a:cubicBezTo>
                    <a:pt x="4754359" y="5243344"/>
                    <a:pt x="4633957" y="5423135"/>
                    <a:pt x="4489816" y="5584627"/>
                  </a:cubicBezTo>
                  <a:lnTo>
                    <a:pt x="4462155" y="5615510"/>
                  </a:lnTo>
                  <a:lnTo>
                    <a:pt x="3923435" y="5615510"/>
                  </a:lnTo>
                  <a:lnTo>
                    <a:pt x="3957928" y="5587004"/>
                  </a:lnTo>
                  <a:cubicBezTo>
                    <a:pt x="3976310" y="5572031"/>
                    <a:pt x="3993111" y="5555276"/>
                    <a:pt x="4011007" y="5539828"/>
                  </a:cubicBezTo>
                  <a:cubicBezTo>
                    <a:pt x="4028661" y="5524024"/>
                    <a:pt x="4046557" y="5508576"/>
                    <a:pt x="4064574" y="5493126"/>
                  </a:cubicBezTo>
                  <a:cubicBezTo>
                    <a:pt x="4082226" y="5477442"/>
                    <a:pt x="4098661" y="5460330"/>
                    <a:pt x="4116071" y="5444288"/>
                  </a:cubicBezTo>
                  <a:lnTo>
                    <a:pt x="4167810" y="5395567"/>
                  </a:lnTo>
                  <a:lnTo>
                    <a:pt x="4217116" y="5344469"/>
                  </a:lnTo>
                  <a:cubicBezTo>
                    <a:pt x="4348232" y="5207933"/>
                    <a:pt x="4468633" y="5059512"/>
                    <a:pt x="4572234" y="4898614"/>
                  </a:cubicBezTo>
                  <a:cubicBezTo>
                    <a:pt x="4675838" y="4737955"/>
                    <a:pt x="4762517" y="4564699"/>
                    <a:pt x="4824361" y="4382650"/>
                  </a:cubicBezTo>
                  <a:cubicBezTo>
                    <a:pt x="4833127" y="4360192"/>
                    <a:pt x="4838971" y="4336781"/>
                    <a:pt x="4846153" y="4313966"/>
                  </a:cubicBezTo>
                  <a:lnTo>
                    <a:pt x="4866970" y="4244925"/>
                  </a:lnTo>
                  <a:cubicBezTo>
                    <a:pt x="4879267" y="4198463"/>
                    <a:pt x="4890224" y="4151643"/>
                    <a:pt x="4901059" y="4104823"/>
                  </a:cubicBezTo>
                  <a:cubicBezTo>
                    <a:pt x="4910066" y="4057529"/>
                    <a:pt x="4917371" y="4009996"/>
                    <a:pt x="4924432" y="3962583"/>
                  </a:cubicBezTo>
                  <a:cubicBezTo>
                    <a:pt x="4928937" y="3914574"/>
                    <a:pt x="4933441" y="3866805"/>
                    <a:pt x="4935997" y="3818915"/>
                  </a:cubicBezTo>
                  <a:cubicBezTo>
                    <a:pt x="4943912" y="3626528"/>
                    <a:pt x="4926016" y="3435329"/>
                    <a:pt x="4908606" y="3247695"/>
                  </a:cubicBezTo>
                  <a:lnTo>
                    <a:pt x="4900936" y="3177346"/>
                  </a:lnTo>
                  <a:cubicBezTo>
                    <a:pt x="4898380" y="3153937"/>
                    <a:pt x="4896431" y="3130528"/>
                    <a:pt x="4892415" y="3107235"/>
                  </a:cubicBezTo>
                  <a:lnTo>
                    <a:pt x="4882068" y="3037482"/>
                  </a:lnTo>
                  <a:cubicBezTo>
                    <a:pt x="4878658" y="3014192"/>
                    <a:pt x="4875370" y="2991019"/>
                    <a:pt x="4870744" y="2967966"/>
                  </a:cubicBezTo>
                  <a:lnTo>
                    <a:pt x="4857839" y="2898806"/>
                  </a:lnTo>
                  <a:lnTo>
                    <a:pt x="4851753" y="2864227"/>
                  </a:lnTo>
                  <a:cubicBezTo>
                    <a:pt x="4849562" y="2852699"/>
                    <a:pt x="4846762" y="2841292"/>
                    <a:pt x="4844327" y="2829883"/>
                  </a:cubicBezTo>
                  <a:cubicBezTo>
                    <a:pt x="4839213" y="2807069"/>
                    <a:pt x="4834587" y="2784134"/>
                    <a:pt x="4829961" y="2761200"/>
                  </a:cubicBezTo>
                  <a:lnTo>
                    <a:pt x="4823145" y="2726858"/>
                  </a:lnTo>
                  <a:lnTo>
                    <a:pt x="4815231" y="2692753"/>
                  </a:lnTo>
                  <a:cubicBezTo>
                    <a:pt x="4774813" y="2510703"/>
                    <a:pt x="4732326" y="2328891"/>
                    <a:pt x="4669993" y="2152784"/>
                  </a:cubicBezTo>
                  <a:cubicBezTo>
                    <a:pt x="4609122" y="1976321"/>
                    <a:pt x="4533033" y="1804847"/>
                    <a:pt x="4442458" y="1640978"/>
                  </a:cubicBezTo>
                  <a:lnTo>
                    <a:pt x="4408371" y="1579425"/>
                  </a:lnTo>
                  <a:lnTo>
                    <a:pt x="4371484" y="1519652"/>
                  </a:lnTo>
                  <a:cubicBezTo>
                    <a:pt x="4359188" y="1499689"/>
                    <a:pt x="4347378" y="1479368"/>
                    <a:pt x="4334596" y="1459643"/>
                  </a:cubicBezTo>
                  <a:lnTo>
                    <a:pt x="4295030" y="1401416"/>
                  </a:lnTo>
                  <a:cubicBezTo>
                    <a:pt x="4281639" y="1382164"/>
                    <a:pt x="4269220" y="1362083"/>
                    <a:pt x="4254977" y="1343307"/>
                  </a:cubicBezTo>
                  <a:lnTo>
                    <a:pt x="4212611" y="1286862"/>
                  </a:lnTo>
                  <a:lnTo>
                    <a:pt x="4191429" y="1258581"/>
                  </a:lnTo>
                  <a:lnTo>
                    <a:pt x="4180836" y="1244439"/>
                  </a:lnTo>
                  <a:lnTo>
                    <a:pt x="4169514" y="1230893"/>
                  </a:lnTo>
                  <a:lnTo>
                    <a:pt x="4124227" y="1176587"/>
                  </a:lnTo>
                  <a:cubicBezTo>
                    <a:pt x="4002851" y="1032207"/>
                    <a:pt x="3866014" y="899117"/>
                    <a:pt x="3714323" y="783019"/>
                  </a:cubicBezTo>
                  <a:cubicBezTo>
                    <a:pt x="3638479" y="724910"/>
                    <a:pt x="3559225" y="670723"/>
                    <a:pt x="3476929" y="620814"/>
                  </a:cubicBezTo>
                  <a:cubicBezTo>
                    <a:pt x="3394266" y="571737"/>
                    <a:pt x="3308926" y="526105"/>
                    <a:pt x="3220419" y="486297"/>
                  </a:cubicBezTo>
                  <a:cubicBezTo>
                    <a:pt x="3043894" y="405848"/>
                    <a:pt x="2856534" y="346077"/>
                    <a:pt x="2664061" y="305675"/>
                  </a:cubicBezTo>
                  <a:lnTo>
                    <a:pt x="2591868" y="290463"/>
                  </a:lnTo>
                  <a:cubicBezTo>
                    <a:pt x="2567641" y="286304"/>
                    <a:pt x="2543173" y="282976"/>
                    <a:pt x="2518823" y="279174"/>
                  </a:cubicBezTo>
                  <a:cubicBezTo>
                    <a:pt x="2470005" y="272044"/>
                    <a:pt x="2421432" y="263370"/>
                    <a:pt x="2372003" y="259686"/>
                  </a:cubicBezTo>
                  <a:lnTo>
                    <a:pt x="2298107" y="252794"/>
                  </a:lnTo>
                  <a:cubicBezTo>
                    <a:pt x="2273515" y="250537"/>
                    <a:pt x="2248924" y="247922"/>
                    <a:pt x="2223967" y="247446"/>
                  </a:cubicBezTo>
                  <a:lnTo>
                    <a:pt x="2074955" y="241386"/>
                  </a:lnTo>
                  <a:cubicBezTo>
                    <a:pt x="1875907" y="237820"/>
                    <a:pt x="1678566" y="256716"/>
                    <a:pt x="1487797" y="301157"/>
                  </a:cubicBezTo>
                  <a:cubicBezTo>
                    <a:pt x="1297028" y="345244"/>
                    <a:pt x="1114780" y="415950"/>
                    <a:pt x="945682" y="504716"/>
                  </a:cubicBezTo>
                  <a:cubicBezTo>
                    <a:pt x="776462" y="593601"/>
                    <a:pt x="620269" y="700906"/>
                    <a:pt x="476369" y="820450"/>
                  </a:cubicBezTo>
                  <a:cubicBezTo>
                    <a:pt x="439239" y="848851"/>
                    <a:pt x="406003" y="882123"/>
                    <a:pt x="370819" y="912662"/>
                  </a:cubicBezTo>
                  <a:lnTo>
                    <a:pt x="344646" y="935717"/>
                  </a:lnTo>
                  <a:cubicBezTo>
                    <a:pt x="336001" y="943560"/>
                    <a:pt x="327845" y="951878"/>
                    <a:pt x="319324" y="959839"/>
                  </a:cubicBezTo>
                  <a:cubicBezTo>
                    <a:pt x="302400" y="975882"/>
                    <a:pt x="285479" y="991924"/>
                    <a:pt x="268192" y="1007610"/>
                  </a:cubicBezTo>
                  <a:cubicBezTo>
                    <a:pt x="259671" y="1015571"/>
                    <a:pt x="250782" y="1023176"/>
                    <a:pt x="242505" y="1031375"/>
                  </a:cubicBezTo>
                  <a:lnTo>
                    <a:pt x="217913" y="1056212"/>
                  </a:lnTo>
                  <a:lnTo>
                    <a:pt x="168607" y="1105883"/>
                  </a:lnTo>
                  <a:cubicBezTo>
                    <a:pt x="151686" y="1122044"/>
                    <a:pt x="136832" y="1140107"/>
                    <a:pt x="121371" y="1157575"/>
                  </a:cubicBezTo>
                  <a:lnTo>
                    <a:pt x="75353" y="1210454"/>
                  </a:lnTo>
                  <a:lnTo>
                    <a:pt x="0" y="1310828"/>
                  </a:lnTo>
                  <a:lnTo>
                    <a:pt x="0" y="651493"/>
                  </a:lnTo>
                  <a:lnTo>
                    <a:pt x="16186" y="636856"/>
                  </a:lnTo>
                  <a:cubicBezTo>
                    <a:pt x="26535" y="627824"/>
                    <a:pt x="36640" y="618555"/>
                    <a:pt x="47352" y="609763"/>
                  </a:cubicBezTo>
                  <a:lnTo>
                    <a:pt x="80102" y="584332"/>
                  </a:lnTo>
                  <a:cubicBezTo>
                    <a:pt x="124050" y="550823"/>
                    <a:pt x="167268" y="516718"/>
                    <a:pt x="213774" y="486653"/>
                  </a:cubicBezTo>
                  <a:cubicBezTo>
                    <a:pt x="396264" y="362000"/>
                    <a:pt x="596163" y="263132"/>
                    <a:pt x="803123" y="190408"/>
                  </a:cubicBezTo>
                  <a:cubicBezTo>
                    <a:pt x="1010205" y="117207"/>
                    <a:pt x="1223860" y="70626"/>
                    <a:pt x="1437151" y="40681"/>
                  </a:cubicBezTo>
                  <a:cubicBezTo>
                    <a:pt x="1651051" y="11329"/>
                    <a:pt x="1865437" y="-791"/>
                    <a:pt x="2077511" y="4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2" name="Freeform: Shape 1091">
              <a:extLst>
                <a:ext uri="{FF2B5EF4-FFF2-40B4-BE49-F238E27FC236}">
                  <a16:creationId xmlns:a16="http://schemas.microsoft.com/office/drawing/2014/main" id="{4D75162F-FAE3-41E9-8048-074173F43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301814"/>
              <a:ext cx="5373609" cy="5561548"/>
            </a:xfrm>
            <a:custGeom>
              <a:avLst/>
              <a:gdLst>
                <a:gd name="connsiteX0" fmla="*/ 0 w 5357389"/>
                <a:gd name="connsiteY0" fmla="*/ 5102840 h 5648266"/>
                <a:gd name="connsiteX1" fmla="*/ 70970 w 5357389"/>
                <a:gd name="connsiteY1" fmla="*/ 5197196 h 5648266"/>
                <a:gd name="connsiteX2" fmla="*/ 412303 w 5357389"/>
                <a:gd name="connsiteY2" fmla="*/ 5526538 h 5648266"/>
                <a:gd name="connsiteX3" fmla="*/ 589818 w 5357389"/>
                <a:gd name="connsiteY3" fmla="*/ 5648266 h 5648266"/>
                <a:gd name="connsiteX4" fmla="*/ 0 w 5357389"/>
                <a:gd name="connsiteY4" fmla="*/ 5648266 h 5648266"/>
                <a:gd name="connsiteX5" fmla="*/ 1924604 w 5357389"/>
                <a:gd name="connsiteY5" fmla="*/ 0 h 5648266"/>
                <a:gd name="connsiteX6" fmla="*/ 2045371 w 5357389"/>
                <a:gd name="connsiteY6" fmla="*/ 1902 h 5648266"/>
                <a:gd name="connsiteX7" fmla="*/ 2052920 w 5357389"/>
                <a:gd name="connsiteY7" fmla="*/ 1902 h 5648266"/>
                <a:gd name="connsiteX8" fmla="*/ 4545522 w 5357389"/>
                <a:gd name="connsiteY8" fmla="*/ 5554508 h 5648266"/>
                <a:gd name="connsiteX9" fmla="*/ 4452220 w 5357389"/>
                <a:gd name="connsiteY9" fmla="*/ 5648266 h 5648266"/>
                <a:gd name="connsiteX10" fmla="*/ 3478528 w 5357389"/>
                <a:gd name="connsiteY10" fmla="*/ 5648266 h 5648266"/>
                <a:gd name="connsiteX11" fmla="*/ 3483103 w 5357389"/>
                <a:gd name="connsiteY11" fmla="*/ 5646028 h 5648266"/>
                <a:gd name="connsiteX12" fmla="*/ 4076991 w 5357389"/>
                <a:gd name="connsiteY12" fmla="*/ 5174738 h 5648266"/>
                <a:gd name="connsiteX13" fmla="*/ 4577714 w 5357389"/>
                <a:gd name="connsiteY13" fmla="*/ 4329730 h 5648266"/>
                <a:gd name="connsiteX14" fmla="*/ 4748517 w 5357389"/>
                <a:gd name="connsiteY14" fmla="*/ 3328934 h 5648266"/>
                <a:gd name="connsiteX15" fmla="*/ 4573086 w 5357389"/>
                <a:gd name="connsiteY15" fmla="*/ 2305681 h 5648266"/>
                <a:gd name="connsiteX16" fmla="*/ 4062990 w 5357389"/>
                <a:gd name="connsiteY16" fmla="*/ 1432628 h 5648266"/>
                <a:gd name="connsiteX17" fmla="*/ 3238436 w 5357389"/>
                <a:gd name="connsiteY17" fmla="*/ 829917 h 5648266"/>
                <a:gd name="connsiteX18" fmla="*/ 2052676 w 5357389"/>
                <a:gd name="connsiteY18" fmla="*/ 596176 h 5648266"/>
                <a:gd name="connsiteX19" fmla="*/ 2046467 w 5357389"/>
                <a:gd name="connsiteY19" fmla="*/ 596176 h 5648266"/>
                <a:gd name="connsiteX20" fmla="*/ 2035997 w 5357389"/>
                <a:gd name="connsiteY20" fmla="*/ 596176 h 5648266"/>
                <a:gd name="connsiteX21" fmla="*/ 2025528 w 5357389"/>
                <a:gd name="connsiteY21" fmla="*/ 595819 h 5648266"/>
                <a:gd name="connsiteX22" fmla="*/ 1924604 w 5357389"/>
                <a:gd name="connsiteY22" fmla="*/ 594155 h 5648266"/>
                <a:gd name="connsiteX23" fmla="*/ 847193 w 5357389"/>
                <a:gd name="connsiteY23" fmla="*/ 822074 h 5648266"/>
                <a:gd name="connsiteX24" fmla="*/ 90693 w 5357389"/>
                <a:gd name="connsiteY24" fmla="*/ 1417655 h 5648266"/>
                <a:gd name="connsiteX25" fmla="*/ 0 w 5357389"/>
                <a:gd name="connsiteY25" fmla="*/ 1539648 h 5648266"/>
                <a:gd name="connsiteX26" fmla="*/ 0 w 5357389"/>
                <a:gd name="connsiteY26" fmla="*/ 663336 h 5648266"/>
                <a:gd name="connsiteX27" fmla="*/ 63688 w 5357389"/>
                <a:gd name="connsiteY27" fmla="*/ 607678 h 5648266"/>
                <a:gd name="connsiteX28" fmla="*/ 1924604 w 5357389"/>
                <a:gd name="connsiteY28" fmla="*/ 0 h 5648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57389" h="5648266">
                  <a:moveTo>
                    <a:pt x="0" y="5102840"/>
                  </a:moveTo>
                  <a:lnTo>
                    <a:pt x="70970" y="5197196"/>
                  </a:lnTo>
                  <a:cubicBezTo>
                    <a:pt x="174146" y="5320841"/>
                    <a:pt x="288218" y="5430849"/>
                    <a:pt x="412303" y="5526538"/>
                  </a:cubicBezTo>
                  <a:lnTo>
                    <a:pt x="589818" y="5648266"/>
                  </a:lnTo>
                  <a:lnTo>
                    <a:pt x="0" y="5648266"/>
                  </a:lnTo>
                  <a:close/>
                  <a:moveTo>
                    <a:pt x="1924604" y="0"/>
                  </a:moveTo>
                  <a:cubicBezTo>
                    <a:pt x="1964778" y="0"/>
                    <a:pt x="2004467" y="595"/>
                    <a:pt x="2045371" y="1902"/>
                  </a:cubicBezTo>
                  <a:cubicBezTo>
                    <a:pt x="2047806" y="1902"/>
                    <a:pt x="2050485" y="1902"/>
                    <a:pt x="2052920" y="1902"/>
                  </a:cubicBezTo>
                  <a:cubicBezTo>
                    <a:pt x="5302775" y="1902"/>
                    <a:pt x="6200906" y="3703639"/>
                    <a:pt x="4545522" y="5554508"/>
                  </a:cubicBezTo>
                  <a:lnTo>
                    <a:pt x="4452220" y="5648266"/>
                  </a:lnTo>
                  <a:lnTo>
                    <a:pt x="3478528" y="5648266"/>
                  </a:lnTo>
                  <a:lnTo>
                    <a:pt x="3483103" y="5646028"/>
                  </a:lnTo>
                  <a:cubicBezTo>
                    <a:pt x="3706951" y="5521384"/>
                    <a:pt x="3905975" y="5363502"/>
                    <a:pt x="4076991" y="5174738"/>
                  </a:cubicBezTo>
                  <a:cubicBezTo>
                    <a:pt x="4293812" y="4935413"/>
                    <a:pt x="4462303" y="4651049"/>
                    <a:pt x="4577714" y="4329730"/>
                  </a:cubicBezTo>
                  <a:cubicBezTo>
                    <a:pt x="4691055" y="4013996"/>
                    <a:pt x="4748517" y="3677348"/>
                    <a:pt x="4748517" y="3328934"/>
                  </a:cubicBezTo>
                  <a:cubicBezTo>
                    <a:pt x="4748517" y="2975531"/>
                    <a:pt x="4689471" y="2631278"/>
                    <a:pt x="4573086" y="2305681"/>
                  </a:cubicBezTo>
                  <a:cubicBezTo>
                    <a:pt x="4454875" y="1974973"/>
                    <a:pt x="4283221" y="1681223"/>
                    <a:pt x="4062990" y="1432628"/>
                  </a:cubicBezTo>
                  <a:cubicBezTo>
                    <a:pt x="3833143" y="1173101"/>
                    <a:pt x="3555695" y="970375"/>
                    <a:pt x="3238436" y="829917"/>
                  </a:cubicBezTo>
                  <a:cubicBezTo>
                    <a:pt x="2888066" y="674842"/>
                    <a:pt x="2489118" y="596176"/>
                    <a:pt x="2052676" y="596176"/>
                  </a:cubicBezTo>
                  <a:lnTo>
                    <a:pt x="2046467" y="596176"/>
                  </a:lnTo>
                  <a:lnTo>
                    <a:pt x="2035997" y="596176"/>
                  </a:lnTo>
                  <a:lnTo>
                    <a:pt x="2025528" y="595819"/>
                  </a:lnTo>
                  <a:cubicBezTo>
                    <a:pt x="1991318" y="594632"/>
                    <a:pt x="1958326" y="594155"/>
                    <a:pt x="1924604" y="594155"/>
                  </a:cubicBezTo>
                  <a:cubicBezTo>
                    <a:pt x="1527726" y="594155"/>
                    <a:pt x="1165303" y="670802"/>
                    <a:pt x="847193" y="822074"/>
                  </a:cubicBezTo>
                  <a:cubicBezTo>
                    <a:pt x="556962" y="960155"/>
                    <a:pt x="302400" y="1160504"/>
                    <a:pt x="90693" y="1417655"/>
                  </a:cubicBezTo>
                  <a:lnTo>
                    <a:pt x="0" y="1539648"/>
                  </a:lnTo>
                  <a:lnTo>
                    <a:pt x="0" y="663336"/>
                  </a:lnTo>
                  <a:lnTo>
                    <a:pt x="63688" y="607678"/>
                  </a:lnTo>
                  <a:cubicBezTo>
                    <a:pt x="544246" y="231497"/>
                    <a:pt x="1165235" y="0"/>
                    <a:pt x="1924604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Picture 10" descr="Venusaur | Pokédex">
            <a:extLst>
              <a:ext uri="{FF2B5EF4-FFF2-40B4-BE49-F238E27FC236}">
                <a16:creationId xmlns:a16="http://schemas.microsoft.com/office/drawing/2014/main" id="{0FEEE203-7039-718F-7497-FC025A234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4" r="4" b="12819"/>
          <a:stretch/>
        </p:blipFill>
        <p:spPr bwMode="auto">
          <a:xfrm>
            <a:off x="4074406" y="1"/>
            <a:ext cx="3975445" cy="3189088"/>
          </a:xfrm>
          <a:custGeom>
            <a:avLst/>
            <a:gdLst/>
            <a:ahLst/>
            <a:cxnLst/>
            <a:rect l="l" t="t" r="r" b="b"/>
            <a:pathLst>
              <a:path w="4215670" h="3381796">
                <a:moveTo>
                  <a:pt x="431362" y="0"/>
                </a:moveTo>
                <a:lnTo>
                  <a:pt x="3784309" y="0"/>
                </a:lnTo>
                <a:lnTo>
                  <a:pt x="3855685" y="95451"/>
                </a:lnTo>
                <a:cubicBezTo>
                  <a:pt x="4082961" y="431863"/>
                  <a:pt x="4215670" y="837414"/>
                  <a:pt x="4215670" y="1273961"/>
                </a:cubicBezTo>
                <a:cubicBezTo>
                  <a:pt x="4215670" y="2438087"/>
                  <a:pt x="3271960" y="3381796"/>
                  <a:pt x="2107836" y="3381796"/>
                </a:cubicBezTo>
                <a:cubicBezTo>
                  <a:pt x="943711" y="3381796"/>
                  <a:pt x="0" y="2438087"/>
                  <a:pt x="0" y="1273961"/>
                </a:cubicBezTo>
                <a:cubicBezTo>
                  <a:pt x="0" y="837414"/>
                  <a:pt x="132710" y="431863"/>
                  <a:pt x="359986" y="95451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79" name="Group 1078">
            <a:extLst>
              <a:ext uri="{FF2B5EF4-FFF2-40B4-BE49-F238E27FC236}">
                <a16:creationId xmlns:a16="http://schemas.microsoft.com/office/drawing/2014/main" id="{19A5CE6D-B0CD-44A3-A50A-64467EB07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31051" y="0"/>
            <a:ext cx="4181070" cy="3274319"/>
            <a:chOff x="3901945" y="8190"/>
            <a:chExt cx="4337554" cy="3396866"/>
          </a:xfrm>
        </p:grpSpPr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3B81239D-E5B6-4FF4-88B8-790269C5F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804" y="8191"/>
              <a:ext cx="4113464" cy="3186653"/>
            </a:xfrm>
            <a:custGeom>
              <a:avLst/>
              <a:gdLst>
                <a:gd name="connsiteX0" fmla="*/ 531280 w 4113464"/>
                <a:gd name="connsiteY0" fmla="*/ 0 h 3186653"/>
                <a:gd name="connsiteX1" fmla="*/ 785823 w 4113464"/>
                <a:gd name="connsiteY1" fmla="*/ 0 h 3186653"/>
                <a:gd name="connsiteX2" fmla="*/ 733553 w 4113464"/>
                <a:gd name="connsiteY2" fmla="*/ 43575 h 3186653"/>
                <a:gd name="connsiteX3" fmla="*/ 489421 w 4113464"/>
                <a:gd name="connsiteY3" fmla="*/ 305636 h 3186653"/>
                <a:gd name="connsiteX4" fmla="*/ 296400 w 4113464"/>
                <a:gd name="connsiteY4" fmla="*/ 606590 h 3186653"/>
                <a:gd name="connsiteX5" fmla="*/ 165405 w 4113464"/>
                <a:gd name="connsiteY5" fmla="*/ 939280 h 3186653"/>
                <a:gd name="connsiteX6" fmla="*/ 117765 w 4113464"/>
                <a:gd name="connsiteY6" fmla="*/ 1293947 h 3186653"/>
                <a:gd name="connsiteX7" fmla="*/ 137862 w 4113464"/>
                <a:gd name="connsiteY7" fmla="*/ 1467594 h 3186653"/>
                <a:gd name="connsiteX8" fmla="*/ 197214 w 4113464"/>
                <a:gd name="connsiteY8" fmla="*/ 1630036 h 3186653"/>
                <a:gd name="connsiteX9" fmla="*/ 238638 w 4113464"/>
                <a:gd name="connsiteY9" fmla="*/ 1706521 h 3186653"/>
                <a:gd name="connsiteX10" fmla="*/ 286206 w 4113464"/>
                <a:gd name="connsiteY10" fmla="*/ 1780549 h 3186653"/>
                <a:gd name="connsiteX11" fmla="*/ 396091 w 4113464"/>
                <a:gd name="connsiteY11" fmla="*/ 1923616 h 3186653"/>
                <a:gd name="connsiteX12" fmla="*/ 515012 w 4113464"/>
                <a:gd name="connsiteY12" fmla="*/ 2067767 h 3186653"/>
                <a:gd name="connsiteX13" fmla="*/ 574148 w 4113464"/>
                <a:gd name="connsiteY13" fmla="*/ 2143024 h 3186653"/>
                <a:gd name="connsiteX14" fmla="*/ 602559 w 4113464"/>
                <a:gd name="connsiteY14" fmla="*/ 2179965 h 3186653"/>
                <a:gd name="connsiteX15" fmla="*/ 630391 w 4113464"/>
                <a:gd name="connsiteY15" fmla="*/ 2215316 h 3186653"/>
                <a:gd name="connsiteX16" fmla="*/ 869535 w 4113464"/>
                <a:gd name="connsiteY16" fmla="*/ 2476581 h 3186653"/>
                <a:gd name="connsiteX17" fmla="*/ 996698 w 4113464"/>
                <a:gd name="connsiteY17" fmla="*/ 2594129 h 3186653"/>
                <a:gd name="connsiteX18" fmla="*/ 1129861 w 4113464"/>
                <a:gd name="connsiteY18" fmla="*/ 2702496 h 3186653"/>
                <a:gd name="connsiteX19" fmla="*/ 1427345 w 4113464"/>
                <a:gd name="connsiteY19" fmla="*/ 2873901 h 3186653"/>
                <a:gd name="connsiteX20" fmla="*/ 1593762 w 4113464"/>
                <a:gd name="connsiteY20" fmla="*/ 2922338 h 3186653"/>
                <a:gd name="connsiteX21" fmla="*/ 1636415 w 4113464"/>
                <a:gd name="connsiteY21" fmla="*/ 2930868 h 3186653"/>
                <a:gd name="connsiteX22" fmla="*/ 1679429 w 4113464"/>
                <a:gd name="connsiteY22" fmla="*/ 2938025 h 3186653"/>
                <a:gd name="connsiteX23" fmla="*/ 1766252 w 4113464"/>
                <a:gd name="connsiteY23" fmla="*/ 2948290 h 3186653"/>
                <a:gd name="connsiteX24" fmla="*/ 1809917 w 4113464"/>
                <a:gd name="connsiteY24" fmla="*/ 2951616 h 3186653"/>
                <a:gd name="connsiteX25" fmla="*/ 1853726 w 4113464"/>
                <a:gd name="connsiteY25" fmla="*/ 2953929 h 3186653"/>
                <a:gd name="connsiteX26" fmla="*/ 1897680 w 4113464"/>
                <a:gd name="connsiteY26" fmla="*/ 2954942 h 3186653"/>
                <a:gd name="connsiteX27" fmla="*/ 1941706 w 4113464"/>
                <a:gd name="connsiteY27" fmla="*/ 2954725 h 3186653"/>
                <a:gd name="connsiteX28" fmla="*/ 1963755 w 4113464"/>
                <a:gd name="connsiteY28" fmla="*/ 2954507 h 3186653"/>
                <a:gd name="connsiteX29" fmla="*/ 1985009 w 4113464"/>
                <a:gd name="connsiteY29" fmla="*/ 2953568 h 3186653"/>
                <a:gd name="connsiteX30" fmla="*/ 2006191 w 4113464"/>
                <a:gd name="connsiteY30" fmla="*/ 2952483 h 3186653"/>
                <a:gd name="connsiteX31" fmla="*/ 2027301 w 4113464"/>
                <a:gd name="connsiteY31" fmla="*/ 2950749 h 3186653"/>
                <a:gd name="connsiteX32" fmla="*/ 2111015 w 4113464"/>
                <a:gd name="connsiteY32" fmla="*/ 2940411 h 3186653"/>
                <a:gd name="connsiteX33" fmla="*/ 2429898 w 4113464"/>
                <a:gd name="connsiteY33" fmla="*/ 2835731 h 3186653"/>
                <a:gd name="connsiteX34" fmla="*/ 2724490 w 4113464"/>
                <a:gd name="connsiteY34" fmla="*/ 2652180 h 3186653"/>
                <a:gd name="connsiteX35" fmla="*/ 2795915 w 4113464"/>
                <a:gd name="connsiteY35" fmla="*/ 2598250 h 3186653"/>
                <a:gd name="connsiteX36" fmla="*/ 2867340 w 4113464"/>
                <a:gd name="connsiteY36" fmla="*/ 2542512 h 3186653"/>
                <a:gd name="connsiteX37" fmla="*/ 3011998 w 4113464"/>
                <a:gd name="connsiteY37" fmla="*/ 2426844 h 3186653"/>
                <a:gd name="connsiteX38" fmla="*/ 3309337 w 4113464"/>
                <a:gd name="connsiteY38" fmla="*/ 2202954 h 3186653"/>
                <a:gd name="connsiteX39" fmla="*/ 3586362 w 4113464"/>
                <a:gd name="connsiteY39" fmla="*/ 1980293 h 3186653"/>
                <a:gd name="connsiteX40" fmla="*/ 3807866 w 4113464"/>
                <a:gd name="connsiteY40" fmla="*/ 1725100 h 3186653"/>
                <a:gd name="connsiteX41" fmla="*/ 3883340 w 4113464"/>
                <a:gd name="connsiteY41" fmla="*/ 1576756 h 3186653"/>
                <a:gd name="connsiteX42" fmla="*/ 3929318 w 4113464"/>
                <a:gd name="connsiteY42" fmla="*/ 1414676 h 3186653"/>
                <a:gd name="connsiteX43" fmla="*/ 3942041 w 4113464"/>
                <a:gd name="connsiteY43" fmla="*/ 1329660 h 3186653"/>
                <a:gd name="connsiteX44" fmla="*/ 3944138 w 4113464"/>
                <a:gd name="connsiteY44" fmla="*/ 1308117 h 3186653"/>
                <a:gd name="connsiteX45" fmla="*/ 3945728 w 4113464"/>
                <a:gd name="connsiteY45" fmla="*/ 1286140 h 3186653"/>
                <a:gd name="connsiteX46" fmla="*/ 3948042 w 4113464"/>
                <a:gd name="connsiteY46" fmla="*/ 1240740 h 3186653"/>
                <a:gd name="connsiteX47" fmla="*/ 3944066 w 4113464"/>
                <a:gd name="connsiteY47" fmla="*/ 1059213 h 3186653"/>
                <a:gd name="connsiteX48" fmla="*/ 3918546 w 4113464"/>
                <a:gd name="connsiteY48" fmla="*/ 879928 h 3186653"/>
                <a:gd name="connsiteX49" fmla="*/ 3875243 w 4113464"/>
                <a:gd name="connsiteY49" fmla="*/ 704980 h 3186653"/>
                <a:gd name="connsiteX50" fmla="*/ 3763406 w 4113464"/>
                <a:gd name="connsiteY50" fmla="*/ 365566 h 3186653"/>
                <a:gd name="connsiteX51" fmla="*/ 3687210 w 4113464"/>
                <a:gd name="connsiteY51" fmla="*/ 204426 h 3186653"/>
                <a:gd name="connsiteX52" fmla="*/ 3665016 w 4113464"/>
                <a:gd name="connsiteY52" fmla="*/ 165822 h 3186653"/>
                <a:gd name="connsiteX53" fmla="*/ 3641666 w 4113464"/>
                <a:gd name="connsiteY53" fmla="*/ 127940 h 3186653"/>
                <a:gd name="connsiteX54" fmla="*/ 3616942 w 4113464"/>
                <a:gd name="connsiteY54" fmla="*/ 90927 h 3186653"/>
                <a:gd name="connsiteX55" fmla="*/ 3591133 w 4113464"/>
                <a:gd name="connsiteY55" fmla="*/ 54708 h 3186653"/>
                <a:gd name="connsiteX56" fmla="*/ 3544762 w 4113464"/>
                <a:gd name="connsiteY56" fmla="*/ 0 h 3186653"/>
                <a:gd name="connsiteX57" fmla="*/ 3746698 w 4113464"/>
                <a:gd name="connsiteY57" fmla="*/ 0 h 3186653"/>
                <a:gd name="connsiteX58" fmla="*/ 3747647 w 4113464"/>
                <a:gd name="connsiteY58" fmla="*/ 1356 h 3186653"/>
                <a:gd name="connsiteX59" fmla="*/ 3774540 w 4113464"/>
                <a:gd name="connsiteY59" fmla="*/ 42129 h 3186653"/>
                <a:gd name="connsiteX60" fmla="*/ 3800637 w 4113464"/>
                <a:gd name="connsiteY60" fmla="*/ 83336 h 3186653"/>
                <a:gd name="connsiteX61" fmla="*/ 3825795 w 4113464"/>
                <a:gd name="connsiteY61" fmla="*/ 125121 h 3186653"/>
                <a:gd name="connsiteX62" fmla="*/ 3917679 w 4113464"/>
                <a:gd name="connsiteY62" fmla="*/ 297033 h 3186653"/>
                <a:gd name="connsiteX63" fmla="*/ 4043468 w 4113464"/>
                <a:gd name="connsiteY63" fmla="*/ 664279 h 3186653"/>
                <a:gd name="connsiteX64" fmla="*/ 4072963 w 4113464"/>
                <a:gd name="connsiteY64" fmla="*/ 855348 h 3186653"/>
                <a:gd name="connsiteX65" fmla="*/ 4092121 w 4113464"/>
                <a:gd name="connsiteY65" fmla="*/ 1046562 h 3186653"/>
                <a:gd name="connsiteX66" fmla="*/ 4107375 w 4113464"/>
                <a:gd name="connsiteY66" fmla="*/ 1237776 h 3186653"/>
                <a:gd name="connsiteX67" fmla="*/ 4110483 w 4113464"/>
                <a:gd name="connsiteY67" fmla="*/ 1285706 h 3186653"/>
                <a:gd name="connsiteX68" fmla="*/ 4111857 w 4113464"/>
                <a:gd name="connsiteY68" fmla="*/ 1310358 h 3186653"/>
                <a:gd name="connsiteX69" fmla="*/ 4112869 w 4113464"/>
                <a:gd name="connsiteY69" fmla="*/ 1335443 h 3186653"/>
                <a:gd name="connsiteX70" fmla="*/ 4111495 w 4113464"/>
                <a:gd name="connsiteY70" fmla="*/ 1436508 h 3186653"/>
                <a:gd name="connsiteX71" fmla="*/ 4008551 w 4113464"/>
                <a:gd name="connsiteY71" fmla="*/ 1833467 h 3186653"/>
                <a:gd name="connsiteX72" fmla="*/ 3779745 w 4113464"/>
                <a:gd name="connsiteY72" fmla="*/ 2170567 h 3186653"/>
                <a:gd name="connsiteX73" fmla="*/ 3640292 w 4113464"/>
                <a:gd name="connsiteY73" fmla="*/ 2311104 h 3186653"/>
                <a:gd name="connsiteX74" fmla="*/ 3494912 w 4113464"/>
                <a:gd name="connsiteY74" fmla="*/ 2438845 h 3186653"/>
                <a:gd name="connsiteX75" fmla="*/ 3199597 w 4113464"/>
                <a:gd name="connsiteY75" fmla="*/ 2669024 h 3186653"/>
                <a:gd name="connsiteX76" fmla="*/ 3125280 w 4113464"/>
                <a:gd name="connsiteY76" fmla="*/ 2725196 h 3186653"/>
                <a:gd name="connsiteX77" fmla="*/ 3048939 w 4113464"/>
                <a:gd name="connsiteY77" fmla="*/ 2781728 h 3186653"/>
                <a:gd name="connsiteX78" fmla="*/ 2970719 w 4113464"/>
                <a:gd name="connsiteY78" fmla="*/ 2837538 h 3186653"/>
                <a:gd name="connsiteX79" fmla="*/ 2890040 w 4113464"/>
                <a:gd name="connsiteY79" fmla="*/ 2891758 h 3186653"/>
                <a:gd name="connsiteX80" fmla="*/ 2720658 w 4113464"/>
                <a:gd name="connsiteY80" fmla="*/ 2993546 h 3186653"/>
                <a:gd name="connsiteX81" fmla="*/ 2538481 w 4113464"/>
                <a:gd name="connsiteY81" fmla="*/ 3080080 h 3186653"/>
                <a:gd name="connsiteX82" fmla="*/ 2142029 w 4113464"/>
                <a:gd name="connsiteY82" fmla="*/ 3179627 h 3186653"/>
                <a:gd name="connsiteX83" fmla="*/ 2039952 w 4113464"/>
                <a:gd name="connsiteY83" fmla="*/ 3186061 h 3186653"/>
                <a:gd name="connsiteX84" fmla="*/ 2014433 w 4113464"/>
                <a:gd name="connsiteY84" fmla="*/ 3186639 h 3186653"/>
                <a:gd name="connsiteX85" fmla="*/ 1988985 w 4113464"/>
                <a:gd name="connsiteY85" fmla="*/ 3186494 h 3186653"/>
                <a:gd name="connsiteX86" fmla="*/ 1963611 w 4113464"/>
                <a:gd name="connsiteY86" fmla="*/ 3186205 h 3186653"/>
                <a:gd name="connsiteX87" fmla="*/ 1938959 w 4113464"/>
                <a:gd name="connsiteY87" fmla="*/ 3185266 h 3186653"/>
                <a:gd name="connsiteX88" fmla="*/ 1742034 w 4113464"/>
                <a:gd name="connsiteY88" fmla="*/ 3169578 h 3186653"/>
                <a:gd name="connsiteX89" fmla="*/ 1546338 w 4113464"/>
                <a:gd name="connsiteY89" fmla="*/ 3135022 h 3186653"/>
                <a:gd name="connsiteX90" fmla="*/ 1354112 w 4113464"/>
                <a:gd name="connsiteY90" fmla="*/ 3080875 h 3186653"/>
                <a:gd name="connsiteX91" fmla="*/ 986143 w 4113464"/>
                <a:gd name="connsiteY91" fmla="*/ 2918072 h 3186653"/>
                <a:gd name="connsiteX92" fmla="*/ 676008 w 4113464"/>
                <a:gd name="connsiteY92" fmla="*/ 2664614 h 3186653"/>
                <a:gd name="connsiteX93" fmla="*/ 550291 w 4113464"/>
                <a:gd name="connsiteY93" fmla="*/ 2512077 h 3186653"/>
                <a:gd name="connsiteX94" fmla="*/ 440479 w 4113464"/>
                <a:gd name="connsiteY94" fmla="*/ 2350575 h 3186653"/>
                <a:gd name="connsiteX95" fmla="*/ 414815 w 4113464"/>
                <a:gd name="connsiteY95" fmla="*/ 2309441 h 3186653"/>
                <a:gd name="connsiteX96" fmla="*/ 390308 w 4113464"/>
                <a:gd name="connsiteY96" fmla="*/ 2269536 h 3186653"/>
                <a:gd name="connsiteX97" fmla="*/ 341944 w 4113464"/>
                <a:gd name="connsiteY97" fmla="*/ 2192182 h 3186653"/>
                <a:gd name="connsiteX98" fmla="*/ 241746 w 4113464"/>
                <a:gd name="connsiteY98" fmla="*/ 2034151 h 3186653"/>
                <a:gd name="connsiteX99" fmla="*/ 143935 w 4113464"/>
                <a:gd name="connsiteY99" fmla="*/ 1867083 h 3186653"/>
                <a:gd name="connsiteX100" fmla="*/ 99836 w 4113464"/>
                <a:gd name="connsiteY100" fmla="*/ 1778524 h 3186653"/>
                <a:gd name="connsiteX101" fmla="*/ 62388 w 4113464"/>
                <a:gd name="connsiteY101" fmla="*/ 1685845 h 3186653"/>
                <a:gd name="connsiteX102" fmla="*/ 33688 w 4113464"/>
                <a:gd name="connsiteY102" fmla="*/ 1589696 h 3186653"/>
                <a:gd name="connsiteX103" fmla="*/ 22989 w 4113464"/>
                <a:gd name="connsiteY103" fmla="*/ 1540682 h 3186653"/>
                <a:gd name="connsiteX104" fmla="*/ 18290 w 4113464"/>
                <a:gd name="connsiteY104" fmla="*/ 1516102 h 3186653"/>
                <a:gd name="connsiteX105" fmla="*/ 14386 w 4113464"/>
                <a:gd name="connsiteY105" fmla="*/ 1491451 h 3186653"/>
                <a:gd name="connsiteX106" fmla="*/ 0 w 4113464"/>
                <a:gd name="connsiteY106" fmla="*/ 1293947 h 3186653"/>
                <a:gd name="connsiteX107" fmla="*/ 40122 w 4113464"/>
                <a:gd name="connsiteY107" fmla="*/ 909134 h 3186653"/>
                <a:gd name="connsiteX108" fmla="*/ 160706 w 4113464"/>
                <a:gd name="connsiteY108" fmla="*/ 540442 h 3186653"/>
                <a:gd name="connsiteX109" fmla="*/ 479161 w 4113464"/>
                <a:gd name="connsiteY109" fmla="*/ 54765 h 318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4113464" h="3186653">
                  <a:moveTo>
                    <a:pt x="531280" y="0"/>
                  </a:moveTo>
                  <a:lnTo>
                    <a:pt x="785823" y="0"/>
                  </a:lnTo>
                  <a:lnTo>
                    <a:pt x="733553" y="43575"/>
                  </a:lnTo>
                  <a:cubicBezTo>
                    <a:pt x="644994" y="123892"/>
                    <a:pt x="562942" y="211511"/>
                    <a:pt x="489421" y="305636"/>
                  </a:cubicBezTo>
                  <a:cubicBezTo>
                    <a:pt x="415755" y="399616"/>
                    <a:pt x="350764" y="500392"/>
                    <a:pt x="296400" y="606590"/>
                  </a:cubicBezTo>
                  <a:cubicBezTo>
                    <a:pt x="242036" y="712715"/>
                    <a:pt x="196780" y="823829"/>
                    <a:pt x="165405" y="939280"/>
                  </a:cubicBezTo>
                  <a:cubicBezTo>
                    <a:pt x="134030" y="1054442"/>
                    <a:pt x="117692" y="1174159"/>
                    <a:pt x="117765" y="1293947"/>
                  </a:cubicBezTo>
                  <a:cubicBezTo>
                    <a:pt x="118415" y="1352794"/>
                    <a:pt x="124199" y="1411206"/>
                    <a:pt x="137862" y="1467594"/>
                  </a:cubicBezTo>
                  <a:cubicBezTo>
                    <a:pt x="151308" y="1524055"/>
                    <a:pt x="172201" y="1578057"/>
                    <a:pt x="197214" y="1630036"/>
                  </a:cubicBezTo>
                  <a:cubicBezTo>
                    <a:pt x="209865" y="1655989"/>
                    <a:pt x="223890" y="1681435"/>
                    <a:pt x="238638" y="1706521"/>
                  </a:cubicBezTo>
                  <a:cubicBezTo>
                    <a:pt x="253602" y="1731534"/>
                    <a:pt x="269579" y="1756186"/>
                    <a:pt x="286206" y="1780549"/>
                  </a:cubicBezTo>
                  <a:cubicBezTo>
                    <a:pt x="319895" y="1829129"/>
                    <a:pt x="357342" y="1876264"/>
                    <a:pt x="396091" y="1923616"/>
                  </a:cubicBezTo>
                  <a:cubicBezTo>
                    <a:pt x="434840" y="1971039"/>
                    <a:pt x="475324" y="2018463"/>
                    <a:pt x="515012" y="2067767"/>
                  </a:cubicBezTo>
                  <a:cubicBezTo>
                    <a:pt x="534893" y="2092346"/>
                    <a:pt x="554556" y="2117504"/>
                    <a:pt x="574148" y="2143024"/>
                  </a:cubicBezTo>
                  <a:lnTo>
                    <a:pt x="602559" y="2179965"/>
                  </a:lnTo>
                  <a:cubicBezTo>
                    <a:pt x="611884" y="2191749"/>
                    <a:pt x="620776" y="2203822"/>
                    <a:pt x="630391" y="2215316"/>
                  </a:cubicBezTo>
                  <a:cubicBezTo>
                    <a:pt x="705431" y="2308863"/>
                    <a:pt x="786832" y="2394963"/>
                    <a:pt x="869535" y="2476581"/>
                  </a:cubicBezTo>
                  <a:cubicBezTo>
                    <a:pt x="911103" y="2517210"/>
                    <a:pt x="953394" y="2556465"/>
                    <a:pt x="996698" y="2594129"/>
                  </a:cubicBezTo>
                  <a:cubicBezTo>
                    <a:pt x="1040001" y="2631794"/>
                    <a:pt x="1084099" y="2668229"/>
                    <a:pt x="1129861" y="2702496"/>
                  </a:cubicBezTo>
                  <a:cubicBezTo>
                    <a:pt x="1221021" y="2771174"/>
                    <a:pt x="1319339" y="2832550"/>
                    <a:pt x="1427345" y="2873901"/>
                  </a:cubicBezTo>
                  <a:cubicBezTo>
                    <a:pt x="1481202" y="2894577"/>
                    <a:pt x="1537012" y="2910409"/>
                    <a:pt x="1593762" y="2922338"/>
                  </a:cubicBezTo>
                  <a:cubicBezTo>
                    <a:pt x="1608004" y="2925157"/>
                    <a:pt x="1622101" y="2928410"/>
                    <a:pt x="1636415" y="2930868"/>
                  </a:cubicBezTo>
                  <a:lnTo>
                    <a:pt x="1679429" y="2938025"/>
                  </a:lnTo>
                  <a:cubicBezTo>
                    <a:pt x="1708273" y="2941856"/>
                    <a:pt x="1737118" y="2945905"/>
                    <a:pt x="1766252" y="2948290"/>
                  </a:cubicBezTo>
                  <a:cubicBezTo>
                    <a:pt x="1780783" y="2949664"/>
                    <a:pt x="1795314" y="2950965"/>
                    <a:pt x="1809917" y="2951616"/>
                  </a:cubicBezTo>
                  <a:cubicBezTo>
                    <a:pt x="1824520" y="2952339"/>
                    <a:pt x="1839051" y="2953496"/>
                    <a:pt x="1853726" y="2953929"/>
                  </a:cubicBezTo>
                  <a:lnTo>
                    <a:pt x="1897680" y="2954942"/>
                  </a:lnTo>
                  <a:cubicBezTo>
                    <a:pt x="1912283" y="2955303"/>
                    <a:pt x="1927031" y="2954797"/>
                    <a:pt x="1941706" y="2954725"/>
                  </a:cubicBezTo>
                  <a:lnTo>
                    <a:pt x="1963755" y="2954507"/>
                  </a:lnTo>
                  <a:cubicBezTo>
                    <a:pt x="1970912" y="2954291"/>
                    <a:pt x="1977925" y="2953857"/>
                    <a:pt x="1985009" y="2953568"/>
                  </a:cubicBezTo>
                  <a:cubicBezTo>
                    <a:pt x="1992094" y="2953206"/>
                    <a:pt x="1999179" y="2952990"/>
                    <a:pt x="2006191" y="2952483"/>
                  </a:cubicBezTo>
                  <a:lnTo>
                    <a:pt x="2027301" y="2950749"/>
                  </a:lnTo>
                  <a:cubicBezTo>
                    <a:pt x="2055422" y="2948507"/>
                    <a:pt x="2083327" y="2944748"/>
                    <a:pt x="2111015" y="2940411"/>
                  </a:cubicBezTo>
                  <a:cubicBezTo>
                    <a:pt x="2221840" y="2922048"/>
                    <a:pt x="2328399" y="2886119"/>
                    <a:pt x="2429898" y="2835731"/>
                  </a:cubicBezTo>
                  <a:cubicBezTo>
                    <a:pt x="2531758" y="2785922"/>
                    <a:pt x="2628703" y="2722159"/>
                    <a:pt x="2724490" y="2652180"/>
                  </a:cubicBezTo>
                  <a:cubicBezTo>
                    <a:pt x="2748419" y="2634758"/>
                    <a:pt x="2772203" y="2616612"/>
                    <a:pt x="2795915" y="2598250"/>
                  </a:cubicBezTo>
                  <a:cubicBezTo>
                    <a:pt x="2819772" y="2579960"/>
                    <a:pt x="2843556" y="2561381"/>
                    <a:pt x="2867340" y="2542512"/>
                  </a:cubicBezTo>
                  <a:lnTo>
                    <a:pt x="3011998" y="2426844"/>
                  </a:lnTo>
                  <a:cubicBezTo>
                    <a:pt x="3111255" y="2348118"/>
                    <a:pt x="3211453" y="2274813"/>
                    <a:pt x="3309337" y="2202954"/>
                  </a:cubicBezTo>
                  <a:cubicBezTo>
                    <a:pt x="3407149" y="2131095"/>
                    <a:pt x="3501274" y="2058514"/>
                    <a:pt x="3586362" y="1980293"/>
                  </a:cubicBezTo>
                  <a:cubicBezTo>
                    <a:pt x="3671450" y="1902217"/>
                    <a:pt x="3748297" y="1819008"/>
                    <a:pt x="3807866" y="1725100"/>
                  </a:cubicBezTo>
                  <a:cubicBezTo>
                    <a:pt x="3837651" y="1678182"/>
                    <a:pt x="3863098" y="1628734"/>
                    <a:pt x="3883340" y="1576756"/>
                  </a:cubicBezTo>
                  <a:cubicBezTo>
                    <a:pt x="3903726" y="1524850"/>
                    <a:pt x="3918402" y="1470486"/>
                    <a:pt x="3929318" y="1414676"/>
                  </a:cubicBezTo>
                  <a:cubicBezTo>
                    <a:pt x="3934740" y="1386771"/>
                    <a:pt x="3939078" y="1358360"/>
                    <a:pt x="3942041" y="1329660"/>
                  </a:cubicBezTo>
                  <a:cubicBezTo>
                    <a:pt x="3942909" y="1322503"/>
                    <a:pt x="3943487" y="1315274"/>
                    <a:pt x="3944138" y="1308117"/>
                  </a:cubicBezTo>
                  <a:cubicBezTo>
                    <a:pt x="3944716" y="1300887"/>
                    <a:pt x="3945439" y="1293803"/>
                    <a:pt x="3945728" y="1286140"/>
                  </a:cubicBezTo>
                  <a:lnTo>
                    <a:pt x="3948042" y="1240740"/>
                  </a:lnTo>
                  <a:cubicBezTo>
                    <a:pt x="3950138" y="1180159"/>
                    <a:pt x="3948837" y="1119505"/>
                    <a:pt x="3944066" y="1059213"/>
                  </a:cubicBezTo>
                  <a:cubicBezTo>
                    <a:pt x="3939439" y="998849"/>
                    <a:pt x="3930547" y="938991"/>
                    <a:pt x="3918546" y="879928"/>
                  </a:cubicBezTo>
                  <a:cubicBezTo>
                    <a:pt x="3906401" y="820865"/>
                    <a:pt x="3891220" y="762597"/>
                    <a:pt x="3875243" y="704980"/>
                  </a:cubicBezTo>
                  <a:cubicBezTo>
                    <a:pt x="3843362" y="589673"/>
                    <a:pt x="3808155" y="475885"/>
                    <a:pt x="3763406" y="365566"/>
                  </a:cubicBezTo>
                  <a:cubicBezTo>
                    <a:pt x="3740996" y="310479"/>
                    <a:pt x="3715982" y="256404"/>
                    <a:pt x="3687210" y="204426"/>
                  </a:cubicBezTo>
                  <a:cubicBezTo>
                    <a:pt x="3680198" y="191341"/>
                    <a:pt x="3672463" y="178618"/>
                    <a:pt x="3665016" y="165822"/>
                  </a:cubicBezTo>
                  <a:cubicBezTo>
                    <a:pt x="3657353" y="153098"/>
                    <a:pt x="3649401" y="140592"/>
                    <a:pt x="3641666" y="127940"/>
                  </a:cubicBezTo>
                  <a:lnTo>
                    <a:pt x="3616942" y="90927"/>
                  </a:lnTo>
                  <a:lnTo>
                    <a:pt x="3591133" y="54708"/>
                  </a:lnTo>
                  <a:lnTo>
                    <a:pt x="3544762" y="0"/>
                  </a:lnTo>
                  <a:lnTo>
                    <a:pt x="3746698" y="0"/>
                  </a:lnTo>
                  <a:lnTo>
                    <a:pt x="3747647" y="1356"/>
                  </a:lnTo>
                  <a:lnTo>
                    <a:pt x="3774540" y="42129"/>
                  </a:lnTo>
                  <a:cubicBezTo>
                    <a:pt x="3783215" y="55865"/>
                    <a:pt x="3792107" y="69528"/>
                    <a:pt x="3800637" y="83336"/>
                  </a:cubicBezTo>
                  <a:lnTo>
                    <a:pt x="3825795" y="125121"/>
                  </a:lnTo>
                  <a:cubicBezTo>
                    <a:pt x="3858688" y="181220"/>
                    <a:pt x="3889702" y="238403"/>
                    <a:pt x="3917679" y="297033"/>
                  </a:cubicBezTo>
                  <a:cubicBezTo>
                    <a:pt x="3973778" y="414291"/>
                    <a:pt x="4017009" y="537695"/>
                    <a:pt x="4043468" y="664279"/>
                  </a:cubicBezTo>
                  <a:cubicBezTo>
                    <a:pt x="4056625" y="727607"/>
                    <a:pt x="4065806" y="791442"/>
                    <a:pt x="4072963" y="855348"/>
                  </a:cubicBezTo>
                  <a:cubicBezTo>
                    <a:pt x="4080265" y="919183"/>
                    <a:pt x="4086121" y="982945"/>
                    <a:pt x="4092121" y="1046562"/>
                  </a:cubicBezTo>
                  <a:cubicBezTo>
                    <a:pt x="4097832" y="1110252"/>
                    <a:pt x="4102892" y="1173942"/>
                    <a:pt x="4107375" y="1237776"/>
                  </a:cubicBezTo>
                  <a:lnTo>
                    <a:pt x="4110483" y="1285706"/>
                  </a:lnTo>
                  <a:cubicBezTo>
                    <a:pt x="4111062" y="1293586"/>
                    <a:pt x="4111423" y="1302044"/>
                    <a:pt x="4111857" y="1310358"/>
                  </a:cubicBezTo>
                  <a:cubicBezTo>
                    <a:pt x="4112290" y="1318671"/>
                    <a:pt x="4112724" y="1327057"/>
                    <a:pt x="4112869" y="1335443"/>
                  </a:cubicBezTo>
                  <a:cubicBezTo>
                    <a:pt x="4113953" y="1368915"/>
                    <a:pt x="4113592" y="1402675"/>
                    <a:pt x="4111495" y="1436508"/>
                  </a:cubicBezTo>
                  <a:cubicBezTo>
                    <a:pt x="4103688" y="1571912"/>
                    <a:pt x="4067325" y="1708328"/>
                    <a:pt x="4008551" y="1833467"/>
                  </a:cubicBezTo>
                  <a:cubicBezTo>
                    <a:pt x="3949922" y="1958967"/>
                    <a:pt x="3869098" y="2071598"/>
                    <a:pt x="3779745" y="2170567"/>
                  </a:cubicBezTo>
                  <a:cubicBezTo>
                    <a:pt x="3735068" y="2220232"/>
                    <a:pt x="3688150" y="2266788"/>
                    <a:pt x="3640292" y="2311104"/>
                  </a:cubicBezTo>
                  <a:cubicBezTo>
                    <a:pt x="3592435" y="2355419"/>
                    <a:pt x="3543926" y="2398072"/>
                    <a:pt x="3494912" y="2438845"/>
                  </a:cubicBezTo>
                  <a:cubicBezTo>
                    <a:pt x="3397100" y="2520752"/>
                    <a:pt x="3297120" y="2595430"/>
                    <a:pt x="3199597" y="2669024"/>
                  </a:cubicBezTo>
                  <a:lnTo>
                    <a:pt x="3125280" y="2725196"/>
                  </a:lnTo>
                  <a:cubicBezTo>
                    <a:pt x="3100122" y="2744064"/>
                    <a:pt x="3074748" y="2763077"/>
                    <a:pt x="3048939" y="2781728"/>
                  </a:cubicBezTo>
                  <a:cubicBezTo>
                    <a:pt x="3023203" y="2800452"/>
                    <a:pt x="2997178" y="2819104"/>
                    <a:pt x="2970719" y="2837538"/>
                  </a:cubicBezTo>
                  <a:cubicBezTo>
                    <a:pt x="2944187" y="2855828"/>
                    <a:pt x="2917439" y="2873974"/>
                    <a:pt x="2890040" y="2891758"/>
                  </a:cubicBezTo>
                  <a:cubicBezTo>
                    <a:pt x="2835531" y="2927398"/>
                    <a:pt x="2779288" y="2961954"/>
                    <a:pt x="2720658" y="2993546"/>
                  </a:cubicBezTo>
                  <a:cubicBezTo>
                    <a:pt x="2662102" y="3025282"/>
                    <a:pt x="2601520" y="3054778"/>
                    <a:pt x="2538481" y="3080080"/>
                  </a:cubicBezTo>
                  <a:cubicBezTo>
                    <a:pt x="2412981" y="3131408"/>
                    <a:pt x="2278156" y="3166036"/>
                    <a:pt x="2142029" y="3179627"/>
                  </a:cubicBezTo>
                  <a:cubicBezTo>
                    <a:pt x="2107979" y="3182880"/>
                    <a:pt x="2073929" y="3185338"/>
                    <a:pt x="2039952" y="3186061"/>
                  </a:cubicBezTo>
                  <a:lnTo>
                    <a:pt x="2014433" y="3186639"/>
                  </a:lnTo>
                  <a:cubicBezTo>
                    <a:pt x="2005974" y="3186712"/>
                    <a:pt x="1997444" y="3186494"/>
                    <a:pt x="1988985" y="3186494"/>
                  </a:cubicBezTo>
                  <a:lnTo>
                    <a:pt x="1963611" y="3186205"/>
                  </a:lnTo>
                  <a:lnTo>
                    <a:pt x="1938959" y="3185266"/>
                  </a:lnTo>
                  <a:cubicBezTo>
                    <a:pt x="1873317" y="3183169"/>
                    <a:pt x="1807531" y="3177964"/>
                    <a:pt x="1742034" y="3169578"/>
                  </a:cubicBezTo>
                  <a:cubicBezTo>
                    <a:pt x="1676465" y="3161626"/>
                    <a:pt x="1611040" y="3150203"/>
                    <a:pt x="1546338" y="3135022"/>
                  </a:cubicBezTo>
                  <a:cubicBezTo>
                    <a:pt x="1481708" y="3119696"/>
                    <a:pt x="1417585" y="3101551"/>
                    <a:pt x="1354112" y="3080875"/>
                  </a:cubicBezTo>
                  <a:cubicBezTo>
                    <a:pt x="1227383" y="3039162"/>
                    <a:pt x="1102100" y="2987256"/>
                    <a:pt x="986143" y="2918072"/>
                  </a:cubicBezTo>
                  <a:cubicBezTo>
                    <a:pt x="870113" y="2849033"/>
                    <a:pt x="766518" y="2761487"/>
                    <a:pt x="676008" y="2664614"/>
                  </a:cubicBezTo>
                  <a:cubicBezTo>
                    <a:pt x="630536" y="2616251"/>
                    <a:pt x="589184" y="2564778"/>
                    <a:pt x="550291" y="2512077"/>
                  </a:cubicBezTo>
                  <a:cubicBezTo>
                    <a:pt x="511615" y="2459159"/>
                    <a:pt x="474818" y="2405446"/>
                    <a:pt x="440479" y="2350575"/>
                  </a:cubicBezTo>
                  <a:cubicBezTo>
                    <a:pt x="431659" y="2336984"/>
                    <a:pt x="423345" y="2323177"/>
                    <a:pt x="414815" y="2309441"/>
                  </a:cubicBezTo>
                  <a:lnTo>
                    <a:pt x="390308" y="2269536"/>
                  </a:lnTo>
                  <a:cubicBezTo>
                    <a:pt x="374620" y="2243727"/>
                    <a:pt x="358354" y="2218135"/>
                    <a:pt x="341944" y="2192182"/>
                  </a:cubicBezTo>
                  <a:lnTo>
                    <a:pt x="241746" y="2034151"/>
                  </a:lnTo>
                  <a:cubicBezTo>
                    <a:pt x="208130" y="1980293"/>
                    <a:pt x="174948" y="1924845"/>
                    <a:pt x="143935" y="1867083"/>
                  </a:cubicBezTo>
                  <a:cubicBezTo>
                    <a:pt x="128464" y="1838166"/>
                    <a:pt x="113499" y="1808743"/>
                    <a:pt x="99836" y="1778524"/>
                  </a:cubicBezTo>
                  <a:cubicBezTo>
                    <a:pt x="86245" y="1748234"/>
                    <a:pt x="73594" y="1717365"/>
                    <a:pt x="62388" y="1685845"/>
                  </a:cubicBezTo>
                  <a:cubicBezTo>
                    <a:pt x="51400" y="1654253"/>
                    <a:pt x="41641" y="1622228"/>
                    <a:pt x="33688" y="1589696"/>
                  </a:cubicBezTo>
                  <a:cubicBezTo>
                    <a:pt x="29929" y="1573430"/>
                    <a:pt x="26098" y="1557092"/>
                    <a:pt x="22989" y="1540682"/>
                  </a:cubicBezTo>
                  <a:lnTo>
                    <a:pt x="18290" y="1516102"/>
                  </a:lnTo>
                  <a:lnTo>
                    <a:pt x="14386" y="1491451"/>
                  </a:lnTo>
                  <a:cubicBezTo>
                    <a:pt x="4265" y="1425592"/>
                    <a:pt x="0" y="1359517"/>
                    <a:pt x="0" y="1293947"/>
                  </a:cubicBezTo>
                  <a:cubicBezTo>
                    <a:pt x="361" y="1164905"/>
                    <a:pt x="13808" y="1035863"/>
                    <a:pt x="40122" y="909134"/>
                  </a:cubicBezTo>
                  <a:cubicBezTo>
                    <a:pt x="66365" y="782477"/>
                    <a:pt x="106559" y="658279"/>
                    <a:pt x="160706" y="540442"/>
                  </a:cubicBezTo>
                  <a:cubicBezTo>
                    <a:pt x="242307" y="363687"/>
                    <a:pt x="351397" y="200879"/>
                    <a:pt x="479161" y="54765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572A5E24-E894-4881-89D8-70125546B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7490" y="8190"/>
              <a:ext cx="4091759" cy="3148976"/>
            </a:xfrm>
            <a:custGeom>
              <a:avLst/>
              <a:gdLst>
                <a:gd name="connsiteX0" fmla="*/ 565922 w 4091759"/>
                <a:gd name="connsiteY0" fmla="*/ 0 h 3148976"/>
                <a:gd name="connsiteX1" fmla="*/ 1126669 w 4091759"/>
                <a:gd name="connsiteY1" fmla="*/ 0 h 3148976"/>
                <a:gd name="connsiteX2" fmla="*/ 1097005 w 4091759"/>
                <a:gd name="connsiteY2" fmla="*/ 19379 h 3148976"/>
                <a:gd name="connsiteX3" fmla="*/ 953756 w 4091759"/>
                <a:gd name="connsiteY3" fmla="*/ 131556 h 3148976"/>
                <a:gd name="connsiteX4" fmla="*/ 519133 w 4091759"/>
                <a:gd name="connsiteY4" fmla="*/ 670497 h 3148976"/>
                <a:gd name="connsiteX5" fmla="*/ 361535 w 4091759"/>
                <a:gd name="connsiteY5" fmla="*/ 1297708 h 3148976"/>
                <a:gd name="connsiteX6" fmla="*/ 622367 w 4091759"/>
                <a:gd name="connsiteY6" fmla="*/ 1880096 h 3148976"/>
                <a:gd name="connsiteX7" fmla="*/ 753795 w 4091759"/>
                <a:gd name="connsiteY7" fmla="*/ 2064949 h 3148976"/>
                <a:gd name="connsiteX8" fmla="*/ 1987034 w 4091759"/>
                <a:gd name="connsiteY8" fmla="*/ 2787513 h 3148976"/>
                <a:gd name="connsiteX9" fmla="*/ 2923222 w 4091759"/>
                <a:gd name="connsiteY9" fmla="*/ 2342986 h 3148976"/>
                <a:gd name="connsiteX10" fmla="*/ 3037155 w 4091759"/>
                <a:gd name="connsiteY10" fmla="*/ 2254717 h 3148976"/>
                <a:gd name="connsiteX11" fmla="*/ 3555349 w 4091759"/>
                <a:gd name="connsiteY11" fmla="*/ 1793273 h 3148976"/>
                <a:gd name="connsiteX12" fmla="*/ 3730369 w 4091759"/>
                <a:gd name="connsiteY12" fmla="*/ 1297708 h 3148976"/>
                <a:gd name="connsiteX13" fmla="*/ 3337459 w 4091759"/>
                <a:gd name="connsiteY13" fmla="*/ 89337 h 3148976"/>
                <a:gd name="connsiteX14" fmla="*/ 3254099 w 4091759"/>
                <a:gd name="connsiteY14" fmla="*/ 0 h 3148976"/>
                <a:gd name="connsiteX15" fmla="*/ 3722351 w 4091759"/>
                <a:gd name="connsiteY15" fmla="*/ 0 h 3148976"/>
                <a:gd name="connsiteX16" fmla="*/ 3723651 w 4091759"/>
                <a:gd name="connsiteY16" fmla="*/ 1720 h 3148976"/>
                <a:gd name="connsiteX17" fmla="*/ 4091759 w 4091759"/>
                <a:gd name="connsiteY17" fmla="*/ 1297708 h 3148976"/>
                <a:gd name="connsiteX18" fmla="*/ 3145739 w 4091759"/>
                <a:gd name="connsiteY18" fmla="*/ 2627818 h 3148976"/>
                <a:gd name="connsiteX19" fmla="*/ 1986961 w 4091759"/>
                <a:gd name="connsiteY19" fmla="*/ 3148976 h 3148976"/>
                <a:gd name="connsiteX20" fmla="*/ 454648 w 4091759"/>
                <a:gd name="connsiteY20" fmla="*/ 2267874 h 3148976"/>
                <a:gd name="connsiteX21" fmla="*/ 0 w 4091759"/>
                <a:gd name="connsiteY21" fmla="*/ 1297708 h 3148976"/>
                <a:gd name="connsiteX22" fmla="*/ 564086 w 4091759"/>
                <a:gd name="connsiteY22" fmla="*/ 1720 h 314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91759" h="3148976">
                  <a:moveTo>
                    <a:pt x="565922" y="0"/>
                  </a:moveTo>
                  <a:lnTo>
                    <a:pt x="1126669" y="0"/>
                  </a:lnTo>
                  <a:lnTo>
                    <a:pt x="1097005" y="19379"/>
                  </a:lnTo>
                  <a:cubicBezTo>
                    <a:pt x="1047353" y="54908"/>
                    <a:pt x="999481" y="92374"/>
                    <a:pt x="953756" y="131556"/>
                  </a:cubicBezTo>
                  <a:cubicBezTo>
                    <a:pt x="767675" y="290961"/>
                    <a:pt x="621427" y="472343"/>
                    <a:pt x="519133" y="670497"/>
                  </a:cubicBezTo>
                  <a:cubicBezTo>
                    <a:pt x="414598" y="873061"/>
                    <a:pt x="361535" y="1084083"/>
                    <a:pt x="361535" y="1297708"/>
                  </a:cubicBezTo>
                  <a:cubicBezTo>
                    <a:pt x="361535" y="1512850"/>
                    <a:pt x="446190" y="1638495"/>
                    <a:pt x="622367" y="1880096"/>
                  </a:cubicBezTo>
                  <a:cubicBezTo>
                    <a:pt x="664875" y="1938364"/>
                    <a:pt x="708829" y="1998656"/>
                    <a:pt x="753795" y="2064949"/>
                  </a:cubicBezTo>
                  <a:cubicBezTo>
                    <a:pt x="1097401" y="2571430"/>
                    <a:pt x="1466238" y="2787513"/>
                    <a:pt x="1987034" y="2787513"/>
                  </a:cubicBezTo>
                  <a:cubicBezTo>
                    <a:pt x="2328833" y="2787513"/>
                    <a:pt x="2579616" y="2611480"/>
                    <a:pt x="2923222" y="2342986"/>
                  </a:cubicBezTo>
                  <a:cubicBezTo>
                    <a:pt x="2961610" y="2312984"/>
                    <a:pt x="2999997" y="2283344"/>
                    <a:pt x="3037155" y="2254717"/>
                  </a:cubicBezTo>
                  <a:cubicBezTo>
                    <a:pt x="3238562" y="2099360"/>
                    <a:pt x="3428764" y="1952606"/>
                    <a:pt x="3555349" y="1793273"/>
                  </a:cubicBezTo>
                  <a:cubicBezTo>
                    <a:pt x="3676366" y="1640953"/>
                    <a:pt x="3730369" y="1488126"/>
                    <a:pt x="3730369" y="1297708"/>
                  </a:cubicBezTo>
                  <a:cubicBezTo>
                    <a:pt x="3730369" y="820432"/>
                    <a:pt x="3590844" y="391303"/>
                    <a:pt x="3337459" y="89337"/>
                  </a:cubicBezTo>
                  <a:lnTo>
                    <a:pt x="3254099" y="0"/>
                  </a:lnTo>
                  <a:lnTo>
                    <a:pt x="3722351" y="0"/>
                  </a:lnTo>
                  <a:lnTo>
                    <a:pt x="3723651" y="1720"/>
                  </a:lnTo>
                  <a:cubicBezTo>
                    <a:pt x="3963059" y="353907"/>
                    <a:pt x="4091759" y="805418"/>
                    <a:pt x="4091759" y="1297708"/>
                  </a:cubicBezTo>
                  <a:cubicBezTo>
                    <a:pt x="4091759" y="1948702"/>
                    <a:pt x="3623014" y="2254861"/>
                    <a:pt x="3145739" y="2627818"/>
                  </a:cubicBezTo>
                  <a:cubicBezTo>
                    <a:pt x="2798084" y="2899494"/>
                    <a:pt x="2463153" y="3148976"/>
                    <a:pt x="1986961" y="3148976"/>
                  </a:cubicBezTo>
                  <a:cubicBezTo>
                    <a:pt x="1280807" y="3148976"/>
                    <a:pt x="822328" y="2809851"/>
                    <a:pt x="454648" y="2267874"/>
                  </a:cubicBezTo>
                  <a:cubicBezTo>
                    <a:pt x="234011" y="1942702"/>
                    <a:pt x="0" y="1719679"/>
                    <a:pt x="0" y="1297708"/>
                  </a:cubicBezTo>
                  <a:cubicBezTo>
                    <a:pt x="0" y="805418"/>
                    <a:pt x="220663" y="353907"/>
                    <a:pt x="564086" y="172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3194ADEA-34F6-4208-A525-B69BC9032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7490" y="8190"/>
              <a:ext cx="4091759" cy="3148976"/>
            </a:xfrm>
            <a:custGeom>
              <a:avLst/>
              <a:gdLst>
                <a:gd name="connsiteX0" fmla="*/ 565922 w 4091759"/>
                <a:gd name="connsiteY0" fmla="*/ 0 h 3148976"/>
                <a:gd name="connsiteX1" fmla="*/ 1258674 w 4091759"/>
                <a:gd name="connsiteY1" fmla="*/ 0 h 3148976"/>
                <a:gd name="connsiteX2" fmla="*/ 1139152 w 4091759"/>
                <a:gd name="connsiteY2" fmla="*/ 78064 h 3148976"/>
                <a:gd name="connsiteX3" fmla="*/ 1000746 w 4091759"/>
                <a:gd name="connsiteY3" fmla="*/ 186426 h 3148976"/>
                <a:gd name="connsiteX4" fmla="*/ 583329 w 4091759"/>
                <a:gd name="connsiteY4" fmla="*/ 703607 h 3148976"/>
                <a:gd name="connsiteX5" fmla="*/ 433755 w 4091759"/>
                <a:gd name="connsiteY5" fmla="*/ 1297708 h 3148976"/>
                <a:gd name="connsiteX6" fmla="*/ 680707 w 4091759"/>
                <a:gd name="connsiteY6" fmla="*/ 1837516 h 3148976"/>
                <a:gd name="connsiteX7" fmla="*/ 813581 w 4091759"/>
                <a:gd name="connsiteY7" fmla="*/ 2024392 h 3148976"/>
                <a:gd name="connsiteX8" fmla="*/ 1320496 w 4091759"/>
                <a:gd name="connsiteY8" fmla="*/ 2541863 h 3148976"/>
                <a:gd name="connsiteX9" fmla="*/ 1986961 w 4091759"/>
                <a:gd name="connsiteY9" fmla="*/ 2715220 h 3148976"/>
                <a:gd name="connsiteX10" fmla="*/ 2415656 w 4091759"/>
                <a:gd name="connsiteY10" fmla="*/ 2604829 h 3148976"/>
                <a:gd name="connsiteX11" fmla="*/ 2878618 w 4091759"/>
                <a:gd name="connsiteY11" fmla="*/ 2286092 h 3148976"/>
                <a:gd name="connsiteX12" fmla="*/ 2992912 w 4091759"/>
                <a:gd name="connsiteY12" fmla="*/ 2197533 h 3148976"/>
                <a:gd name="connsiteX13" fmla="*/ 3498671 w 4091759"/>
                <a:gd name="connsiteY13" fmla="*/ 1748307 h 3148976"/>
                <a:gd name="connsiteX14" fmla="*/ 3658004 w 4091759"/>
                <a:gd name="connsiteY14" fmla="*/ 1297708 h 3148976"/>
                <a:gd name="connsiteX15" fmla="*/ 3282010 w 4091759"/>
                <a:gd name="connsiteY15" fmla="*/ 135821 h 3148976"/>
                <a:gd name="connsiteX16" fmla="*/ 3189895 w 4091759"/>
                <a:gd name="connsiteY16" fmla="*/ 37067 h 3148976"/>
                <a:gd name="connsiteX17" fmla="*/ 3146993 w 4091759"/>
                <a:gd name="connsiteY17" fmla="*/ 0 h 3148976"/>
                <a:gd name="connsiteX18" fmla="*/ 3722351 w 4091759"/>
                <a:gd name="connsiteY18" fmla="*/ 0 h 3148976"/>
                <a:gd name="connsiteX19" fmla="*/ 3723651 w 4091759"/>
                <a:gd name="connsiteY19" fmla="*/ 1720 h 3148976"/>
                <a:gd name="connsiteX20" fmla="*/ 4091759 w 4091759"/>
                <a:gd name="connsiteY20" fmla="*/ 1297708 h 3148976"/>
                <a:gd name="connsiteX21" fmla="*/ 3145739 w 4091759"/>
                <a:gd name="connsiteY21" fmla="*/ 2627818 h 3148976"/>
                <a:gd name="connsiteX22" fmla="*/ 1986961 w 4091759"/>
                <a:gd name="connsiteY22" fmla="*/ 3148976 h 3148976"/>
                <a:gd name="connsiteX23" fmla="*/ 454648 w 4091759"/>
                <a:gd name="connsiteY23" fmla="*/ 2267874 h 3148976"/>
                <a:gd name="connsiteX24" fmla="*/ 0 w 4091759"/>
                <a:gd name="connsiteY24" fmla="*/ 1297708 h 3148976"/>
                <a:gd name="connsiteX25" fmla="*/ 564086 w 4091759"/>
                <a:gd name="connsiteY25" fmla="*/ 1720 h 314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091759" h="3148976">
                  <a:moveTo>
                    <a:pt x="565922" y="0"/>
                  </a:moveTo>
                  <a:lnTo>
                    <a:pt x="1258674" y="0"/>
                  </a:lnTo>
                  <a:lnTo>
                    <a:pt x="1139152" y="78064"/>
                  </a:lnTo>
                  <a:cubicBezTo>
                    <a:pt x="1091171" y="112390"/>
                    <a:pt x="1044917" y="148581"/>
                    <a:pt x="1000746" y="186426"/>
                  </a:cubicBezTo>
                  <a:cubicBezTo>
                    <a:pt x="824280" y="337590"/>
                    <a:pt x="679984" y="516442"/>
                    <a:pt x="583329" y="703607"/>
                  </a:cubicBezTo>
                  <a:cubicBezTo>
                    <a:pt x="484071" y="895833"/>
                    <a:pt x="433755" y="1095722"/>
                    <a:pt x="433755" y="1297708"/>
                  </a:cubicBezTo>
                  <a:cubicBezTo>
                    <a:pt x="433755" y="1490729"/>
                    <a:pt x="509446" y="1602710"/>
                    <a:pt x="680707" y="1837516"/>
                  </a:cubicBezTo>
                  <a:cubicBezTo>
                    <a:pt x="723576" y="1896290"/>
                    <a:pt x="767892" y="1957088"/>
                    <a:pt x="813581" y="2024392"/>
                  </a:cubicBezTo>
                  <a:cubicBezTo>
                    <a:pt x="975154" y="2262524"/>
                    <a:pt x="1140921" y="2431833"/>
                    <a:pt x="1320496" y="2541863"/>
                  </a:cubicBezTo>
                  <a:cubicBezTo>
                    <a:pt x="1510842" y="2658543"/>
                    <a:pt x="1728877" y="2715220"/>
                    <a:pt x="1986961" y="2715220"/>
                  </a:cubicBezTo>
                  <a:cubicBezTo>
                    <a:pt x="2133426" y="2715220"/>
                    <a:pt x="2269625" y="2680158"/>
                    <a:pt x="2415656" y="2604829"/>
                  </a:cubicBezTo>
                  <a:cubicBezTo>
                    <a:pt x="2565591" y="2527476"/>
                    <a:pt x="2714008" y="2414700"/>
                    <a:pt x="2878618" y="2286092"/>
                  </a:cubicBezTo>
                  <a:cubicBezTo>
                    <a:pt x="2917222" y="2255945"/>
                    <a:pt x="2955682" y="2226233"/>
                    <a:pt x="2992912" y="2197533"/>
                  </a:cubicBezTo>
                  <a:cubicBezTo>
                    <a:pt x="3190705" y="2044923"/>
                    <a:pt x="3377509" y="1900772"/>
                    <a:pt x="3498671" y="1748307"/>
                  </a:cubicBezTo>
                  <a:cubicBezTo>
                    <a:pt x="3610363" y="1607770"/>
                    <a:pt x="3658004" y="1473017"/>
                    <a:pt x="3658004" y="1297708"/>
                  </a:cubicBezTo>
                  <a:cubicBezTo>
                    <a:pt x="3658004" y="837421"/>
                    <a:pt x="3524480" y="424775"/>
                    <a:pt x="3282010" y="135821"/>
                  </a:cubicBezTo>
                  <a:cubicBezTo>
                    <a:pt x="3252732" y="100940"/>
                    <a:pt x="3222007" y="68006"/>
                    <a:pt x="3189895" y="37067"/>
                  </a:cubicBezTo>
                  <a:lnTo>
                    <a:pt x="3146993" y="0"/>
                  </a:lnTo>
                  <a:lnTo>
                    <a:pt x="3722351" y="0"/>
                  </a:lnTo>
                  <a:lnTo>
                    <a:pt x="3723651" y="1720"/>
                  </a:lnTo>
                  <a:cubicBezTo>
                    <a:pt x="3963059" y="353907"/>
                    <a:pt x="4091759" y="805418"/>
                    <a:pt x="4091759" y="1297708"/>
                  </a:cubicBezTo>
                  <a:cubicBezTo>
                    <a:pt x="4091759" y="1948702"/>
                    <a:pt x="3623014" y="2254861"/>
                    <a:pt x="3145739" y="2627818"/>
                  </a:cubicBezTo>
                  <a:cubicBezTo>
                    <a:pt x="2798084" y="2899494"/>
                    <a:pt x="2463153" y="3148976"/>
                    <a:pt x="1986961" y="3148976"/>
                  </a:cubicBezTo>
                  <a:cubicBezTo>
                    <a:pt x="1280807" y="3148976"/>
                    <a:pt x="822328" y="2809851"/>
                    <a:pt x="454648" y="2267874"/>
                  </a:cubicBezTo>
                  <a:cubicBezTo>
                    <a:pt x="234011" y="1942702"/>
                    <a:pt x="0" y="1719679"/>
                    <a:pt x="0" y="1297708"/>
                  </a:cubicBezTo>
                  <a:cubicBezTo>
                    <a:pt x="0" y="805418"/>
                    <a:pt x="220663" y="353907"/>
                    <a:pt x="564086" y="172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FBDED2AF-FE3B-46C2-A641-F3FE6F01B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945" y="8190"/>
              <a:ext cx="4337554" cy="3396866"/>
            </a:xfrm>
            <a:custGeom>
              <a:avLst/>
              <a:gdLst>
                <a:gd name="connsiteX0" fmla="*/ 2075375 w 4337554"/>
                <a:gd name="connsiteY0" fmla="*/ 3367732 h 3396866"/>
                <a:gd name="connsiteX1" fmla="*/ 2087376 w 4337554"/>
                <a:gd name="connsiteY1" fmla="*/ 3367877 h 3396866"/>
                <a:gd name="connsiteX2" fmla="*/ 2097930 w 4337554"/>
                <a:gd name="connsiteY2" fmla="*/ 3367804 h 3396866"/>
                <a:gd name="connsiteX3" fmla="*/ 2075375 w 4337554"/>
                <a:gd name="connsiteY3" fmla="*/ 3367732 h 3396866"/>
                <a:gd name="connsiteX4" fmla="*/ 381332 w 4337554"/>
                <a:gd name="connsiteY4" fmla="*/ 0 h 3396866"/>
                <a:gd name="connsiteX5" fmla="*/ 722138 w 4337554"/>
                <a:gd name="connsiteY5" fmla="*/ 0 h 3396866"/>
                <a:gd name="connsiteX6" fmla="*/ 614098 w 4337554"/>
                <a:gd name="connsiteY6" fmla="*/ 110789 h 3396866"/>
                <a:gd name="connsiteX7" fmla="*/ 493035 w 4337554"/>
                <a:gd name="connsiteY7" fmla="*/ 257995 h 3396866"/>
                <a:gd name="connsiteX8" fmla="*/ 384235 w 4337554"/>
                <a:gd name="connsiteY8" fmla="*/ 416677 h 3396866"/>
                <a:gd name="connsiteX9" fmla="*/ 291628 w 4337554"/>
                <a:gd name="connsiteY9" fmla="*/ 586059 h 3396866"/>
                <a:gd name="connsiteX10" fmla="*/ 291556 w 4337554"/>
                <a:gd name="connsiteY10" fmla="*/ 586275 h 3396866"/>
                <a:gd name="connsiteX11" fmla="*/ 291484 w 4337554"/>
                <a:gd name="connsiteY11" fmla="*/ 586492 h 3396866"/>
                <a:gd name="connsiteX12" fmla="*/ 271169 w 4337554"/>
                <a:gd name="connsiteY12" fmla="*/ 630012 h 3396866"/>
                <a:gd name="connsiteX13" fmla="*/ 261193 w 4337554"/>
                <a:gd name="connsiteY13" fmla="*/ 652062 h 3396866"/>
                <a:gd name="connsiteX14" fmla="*/ 251795 w 4337554"/>
                <a:gd name="connsiteY14" fmla="*/ 674183 h 3396866"/>
                <a:gd name="connsiteX15" fmla="*/ 250349 w 4337554"/>
                <a:gd name="connsiteY15" fmla="*/ 677653 h 3396866"/>
                <a:gd name="connsiteX16" fmla="*/ 233866 w 4337554"/>
                <a:gd name="connsiteY16" fmla="*/ 718788 h 3396866"/>
                <a:gd name="connsiteX17" fmla="*/ 227505 w 4337554"/>
                <a:gd name="connsiteY17" fmla="*/ 735487 h 3396866"/>
                <a:gd name="connsiteX18" fmla="*/ 216950 w 4337554"/>
                <a:gd name="connsiteY18" fmla="*/ 764043 h 3396866"/>
                <a:gd name="connsiteX19" fmla="*/ 216878 w 4337554"/>
                <a:gd name="connsiteY19" fmla="*/ 764332 h 3396866"/>
                <a:gd name="connsiteX20" fmla="*/ 216733 w 4337554"/>
                <a:gd name="connsiteY20" fmla="*/ 764621 h 3396866"/>
                <a:gd name="connsiteX21" fmla="*/ 161718 w 4337554"/>
                <a:gd name="connsiteY21" fmla="*/ 950268 h 3396866"/>
                <a:gd name="connsiteX22" fmla="*/ 117186 w 4337554"/>
                <a:gd name="connsiteY22" fmla="*/ 1335010 h 3396866"/>
                <a:gd name="connsiteX23" fmla="*/ 135693 w 4337554"/>
                <a:gd name="connsiteY23" fmla="*/ 1524705 h 3396866"/>
                <a:gd name="connsiteX24" fmla="*/ 192154 w 4337554"/>
                <a:gd name="connsiteY24" fmla="*/ 1706015 h 3396866"/>
                <a:gd name="connsiteX25" fmla="*/ 192298 w 4337554"/>
                <a:gd name="connsiteY25" fmla="*/ 1706304 h 3396866"/>
                <a:gd name="connsiteX26" fmla="*/ 192443 w 4337554"/>
                <a:gd name="connsiteY26" fmla="*/ 1706593 h 3396866"/>
                <a:gd name="connsiteX27" fmla="*/ 206106 w 4337554"/>
                <a:gd name="connsiteY27" fmla="*/ 1737245 h 3396866"/>
                <a:gd name="connsiteX28" fmla="*/ 211817 w 4337554"/>
                <a:gd name="connsiteY28" fmla="*/ 1749680 h 3396866"/>
                <a:gd name="connsiteX29" fmla="*/ 217022 w 4337554"/>
                <a:gd name="connsiteY29" fmla="*/ 1760162 h 3396866"/>
                <a:gd name="connsiteX30" fmla="*/ 233360 w 4337554"/>
                <a:gd name="connsiteY30" fmla="*/ 1791826 h 3396866"/>
                <a:gd name="connsiteX31" fmla="*/ 233505 w 4337554"/>
                <a:gd name="connsiteY31" fmla="*/ 1792115 h 3396866"/>
                <a:gd name="connsiteX32" fmla="*/ 233650 w 4337554"/>
                <a:gd name="connsiteY32" fmla="*/ 1792405 h 3396866"/>
                <a:gd name="connsiteX33" fmla="*/ 282086 w 4337554"/>
                <a:gd name="connsiteY33" fmla="*/ 1875180 h 3396866"/>
                <a:gd name="connsiteX34" fmla="*/ 335799 w 4337554"/>
                <a:gd name="connsiteY34" fmla="*/ 1955497 h 3396866"/>
                <a:gd name="connsiteX35" fmla="*/ 393850 w 4337554"/>
                <a:gd name="connsiteY35" fmla="*/ 2034295 h 3396866"/>
                <a:gd name="connsiteX36" fmla="*/ 467082 w 4337554"/>
                <a:gd name="connsiteY36" fmla="*/ 2128999 h 3396866"/>
                <a:gd name="connsiteX37" fmla="*/ 515518 w 4337554"/>
                <a:gd name="connsiteY37" fmla="*/ 2191098 h 3396866"/>
                <a:gd name="connsiteX38" fmla="*/ 576750 w 4337554"/>
                <a:gd name="connsiteY38" fmla="*/ 2271126 h 3396866"/>
                <a:gd name="connsiteX39" fmla="*/ 608053 w 4337554"/>
                <a:gd name="connsiteY39" fmla="*/ 2313634 h 3396866"/>
                <a:gd name="connsiteX40" fmla="*/ 636102 w 4337554"/>
                <a:gd name="connsiteY40" fmla="*/ 2351805 h 3396866"/>
                <a:gd name="connsiteX41" fmla="*/ 636247 w 4337554"/>
                <a:gd name="connsiteY41" fmla="*/ 2351949 h 3396866"/>
                <a:gd name="connsiteX42" fmla="*/ 636391 w 4337554"/>
                <a:gd name="connsiteY42" fmla="*/ 2352094 h 3396866"/>
                <a:gd name="connsiteX43" fmla="*/ 685478 w 4337554"/>
                <a:gd name="connsiteY43" fmla="*/ 2416795 h 3396866"/>
                <a:gd name="connsiteX44" fmla="*/ 694948 w 4337554"/>
                <a:gd name="connsiteY44" fmla="*/ 2429013 h 3396866"/>
                <a:gd name="connsiteX45" fmla="*/ 699720 w 4337554"/>
                <a:gd name="connsiteY45" fmla="*/ 2434941 h 3396866"/>
                <a:gd name="connsiteX46" fmla="*/ 756253 w 4337554"/>
                <a:gd name="connsiteY46" fmla="*/ 2503474 h 3396866"/>
                <a:gd name="connsiteX47" fmla="*/ 885945 w 4337554"/>
                <a:gd name="connsiteY47" fmla="*/ 2643577 h 3396866"/>
                <a:gd name="connsiteX48" fmla="*/ 1176055 w 4337554"/>
                <a:gd name="connsiteY48" fmla="*/ 2876576 h 3396866"/>
                <a:gd name="connsiteX49" fmla="*/ 1335822 w 4337554"/>
                <a:gd name="connsiteY49" fmla="*/ 2963833 h 3396866"/>
                <a:gd name="connsiteX50" fmla="*/ 1335967 w 4337554"/>
                <a:gd name="connsiteY50" fmla="*/ 2963906 h 3396866"/>
                <a:gd name="connsiteX51" fmla="*/ 1336111 w 4337554"/>
                <a:gd name="connsiteY51" fmla="*/ 2963978 h 3396866"/>
                <a:gd name="connsiteX52" fmla="*/ 1504770 w 4337554"/>
                <a:gd name="connsiteY52" fmla="*/ 3029909 h 3396866"/>
                <a:gd name="connsiteX53" fmla="*/ 1680874 w 4337554"/>
                <a:gd name="connsiteY53" fmla="*/ 3075526 h 3396866"/>
                <a:gd name="connsiteX54" fmla="*/ 1770228 w 4337554"/>
                <a:gd name="connsiteY54" fmla="*/ 3090562 h 3396866"/>
                <a:gd name="connsiteX55" fmla="*/ 1859943 w 4337554"/>
                <a:gd name="connsiteY55" fmla="*/ 3100756 h 3396866"/>
                <a:gd name="connsiteX56" fmla="*/ 2045663 w 4337554"/>
                <a:gd name="connsiteY56" fmla="*/ 3108852 h 3396866"/>
                <a:gd name="connsiteX57" fmla="*/ 2054989 w 4337554"/>
                <a:gd name="connsiteY57" fmla="*/ 3108852 h 3396866"/>
                <a:gd name="connsiteX58" fmla="*/ 2067278 w 4337554"/>
                <a:gd name="connsiteY58" fmla="*/ 3108925 h 3396866"/>
                <a:gd name="connsiteX59" fmla="*/ 2091207 w 4337554"/>
                <a:gd name="connsiteY59" fmla="*/ 3108563 h 3396866"/>
                <a:gd name="connsiteX60" fmla="*/ 2091424 w 4337554"/>
                <a:gd name="connsiteY60" fmla="*/ 3108563 h 3396866"/>
                <a:gd name="connsiteX61" fmla="*/ 2091641 w 4337554"/>
                <a:gd name="connsiteY61" fmla="*/ 3108563 h 3396866"/>
                <a:gd name="connsiteX62" fmla="*/ 2114124 w 4337554"/>
                <a:gd name="connsiteY62" fmla="*/ 3107985 h 3396866"/>
                <a:gd name="connsiteX63" fmla="*/ 2136752 w 4337554"/>
                <a:gd name="connsiteY63" fmla="*/ 3106828 h 3396866"/>
                <a:gd name="connsiteX64" fmla="*/ 2225382 w 4337554"/>
                <a:gd name="connsiteY64" fmla="*/ 3099093 h 3396866"/>
                <a:gd name="connsiteX65" fmla="*/ 2568049 w 4337554"/>
                <a:gd name="connsiteY65" fmla="*/ 3006486 h 3396866"/>
                <a:gd name="connsiteX66" fmla="*/ 2730779 w 4337554"/>
                <a:gd name="connsiteY66" fmla="*/ 2925807 h 3396866"/>
                <a:gd name="connsiteX67" fmla="*/ 2888666 w 4337554"/>
                <a:gd name="connsiteY67" fmla="*/ 2827200 h 3396866"/>
                <a:gd name="connsiteX68" fmla="*/ 3043011 w 4337554"/>
                <a:gd name="connsiteY68" fmla="*/ 2715075 h 3396866"/>
                <a:gd name="connsiteX69" fmla="*/ 3119208 w 4337554"/>
                <a:gd name="connsiteY69" fmla="*/ 2655650 h 3396866"/>
                <a:gd name="connsiteX70" fmla="*/ 3196922 w 4337554"/>
                <a:gd name="connsiteY70" fmla="*/ 2593479 h 3396866"/>
                <a:gd name="connsiteX71" fmla="*/ 3327916 w 4337554"/>
                <a:gd name="connsiteY71" fmla="*/ 2490895 h 3396866"/>
                <a:gd name="connsiteX72" fmla="*/ 3507925 w 4337554"/>
                <a:gd name="connsiteY72" fmla="*/ 2348624 h 3396866"/>
                <a:gd name="connsiteX73" fmla="*/ 3788131 w 4337554"/>
                <a:gd name="connsiteY73" fmla="*/ 2093575 h 3396866"/>
                <a:gd name="connsiteX74" fmla="*/ 3904016 w 4337554"/>
                <a:gd name="connsiteY74" fmla="*/ 1952894 h 3396866"/>
                <a:gd name="connsiteX75" fmla="*/ 3995683 w 4337554"/>
                <a:gd name="connsiteY75" fmla="*/ 1799706 h 3396866"/>
                <a:gd name="connsiteX76" fmla="*/ 4091470 w 4337554"/>
                <a:gd name="connsiteY76" fmla="*/ 1456678 h 3396866"/>
                <a:gd name="connsiteX77" fmla="*/ 4096892 w 4337554"/>
                <a:gd name="connsiteY77" fmla="*/ 1365228 h 3396866"/>
                <a:gd name="connsiteX78" fmla="*/ 4096964 w 4337554"/>
                <a:gd name="connsiteY78" fmla="*/ 1361686 h 3396866"/>
                <a:gd name="connsiteX79" fmla="*/ 4097181 w 4337554"/>
                <a:gd name="connsiteY79" fmla="*/ 1318021 h 3396866"/>
                <a:gd name="connsiteX80" fmla="*/ 4097109 w 4337554"/>
                <a:gd name="connsiteY80" fmla="*/ 1304213 h 3396866"/>
                <a:gd name="connsiteX81" fmla="*/ 4096675 w 4337554"/>
                <a:gd name="connsiteY81" fmla="*/ 1269585 h 3396866"/>
                <a:gd name="connsiteX82" fmla="*/ 4087133 w 4337554"/>
                <a:gd name="connsiteY82" fmla="*/ 1076708 h 3396866"/>
                <a:gd name="connsiteX83" fmla="*/ 4029010 w 4337554"/>
                <a:gd name="connsiteY83" fmla="*/ 694786 h 3396866"/>
                <a:gd name="connsiteX84" fmla="*/ 3912184 w 4337554"/>
                <a:gd name="connsiteY84" fmla="*/ 326890 h 3396866"/>
                <a:gd name="connsiteX85" fmla="*/ 3873219 w 4337554"/>
                <a:gd name="connsiteY85" fmla="*/ 238693 h 3396866"/>
                <a:gd name="connsiteX86" fmla="*/ 3829844 w 4337554"/>
                <a:gd name="connsiteY86" fmla="*/ 152375 h 3396866"/>
                <a:gd name="connsiteX87" fmla="*/ 3738618 w 4337554"/>
                <a:gd name="connsiteY87" fmla="*/ 0 h 3396866"/>
                <a:gd name="connsiteX88" fmla="*/ 3952061 w 4337554"/>
                <a:gd name="connsiteY88" fmla="*/ 0 h 3396866"/>
                <a:gd name="connsiteX89" fmla="*/ 4048022 w 4337554"/>
                <a:gd name="connsiteY89" fmla="*/ 144134 h 3396866"/>
                <a:gd name="connsiteX90" fmla="*/ 4337554 w 4337554"/>
                <a:gd name="connsiteY90" fmla="*/ 1227366 h 3396866"/>
                <a:gd name="connsiteX91" fmla="*/ 4167088 w 4337554"/>
                <a:gd name="connsiteY91" fmla="*/ 2071743 h 3396866"/>
                <a:gd name="connsiteX92" fmla="*/ 3702319 w 4337554"/>
                <a:gd name="connsiteY92" fmla="*/ 2761125 h 3396866"/>
                <a:gd name="connsiteX93" fmla="*/ 3012937 w 4337554"/>
                <a:gd name="connsiteY93" fmla="*/ 3225894 h 3396866"/>
                <a:gd name="connsiteX94" fmla="*/ 2168777 w 4337554"/>
                <a:gd name="connsiteY94" fmla="*/ 3396360 h 3396866"/>
                <a:gd name="connsiteX95" fmla="*/ 2151933 w 4337554"/>
                <a:gd name="connsiteY95" fmla="*/ 3396143 h 3396866"/>
                <a:gd name="connsiteX96" fmla="*/ 2143692 w 4337554"/>
                <a:gd name="connsiteY96" fmla="*/ 3395998 h 3396866"/>
                <a:gd name="connsiteX97" fmla="*/ 2125691 w 4337554"/>
                <a:gd name="connsiteY97" fmla="*/ 3396649 h 3396866"/>
                <a:gd name="connsiteX98" fmla="*/ 2125257 w 4337554"/>
                <a:gd name="connsiteY98" fmla="*/ 3396649 h 3396866"/>
                <a:gd name="connsiteX99" fmla="*/ 2124823 w 4337554"/>
                <a:gd name="connsiteY99" fmla="*/ 3396649 h 3396866"/>
                <a:gd name="connsiteX100" fmla="*/ 2098364 w 4337554"/>
                <a:gd name="connsiteY100" fmla="*/ 3396794 h 3396866"/>
                <a:gd name="connsiteX101" fmla="*/ 2087376 w 4337554"/>
                <a:gd name="connsiteY101" fmla="*/ 3396866 h 3396866"/>
                <a:gd name="connsiteX102" fmla="*/ 2054338 w 4337554"/>
                <a:gd name="connsiteY102" fmla="*/ 3396360 h 3396866"/>
                <a:gd name="connsiteX103" fmla="*/ 2044940 w 4337554"/>
                <a:gd name="connsiteY103" fmla="*/ 3396143 h 3396866"/>
                <a:gd name="connsiteX104" fmla="*/ 1953490 w 4337554"/>
                <a:gd name="connsiteY104" fmla="*/ 3392456 h 3396866"/>
                <a:gd name="connsiteX105" fmla="*/ 1939537 w 4337554"/>
                <a:gd name="connsiteY105" fmla="*/ 3391733 h 3396866"/>
                <a:gd name="connsiteX106" fmla="*/ 1939104 w 4337554"/>
                <a:gd name="connsiteY106" fmla="*/ 3391733 h 3396866"/>
                <a:gd name="connsiteX107" fmla="*/ 1938670 w 4337554"/>
                <a:gd name="connsiteY107" fmla="*/ 3391661 h 3396866"/>
                <a:gd name="connsiteX108" fmla="*/ 1925802 w 4337554"/>
                <a:gd name="connsiteY108" fmla="*/ 3390576 h 3396866"/>
                <a:gd name="connsiteX109" fmla="*/ 1833340 w 4337554"/>
                <a:gd name="connsiteY109" fmla="*/ 3381540 h 3396866"/>
                <a:gd name="connsiteX110" fmla="*/ 1622607 w 4337554"/>
                <a:gd name="connsiteY110" fmla="*/ 3345466 h 3396866"/>
                <a:gd name="connsiteX111" fmla="*/ 1415922 w 4337554"/>
                <a:gd name="connsiteY111" fmla="*/ 3283005 h 3396866"/>
                <a:gd name="connsiteX112" fmla="*/ 1219070 w 4337554"/>
                <a:gd name="connsiteY112" fmla="*/ 3192205 h 3396866"/>
                <a:gd name="connsiteX113" fmla="*/ 1071376 w 4337554"/>
                <a:gd name="connsiteY113" fmla="*/ 3098297 h 3396866"/>
                <a:gd name="connsiteX114" fmla="*/ 295677 w 4337554"/>
                <a:gd name="connsiteY114" fmla="*/ 2321152 h 3396866"/>
                <a:gd name="connsiteX115" fmla="*/ 0 w 4337554"/>
                <a:gd name="connsiteY115" fmla="*/ 1227366 h 3396866"/>
                <a:gd name="connsiteX116" fmla="*/ 170466 w 4337554"/>
                <a:gd name="connsiteY116" fmla="*/ 383205 h 3396866"/>
                <a:gd name="connsiteX117" fmla="*/ 369126 w 4337554"/>
                <a:gd name="connsiteY117" fmla="*/ 16339 h 3396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4337554" h="3396866">
                  <a:moveTo>
                    <a:pt x="2075375" y="3367732"/>
                  </a:moveTo>
                  <a:cubicBezTo>
                    <a:pt x="2079351" y="3367804"/>
                    <a:pt x="2083327" y="3367877"/>
                    <a:pt x="2087376" y="3367877"/>
                  </a:cubicBezTo>
                  <a:cubicBezTo>
                    <a:pt x="2090846" y="3367877"/>
                    <a:pt x="2094316" y="3367877"/>
                    <a:pt x="2097930" y="3367804"/>
                  </a:cubicBezTo>
                  <a:cubicBezTo>
                    <a:pt x="2090267" y="3367949"/>
                    <a:pt x="2082821" y="3367804"/>
                    <a:pt x="2075375" y="3367732"/>
                  </a:cubicBezTo>
                  <a:close/>
                  <a:moveTo>
                    <a:pt x="381332" y="0"/>
                  </a:moveTo>
                  <a:lnTo>
                    <a:pt x="722138" y="0"/>
                  </a:lnTo>
                  <a:lnTo>
                    <a:pt x="614098" y="110789"/>
                  </a:lnTo>
                  <a:cubicBezTo>
                    <a:pt x="571401" y="158430"/>
                    <a:pt x="530953" y="207607"/>
                    <a:pt x="493035" y="257995"/>
                  </a:cubicBezTo>
                  <a:cubicBezTo>
                    <a:pt x="453780" y="310190"/>
                    <a:pt x="417128" y="363614"/>
                    <a:pt x="384235" y="416677"/>
                  </a:cubicBezTo>
                  <a:cubicBezTo>
                    <a:pt x="347366" y="477475"/>
                    <a:pt x="317075" y="532851"/>
                    <a:pt x="291628" y="586059"/>
                  </a:cubicBezTo>
                  <a:lnTo>
                    <a:pt x="291556" y="586275"/>
                  </a:lnTo>
                  <a:lnTo>
                    <a:pt x="291484" y="586492"/>
                  </a:lnTo>
                  <a:cubicBezTo>
                    <a:pt x="283965" y="601601"/>
                    <a:pt x="277025" y="616927"/>
                    <a:pt x="271169" y="630012"/>
                  </a:cubicBezTo>
                  <a:lnTo>
                    <a:pt x="261193" y="652062"/>
                  </a:lnTo>
                  <a:lnTo>
                    <a:pt x="251795" y="674183"/>
                  </a:lnTo>
                  <a:lnTo>
                    <a:pt x="250349" y="677653"/>
                  </a:lnTo>
                  <a:cubicBezTo>
                    <a:pt x="244493" y="691750"/>
                    <a:pt x="238927" y="705124"/>
                    <a:pt x="233866" y="718788"/>
                  </a:cubicBezTo>
                  <a:cubicBezTo>
                    <a:pt x="231770" y="724354"/>
                    <a:pt x="229673" y="729921"/>
                    <a:pt x="227505" y="735487"/>
                  </a:cubicBezTo>
                  <a:cubicBezTo>
                    <a:pt x="223673" y="745319"/>
                    <a:pt x="220131" y="754645"/>
                    <a:pt x="216950" y="764043"/>
                  </a:cubicBezTo>
                  <a:lnTo>
                    <a:pt x="216878" y="764332"/>
                  </a:lnTo>
                  <a:lnTo>
                    <a:pt x="216733" y="764621"/>
                  </a:lnTo>
                  <a:cubicBezTo>
                    <a:pt x="194395" y="826431"/>
                    <a:pt x="175888" y="888892"/>
                    <a:pt x="161718" y="950268"/>
                  </a:cubicBezTo>
                  <a:cubicBezTo>
                    <a:pt x="132151" y="1076636"/>
                    <a:pt x="117114" y="1206112"/>
                    <a:pt x="117186" y="1335010"/>
                  </a:cubicBezTo>
                  <a:cubicBezTo>
                    <a:pt x="117620" y="1400217"/>
                    <a:pt x="123837" y="1464196"/>
                    <a:pt x="135693" y="1524705"/>
                  </a:cubicBezTo>
                  <a:cubicBezTo>
                    <a:pt x="148923" y="1588756"/>
                    <a:pt x="167863" y="1649771"/>
                    <a:pt x="192154" y="1706015"/>
                  </a:cubicBezTo>
                  <a:lnTo>
                    <a:pt x="192298" y="1706304"/>
                  </a:lnTo>
                  <a:lnTo>
                    <a:pt x="192443" y="1706593"/>
                  </a:lnTo>
                  <a:cubicBezTo>
                    <a:pt x="196564" y="1716714"/>
                    <a:pt x="201190" y="1726691"/>
                    <a:pt x="206106" y="1737245"/>
                  </a:cubicBezTo>
                  <a:cubicBezTo>
                    <a:pt x="207986" y="1741366"/>
                    <a:pt x="209938" y="1745487"/>
                    <a:pt x="211817" y="1749680"/>
                  </a:cubicBezTo>
                  <a:cubicBezTo>
                    <a:pt x="213552" y="1753222"/>
                    <a:pt x="215287" y="1756692"/>
                    <a:pt x="217022" y="1760162"/>
                  </a:cubicBezTo>
                  <a:cubicBezTo>
                    <a:pt x="222517" y="1771151"/>
                    <a:pt x="227722" y="1781561"/>
                    <a:pt x="233360" y="1791826"/>
                  </a:cubicBezTo>
                  <a:lnTo>
                    <a:pt x="233505" y="1792115"/>
                  </a:lnTo>
                  <a:lnTo>
                    <a:pt x="233650" y="1792405"/>
                  </a:lnTo>
                  <a:cubicBezTo>
                    <a:pt x="246590" y="1817056"/>
                    <a:pt x="261482" y="1842576"/>
                    <a:pt x="282086" y="1875180"/>
                  </a:cubicBezTo>
                  <a:cubicBezTo>
                    <a:pt x="298135" y="1900843"/>
                    <a:pt x="315268" y="1925929"/>
                    <a:pt x="335799" y="1955497"/>
                  </a:cubicBezTo>
                  <a:cubicBezTo>
                    <a:pt x="355101" y="1982679"/>
                    <a:pt x="375054" y="2009282"/>
                    <a:pt x="393850" y="2034295"/>
                  </a:cubicBezTo>
                  <a:cubicBezTo>
                    <a:pt x="417779" y="2066032"/>
                    <a:pt x="442864" y="2098058"/>
                    <a:pt x="467082" y="2128999"/>
                  </a:cubicBezTo>
                  <a:cubicBezTo>
                    <a:pt x="482987" y="2149313"/>
                    <a:pt x="499469" y="2170278"/>
                    <a:pt x="515518" y="2191098"/>
                  </a:cubicBezTo>
                  <a:cubicBezTo>
                    <a:pt x="532362" y="2212858"/>
                    <a:pt x="554556" y="2241558"/>
                    <a:pt x="576750" y="2271126"/>
                  </a:cubicBezTo>
                  <a:cubicBezTo>
                    <a:pt x="587305" y="2285078"/>
                    <a:pt x="597860" y="2299609"/>
                    <a:pt x="608053" y="2313634"/>
                  </a:cubicBezTo>
                  <a:cubicBezTo>
                    <a:pt x="617740" y="2326936"/>
                    <a:pt x="626921" y="2339587"/>
                    <a:pt x="636102" y="2351805"/>
                  </a:cubicBezTo>
                  <a:lnTo>
                    <a:pt x="636247" y="2351949"/>
                  </a:lnTo>
                  <a:lnTo>
                    <a:pt x="636391" y="2352094"/>
                  </a:lnTo>
                  <a:cubicBezTo>
                    <a:pt x="652224" y="2373854"/>
                    <a:pt x="669140" y="2395686"/>
                    <a:pt x="685478" y="2416795"/>
                  </a:cubicBezTo>
                  <a:lnTo>
                    <a:pt x="694948" y="2429013"/>
                  </a:lnTo>
                  <a:lnTo>
                    <a:pt x="699720" y="2434941"/>
                  </a:lnTo>
                  <a:cubicBezTo>
                    <a:pt x="718082" y="2457641"/>
                    <a:pt x="736950" y="2481136"/>
                    <a:pt x="756253" y="2503474"/>
                  </a:cubicBezTo>
                  <a:cubicBezTo>
                    <a:pt x="798688" y="2553211"/>
                    <a:pt x="842353" y="2600346"/>
                    <a:pt x="885945" y="2643577"/>
                  </a:cubicBezTo>
                  <a:cubicBezTo>
                    <a:pt x="978769" y="2735172"/>
                    <a:pt x="1076436" y="2813609"/>
                    <a:pt x="1176055" y="2876576"/>
                  </a:cubicBezTo>
                  <a:cubicBezTo>
                    <a:pt x="1232444" y="2911927"/>
                    <a:pt x="1284639" y="2940483"/>
                    <a:pt x="1335822" y="2963833"/>
                  </a:cubicBezTo>
                  <a:lnTo>
                    <a:pt x="1335967" y="2963906"/>
                  </a:lnTo>
                  <a:lnTo>
                    <a:pt x="1336111" y="2963978"/>
                  </a:lnTo>
                  <a:cubicBezTo>
                    <a:pt x="1388162" y="2988485"/>
                    <a:pt x="1444912" y="3010679"/>
                    <a:pt x="1504770" y="3029909"/>
                  </a:cubicBezTo>
                  <a:cubicBezTo>
                    <a:pt x="1559857" y="3047620"/>
                    <a:pt x="1619137" y="3063019"/>
                    <a:pt x="1680874" y="3075526"/>
                  </a:cubicBezTo>
                  <a:cubicBezTo>
                    <a:pt x="1709286" y="3081164"/>
                    <a:pt x="1739432" y="3086225"/>
                    <a:pt x="1770228" y="3090562"/>
                  </a:cubicBezTo>
                  <a:cubicBezTo>
                    <a:pt x="1799145" y="3094610"/>
                    <a:pt x="1829363" y="3098008"/>
                    <a:pt x="1859943" y="3100756"/>
                  </a:cubicBezTo>
                  <a:cubicBezTo>
                    <a:pt x="1918428" y="3106105"/>
                    <a:pt x="1979154" y="3108708"/>
                    <a:pt x="2045663" y="3108852"/>
                  </a:cubicBezTo>
                  <a:lnTo>
                    <a:pt x="2054989" y="3108852"/>
                  </a:lnTo>
                  <a:cubicBezTo>
                    <a:pt x="2059109" y="3108925"/>
                    <a:pt x="2063158" y="3108925"/>
                    <a:pt x="2067278" y="3108925"/>
                  </a:cubicBezTo>
                  <a:cubicBezTo>
                    <a:pt x="2077182" y="3108925"/>
                    <a:pt x="2084556" y="3108852"/>
                    <a:pt x="2091207" y="3108563"/>
                  </a:cubicBezTo>
                  <a:lnTo>
                    <a:pt x="2091424" y="3108563"/>
                  </a:lnTo>
                  <a:lnTo>
                    <a:pt x="2091641" y="3108563"/>
                  </a:lnTo>
                  <a:lnTo>
                    <a:pt x="2114124" y="3107985"/>
                  </a:lnTo>
                  <a:lnTo>
                    <a:pt x="2136752" y="3106828"/>
                  </a:lnTo>
                  <a:cubicBezTo>
                    <a:pt x="2162488" y="3105671"/>
                    <a:pt x="2189887" y="3103286"/>
                    <a:pt x="2225382" y="3099093"/>
                  </a:cubicBezTo>
                  <a:cubicBezTo>
                    <a:pt x="2340689" y="3084996"/>
                    <a:pt x="2455996" y="3053838"/>
                    <a:pt x="2568049" y="3006486"/>
                  </a:cubicBezTo>
                  <a:cubicBezTo>
                    <a:pt x="2619449" y="2985015"/>
                    <a:pt x="2672656" y="2958628"/>
                    <a:pt x="2730779" y="2925807"/>
                  </a:cubicBezTo>
                  <a:cubicBezTo>
                    <a:pt x="2780806" y="2897758"/>
                    <a:pt x="2832423" y="2865515"/>
                    <a:pt x="2888666" y="2827200"/>
                  </a:cubicBezTo>
                  <a:cubicBezTo>
                    <a:pt x="2934934" y="2795681"/>
                    <a:pt x="2984020" y="2760041"/>
                    <a:pt x="3043011" y="2715075"/>
                  </a:cubicBezTo>
                  <a:cubicBezTo>
                    <a:pt x="3068892" y="2695411"/>
                    <a:pt x="3094989" y="2674808"/>
                    <a:pt x="3119208" y="2655650"/>
                  </a:cubicBezTo>
                  <a:lnTo>
                    <a:pt x="3196922" y="2593479"/>
                  </a:lnTo>
                  <a:cubicBezTo>
                    <a:pt x="3240659" y="2558778"/>
                    <a:pt x="3285047" y="2524294"/>
                    <a:pt x="3327916" y="2490895"/>
                  </a:cubicBezTo>
                  <a:cubicBezTo>
                    <a:pt x="3387630" y="2444411"/>
                    <a:pt x="3449440" y="2396337"/>
                    <a:pt x="3507925" y="2348624"/>
                  </a:cubicBezTo>
                  <a:cubicBezTo>
                    <a:pt x="3627713" y="2251679"/>
                    <a:pt x="3714175" y="2172953"/>
                    <a:pt x="3788131" y="2093575"/>
                  </a:cubicBezTo>
                  <a:cubicBezTo>
                    <a:pt x="3833169" y="2044922"/>
                    <a:pt x="3871122" y="1998872"/>
                    <a:pt x="3904016" y="1952894"/>
                  </a:cubicBezTo>
                  <a:cubicBezTo>
                    <a:pt x="3941101" y="1900627"/>
                    <a:pt x="3971031" y="1850600"/>
                    <a:pt x="3995683" y="1799706"/>
                  </a:cubicBezTo>
                  <a:cubicBezTo>
                    <a:pt x="4047227" y="1694593"/>
                    <a:pt x="4079470" y="1579142"/>
                    <a:pt x="4091470" y="1456678"/>
                  </a:cubicBezTo>
                  <a:cubicBezTo>
                    <a:pt x="4094289" y="1427616"/>
                    <a:pt x="4096097" y="1396747"/>
                    <a:pt x="4096892" y="1365228"/>
                  </a:cubicBezTo>
                  <a:lnTo>
                    <a:pt x="4096964" y="1361686"/>
                  </a:lnTo>
                  <a:cubicBezTo>
                    <a:pt x="4097181" y="1347516"/>
                    <a:pt x="4097398" y="1332985"/>
                    <a:pt x="4097181" y="1318021"/>
                  </a:cubicBezTo>
                  <a:cubicBezTo>
                    <a:pt x="4097181" y="1313394"/>
                    <a:pt x="4097109" y="1308840"/>
                    <a:pt x="4097109" y="1304213"/>
                  </a:cubicBezTo>
                  <a:cubicBezTo>
                    <a:pt x="4097109" y="1292863"/>
                    <a:pt x="4097037" y="1281224"/>
                    <a:pt x="4096675" y="1269585"/>
                  </a:cubicBezTo>
                  <a:cubicBezTo>
                    <a:pt x="4095446" y="1203654"/>
                    <a:pt x="4092193" y="1138735"/>
                    <a:pt x="4087133" y="1076708"/>
                  </a:cubicBezTo>
                  <a:cubicBezTo>
                    <a:pt x="4075783" y="942099"/>
                    <a:pt x="4056264" y="813635"/>
                    <a:pt x="4029010" y="694786"/>
                  </a:cubicBezTo>
                  <a:cubicBezTo>
                    <a:pt x="3999153" y="564877"/>
                    <a:pt x="3959825" y="441112"/>
                    <a:pt x="3912184" y="326890"/>
                  </a:cubicBezTo>
                  <a:cubicBezTo>
                    <a:pt x="3899823" y="297105"/>
                    <a:pt x="3886665" y="267393"/>
                    <a:pt x="3873219" y="238693"/>
                  </a:cubicBezTo>
                  <a:cubicBezTo>
                    <a:pt x="3860062" y="210932"/>
                    <a:pt x="3845459" y="181943"/>
                    <a:pt x="3829844" y="152375"/>
                  </a:cubicBezTo>
                  <a:lnTo>
                    <a:pt x="3738618" y="0"/>
                  </a:lnTo>
                  <a:lnTo>
                    <a:pt x="3952061" y="0"/>
                  </a:lnTo>
                  <a:lnTo>
                    <a:pt x="4048022" y="144134"/>
                  </a:lnTo>
                  <a:cubicBezTo>
                    <a:pt x="4237429" y="471981"/>
                    <a:pt x="4337554" y="846601"/>
                    <a:pt x="4337554" y="1227366"/>
                  </a:cubicBezTo>
                  <a:cubicBezTo>
                    <a:pt x="4337554" y="1520151"/>
                    <a:pt x="4280226" y="1804188"/>
                    <a:pt x="4167088" y="2071743"/>
                  </a:cubicBezTo>
                  <a:cubicBezTo>
                    <a:pt x="4057854" y="2330044"/>
                    <a:pt x="3901485" y="2561959"/>
                    <a:pt x="3702319" y="2761125"/>
                  </a:cubicBezTo>
                  <a:cubicBezTo>
                    <a:pt x="3503153" y="2960291"/>
                    <a:pt x="3271166" y="3116660"/>
                    <a:pt x="3012937" y="3225894"/>
                  </a:cubicBezTo>
                  <a:cubicBezTo>
                    <a:pt x="2745600" y="3339032"/>
                    <a:pt x="2461562" y="3396360"/>
                    <a:pt x="2168777" y="3396360"/>
                  </a:cubicBezTo>
                  <a:cubicBezTo>
                    <a:pt x="2163138" y="3396360"/>
                    <a:pt x="2157572" y="3396215"/>
                    <a:pt x="2151933" y="3396143"/>
                  </a:cubicBezTo>
                  <a:cubicBezTo>
                    <a:pt x="2149186" y="3396071"/>
                    <a:pt x="2146439" y="3395998"/>
                    <a:pt x="2143692" y="3395998"/>
                  </a:cubicBezTo>
                  <a:lnTo>
                    <a:pt x="2125691" y="3396649"/>
                  </a:lnTo>
                  <a:lnTo>
                    <a:pt x="2125257" y="3396649"/>
                  </a:lnTo>
                  <a:lnTo>
                    <a:pt x="2124823" y="3396649"/>
                  </a:lnTo>
                  <a:lnTo>
                    <a:pt x="2098364" y="3396794"/>
                  </a:lnTo>
                  <a:cubicBezTo>
                    <a:pt x="2094677" y="3396866"/>
                    <a:pt x="2090990" y="3396866"/>
                    <a:pt x="2087376" y="3396866"/>
                  </a:cubicBezTo>
                  <a:cubicBezTo>
                    <a:pt x="2076098" y="3396866"/>
                    <a:pt x="2065037" y="3396649"/>
                    <a:pt x="2054338" y="3396360"/>
                  </a:cubicBezTo>
                  <a:lnTo>
                    <a:pt x="2044940" y="3396143"/>
                  </a:lnTo>
                  <a:cubicBezTo>
                    <a:pt x="2014288" y="3395782"/>
                    <a:pt x="1983419" y="3394047"/>
                    <a:pt x="1953490" y="3392456"/>
                  </a:cubicBezTo>
                  <a:lnTo>
                    <a:pt x="1939537" y="3391733"/>
                  </a:lnTo>
                  <a:lnTo>
                    <a:pt x="1939104" y="3391733"/>
                  </a:lnTo>
                  <a:lnTo>
                    <a:pt x="1938670" y="3391661"/>
                  </a:lnTo>
                  <a:lnTo>
                    <a:pt x="1925802" y="3390576"/>
                  </a:lnTo>
                  <a:cubicBezTo>
                    <a:pt x="1895511" y="3388046"/>
                    <a:pt x="1864208" y="3385444"/>
                    <a:pt x="1833340" y="3381540"/>
                  </a:cubicBezTo>
                  <a:cubicBezTo>
                    <a:pt x="1757577" y="3372503"/>
                    <a:pt x="1688610" y="3360719"/>
                    <a:pt x="1622607" y="3345466"/>
                  </a:cubicBezTo>
                  <a:cubicBezTo>
                    <a:pt x="1552121" y="3329200"/>
                    <a:pt x="1482576" y="3308163"/>
                    <a:pt x="1415922" y="3283005"/>
                  </a:cubicBezTo>
                  <a:cubicBezTo>
                    <a:pt x="1349919" y="3258064"/>
                    <a:pt x="1283699" y="3227557"/>
                    <a:pt x="1219070" y="3192205"/>
                  </a:cubicBezTo>
                  <a:cubicBezTo>
                    <a:pt x="1168103" y="3163722"/>
                    <a:pt x="1118366" y="3132130"/>
                    <a:pt x="1071376" y="3098297"/>
                  </a:cubicBezTo>
                  <a:cubicBezTo>
                    <a:pt x="751409" y="2910192"/>
                    <a:pt x="483131" y="2641481"/>
                    <a:pt x="295677" y="2321152"/>
                  </a:cubicBezTo>
                  <a:cubicBezTo>
                    <a:pt x="102222" y="1990631"/>
                    <a:pt x="0" y="1612468"/>
                    <a:pt x="0" y="1227366"/>
                  </a:cubicBezTo>
                  <a:cubicBezTo>
                    <a:pt x="0" y="934653"/>
                    <a:pt x="57328" y="650616"/>
                    <a:pt x="170466" y="383205"/>
                  </a:cubicBezTo>
                  <a:cubicBezTo>
                    <a:pt x="225083" y="254055"/>
                    <a:pt x="291484" y="131501"/>
                    <a:pt x="369126" y="1633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The Most Terrifying Sci-Fi A.I. Is Also the Chillest">
            <a:extLst>
              <a:ext uri="{FF2B5EF4-FFF2-40B4-BE49-F238E27FC236}">
                <a16:creationId xmlns:a16="http://schemas.microsoft.com/office/drawing/2014/main" id="{A10E7EA1-D3B3-0D3A-28A8-ADA03A26C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8" r="25863"/>
          <a:stretch/>
        </p:blipFill>
        <p:spPr bwMode="auto">
          <a:xfrm>
            <a:off x="8265584" y="-28169"/>
            <a:ext cx="3955576" cy="4015007"/>
          </a:xfrm>
          <a:custGeom>
            <a:avLst/>
            <a:gdLst/>
            <a:ahLst/>
            <a:cxnLst/>
            <a:rect l="l" t="t" r="r" b="b"/>
            <a:pathLst>
              <a:path w="4184139" h="4247004">
                <a:moveTo>
                  <a:pt x="807468" y="0"/>
                </a:moveTo>
                <a:lnTo>
                  <a:pt x="4068803" y="0"/>
                </a:lnTo>
                <a:lnTo>
                  <a:pt x="4162158" y="84846"/>
                </a:lnTo>
                <a:lnTo>
                  <a:pt x="4184139" y="109032"/>
                </a:lnTo>
                <a:lnTo>
                  <a:pt x="4184139" y="3508705"/>
                </a:lnTo>
                <a:lnTo>
                  <a:pt x="4162158" y="3532891"/>
                </a:lnTo>
                <a:cubicBezTo>
                  <a:pt x="3720942" y="3974107"/>
                  <a:pt x="3111408" y="4247004"/>
                  <a:pt x="2438135" y="4247004"/>
                </a:cubicBezTo>
                <a:cubicBezTo>
                  <a:pt x="1091590" y="4247004"/>
                  <a:pt x="0" y="3155414"/>
                  <a:pt x="0" y="1808869"/>
                </a:cubicBezTo>
                <a:cubicBezTo>
                  <a:pt x="0" y="1135596"/>
                  <a:pt x="272898" y="526062"/>
                  <a:pt x="714113" y="84846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F5AD99D-D9DE-4538-B93F-D082821D3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19432" y="1"/>
            <a:ext cx="4072265" cy="4166243"/>
            <a:chOff x="8119432" y="8192"/>
            <a:chExt cx="4072265" cy="4166243"/>
          </a:xfrm>
        </p:grpSpPr>
        <p:sp>
          <p:nvSpPr>
            <p:cNvPr id="1086" name="Freeform: Shape 1085">
              <a:extLst>
                <a:ext uri="{FF2B5EF4-FFF2-40B4-BE49-F238E27FC236}">
                  <a16:creationId xmlns:a16="http://schemas.microsoft.com/office/drawing/2014/main" id="{410CA934-5316-43E1-B594-D7F7A4912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3782" y="8192"/>
              <a:ext cx="3837915" cy="4003221"/>
            </a:xfrm>
            <a:custGeom>
              <a:avLst/>
              <a:gdLst>
                <a:gd name="connsiteX0" fmla="*/ 3255052 w 3837915"/>
                <a:gd name="connsiteY0" fmla="*/ 0 h 4003221"/>
                <a:gd name="connsiteX1" fmla="*/ 3542345 w 3837915"/>
                <a:gd name="connsiteY1" fmla="*/ 0 h 4003221"/>
                <a:gd name="connsiteX2" fmla="*/ 3648079 w 3837915"/>
                <a:gd name="connsiteY2" fmla="*/ 100626 h 4003221"/>
                <a:gd name="connsiteX3" fmla="*/ 3791576 w 3837915"/>
                <a:gd name="connsiteY3" fmla="*/ 262236 h 4003221"/>
                <a:gd name="connsiteX4" fmla="*/ 3837915 w 3837915"/>
                <a:gd name="connsiteY4" fmla="*/ 323783 h 4003221"/>
                <a:gd name="connsiteX5" fmla="*/ 3837915 w 3837915"/>
                <a:gd name="connsiteY5" fmla="*/ 700420 h 4003221"/>
                <a:gd name="connsiteX6" fmla="*/ 3748015 w 3837915"/>
                <a:gd name="connsiteY6" fmla="*/ 551697 h 4003221"/>
                <a:gd name="connsiteX7" fmla="*/ 3503979 w 3837915"/>
                <a:gd name="connsiteY7" fmla="*/ 235217 h 4003221"/>
                <a:gd name="connsiteX8" fmla="*/ 3363675 w 3837915"/>
                <a:gd name="connsiteY8" fmla="*/ 92848 h 4003221"/>
                <a:gd name="connsiteX9" fmla="*/ 797496 w 3837915"/>
                <a:gd name="connsiteY9" fmla="*/ 0 h 4003221"/>
                <a:gd name="connsiteX10" fmla="*/ 1236649 w 3837915"/>
                <a:gd name="connsiteY10" fmla="*/ 0 h 4003221"/>
                <a:gd name="connsiteX11" fmla="*/ 1163463 w 3837915"/>
                <a:gd name="connsiteY11" fmla="*/ 57508 h 4003221"/>
                <a:gd name="connsiteX12" fmla="*/ 1122281 w 3837915"/>
                <a:gd name="connsiteY12" fmla="*/ 89181 h 4003221"/>
                <a:gd name="connsiteX13" fmla="*/ 1082871 w 3837915"/>
                <a:gd name="connsiteY13" fmla="*/ 120210 h 4003221"/>
                <a:gd name="connsiteX14" fmla="*/ 791605 w 3837915"/>
                <a:gd name="connsiteY14" fmla="*/ 386813 h 4003221"/>
                <a:gd name="connsiteX15" fmla="*/ 660561 w 3837915"/>
                <a:gd name="connsiteY15" fmla="*/ 528577 h 4003221"/>
                <a:gd name="connsiteX16" fmla="*/ 539751 w 3837915"/>
                <a:gd name="connsiteY16" fmla="*/ 677030 h 4003221"/>
                <a:gd name="connsiteX17" fmla="*/ 348663 w 3837915"/>
                <a:gd name="connsiteY17" fmla="*/ 1008672 h 4003221"/>
                <a:gd name="connsiteX18" fmla="*/ 294667 w 3837915"/>
                <a:gd name="connsiteY18" fmla="*/ 1194198 h 4003221"/>
                <a:gd name="connsiteX19" fmla="*/ 285157 w 3837915"/>
                <a:gd name="connsiteY19" fmla="*/ 1241748 h 4003221"/>
                <a:gd name="connsiteX20" fmla="*/ 277177 w 3837915"/>
                <a:gd name="connsiteY20" fmla="*/ 1289702 h 4003221"/>
                <a:gd name="connsiteX21" fmla="*/ 265733 w 3837915"/>
                <a:gd name="connsiteY21" fmla="*/ 1386494 h 4003221"/>
                <a:gd name="connsiteX22" fmla="*/ 262025 w 3837915"/>
                <a:gd name="connsiteY22" fmla="*/ 1435173 h 4003221"/>
                <a:gd name="connsiteX23" fmla="*/ 259447 w 3837915"/>
                <a:gd name="connsiteY23" fmla="*/ 1484012 h 4003221"/>
                <a:gd name="connsiteX24" fmla="*/ 258319 w 3837915"/>
                <a:gd name="connsiteY24" fmla="*/ 1533013 h 4003221"/>
                <a:gd name="connsiteX25" fmla="*/ 258561 w 3837915"/>
                <a:gd name="connsiteY25" fmla="*/ 1582094 h 4003221"/>
                <a:gd name="connsiteX26" fmla="*/ 258803 w 3837915"/>
                <a:gd name="connsiteY26" fmla="*/ 1606676 h 4003221"/>
                <a:gd name="connsiteX27" fmla="*/ 259849 w 3837915"/>
                <a:gd name="connsiteY27" fmla="*/ 1630370 h 4003221"/>
                <a:gd name="connsiteX28" fmla="*/ 261059 w 3837915"/>
                <a:gd name="connsiteY28" fmla="*/ 1653984 h 4003221"/>
                <a:gd name="connsiteX29" fmla="*/ 262993 w 3837915"/>
                <a:gd name="connsiteY29" fmla="*/ 1677517 h 4003221"/>
                <a:gd name="connsiteX30" fmla="*/ 274517 w 3837915"/>
                <a:gd name="connsiteY30" fmla="*/ 1770844 h 4003221"/>
                <a:gd name="connsiteX31" fmla="*/ 391217 w 3837915"/>
                <a:gd name="connsiteY31" fmla="*/ 2126342 h 4003221"/>
                <a:gd name="connsiteX32" fmla="*/ 595845 w 3837915"/>
                <a:gd name="connsiteY32" fmla="*/ 2454761 h 4003221"/>
                <a:gd name="connsiteX33" fmla="*/ 655967 w 3837915"/>
                <a:gd name="connsiteY33" fmla="*/ 2534387 h 4003221"/>
                <a:gd name="connsiteX34" fmla="*/ 718105 w 3837915"/>
                <a:gd name="connsiteY34" fmla="*/ 2614013 h 4003221"/>
                <a:gd name="connsiteX35" fmla="*/ 847053 w 3837915"/>
                <a:gd name="connsiteY35" fmla="*/ 2775281 h 4003221"/>
                <a:gd name="connsiteX36" fmla="*/ 1096651 w 3837915"/>
                <a:gd name="connsiteY36" fmla="*/ 3106762 h 4003221"/>
                <a:gd name="connsiteX37" fmla="*/ 1344879 w 3837915"/>
                <a:gd name="connsiteY37" fmla="*/ 3415595 h 4003221"/>
                <a:gd name="connsiteX38" fmla="*/ 1629375 w 3837915"/>
                <a:gd name="connsiteY38" fmla="*/ 3662534 h 4003221"/>
                <a:gd name="connsiteX39" fmla="*/ 1794753 w 3837915"/>
                <a:gd name="connsiteY39" fmla="*/ 3746674 h 4003221"/>
                <a:gd name="connsiteX40" fmla="*/ 1975443 w 3837915"/>
                <a:gd name="connsiteY40" fmla="*/ 3797931 h 4003221"/>
                <a:gd name="connsiteX41" fmla="*/ 2070221 w 3837915"/>
                <a:gd name="connsiteY41" fmla="*/ 3812115 h 4003221"/>
                <a:gd name="connsiteX42" fmla="*/ 2094237 w 3837915"/>
                <a:gd name="connsiteY42" fmla="*/ 3814452 h 4003221"/>
                <a:gd name="connsiteX43" fmla="*/ 2118737 w 3837915"/>
                <a:gd name="connsiteY43" fmla="*/ 3816226 h 4003221"/>
                <a:gd name="connsiteX44" fmla="*/ 2169351 w 3837915"/>
                <a:gd name="connsiteY44" fmla="*/ 3818805 h 4003221"/>
                <a:gd name="connsiteX45" fmla="*/ 2371721 w 3837915"/>
                <a:gd name="connsiteY45" fmla="*/ 3814372 h 4003221"/>
                <a:gd name="connsiteX46" fmla="*/ 2571593 w 3837915"/>
                <a:gd name="connsiteY46" fmla="*/ 3785923 h 4003221"/>
                <a:gd name="connsiteX47" fmla="*/ 2766629 w 3837915"/>
                <a:gd name="connsiteY47" fmla="*/ 3737647 h 4003221"/>
                <a:gd name="connsiteX48" fmla="*/ 3145015 w 3837915"/>
                <a:gd name="connsiteY48" fmla="*/ 3612969 h 4003221"/>
                <a:gd name="connsiteX49" fmla="*/ 3324657 w 3837915"/>
                <a:gd name="connsiteY49" fmla="*/ 3528023 h 4003221"/>
                <a:gd name="connsiteX50" fmla="*/ 3367695 w 3837915"/>
                <a:gd name="connsiteY50" fmla="*/ 3503281 h 4003221"/>
                <a:gd name="connsiteX51" fmla="*/ 3409925 w 3837915"/>
                <a:gd name="connsiteY51" fmla="*/ 3477250 h 4003221"/>
                <a:gd name="connsiteX52" fmla="*/ 3451189 w 3837915"/>
                <a:gd name="connsiteY52" fmla="*/ 3449687 h 4003221"/>
                <a:gd name="connsiteX53" fmla="*/ 3491567 w 3837915"/>
                <a:gd name="connsiteY53" fmla="*/ 3420915 h 4003221"/>
                <a:gd name="connsiteX54" fmla="*/ 3775819 w 3837915"/>
                <a:gd name="connsiteY54" fmla="*/ 3148509 h 4003221"/>
                <a:gd name="connsiteX55" fmla="*/ 3837915 w 3837915"/>
                <a:gd name="connsiteY55" fmla="*/ 3064394 h 4003221"/>
                <a:gd name="connsiteX56" fmla="*/ 3837915 w 3837915"/>
                <a:gd name="connsiteY56" fmla="*/ 3357901 h 4003221"/>
                <a:gd name="connsiteX57" fmla="*/ 3766814 w 3837915"/>
                <a:gd name="connsiteY57" fmla="*/ 3428500 h 4003221"/>
                <a:gd name="connsiteX58" fmla="*/ 3595693 w 3837915"/>
                <a:gd name="connsiteY58" fmla="*/ 3564129 h 4003221"/>
                <a:gd name="connsiteX59" fmla="*/ 3551045 w 3837915"/>
                <a:gd name="connsiteY59" fmla="*/ 3595399 h 4003221"/>
                <a:gd name="connsiteX60" fmla="*/ 3505589 w 3837915"/>
                <a:gd name="connsiteY60" fmla="*/ 3625381 h 4003221"/>
                <a:gd name="connsiteX61" fmla="*/ 3459651 w 3837915"/>
                <a:gd name="connsiteY61" fmla="*/ 3654475 h 4003221"/>
                <a:gd name="connsiteX62" fmla="*/ 3413069 w 3837915"/>
                <a:gd name="connsiteY62" fmla="*/ 3682521 h 4003221"/>
                <a:gd name="connsiteX63" fmla="*/ 3221417 w 3837915"/>
                <a:gd name="connsiteY63" fmla="*/ 3784956 h 4003221"/>
                <a:gd name="connsiteX64" fmla="*/ 2812003 w 3837915"/>
                <a:gd name="connsiteY64" fmla="*/ 3925188 h 4003221"/>
                <a:gd name="connsiteX65" fmla="*/ 2598995 w 3837915"/>
                <a:gd name="connsiteY65" fmla="*/ 3958070 h 4003221"/>
                <a:gd name="connsiteX66" fmla="*/ 2385825 w 3837915"/>
                <a:gd name="connsiteY66" fmla="*/ 3979428 h 4003221"/>
                <a:gd name="connsiteX67" fmla="*/ 2172655 w 3837915"/>
                <a:gd name="connsiteY67" fmla="*/ 3996433 h 4003221"/>
                <a:gd name="connsiteX68" fmla="*/ 2119221 w 3837915"/>
                <a:gd name="connsiteY68" fmla="*/ 3999898 h 4003221"/>
                <a:gd name="connsiteX69" fmla="*/ 2091739 w 3837915"/>
                <a:gd name="connsiteY69" fmla="*/ 4001429 h 4003221"/>
                <a:gd name="connsiteX70" fmla="*/ 2063773 w 3837915"/>
                <a:gd name="connsiteY70" fmla="*/ 4002558 h 4003221"/>
                <a:gd name="connsiteX71" fmla="*/ 1951103 w 3837915"/>
                <a:gd name="connsiteY71" fmla="*/ 4001027 h 4003221"/>
                <a:gd name="connsiteX72" fmla="*/ 1508565 w 3837915"/>
                <a:gd name="connsiteY72" fmla="*/ 3886262 h 4003221"/>
                <a:gd name="connsiteX73" fmla="*/ 1132757 w 3837915"/>
                <a:gd name="connsiteY73" fmla="*/ 3631183 h 4003221"/>
                <a:gd name="connsiteX74" fmla="*/ 976083 w 3837915"/>
                <a:gd name="connsiteY74" fmla="*/ 3475718 h 4003221"/>
                <a:gd name="connsiteX75" fmla="*/ 833675 w 3837915"/>
                <a:gd name="connsiteY75" fmla="*/ 3313645 h 4003221"/>
                <a:gd name="connsiteX76" fmla="*/ 577065 w 3837915"/>
                <a:gd name="connsiteY76" fmla="*/ 2984421 h 4003221"/>
                <a:gd name="connsiteX77" fmla="*/ 514445 w 3837915"/>
                <a:gd name="connsiteY77" fmla="*/ 2901570 h 4003221"/>
                <a:gd name="connsiteX78" fmla="*/ 451421 w 3837915"/>
                <a:gd name="connsiteY78" fmla="*/ 2816464 h 4003221"/>
                <a:gd name="connsiteX79" fmla="*/ 389203 w 3837915"/>
                <a:gd name="connsiteY79" fmla="*/ 2729262 h 4003221"/>
                <a:gd name="connsiteX80" fmla="*/ 328757 w 3837915"/>
                <a:gd name="connsiteY80" fmla="*/ 2639320 h 4003221"/>
                <a:gd name="connsiteX81" fmla="*/ 215281 w 3837915"/>
                <a:gd name="connsiteY81" fmla="*/ 2450489 h 4003221"/>
                <a:gd name="connsiteX82" fmla="*/ 118811 w 3837915"/>
                <a:gd name="connsiteY82" fmla="*/ 2247394 h 4003221"/>
                <a:gd name="connsiteX83" fmla="*/ 7835 w 3837915"/>
                <a:gd name="connsiteY83" fmla="*/ 1805419 h 4003221"/>
                <a:gd name="connsiteX84" fmla="*/ 662 w 3837915"/>
                <a:gd name="connsiteY84" fmla="*/ 1691621 h 4003221"/>
                <a:gd name="connsiteX85" fmla="*/ 17 w 3837915"/>
                <a:gd name="connsiteY85" fmla="*/ 1663172 h 4003221"/>
                <a:gd name="connsiteX86" fmla="*/ 178 w 3837915"/>
                <a:gd name="connsiteY86" fmla="*/ 1634803 h 4003221"/>
                <a:gd name="connsiteX87" fmla="*/ 500 w 3837915"/>
                <a:gd name="connsiteY87" fmla="*/ 1606515 h 4003221"/>
                <a:gd name="connsiteX88" fmla="*/ 1548 w 3837915"/>
                <a:gd name="connsiteY88" fmla="*/ 1579032 h 4003221"/>
                <a:gd name="connsiteX89" fmla="*/ 19037 w 3837915"/>
                <a:gd name="connsiteY89" fmla="*/ 1359495 h 4003221"/>
                <a:gd name="connsiteX90" fmla="*/ 57561 w 3837915"/>
                <a:gd name="connsiteY90" fmla="*/ 1141329 h 4003221"/>
                <a:gd name="connsiteX91" fmla="*/ 117925 w 3837915"/>
                <a:gd name="connsiteY91" fmla="*/ 927031 h 4003221"/>
                <a:gd name="connsiteX92" fmla="*/ 299421 w 3837915"/>
                <a:gd name="connsiteY92" fmla="*/ 516810 h 4003221"/>
                <a:gd name="connsiteX93" fmla="*/ 581981 w 3837915"/>
                <a:gd name="connsiteY93" fmla="*/ 171064 h 4003221"/>
                <a:gd name="connsiteX94" fmla="*/ 752035 w 3837915"/>
                <a:gd name="connsiteY94" fmla="*/ 30912 h 400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837915" h="4003221">
                  <a:moveTo>
                    <a:pt x="3255052" y="0"/>
                  </a:moveTo>
                  <a:lnTo>
                    <a:pt x="3542345" y="0"/>
                  </a:lnTo>
                  <a:lnTo>
                    <a:pt x="3648079" y="100626"/>
                  </a:lnTo>
                  <a:cubicBezTo>
                    <a:pt x="3698128" y="152488"/>
                    <a:pt x="3745981" y="206445"/>
                    <a:pt x="3791576" y="262236"/>
                  </a:cubicBezTo>
                  <a:lnTo>
                    <a:pt x="3837915" y="323783"/>
                  </a:lnTo>
                  <a:lnTo>
                    <a:pt x="3837915" y="700420"/>
                  </a:lnTo>
                  <a:lnTo>
                    <a:pt x="3748015" y="551697"/>
                  </a:lnTo>
                  <a:cubicBezTo>
                    <a:pt x="3674817" y="440246"/>
                    <a:pt x="3593236" y="334266"/>
                    <a:pt x="3503979" y="235217"/>
                  </a:cubicBezTo>
                  <a:cubicBezTo>
                    <a:pt x="3459209" y="185853"/>
                    <a:pt x="3412404" y="138303"/>
                    <a:pt x="3363675" y="92848"/>
                  </a:cubicBezTo>
                  <a:close/>
                  <a:moveTo>
                    <a:pt x="797496" y="0"/>
                  </a:moveTo>
                  <a:lnTo>
                    <a:pt x="1236649" y="0"/>
                  </a:lnTo>
                  <a:lnTo>
                    <a:pt x="1163463" y="57508"/>
                  </a:lnTo>
                  <a:lnTo>
                    <a:pt x="1122281" y="89181"/>
                  </a:lnTo>
                  <a:cubicBezTo>
                    <a:pt x="1109143" y="99578"/>
                    <a:pt x="1095685" y="109491"/>
                    <a:pt x="1082871" y="120210"/>
                  </a:cubicBezTo>
                  <a:cubicBezTo>
                    <a:pt x="978583" y="203866"/>
                    <a:pt x="882595" y="294614"/>
                    <a:pt x="791605" y="386813"/>
                  </a:cubicBezTo>
                  <a:cubicBezTo>
                    <a:pt x="746311" y="433154"/>
                    <a:pt x="702549" y="480301"/>
                    <a:pt x="660561" y="528577"/>
                  </a:cubicBezTo>
                  <a:cubicBezTo>
                    <a:pt x="618571" y="576852"/>
                    <a:pt x="577953" y="626014"/>
                    <a:pt x="539751" y="677030"/>
                  </a:cubicBezTo>
                  <a:cubicBezTo>
                    <a:pt x="463187" y="778658"/>
                    <a:pt x="394763" y="888266"/>
                    <a:pt x="348663" y="1008672"/>
                  </a:cubicBezTo>
                  <a:cubicBezTo>
                    <a:pt x="325615" y="1068714"/>
                    <a:pt x="307965" y="1130932"/>
                    <a:pt x="294667" y="1194198"/>
                  </a:cubicBezTo>
                  <a:cubicBezTo>
                    <a:pt x="291523" y="1210075"/>
                    <a:pt x="287897" y="1225791"/>
                    <a:pt x="285157" y="1241748"/>
                  </a:cubicBezTo>
                  <a:lnTo>
                    <a:pt x="277177" y="1289702"/>
                  </a:lnTo>
                  <a:cubicBezTo>
                    <a:pt x="272907" y="1321858"/>
                    <a:pt x="268393" y="1354015"/>
                    <a:pt x="265733" y="1386494"/>
                  </a:cubicBezTo>
                  <a:cubicBezTo>
                    <a:pt x="264203" y="1402694"/>
                    <a:pt x="262751" y="1418893"/>
                    <a:pt x="262025" y="1435173"/>
                  </a:cubicBezTo>
                  <a:cubicBezTo>
                    <a:pt x="261221" y="1451453"/>
                    <a:pt x="259931" y="1467652"/>
                    <a:pt x="259447" y="1484012"/>
                  </a:cubicBezTo>
                  <a:lnTo>
                    <a:pt x="258319" y="1533013"/>
                  </a:lnTo>
                  <a:cubicBezTo>
                    <a:pt x="257915" y="1549293"/>
                    <a:pt x="258479" y="1565734"/>
                    <a:pt x="258561" y="1582094"/>
                  </a:cubicBezTo>
                  <a:lnTo>
                    <a:pt x="258803" y="1606676"/>
                  </a:lnTo>
                  <a:cubicBezTo>
                    <a:pt x="259043" y="1614654"/>
                    <a:pt x="259527" y="1622472"/>
                    <a:pt x="259849" y="1630370"/>
                  </a:cubicBezTo>
                  <a:cubicBezTo>
                    <a:pt x="260253" y="1638268"/>
                    <a:pt x="260495" y="1646166"/>
                    <a:pt x="261059" y="1653984"/>
                  </a:cubicBezTo>
                  <a:lnTo>
                    <a:pt x="262993" y="1677517"/>
                  </a:lnTo>
                  <a:cubicBezTo>
                    <a:pt x="265491" y="1708868"/>
                    <a:pt x="269683" y="1739977"/>
                    <a:pt x="274517" y="1770844"/>
                  </a:cubicBezTo>
                  <a:cubicBezTo>
                    <a:pt x="294989" y="1894394"/>
                    <a:pt x="335043" y="2013189"/>
                    <a:pt x="391217" y="2126342"/>
                  </a:cubicBezTo>
                  <a:cubicBezTo>
                    <a:pt x="446745" y="2239898"/>
                    <a:pt x="517829" y="2347974"/>
                    <a:pt x="595845" y="2454761"/>
                  </a:cubicBezTo>
                  <a:cubicBezTo>
                    <a:pt x="615267" y="2481437"/>
                    <a:pt x="635495" y="2507952"/>
                    <a:pt x="655967" y="2534387"/>
                  </a:cubicBezTo>
                  <a:cubicBezTo>
                    <a:pt x="676357" y="2560983"/>
                    <a:pt x="697069" y="2587498"/>
                    <a:pt x="718105" y="2614013"/>
                  </a:cubicBezTo>
                  <a:lnTo>
                    <a:pt x="847053" y="2775281"/>
                  </a:lnTo>
                  <a:cubicBezTo>
                    <a:pt x="934821" y="2885936"/>
                    <a:pt x="1016541" y="2997638"/>
                    <a:pt x="1096651" y="3106762"/>
                  </a:cubicBezTo>
                  <a:cubicBezTo>
                    <a:pt x="1176761" y="3215804"/>
                    <a:pt x="1257677" y="3320737"/>
                    <a:pt x="1344879" y="3415595"/>
                  </a:cubicBezTo>
                  <a:cubicBezTo>
                    <a:pt x="1431921" y="3510454"/>
                    <a:pt x="1524683" y="3596125"/>
                    <a:pt x="1629375" y="3662534"/>
                  </a:cubicBezTo>
                  <a:cubicBezTo>
                    <a:pt x="1681679" y="3695739"/>
                    <a:pt x="1736805" y="3724108"/>
                    <a:pt x="1794753" y="3746674"/>
                  </a:cubicBezTo>
                  <a:cubicBezTo>
                    <a:pt x="1852619" y="3769401"/>
                    <a:pt x="1913225" y="3785761"/>
                    <a:pt x="1975443" y="3797931"/>
                  </a:cubicBezTo>
                  <a:cubicBezTo>
                    <a:pt x="2006551" y="3803975"/>
                    <a:pt x="2038225" y="3808811"/>
                    <a:pt x="2070221" y="3812115"/>
                  </a:cubicBezTo>
                  <a:cubicBezTo>
                    <a:pt x="2078199" y="3813083"/>
                    <a:pt x="2086259" y="3813727"/>
                    <a:pt x="2094237" y="3814452"/>
                  </a:cubicBezTo>
                  <a:cubicBezTo>
                    <a:pt x="2102297" y="3815097"/>
                    <a:pt x="2110195" y="3815904"/>
                    <a:pt x="2118737" y="3816226"/>
                  </a:cubicBezTo>
                  <a:lnTo>
                    <a:pt x="2169351" y="3818805"/>
                  </a:lnTo>
                  <a:cubicBezTo>
                    <a:pt x="2236887" y="3821142"/>
                    <a:pt x="2304505" y="3819691"/>
                    <a:pt x="2371721" y="3814372"/>
                  </a:cubicBezTo>
                  <a:cubicBezTo>
                    <a:pt x="2439017" y="3809214"/>
                    <a:pt x="2505747" y="3799301"/>
                    <a:pt x="2571593" y="3785923"/>
                  </a:cubicBezTo>
                  <a:cubicBezTo>
                    <a:pt x="2637437" y="3772383"/>
                    <a:pt x="2702395" y="3755459"/>
                    <a:pt x="2766629" y="3737647"/>
                  </a:cubicBezTo>
                  <a:cubicBezTo>
                    <a:pt x="2895175" y="3702105"/>
                    <a:pt x="3022029" y="3662856"/>
                    <a:pt x="3145015" y="3612969"/>
                  </a:cubicBezTo>
                  <a:cubicBezTo>
                    <a:pt x="3206427" y="3587985"/>
                    <a:pt x="3266711" y="3560099"/>
                    <a:pt x="3324657" y="3528023"/>
                  </a:cubicBezTo>
                  <a:cubicBezTo>
                    <a:pt x="3339245" y="3520206"/>
                    <a:pt x="3353429" y="3511583"/>
                    <a:pt x="3367695" y="3503281"/>
                  </a:cubicBezTo>
                  <a:cubicBezTo>
                    <a:pt x="3381879" y="3494738"/>
                    <a:pt x="3395821" y="3485873"/>
                    <a:pt x="3409925" y="3477250"/>
                  </a:cubicBezTo>
                  <a:lnTo>
                    <a:pt x="3451189" y="3449687"/>
                  </a:lnTo>
                  <a:lnTo>
                    <a:pt x="3491567" y="3420915"/>
                  </a:lnTo>
                  <a:cubicBezTo>
                    <a:pt x="3597709" y="3342175"/>
                    <a:pt x="3692647" y="3249734"/>
                    <a:pt x="3775819" y="3148509"/>
                  </a:cubicBezTo>
                  <a:lnTo>
                    <a:pt x="3837915" y="3064394"/>
                  </a:lnTo>
                  <a:lnTo>
                    <a:pt x="3837915" y="3357901"/>
                  </a:lnTo>
                  <a:lnTo>
                    <a:pt x="3766814" y="3428500"/>
                  </a:lnTo>
                  <a:cubicBezTo>
                    <a:pt x="3712111" y="3476786"/>
                    <a:pt x="3654809" y="3521938"/>
                    <a:pt x="3595693" y="3564129"/>
                  </a:cubicBezTo>
                  <a:lnTo>
                    <a:pt x="3551045" y="3595399"/>
                  </a:lnTo>
                  <a:lnTo>
                    <a:pt x="3505589" y="3625381"/>
                  </a:lnTo>
                  <a:cubicBezTo>
                    <a:pt x="3490277" y="3635052"/>
                    <a:pt x="3475045" y="3644965"/>
                    <a:pt x="3459651" y="3654475"/>
                  </a:cubicBezTo>
                  <a:lnTo>
                    <a:pt x="3413069" y="3682521"/>
                  </a:lnTo>
                  <a:cubicBezTo>
                    <a:pt x="3350529" y="3719191"/>
                    <a:pt x="3286779" y="3753766"/>
                    <a:pt x="3221417" y="3784956"/>
                  </a:cubicBezTo>
                  <a:cubicBezTo>
                    <a:pt x="3090695" y="3847496"/>
                    <a:pt x="2953121" y="3895691"/>
                    <a:pt x="2812003" y="3925188"/>
                  </a:cubicBezTo>
                  <a:cubicBezTo>
                    <a:pt x="2741403" y="3939856"/>
                    <a:pt x="2670239" y="3950091"/>
                    <a:pt x="2598995" y="3958070"/>
                  </a:cubicBezTo>
                  <a:cubicBezTo>
                    <a:pt x="2527831" y="3966210"/>
                    <a:pt x="2456747" y="3972738"/>
                    <a:pt x="2385825" y="3979428"/>
                  </a:cubicBezTo>
                  <a:cubicBezTo>
                    <a:pt x="2314821" y="3985794"/>
                    <a:pt x="2243819" y="3991436"/>
                    <a:pt x="2172655" y="3996433"/>
                  </a:cubicBezTo>
                  <a:lnTo>
                    <a:pt x="2119221" y="3999898"/>
                  </a:lnTo>
                  <a:cubicBezTo>
                    <a:pt x="2110437" y="4000543"/>
                    <a:pt x="2101007" y="4000946"/>
                    <a:pt x="2091739" y="4001429"/>
                  </a:cubicBezTo>
                  <a:cubicBezTo>
                    <a:pt x="2082471" y="4001913"/>
                    <a:pt x="2073121" y="4002396"/>
                    <a:pt x="2063773" y="4002558"/>
                  </a:cubicBezTo>
                  <a:cubicBezTo>
                    <a:pt x="2026459" y="4003767"/>
                    <a:pt x="1988821" y="4003364"/>
                    <a:pt x="1951103" y="4001027"/>
                  </a:cubicBezTo>
                  <a:cubicBezTo>
                    <a:pt x="1800151" y="3992322"/>
                    <a:pt x="1648073" y="3951784"/>
                    <a:pt x="1508565" y="3886262"/>
                  </a:cubicBezTo>
                  <a:cubicBezTo>
                    <a:pt x="1368655" y="3820900"/>
                    <a:pt x="1243089" y="3730796"/>
                    <a:pt x="1132757" y="3631183"/>
                  </a:cubicBezTo>
                  <a:cubicBezTo>
                    <a:pt x="1077389" y="3581376"/>
                    <a:pt x="1025487" y="3529071"/>
                    <a:pt x="976083" y="3475718"/>
                  </a:cubicBezTo>
                  <a:cubicBezTo>
                    <a:pt x="926681" y="3422366"/>
                    <a:pt x="879129" y="3368287"/>
                    <a:pt x="833675" y="3313645"/>
                  </a:cubicBezTo>
                  <a:cubicBezTo>
                    <a:pt x="742363" y="3204602"/>
                    <a:pt x="659109" y="3093141"/>
                    <a:pt x="577065" y="2984421"/>
                  </a:cubicBezTo>
                  <a:lnTo>
                    <a:pt x="514445" y="2901570"/>
                  </a:lnTo>
                  <a:cubicBezTo>
                    <a:pt x="493409" y="2873524"/>
                    <a:pt x="472213" y="2845236"/>
                    <a:pt x="451421" y="2816464"/>
                  </a:cubicBezTo>
                  <a:cubicBezTo>
                    <a:pt x="430547" y="2787773"/>
                    <a:pt x="409753" y="2758759"/>
                    <a:pt x="389203" y="2729262"/>
                  </a:cubicBezTo>
                  <a:cubicBezTo>
                    <a:pt x="368813" y="2699684"/>
                    <a:pt x="348583" y="2669864"/>
                    <a:pt x="328757" y="2639320"/>
                  </a:cubicBezTo>
                  <a:cubicBezTo>
                    <a:pt x="289025" y="2578552"/>
                    <a:pt x="250501" y="2515850"/>
                    <a:pt x="215281" y="2450489"/>
                  </a:cubicBezTo>
                  <a:cubicBezTo>
                    <a:pt x="179901" y="2385208"/>
                    <a:pt x="147019" y="2317671"/>
                    <a:pt x="118811" y="2247394"/>
                  </a:cubicBezTo>
                  <a:cubicBezTo>
                    <a:pt x="61589" y="2107483"/>
                    <a:pt x="22986" y="1957176"/>
                    <a:pt x="7835" y="1805419"/>
                  </a:cubicBezTo>
                  <a:cubicBezTo>
                    <a:pt x="4208" y="1767459"/>
                    <a:pt x="1467" y="1729500"/>
                    <a:pt x="662" y="1691621"/>
                  </a:cubicBezTo>
                  <a:lnTo>
                    <a:pt x="17" y="1663172"/>
                  </a:lnTo>
                  <a:cubicBezTo>
                    <a:pt x="-64" y="1653742"/>
                    <a:pt x="178" y="1644232"/>
                    <a:pt x="178" y="1634803"/>
                  </a:cubicBezTo>
                  <a:lnTo>
                    <a:pt x="500" y="1606515"/>
                  </a:lnTo>
                  <a:lnTo>
                    <a:pt x="1548" y="1579032"/>
                  </a:lnTo>
                  <a:cubicBezTo>
                    <a:pt x="3886" y="1505853"/>
                    <a:pt x="9688" y="1432513"/>
                    <a:pt x="19037" y="1359495"/>
                  </a:cubicBezTo>
                  <a:cubicBezTo>
                    <a:pt x="27902" y="1286397"/>
                    <a:pt x="40635" y="1213460"/>
                    <a:pt x="57561" y="1141329"/>
                  </a:cubicBezTo>
                  <a:cubicBezTo>
                    <a:pt x="74645" y="1069278"/>
                    <a:pt x="94875" y="997792"/>
                    <a:pt x="117925" y="927031"/>
                  </a:cubicBezTo>
                  <a:cubicBezTo>
                    <a:pt x="164427" y="785751"/>
                    <a:pt x="222293" y="646082"/>
                    <a:pt x="299421" y="516810"/>
                  </a:cubicBezTo>
                  <a:cubicBezTo>
                    <a:pt x="376387" y="387458"/>
                    <a:pt x="473987" y="271967"/>
                    <a:pt x="581981" y="171064"/>
                  </a:cubicBezTo>
                  <a:cubicBezTo>
                    <a:pt x="635899" y="120371"/>
                    <a:pt x="693281" y="74272"/>
                    <a:pt x="752035" y="30912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1B4529F9-5EF5-47FB-8602-594897BCD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95786" y="8192"/>
              <a:ext cx="3795910" cy="3976446"/>
            </a:xfrm>
            <a:custGeom>
              <a:avLst/>
              <a:gdLst>
                <a:gd name="connsiteX0" fmla="*/ 2774030 w 3795910"/>
                <a:gd name="connsiteY0" fmla="*/ 0 h 3976446"/>
                <a:gd name="connsiteX1" fmla="*/ 3459445 w 3795910"/>
                <a:gd name="connsiteY1" fmla="*/ 0 h 3976446"/>
                <a:gd name="connsiteX2" fmla="*/ 3508635 w 3795910"/>
                <a:gd name="connsiteY2" fmla="*/ 43712 h 3976446"/>
                <a:gd name="connsiteX3" fmla="*/ 3669933 w 3795910"/>
                <a:gd name="connsiteY3" fmla="*/ 215854 h 3976446"/>
                <a:gd name="connsiteX4" fmla="*/ 3795910 w 3795910"/>
                <a:gd name="connsiteY4" fmla="*/ 376541 h 3976446"/>
                <a:gd name="connsiteX5" fmla="*/ 3795910 w 3795910"/>
                <a:gd name="connsiteY5" fmla="*/ 1224262 h 3976446"/>
                <a:gd name="connsiteX6" fmla="*/ 3780558 w 3795910"/>
                <a:gd name="connsiteY6" fmla="*/ 1178644 h 3976446"/>
                <a:gd name="connsiteX7" fmla="*/ 3363890 w 3795910"/>
                <a:gd name="connsiteY7" fmla="*/ 478125 h 3976446"/>
                <a:gd name="connsiteX8" fmla="*/ 2925149 w 3795910"/>
                <a:gd name="connsiteY8" fmla="*/ 88243 h 3976446"/>
                <a:gd name="connsiteX9" fmla="*/ 875937 w 3795910"/>
                <a:gd name="connsiteY9" fmla="*/ 0 h 3976446"/>
                <a:gd name="connsiteX10" fmla="*/ 1567553 w 3795910"/>
                <a:gd name="connsiteY10" fmla="*/ 0 h 3976446"/>
                <a:gd name="connsiteX11" fmla="*/ 1509968 w 3795910"/>
                <a:gd name="connsiteY11" fmla="*/ 39800 h 3976446"/>
                <a:gd name="connsiteX12" fmla="*/ 1414576 w 3795910"/>
                <a:gd name="connsiteY12" fmla="*/ 108685 h 3976446"/>
                <a:gd name="connsiteX13" fmla="*/ 1208498 w 3795910"/>
                <a:gd name="connsiteY13" fmla="*/ 255204 h 3976446"/>
                <a:gd name="connsiteX14" fmla="*/ 402968 w 3795910"/>
                <a:gd name="connsiteY14" fmla="*/ 1630048 h 3976446"/>
                <a:gd name="connsiteX15" fmla="*/ 898536 w 3795910"/>
                <a:gd name="connsiteY15" fmla="*/ 2673733 h 3976446"/>
                <a:gd name="connsiteX16" fmla="*/ 996940 w 3795910"/>
                <a:gd name="connsiteY16" fmla="*/ 2800748 h 3976446"/>
                <a:gd name="connsiteX17" fmla="*/ 1511370 w 3795910"/>
                <a:gd name="connsiteY17" fmla="*/ 3378442 h 3976446"/>
                <a:gd name="connsiteX18" fmla="*/ 2063838 w 3795910"/>
                <a:gd name="connsiteY18" fmla="*/ 3573559 h 3976446"/>
                <a:gd name="connsiteX19" fmla="*/ 3410956 w 3795910"/>
                <a:gd name="connsiteY19" fmla="*/ 3135533 h 3976446"/>
                <a:gd name="connsiteX20" fmla="*/ 3791278 w 3795910"/>
                <a:gd name="connsiteY20" fmla="*/ 2642785 h 3976446"/>
                <a:gd name="connsiteX21" fmla="*/ 3795910 w 3795910"/>
                <a:gd name="connsiteY21" fmla="*/ 2631043 h 3976446"/>
                <a:gd name="connsiteX22" fmla="*/ 3795910 w 3795910"/>
                <a:gd name="connsiteY22" fmla="*/ 3326763 h 3976446"/>
                <a:gd name="connsiteX23" fmla="*/ 3669933 w 3795910"/>
                <a:gd name="connsiteY23" fmla="*/ 3444186 h 3976446"/>
                <a:gd name="connsiteX24" fmla="*/ 2063838 w 3795910"/>
                <a:gd name="connsiteY24" fmla="*/ 3976446 h 3976446"/>
                <a:gd name="connsiteX25" fmla="*/ 580998 w 3795910"/>
                <a:gd name="connsiteY25" fmla="*/ 2921799 h 3976446"/>
                <a:gd name="connsiteX26" fmla="*/ 0 w 3795910"/>
                <a:gd name="connsiteY26" fmla="*/ 1629967 h 3976446"/>
                <a:gd name="connsiteX27" fmla="*/ 766593 w 3795910"/>
                <a:gd name="connsiteY27" fmla="*/ 80506 h 3976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95910" h="3976446">
                  <a:moveTo>
                    <a:pt x="2774030" y="0"/>
                  </a:moveTo>
                  <a:lnTo>
                    <a:pt x="3459445" y="0"/>
                  </a:lnTo>
                  <a:lnTo>
                    <a:pt x="3508635" y="43712"/>
                  </a:lnTo>
                  <a:cubicBezTo>
                    <a:pt x="3564724" y="98406"/>
                    <a:pt x="3618554" y="155892"/>
                    <a:pt x="3669933" y="215854"/>
                  </a:cubicBezTo>
                  <a:lnTo>
                    <a:pt x="3795910" y="376541"/>
                  </a:lnTo>
                  <a:lnTo>
                    <a:pt x="3795910" y="1224262"/>
                  </a:lnTo>
                  <a:lnTo>
                    <a:pt x="3780558" y="1178644"/>
                  </a:lnTo>
                  <a:cubicBezTo>
                    <a:pt x="3682718" y="924210"/>
                    <a:pt x="3538616" y="682027"/>
                    <a:pt x="3363890" y="478125"/>
                  </a:cubicBezTo>
                  <a:cubicBezTo>
                    <a:pt x="3230609" y="322539"/>
                    <a:pt x="3083546" y="191932"/>
                    <a:pt x="2925149" y="88243"/>
                  </a:cubicBezTo>
                  <a:close/>
                  <a:moveTo>
                    <a:pt x="875937" y="0"/>
                  </a:moveTo>
                  <a:lnTo>
                    <a:pt x="1567553" y="0"/>
                  </a:lnTo>
                  <a:lnTo>
                    <a:pt x="1509968" y="39800"/>
                  </a:lnTo>
                  <a:cubicBezTo>
                    <a:pt x="1479892" y="61177"/>
                    <a:pt x="1448244" y="84134"/>
                    <a:pt x="1414576" y="108685"/>
                  </a:cubicBezTo>
                  <a:cubicBezTo>
                    <a:pt x="1349618" y="156074"/>
                    <a:pt x="1282404" y="205075"/>
                    <a:pt x="1208498" y="255204"/>
                  </a:cubicBezTo>
                  <a:cubicBezTo>
                    <a:pt x="643862" y="638265"/>
                    <a:pt x="402968" y="1049452"/>
                    <a:pt x="402968" y="1630048"/>
                  </a:cubicBezTo>
                  <a:cubicBezTo>
                    <a:pt x="402968" y="2011093"/>
                    <a:pt x="599212" y="2290672"/>
                    <a:pt x="898536" y="2673733"/>
                  </a:cubicBezTo>
                  <a:cubicBezTo>
                    <a:pt x="931982" y="2716528"/>
                    <a:pt x="965026" y="2759323"/>
                    <a:pt x="996940" y="2800748"/>
                  </a:cubicBezTo>
                  <a:cubicBezTo>
                    <a:pt x="1170136" y="3025281"/>
                    <a:pt x="1333742" y="3237323"/>
                    <a:pt x="1511370" y="3378442"/>
                  </a:cubicBezTo>
                  <a:cubicBezTo>
                    <a:pt x="1681180" y="3513355"/>
                    <a:pt x="1851554" y="3573559"/>
                    <a:pt x="2063838" y="3573559"/>
                  </a:cubicBezTo>
                  <a:cubicBezTo>
                    <a:pt x="2595916" y="3573559"/>
                    <a:pt x="3074318" y="3418013"/>
                    <a:pt x="3410956" y="3135533"/>
                  </a:cubicBezTo>
                  <a:cubicBezTo>
                    <a:pt x="3575610" y="2997316"/>
                    <a:pt x="3703592" y="2831535"/>
                    <a:pt x="3791278" y="2642785"/>
                  </a:cubicBezTo>
                  <a:lnTo>
                    <a:pt x="3795910" y="2631043"/>
                  </a:lnTo>
                  <a:lnTo>
                    <a:pt x="3795910" y="3326763"/>
                  </a:lnTo>
                  <a:lnTo>
                    <a:pt x="3669933" y="3444186"/>
                  </a:lnTo>
                  <a:cubicBezTo>
                    <a:pt x="3258897" y="3789046"/>
                    <a:pt x="2691056" y="3976446"/>
                    <a:pt x="2063838" y="3976446"/>
                  </a:cubicBezTo>
                  <a:cubicBezTo>
                    <a:pt x="1338094" y="3976446"/>
                    <a:pt x="996780" y="3453877"/>
                    <a:pt x="580998" y="2921799"/>
                  </a:cubicBezTo>
                  <a:cubicBezTo>
                    <a:pt x="278128" y="2534226"/>
                    <a:pt x="0" y="2160836"/>
                    <a:pt x="0" y="1629967"/>
                  </a:cubicBezTo>
                  <a:cubicBezTo>
                    <a:pt x="0" y="941134"/>
                    <a:pt x="289455" y="463702"/>
                    <a:pt x="766593" y="80506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8" name="Freeform: Shape 1087">
              <a:extLst>
                <a:ext uri="{FF2B5EF4-FFF2-40B4-BE49-F238E27FC236}">
                  <a16:creationId xmlns:a16="http://schemas.microsoft.com/office/drawing/2014/main" id="{34DBA3A0-5DF8-4AED-9948-651C52A4C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95786" y="8192"/>
              <a:ext cx="3795910" cy="3976446"/>
            </a:xfrm>
            <a:custGeom>
              <a:avLst/>
              <a:gdLst>
                <a:gd name="connsiteX0" fmla="*/ 2580815 w 3795910"/>
                <a:gd name="connsiteY0" fmla="*/ 0 h 3976446"/>
                <a:gd name="connsiteX1" fmla="*/ 3459445 w 3795910"/>
                <a:gd name="connsiteY1" fmla="*/ 0 h 3976446"/>
                <a:gd name="connsiteX2" fmla="*/ 3508635 w 3795910"/>
                <a:gd name="connsiteY2" fmla="*/ 43712 h 3976446"/>
                <a:gd name="connsiteX3" fmla="*/ 3669933 w 3795910"/>
                <a:gd name="connsiteY3" fmla="*/ 215854 h 3976446"/>
                <a:gd name="connsiteX4" fmla="*/ 3795910 w 3795910"/>
                <a:gd name="connsiteY4" fmla="*/ 376541 h 3976446"/>
                <a:gd name="connsiteX5" fmla="*/ 3795910 w 3795910"/>
                <a:gd name="connsiteY5" fmla="*/ 1510297 h 3976446"/>
                <a:gd name="connsiteX6" fmla="*/ 3768579 w 3795910"/>
                <a:gd name="connsiteY6" fmla="*/ 1396156 h 3976446"/>
                <a:gd name="connsiteX7" fmla="*/ 3705364 w 3795910"/>
                <a:gd name="connsiteY7" fmla="*/ 1207496 h 3976446"/>
                <a:gd name="connsiteX8" fmla="*/ 3302720 w 3795910"/>
                <a:gd name="connsiteY8" fmla="*/ 530511 h 3976446"/>
                <a:gd name="connsiteX9" fmla="*/ 2726154 w 3795910"/>
                <a:gd name="connsiteY9" fmla="*/ 65165 h 3976446"/>
                <a:gd name="connsiteX10" fmla="*/ 875937 w 3795910"/>
                <a:gd name="connsiteY10" fmla="*/ 0 h 3976446"/>
                <a:gd name="connsiteX11" fmla="*/ 1715693 w 3795910"/>
                <a:gd name="connsiteY11" fmla="*/ 0 h 3976446"/>
                <a:gd name="connsiteX12" fmla="*/ 1710753 w 3795910"/>
                <a:gd name="connsiteY12" fmla="*/ 2712 h 3976446"/>
                <a:gd name="connsiteX13" fmla="*/ 1462046 w 3795910"/>
                <a:gd name="connsiteY13" fmla="*/ 173724 h 3976446"/>
                <a:gd name="connsiteX14" fmla="*/ 1253712 w 3795910"/>
                <a:gd name="connsiteY14" fmla="*/ 321855 h 3976446"/>
                <a:gd name="connsiteX15" fmla="*/ 676824 w 3795910"/>
                <a:gd name="connsiteY15" fmla="*/ 886976 h 3976446"/>
                <a:gd name="connsiteX16" fmla="*/ 483560 w 3795910"/>
                <a:gd name="connsiteY16" fmla="*/ 1629967 h 3976446"/>
                <a:gd name="connsiteX17" fmla="*/ 606626 w 3795910"/>
                <a:gd name="connsiteY17" fmla="*/ 2107886 h 3976446"/>
                <a:gd name="connsiteX18" fmla="*/ 961964 w 3795910"/>
                <a:gd name="connsiteY18" fmla="*/ 2624007 h 3976446"/>
                <a:gd name="connsiteX19" fmla="*/ 1060690 w 3795910"/>
                <a:gd name="connsiteY19" fmla="*/ 2751425 h 3976446"/>
                <a:gd name="connsiteX20" fmla="*/ 1561498 w 3795910"/>
                <a:gd name="connsiteY20" fmla="*/ 3315257 h 3976446"/>
                <a:gd name="connsiteX21" fmla="*/ 2063838 w 3795910"/>
                <a:gd name="connsiteY21" fmla="*/ 3492885 h 3976446"/>
                <a:gd name="connsiteX22" fmla="*/ 3359136 w 3795910"/>
                <a:gd name="connsiteY22" fmla="*/ 3073718 h 3976446"/>
                <a:gd name="connsiteX23" fmla="*/ 3718180 w 3795910"/>
                <a:gd name="connsiteY23" fmla="*/ 2608775 h 3976446"/>
                <a:gd name="connsiteX24" fmla="*/ 3776400 w 3795910"/>
                <a:gd name="connsiteY24" fmla="*/ 2461172 h 3976446"/>
                <a:gd name="connsiteX25" fmla="*/ 3795910 w 3795910"/>
                <a:gd name="connsiteY25" fmla="*/ 2387988 h 3976446"/>
                <a:gd name="connsiteX26" fmla="*/ 3795910 w 3795910"/>
                <a:gd name="connsiteY26" fmla="*/ 3326763 h 3976446"/>
                <a:gd name="connsiteX27" fmla="*/ 3669933 w 3795910"/>
                <a:gd name="connsiteY27" fmla="*/ 3444186 h 3976446"/>
                <a:gd name="connsiteX28" fmla="*/ 2063838 w 3795910"/>
                <a:gd name="connsiteY28" fmla="*/ 3976446 h 3976446"/>
                <a:gd name="connsiteX29" fmla="*/ 580998 w 3795910"/>
                <a:gd name="connsiteY29" fmla="*/ 2921799 h 3976446"/>
                <a:gd name="connsiteX30" fmla="*/ 0 w 3795910"/>
                <a:gd name="connsiteY30" fmla="*/ 1629967 h 3976446"/>
                <a:gd name="connsiteX31" fmla="*/ 766593 w 3795910"/>
                <a:gd name="connsiteY31" fmla="*/ 80506 h 3976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95910" h="3976446">
                  <a:moveTo>
                    <a:pt x="2580815" y="0"/>
                  </a:moveTo>
                  <a:lnTo>
                    <a:pt x="3459445" y="0"/>
                  </a:lnTo>
                  <a:lnTo>
                    <a:pt x="3508635" y="43712"/>
                  </a:lnTo>
                  <a:cubicBezTo>
                    <a:pt x="3564724" y="98406"/>
                    <a:pt x="3618554" y="155892"/>
                    <a:pt x="3669933" y="215854"/>
                  </a:cubicBezTo>
                  <a:lnTo>
                    <a:pt x="3795910" y="376541"/>
                  </a:lnTo>
                  <a:lnTo>
                    <a:pt x="3795910" y="1510297"/>
                  </a:lnTo>
                  <a:lnTo>
                    <a:pt x="3768579" y="1396156"/>
                  </a:lnTo>
                  <a:cubicBezTo>
                    <a:pt x="3750381" y="1332688"/>
                    <a:pt x="3729281" y="1269653"/>
                    <a:pt x="3705364" y="1207496"/>
                  </a:cubicBezTo>
                  <a:cubicBezTo>
                    <a:pt x="3610748" y="961606"/>
                    <a:pt x="3471482" y="727482"/>
                    <a:pt x="3302720" y="530511"/>
                  </a:cubicBezTo>
                  <a:cubicBezTo>
                    <a:pt x="3134198" y="333783"/>
                    <a:pt x="2934810" y="172918"/>
                    <a:pt x="2726154" y="65165"/>
                  </a:cubicBezTo>
                  <a:close/>
                  <a:moveTo>
                    <a:pt x="875937" y="0"/>
                  </a:moveTo>
                  <a:lnTo>
                    <a:pt x="1715693" y="0"/>
                  </a:lnTo>
                  <a:lnTo>
                    <a:pt x="1710753" y="2712"/>
                  </a:lnTo>
                  <a:cubicBezTo>
                    <a:pt x="1639116" y="45512"/>
                    <a:pt x="1560209" y="102126"/>
                    <a:pt x="1462046" y="173724"/>
                  </a:cubicBezTo>
                  <a:cubicBezTo>
                    <a:pt x="1396524" y="221516"/>
                    <a:pt x="1328744" y="270920"/>
                    <a:pt x="1253712" y="321855"/>
                  </a:cubicBezTo>
                  <a:cubicBezTo>
                    <a:pt x="988236" y="501981"/>
                    <a:pt x="799488" y="686782"/>
                    <a:pt x="676824" y="886976"/>
                  </a:cubicBezTo>
                  <a:cubicBezTo>
                    <a:pt x="546746" y="1099179"/>
                    <a:pt x="483560" y="1342248"/>
                    <a:pt x="483560" y="1629967"/>
                  </a:cubicBezTo>
                  <a:cubicBezTo>
                    <a:pt x="483560" y="1793249"/>
                    <a:pt x="522648" y="1945087"/>
                    <a:pt x="606626" y="2107886"/>
                  </a:cubicBezTo>
                  <a:cubicBezTo>
                    <a:pt x="692862" y="2275037"/>
                    <a:pt x="818588" y="2440495"/>
                    <a:pt x="961964" y="2624007"/>
                  </a:cubicBezTo>
                  <a:cubicBezTo>
                    <a:pt x="995572" y="2667044"/>
                    <a:pt x="1028694" y="2709919"/>
                    <a:pt x="1060690" y="2751425"/>
                  </a:cubicBezTo>
                  <a:cubicBezTo>
                    <a:pt x="1230824" y="2971929"/>
                    <a:pt x="1391526" y="3180182"/>
                    <a:pt x="1561498" y="3315257"/>
                  </a:cubicBezTo>
                  <a:cubicBezTo>
                    <a:pt x="1718172" y="3439773"/>
                    <a:pt x="1868398" y="3492885"/>
                    <a:pt x="2063838" y="3492885"/>
                  </a:cubicBezTo>
                  <a:cubicBezTo>
                    <a:pt x="2576976" y="3492885"/>
                    <a:pt x="3037004" y="3344029"/>
                    <a:pt x="3359136" y="3073718"/>
                  </a:cubicBezTo>
                  <a:cubicBezTo>
                    <a:pt x="3514680" y="2943157"/>
                    <a:pt x="3635490" y="2786805"/>
                    <a:pt x="3718180" y="2608775"/>
                  </a:cubicBezTo>
                  <a:cubicBezTo>
                    <a:pt x="3740323" y="2561124"/>
                    <a:pt x="3759736" y="2511891"/>
                    <a:pt x="3776400" y="2461172"/>
                  </a:cubicBezTo>
                  <a:lnTo>
                    <a:pt x="3795910" y="2387988"/>
                  </a:lnTo>
                  <a:lnTo>
                    <a:pt x="3795910" y="3326763"/>
                  </a:lnTo>
                  <a:lnTo>
                    <a:pt x="3669933" y="3444186"/>
                  </a:lnTo>
                  <a:cubicBezTo>
                    <a:pt x="3258897" y="3789046"/>
                    <a:pt x="2691056" y="3976446"/>
                    <a:pt x="2063838" y="3976446"/>
                  </a:cubicBezTo>
                  <a:cubicBezTo>
                    <a:pt x="1338094" y="3976446"/>
                    <a:pt x="996780" y="3453877"/>
                    <a:pt x="580998" y="2921799"/>
                  </a:cubicBezTo>
                  <a:cubicBezTo>
                    <a:pt x="278128" y="2534226"/>
                    <a:pt x="0" y="2160836"/>
                    <a:pt x="0" y="1629967"/>
                  </a:cubicBezTo>
                  <a:cubicBezTo>
                    <a:pt x="0" y="941134"/>
                    <a:pt x="289455" y="463702"/>
                    <a:pt x="766593" y="80506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D78D78D6-6C82-4A4B-8C11-568BD5AC7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19432" y="8192"/>
              <a:ext cx="4072264" cy="4166243"/>
            </a:xfrm>
            <a:custGeom>
              <a:avLst/>
              <a:gdLst>
                <a:gd name="connsiteX0" fmla="*/ 32479 w 4072264"/>
                <a:gd name="connsiteY0" fmla="*/ 1644313 h 4166243"/>
                <a:gd name="connsiteX1" fmla="*/ 32318 w 4072264"/>
                <a:gd name="connsiteY1" fmla="*/ 1657691 h 4166243"/>
                <a:gd name="connsiteX2" fmla="*/ 32399 w 4072264"/>
                <a:gd name="connsiteY2" fmla="*/ 1669458 h 4166243"/>
                <a:gd name="connsiteX3" fmla="*/ 32479 w 4072264"/>
                <a:gd name="connsiteY3" fmla="*/ 1644313 h 4166243"/>
                <a:gd name="connsiteX4" fmla="*/ 3644856 w 4072264"/>
                <a:gd name="connsiteY4" fmla="*/ 0 h 4166243"/>
                <a:gd name="connsiteX5" fmla="*/ 4072264 w 4072264"/>
                <a:gd name="connsiteY5" fmla="*/ 0 h 4166243"/>
                <a:gd name="connsiteX6" fmla="*/ 4072264 w 4072264"/>
                <a:gd name="connsiteY6" fmla="*/ 475595 h 4166243"/>
                <a:gd name="connsiteX7" fmla="*/ 4056974 w 4072264"/>
                <a:gd name="connsiteY7" fmla="*/ 454219 h 4166243"/>
                <a:gd name="connsiteX8" fmla="*/ 4023144 w 4072264"/>
                <a:gd name="connsiteY8" fmla="*/ 408815 h 4166243"/>
                <a:gd name="connsiteX9" fmla="*/ 4022984 w 4072264"/>
                <a:gd name="connsiteY9" fmla="*/ 408654 h 4166243"/>
                <a:gd name="connsiteX10" fmla="*/ 4022822 w 4072264"/>
                <a:gd name="connsiteY10" fmla="*/ 408493 h 4166243"/>
                <a:gd name="connsiteX11" fmla="*/ 3995984 w 4072264"/>
                <a:gd name="connsiteY11" fmla="*/ 373435 h 4166243"/>
                <a:gd name="connsiteX12" fmla="*/ 3990424 w 4072264"/>
                <a:gd name="connsiteY12" fmla="*/ 366342 h 4166243"/>
                <a:gd name="connsiteX13" fmla="*/ 3957622 w 4072264"/>
                <a:gd name="connsiteY13" fmla="*/ 325240 h 4166243"/>
                <a:gd name="connsiteX14" fmla="*/ 3817228 w 4072264"/>
                <a:gd name="connsiteY14" fmla="*/ 165262 h 4166243"/>
                <a:gd name="connsiteX15" fmla="*/ 3663395 w 4072264"/>
                <a:gd name="connsiteY15" fmla="*/ 15247 h 4166243"/>
                <a:gd name="connsiteX16" fmla="*/ 750521 w 4072264"/>
                <a:gd name="connsiteY16" fmla="*/ 0 h 4166243"/>
                <a:gd name="connsiteX17" fmla="*/ 1219165 w 4072264"/>
                <a:gd name="connsiteY17" fmla="*/ 0 h 4166243"/>
                <a:gd name="connsiteX18" fmla="*/ 1207612 w 4072264"/>
                <a:gd name="connsiteY18" fmla="*/ 8508 h 4166243"/>
                <a:gd name="connsiteX19" fmla="*/ 1165058 w 4072264"/>
                <a:gd name="connsiteY19" fmla="*/ 39778 h 4166243"/>
                <a:gd name="connsiteX20" fmla="*/ 1164898 w 4072264"/>
                <a:gd name="connsiteY20" fmla="*/ 39939 h 4166243"/>
                <a:gd name="connsiteX21" fmla="*/ 1164736 w 4072264"/>
                <a:gd name="connsiteY21" fmla="*/ 40100 h 4166243"/>
                <a:gd name="connsiteX22" fmla="*/ 1092606 w 4072264"/>
                <a:gd name="connsiteY22" fmla="*/ 94823 h 4166243"/>
                <a:gd name="connsiteX23" fmla="*/ 1078984 w 4072264"/>
                <a:gd name="connsiteY23" fmla="*/ 105381 h 4166243"/>
                <a:gd name="connsiteX24" fmla="*/ 1072376 w 4072264"/>
                <a:gd name="connsiteY24" fmla="*/ 110700 h 4166243"/>
                <a:gd name="connsiteX25" fmla="*/ 995974 w 4072264"/>
                <a:gd name="connsiteY25" fmla="*/ 173724 h 4166243"/>
                <a:gd name="connsiteX26" fmla="*/ 839784 w 4072264"/>
                <a:gd name="connsiteY26" fmla="*/ 318309 h 4166243"/>
                <a:gd name="connsiteX27" fmla="*/ 580030 w 4072264"/>
                <a:gd name="connsiteY27" fmla="*/ 641730 h 4166243"/>
                <a:gd name="connsiteX28" fmla="*/ 482754 w 4072264"/>
                <a:gd name="connsiteY28" fmla="*/ 819842 h 4166243"/>
                <a:gd name="connsiteX29" fmla="*/ 482674 w 4072264"/>
                <a:gd name="connsiteY29" fmla="*/ 820003 h 4166243"/>
                <a:gd name="connsiteX30" fmla="*/ 482594 w 4072264"/>
                <a:gd name="connsiteY30" fmla="*/ 820164 h 4166243"/>
                <a:gd name="connsiteX31" fmla="*/ 409092 w 4072264"/>
                <a:gd name="connsiteY31" fmla="*/ 1008189 h 4166243"/>
                <a:gd name="connsiteX32" fmla="*/ 358238 w 4072264"/>
                <a:gd name="connsiteY32" fmla="*/ 1204514 h 4166243"/>
                <a:gd name="connsiteX33" fmla="*/ 341474 w 4072264"/>
                <a:gd name="connsiteY33" fmla="*/ 1304128 h 4166243"/>
                <a:gd name="connsiteX34" fmla="*/ 330110 w 4072264"/>
                <a:gd name="connsiteY34" fmla="*/ 1404144 h 4166243"/>
                <a:gd name="connsiteX35" fmla="*/ 321084 w 4072264"/>
                <a:gd name="connsiteY35" fmla="*/ 1611189 h 4166243"/>
                <a:gd name="connsiteX36" fmla="*/ 321084 w 4072264"/>
                <a:gd name="connsiteY36" fmla="*/ 1621586 h 4166243"/>
                <a:gd name="connsiteX37" fmla="*/ 321004 w 4072264"/>
                <a:gd name="connsiteY37" fmla="*/ 1635286 h 4166243"/>
                <a:gd name="connsiteX38" fmla="*/ 321406 w 4072264"/>
                <a:gd name="connsiteY38" fmla="*/ 1661963 h 4166243"/>
                <a:gd name="connsiteX39" fmla="*/ 321406 w 4072264"/>
                <a:gd name="connsiteY39" fmla="*/ 1662205 h 4166243"/>
                <a:gd name="connsiteX40" fmla="*/ 321406 w 4072264"/>
                <a:gd name="connsiteY40" fmla="*/ 1662446 h 4166243"/>
                <a:gd name="connsiteX41" fmla="*/ 322052 w 4072264"/>
                <a:gd name="connsiteY41" fmla="*/ 1687511 h 4166243"/>
                <a:gd name="connsiteX42" fmla="*/ 323340 w 4072264"/>
                <a:gd name="connsiteY42" fmla="*/ 1712737 h 4166243"/>
                <a:gd name="connsiteX43" fmla="*/ 331964 w 4072264"/>
                <a:gd name="connsiteY43" fmla="*/ 1811544 h 4166243"/>
                <a:gd name="connsiteX44" fmla="*/ 435204 w 4072264"/>
                <a:gd name="connsiteY44" fmla="*/ 2193557 h 4166243"/>
                <a:gd name="connsiteX45" fmla="*/ 525146 w 4072264"/>
                <a:gd name="connsiteY45" fmla="*/ 2374973 h 4166243"/>
                <a:gd name="connsiteX46" fmla="*/ 635076 w 4072264"/>
                <a:gd name="connsiteY46" fmla="*/ 2550989 h 4166243"/>
                <a:gd name="connsiteX47" fmla="*/ 760076 w 4072264"/>
                <a:gd name="connsiteY47" fmla="*/ 2723056 h 4166243"/>
                <a:gd name="connsiteX48" fmla="*/ 826324 w 4072264"/>
                <a:gd name="connsiteY48" fmla="*/ 2808002 h 4166243"/>
                <a:gd name="connsiteX49" fmla="*/ 895634 w 4072264"/>
                <a:gd name="connsiteY49" fmla="*/ 2894640 h 4166243"/>
                <a:gd name="connsiteX50" fmla="*/ 1009998 w 4072264"/>
                <a:gd name="connsiteY50" fmla="*/ 3040675 h 4166243"/>
                <a:gd name="connsiteX51" fmla="*/ 1168604 w 4072264"/>
                <a:gd name="connsiteY51" fmla="*/ 3241353 h 4166243"/>
                <a:gd name="connsiteX52" fmla="*/ 1452938 w 4072264"/>
                <a:gd name="connsiteY52" fmla="*/ 3553733 h 4166243"/>
                <a:gd name="connsiteX53" fmla="*/ 1609774 w 4072264"/>
                <a:gd name="connsiteY53" fmla="*/ 3682925 h 4166243"/>
                <a:gd name="connsiteX54" fmla="*/ 1780550 w 4072264"/>
                <a:gd name="connsiteY54" fmla="*/ 3785117 h 4166243"/>
                <a:gd name="connsiteX55" fmla="*/ 2162966 w 4072264"/>
                <a:gd name="connsiteY55" fmla="*/ 3891903 h 4166243"/>
                <a:gd name="connsiteX56" fmla="*/ 2264918 w 4072264"/>
                <a:gd name="connsiteY56" fmla="*/ 3897948 h 4166243"/>
                <a:gd name="connsiteX57" fmla="*/ 2268866 w 4072264"/>
                <a:gd name="connsiteY57" fmla="*/ 3898028 h 4166243"/>
                <a:gd name="connsiteX58" fmla="*/ 2317546 w 4072264"/>
                <a:gd name="connsiteY58" fmla="*/ 3898270 h 4166243"/>
                <a:gd name="connsiteX59" fmla="*/ 2332938 w 4072264"/>
                <a:gd name="connsiteY59" fmla="*/ 3898189 h 4166243"/>
                <a:gd name="connsiteX60" fmla="*/ 2371542 w 4072264"/>
                <a:gd name="connsiteY60" fmla="*/ 3897706 h 4166243"/>
                <a:gd name="connsiteX61" fmla="*/ 2586566 w 4072264"/>
                <a:gd name="connsiteY61" fmla="*/ 3887067 h 4166243"/>
                <a:gd name="connsiteX62" fmla="*/ 3012342 w 4072264"/>
                <a:gd name="connsiteY62" fmla="*/ 3822270 h 4166243"/>
                <a:gd name="connsiteX63" fmla="*/ 3422482 w 4072264"/>
                <a:gd name="connsiteY63" fmla="*/ 3692031 h 4166243"/>
                <a:gd name="connsiteX64" fmla="*/ 3520806 w 4072264"/>
                <a:gd name="connsiteY64" fmla="*/ 3648592 h 4166243"/>
                <a:gd name="connsiteX65" fmla="*/ 3617034 w 4072264"/>
                <a:gd name="connsiteY65" fmla="*/ 3600236 h 4166243"/>
                <a:gd name="connsiteX66" fmla="*/ 3801190 w 4072264"/>
                <a:gd name="connsiteY66" fmla="*/ 3489984 h 4166243"/>
                <a:gd name="connsiteX67" fmla="*/ 3972270 w 4072264"/>
                <a:gd name="connsiteY67" fmla="*/ 3360792 h 4166243"/>
                <a:gd name="connsiteX68" fmla="*/ 4072264 w 4072264"/>
                <a:gd name="connsiteY68" fmla="*/ 3265310 h 4166243"/>
                <a:gd name="connsiteX69" fmla="*/ 4072264 w 4072264"/>
                <a:gd name="connsiteY69" fmla="*/ 3510549 h 4166243"/>
                <a:gd name="connsiteX70" fmla="*/ 3999825 w 4072264"/>
                <a:gd name="connsiteY70" fmla="*/ 3577347 h 4166243"/>
                <a:gd name="connsiteX71" fmla="*/ 3626222 w 4072264"/>
                <a:gd name="connsiteY71" fmla="*/ 3843467 h 4166243"/>
                <a:gd name="connsiteX72" fmla="*/ 2418610 w 4072264"/>
                <a:gd name="connsiteY72" fmla="*/ 4166243 h 4166243"/>
                <a:gd name="connsiteX73" fmla="*/ 1477278 w 4072264"/>
                <a:gd name="connsiteY73" fmla="*/ 3976204 h 4166243"/>
                <a:gd name="connsiteX74" fmla="*/ 708738 w 4072264"/>
                <a:gd name="connsiteY74" fmla="*/ 3458069 h 4166243"/>
                <a:gd name="connsiteX75" fmla="*/ 190604 w 4072264"/>
                <a:gd name="connsiteY75" fmla="*/ 2689529 h 4166243"/>
                <a:gd name="connsiteX76" fmla="*/ 564 w 4072264"/>
                <a:gd name="connsiteY76" fmla="*/ 1748440 h 4166243"/>
                <a:gd name="connsiteX77" fmla="*/ 806 w 4072264"/>
                <a:gd name="connsiteY77" fmla="*/ 1729661 h 4166243"/>
                <a:gd name="connsiteX78" fmla="*/ 968 w 4072264"/>
                <a:gd name="connsiteY78" fmla="*/ 1720474 h 4166243"/>
                <a:gd name="connsiteX79" fmla="*/ 242 w 4072264"/>
                <a:gd name="connsiteY79" fmla="*/ 1700406 h 4166243"/>
                <a:gd name="connsiteX80" fmla="*/ 242 w 4072264"/>
                <a:gd name="connsiteY80" fmla="*/ 1699922 h 4166243"/>
                <a:gd name="connsiteX81" fmla="*/ 242 w 4072264"/>
                <a:gd name="connsiteY81" fmla="*/ 1699439 h 4166243"/>
                <a:gd name="connsiteX82" fmla="*/ 81 w 4072264"/>
                <a:gd name="connsiteY82" fmla="*/ 1669942 h 4166243"/>
                <a:gd name="connsiteX83" fmla="*/ 0 w 4072264"/>
                <a:gd name="connsiteY83" fmla="*/ 1657691 h 4166243"/>
                <a:gd name="connsiteX84" fmla="*/ 564 w 4072264"/>
                <a:gd name="connsiteY84" fmla="*/ 1620860 h 4166243"/>
                <a:gd name="connsiteX85" fmla="*/ 806 w 4072264"/>
                <a:gd name="connsiteY85" fmla="*/ 1610383 h 4166243"/>
                <a:gd name="connsiteX86" fmla="*/ 4917 w 4072264"/>
                <a:gd name="connsiteY86" fmla="*/ 1508432 h 4166243"/>
                <a:gd name="connsiteX87" fmla="*/ 5722 w 4072264"/>
                <a:gd name="connsiteY87" fmla="*/ 1492878 h 4166243"/>
                <a:gd name="connsiteX88" fmla="*/ 5722 w 4072264"/>
                <a:gd name="connsiteY88" fmla="*/ 1492394 h 4166243"/>
                <a:gd name="connsiteX89" fmla="*/ 5803 w 4072264"/>
                <a:gd name="connsiteY89" fmla="*/ 1491911 h 4166243"/>
                <a:gd name="connsiteX90" fmla="*/ 7012 w 4072264"/>
                <a:gd name="connsiteY90" fmla="*/ 1477565 h 4166243"/>
                <a:gd name="connsiteX91" fmla="*/ 17086 w 4072264"/>
                <a:gd name="connsiteY91" fmla="*/ 1374486 h 4166243"/>
                <a:gd name="connsiteX92" fmla="*/ 57302 w 4072264"/>
                <a:gd name="connsiteY92" fmla="*/ 1139556 h 4166243"/>
                <a:gd name="connsiteX93" fmla="*/ 126935 w 4072264"/>
                <a:gd name="connsiteY93" fmla="*/ 909139 h 4166243"/>
                <a:gd name="connsiteX94" fmla="*/ 228161 w 4072264"/>
                <a:gd name="connsiteY94" fmla="*/ 689683 h 4166243"/>
                <a:gd name="connsiteX95" fmla="*/ 332850 w 4072264"/>
                <a:gd name="connsiteY95" fmla="*/ 525031 h 4166243"/>
                <a:gd name="connsiteX96" fmla="*/ 710763 w 4072264"/>
                <a:gd name="connsiteY96" fmla="*/ 37249 h 4166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4072264" h="4166243">
                  <a:moveTo>
                    <a:pt x="32479" y="1644313"/>
                  </a:moveTo>
                  <a:cubicBezTo>
                    <a:pt x="32399" y="1648746"/>
                    <a:pt x="32318" y="1653178"/>
                    <a:pt x="32318" y="1657691"/>
                  </a:cubicBezTo>
                  <a:cubicBezTo>
                    <a:pt x="32318" y="1661560"/>
                    <a:pt x="32318" y="1665428"/>
                    <a:pt x="32399" y="1669458"/>
                  </a:cubicBezTo>
                  <a:cubicBezTo>
                    <a:pt x="32238" y="1660915"/>
                    <a:pt x="32399" y="1652614"/>
                    <a:pt x="32479" y="1644313"/>
                  </a:cubicBezTo>
                  <a:close/>
                  <a:moveTo>
                    <a:pt x="3644856" y="0"/>
                  </a:moveTo>
                  <a:lnTo>
                    <a:pt x="4072264" y="0"/>
                  </a:lnTo>
                  <a:lnTo>
                    <a:pt x="4072264" y="475595"/>
                  </a:lnTo>
                  <a:lnTo>
                    <a:pt x="4056974" y="454219"/>
                  </a:lnTo>
                  <a:cubicBezTo>
                    <a:pt x="4046396" y="439662"/>
                    <a:pt x="4034951" y="424208"/>
                    <a:pt x="4023144" y="408815"/>
                  </a:cubicBezTo>
                  <a:lnTo>
                    <a:pt x="4022984" y="408654"/>
                  </a:lnTo>
                  <a:lnTo>
                    <a:pt x="4022822" y="408493"/>
                  </a:lnTo>
                  <a:cubicBezTo>
                    <a:pt x="4014118" y="396726"/>
                    <a:pt x="4004930" y="384879"/>
                    <a:pt x="3995984" y="373435"/>
                  </a:cubicBezTo>
                  <a:lnTo>
                    <a:pt x="3990424" y="366342"/>
                  </a:lnTo>
                  <a:cubicBezTo>
                    <a:pt x="3979060" y="351433"/>
                    <a:pt x="3967454" y="337248"/>
                    <a:pt x="3957622" y="325240"/>
                  </a:cubicBezTo>
                  <a:cubicBezTo>
                    <a:pt x="3908782" y="265601"/>
                    <a:pt x="3862844" y="213295"/>
                    <a:pt x="3817228" y="165262"/>
                  </a:cubicBezTo>
                  <a:cubicBezTo>
                    <a:pt x="3767905" y="112957"/>
                    <a:pt x="3716507" y="62848"/>
                    <a:pt x="3663395" y="15247"/>
                  </a:cubicBezTo>
                  <a:close/>
                  <a:moveTo>
                    <a:pt x="750521" y="0"/>
                  </a:moveTo>
                  <a:lnTo>
                    <a:pt x="1219165" y="0"/>
                  </a:lnTo>
                  <a:lnTo>
                    <a:pt x="1207612" y="8508"/>
                  </a:lnTo>
                  <a:cubicBezTo>
                    <a:pt x="1192782" y="19307"/>
                    <a:pt x="1178680" y="29542"/>
                    <a:pt x="1165058" y="39778"/>
                  </a:cubicBezTo>
                  <a:lnTo>
                    <a:pt x="1164898" y="39939"/>
                  </a:lnTo>
                  <a:lnTo>
                    <a:pt x="1164736" y="40100"/>
                  </a:lnTo>
                  <a:cubicBezTo>
                    <a:pt x="1140478" y="57750"/>
                    <a:pt x="1116138" y="76609"/>
                    <a:pt x="1092606" y="94823"/>
                  </a:cubicBezTo>
                  <a:lnTo>
                    <a:pt x="1078984" y="105381"/>
                  </a:lnTo>
                  <a:lnTo>
                    <a:pt x="1072376" y="110700"/>
                  </a:lnTo>
                  <a:cubicBezTo>
                    <a:pt x="1047070" y="131171"/>
                    <a:pt x="1020878" y="152206"/>
                    <a:pt x="995974" y="173724"/>
                  </a:cubicBezTo>
                  <a:cubicBezTo>
                    <a:pt x="940526" y="221032"/>
                    <a:pt x="887978" y="269711"/>
                    <a:pt x="839784" y="318309"/>
                  </a:cubicBezTo>
                  <a:cubicBezTo>
                    <a:pt x="737672" y="421791"/>
                    <a:pt x="650228" y="530672"/>
                    <a:pt x="580030" y="641730"/>
                  </a:cubicBezTo>
                  <a:cubicBezTo>
                    <a:pt x="540620" y="704593"/>
                    <a:pt x="508786" y="762782"/>
                    <a:pt x="482754" y="819842"/>
                  </a:cubicBezTo>
                  <a:lnTo>
                    <a:pt x="482674" y="820003"/>
                  </a:lnTo>
                  <a:lnTo>
                    <a:pt x="482594" y="820164"/>
                  </a:lnTo>
                  <a:cubicBezTo>
                    <a:pt x="455272" y="878192"/>
                    <a:pt x="430530" y="941457"/>
                    <a:pt x="409092" y="1008189"/>
                  </a:cubicBezTo>
                  <a:cubicBezTo>
                    <a:pt x="389346" y="1069601"/>
                    <a:pt x="372180" y="1135688"/>
                    <a:pt x="358238" y="1204514"/>
                  </a:cubicBezTo>
                  <a:cubicBezTo>
                    <a:pt x="351952" y="1236188"/>
                    <a:pt x="346310" y="1269795"/>
                    <a:pt x="341474" y="1304128"/>
                  </a:cubicBezTo>
                  <a:cubicBezTo>
                    <a:pt x="336962" y="1336365"/>
                    <a:pt x="333174" y="1370053"/>
                    <a:pt x="330110" y="1404144"/>
                  </a:cubicBezTo>
                  <a:cubicBezTo>
                    <a:pt x="324146" y="1469344"/>
                    <a:pt x="321246" y="1537043"/>
                    <a:pt x="321084" y="1611189"/>
                  </a:cubicBezTo>
                  <a:lnTo>
                    <a:pt x="321084" y="1621586"/>
                  </a:lnTo>
                  <a:cubicBezTo>
                    <a:pt x="321004" y="1626179"/>
                    <a:pt x="321004" y="1630693"/>
                    <a:pt x="321004" y="1635286"/>
                  </a:cubicBezTo>
                  <a:cubicBezTo>
                    <a:pt x="321004" y="1646328"/>
                    <a:pt x="321084" y="1654548"/>
                    <a:pt x="321406" y="1661963"/>
                  </a:cubicBezTo>
                  <a:lnTo>
                    <a:pt x="321406" y="1662205"/>
                  </a:lnTo>
                  <a:lnTo>
                    <a:pt x="321406" y="1662446"/>
                  </a:lnTo>
                  <a:lnTo>
                    <a:pt x="322052" y="1687511"/>
                  </a:lnTo>
                  <a:lnTo>
                    <a:pt x="323340" y="1712737"/>
                  </a:lnTo>
                  <a:cubicBezTo>
                    <a:pt x="324630" y="1741428"/>
                    <a:pt x="327290" y="1771973"/>
                    <a:pt x="331964" y="1811544"/>
                  </a:cubicBezTo>
                  <a:cubicBezTo>
                    <a:pt x="347680" y="1940091"/>
                    <a:pt x="382416" y="2068637"/>
                    <a:pt x="435204" y="2193557"/>
                  </a:cubicBezTo>
                  <a:cubicBezTo>
                    <a:pt x="459140" y="2250859"/>
                    <a:pt x="488558" y="2310176"/>
                    <a:pt x="525146" y="2374973"/>
                  </a:cubicBezTo>
                  <a:cubicBezTo>
                    <a:pt x="556416" y="2430744"/>
                    <a:pt x="592362" y="2488287"/>
                    <a:pt x="635076" y="2550989"/>
                  </a:cubicBezTo>
                  <a:cubicBezTo>
                    <a:pt x="670216" y="2602569"/>
                    <a:pt x="709948" y="2657292"/>
                    <a:pt x="760076" y="2723056"/>
                  </a:cubicBezTo>
                  <a:cubicBezTo>
                    <a:pt x="781998" y="2751909"/>
                    <a:pt x="804968" y="2781003"/>
                    <a:pt x="826324" y="2808002"/>
                  </a:cubicBezTo>
                  <a:lnTo>
                    <a:pt x="895634" y="2894640"/>
                  </a:lnTo>
                  <a:cubicBezTo>
                    <a:pt x="934320" y="2943399"/>
                    <a:pt x="972762" y="2992883"/>
                    <a:pt x="1009998" y="3040675"/>
                  </a:cubicBezTo>
                  <a:cubicBezTo>
                    <a:pt x="1061818" y="3107245"/>
                    <a:pt x="1115414" y="3176153"/>
                    <a:pt x="1168604" y="3241353"/>
                  </a:cubicBezTo>
                  <a:cubicBezTo>
                    <a:pt x="1276680" y="3374896"/>
                    <a:pt x="1364448" y="3471286"/>
                    <a:pt x="1452938" y="3553733"/>
                  </a:cubicBezTo>
                  <a:cubicBezTo>
                    <a:pt x="1507178" y="3603943"/>
                    <a:pt x="1558516" y="3646254"/>
                    <a:pt x="1609774" y="3682925"/>
                  </a:cubicBezTo>
                  <a:cubicBezTo>
                    <a:pt x="1668042" y="3724269"/>
                    <a:pt x="1723814" y="3757634"/>
                    <a:pt x="1780550" y="3785117"/>
                  </a:cubicBezTo>
                  <a:cubicBezTo>
                    <a:pt x="1897734" y="3842580"/>
                    <a:pt x="2026442" y="3878525"/>
                    <a:pt x="2162966" y="3891903"/>
                  </a:cubicBezTo>
                  <a:cubicBezTo>
                    <a:pt x="2195366" y="3895046"/>
                    <a:pt x="2229778" y="3897061"/>
                    <a:pt x="2264918" y="3897948"/>
                  </a:cubicBezTo>
                  <a:lnTo>
                    <a:pt x="2268866" y="3898028"/>
                  </a:lnTo>
                  <a:cubicBezTo>
                    <a:pt x="2284664" y="3898270"/>
                    <a:pt x="2300862" y="3898512"/>
                    <a:pt x="2317546" y="3898270"/>
                  </a:cubicBezTo>
                  <a:cubicBezTo>
                    <a:pt x="2322704" y="3898270"/>
                    <a:pt x="2327780" y="3898189"/>
                    <a:pt x="2332938" y="3898189"/>
                  </a:cubicBezTo>
                  <a:cubicBezTo>
                    <a:pt x="2345592" y="3898189"/>
                    <a:pt x="2358568" y="3898109"/>
                    <a:pt x="2371542" y="3897706"/>
                  </a:cubicBezTo>
                  <a:cubicBezTo>
                    <a:pt x="2445044" y="3896336"/>
                    <a:pt x="2517416" y="3892709"/>
                    <a:pt x="2586566" y="3887067"/>
                  </a:cubicBezTo>
                  <a:cubicBezTo>
                    <a:pt x="2736632" y="3874414"/>
                    <a:pt x="2879846" y="3852654"/>
                    <a:pt x="3012342" y="3822270"/>
                  </a:cubicBezTo>
                  <a:cubicBezTo>
                    <a:pt x="3157168" y="3788985"/>
                    <a:pt x="3295144" y="3745142"/>
                    <a:pt x="3422482" y="3692031"/>
                  </a:cubicBezTo>
                  <a:cubicBezTo>
                    <a:pt x="3455686" y="3678250"/>
                    <a:pt x="3488810" y="3663582"/>
                    <a:pt x="3520806" y="3648592"/>
                  </a:cubicBezTo>
                  <a:cubicBezTo>
                    <a:pt x="3551754" y="3633924"/>
                    <a:pt x="3584072" y="3617644"/>
                    <a:pt x="3617034" y="3600236"/>
                  </a:cubicBezTo>
                  <a:cubicBezTo>
                    <a:pt x="3678850" y="3567595"/>
                    <a:pt x="3740826" y="3530522"/>
                    <a:pt x="3801190" y="3489984"/>
                  </a:cubicBezTo>
                  <a:cubicBezTo>
                    <a:pt x="3860789" y="3450130"/>
                    <a:pt x="3917950" y="3406952"/>
                    <a:pt x="3972270" y="3360792"/>
                  </a:cubicBezTo>
                  <a:lnTo>
                    <a:pt x="4072264" y="3265310"/>
                  </a:lnTo>
                  <a:lnTo>
                    <a:pt x="4072264" y="3510549"/>
                  </a:lnTo>
                  <a:lnTo>
                    <a:pt x="3999825" y="3577347"/>
                  </a:lnTo>
                  <a:cubicBezTo>
                    <a:pt x="3884213" y="3677435"/>
                    <a:pt x="3759111" y="3766701"/>
                    <a:pt x="3626222" y="3843467"/>
                  </a:cubicBezTo>
                  <a:cubicBezTo>
                    <a:pt x="3260730" y="4054622"/>
                    <a:pt x="2843096" y="4166243"/>
                    <a:pt x="2418610" y="4166243"/>
                  </a:cubicBezTo>
                  <a:cubicBezTo>
                    <a:pt x="2092206" y="4166243"/>
                    <a:pt x="1775554" y="4102333"/>
                    <a:pt x="1477278" y="3976204"/>
                  </a:cubicBezTo>
                  <a:cubicBezTo>
                    <a:pt x="1189318" y="3854427"/>
                    <a:pt x="930774" y="3680104"/>
                    <a:pt x="708738" y="3458069"/>
                  </a:cubicBezTo>
                  <a:cubicBezTo>
                    <a:pt x="486704" y="3236033"/>
                    <a:pt x="312380" y="2977409"/>
                    <a:pt x="190604" y="2689529"/>
                  </a:cubicBezTo>
                  <a:cubicBezTo>
                    <a:pt x="64475" y="2391495"/>
                    <a:pt x="564" y="2074843"/>
                    <a:pt x="564" y="1748440"/>
                  </a:cubicBezTo>
                  <a:cubicBezTo>
                    <a:pt x="564" y="1742153"/>
                    <a:pt x="726" y="1735948"/>
                    <a:pt x="806" y="1729661"/>
                  </a:cubicBezTo>
                  <a:cubicBezTo>
                    <a:pt x="887" y="1726599"/>
                    <a:pt x="968" y="1723536"/>
                    <a:pt x="968" y="1720474"/>
                  </a:cubicBezTo>
                  <a:lnTo>
                    <a:pt x="242" y="1700406"/>
                  </a:lnTo>
                  <a:lnTo>
                    <a:pt x="242" y="1699922"/>
                  </a:lnTo>
                  <a:lnTo>
                    <a:pt x="242" y="1699439"/>
                  </a:lnTo>
                  <a:lnTo>
                    <a:pt x="81" y="1669942"/>
                  </a:lnTo>
                  <a:cubicBezTo>
                    <a:pt x="0" y="1665831"/>
                    <a:pt x="0" y="1661721"/>
                    <a:pt x="0" y="1657691"/>
                  </a:cubicBezTo>
                  <a:cubicBezTo>
                    <a:pt x="0" y="1645119"/>
                    <a:pt x="242" y="1632788"/>
                    <a:pt x="564" y="1620860"/>
                  </a:cubicBezTo>
                  <a:lnTo>
                    <a:pt x="806" y="1610383"/>
                  </a:lnTo>
                  <a:cubicBezTo>
                    <a:pt x="1209" y="1576211"/>
                    <a:pt x="3143" y="1541798"/>
                    <a:pt x="4917" y="1508432"/>
                  </a:cubicBezTo>
                  <a:lnTo>
                    <a:pt x="5722" y="1492878"/>
                  </a:lnTo>
                  <a:lnTo>
                    <a:pt x="5722" y="1492394"/>
                  </a:lnTo>
                  <a:lnTo>
                    <a:pt x="5803" y="1491911"/>
                  </a:lnTo>
                  <a:lnTo>
                    <a:pt x="7012" y="1477565"/>
                  </a:lnTo>
                  <a:cubicBezTo>
                    <a:pt x="9833" y="1443796"/>
                    <a:pt x="12734" y="1408899"/>
                    <a:pt x="17086" y="1374486"/>
                  </a:cubicBezTo>
                  <a:cubicBezTo>
                    <a:pt x="27160" y="1290024"/>
                    <a:pt x="40297" y="1213138"/>
                    <a:pt x="57302" y="1139556"/>
                  </a:cubicBezTo>
                  <a:cubicBezTo>
                    <a:pt x="75436" y="1060977"/>
                    <a:pt x="98888" y="983447"/>
                    <a:pt x="126935" y="909139"/>
                  </a:cubicBezTo>
                  <a:cubicBezTo>
                    <a:pt x="154740" y="835558"/>
                    <a:pt x="188750" y="761734"/>
                    <a:pt x="228161" y="689683"/>
                  </a:cubicBezTo>
                  <a:cubicBezTo>
                    <a:pt x="259914" y="632865"/>
                    <a:pt x="295134" y="577417"/>
                    <a:pt x="332850" y="525031"/>
                  </a:cubicBezTo>
                  <a:cubicBezTo>
                    <a:pt x="437702" y="346677"/>
                    <a:pt x="565020" y="182730"/>
                    <a:pt x="710763" y="3724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8C1E-8644-1BEB-2C32-FD3A614B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3"/>
                </a:solidFill>
              </a:rPr>
              <a:t>Finding II: </a:t>
            </a:r>
            <a:r>
              <a:rPr lang="en-US"/>
              <a:t>level of generalization depends on the task.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2B258-3BE9-2A6F-ED4F-DBC94D593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/>
          </a:p>
          <a:p>
            <a:pPr marL="457200" indent="-457200"/>
            <a:r>
              <a:rPr lang="en-US">
                <a:ea typeface="+mn-lt"/>
                <a:cs typeface="+mn-lt"/>
              </a:rPr>
              <a:t>Weak-to-strong generalization for reward modeling is </a:t>
            </a:r>
            <a:r>
              <a:rPr lang="en-US" b="1">
                <a:ea typeface="+mn-lt"/>
                <a:cs typeface="+mn-lt"/>
              </a:rPr>
              <a:t>poor</a:t>
            </a:r>
            <a:r>
              <a:rPr lang="en-US">
                <a:ea typeface="+mn-lt"/>
                <a:cs typeface="+mn-lt"/>
              </a:rPr>
              <a:t> compared to NLP. </a:t>
            </a:r>
            <a:br>
              <a:rPr lang="en-US">
                <a:ea typeface="+mn-lt"/>
                <a:cs typeface="+mn-lt"/>
              </a:rPr>
            </a:br>
            <a:r>
              <a:rPr lang="en-US" sz="2000">
                <a:ea typeface="+mn-lt"/>
                <a:cs typeface="+mn-lt"/>
              </a:rPr>
              <a:t>It typically recovers only about 10% of the performance difference between the weak supervisor and the ground truth performance.</a:t>
            </a:r>
          </a:p>
          <a:p>
            <a:pPr marL="457200" indent="-457200"/>
            <a:endParaRPr lang="en-US" sz="2400"/>
          </a:p>
          <a:p>
            <a:pPr marL="457200" indent="-457200"/>
            <a:r>
              <a:rPr lang="en-US" b="1"/>
              <a:t>Saliency [5.2] </a:t>
            </a:r>
            <a:r>
              <a:rPr lang="en-US"/>
              <a:t>is how well a task's relevant knowledge can be elicited. </a:t>
            </a:r>
            <a:br>
              <a:rPr lang="en-US"/>
            </a:br>
            <a:r>
              <a:rPr lang="en-US" sz="2000"/>
              <a:t>But how to measure it? E.g. Linear representation. </a:t>
            </a:r>
          </a:p>
        </p:txBody>
      </p:sp>
    </p:spTree>
    <p:extLst>
      <p:ext uri="{BB962C8B-B14F-4D97-AF65-F5344CB8AC3E}">
        <p14:creationId xmlns:p14="http://schemas.microsoft.com/office/powerpoint/2010/main" val="3158068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6798-84BC-1B40-2FBB-3C92A34D6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 on NLP/♟️, Poor on </a:t>
            </a:r>
            <a:br>
              <a:rPr lang="en-US"/>
            </a:br>
            <a:r>
              <a:rPr lang="en-US" sz="2000"/>
              <a:t>[Figure 3]</a:t>
            </a:r>
          </a:p>
        </p:txBody>
      </p:sp>
      <p:pic>
        <p:nvPicPr>
          <p:cNvPr id="3" name="Picture 4" descr="undefined">
            <a:extLst>
              <a:ext uri="{FF2B5EF4-FFF2-40B4-BE49-F238E27FC236}">
                <a16:creationId xmlns:a16="http://schemas.microsoft.com/office/drawing/2014/main" id="{06642963-1E3E-CC12-E6B6-3483E3512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 flipV="1">
            <a:off x="6732860" y="486038"/>
            <a:ext cx="622096" cy="62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012410-2C17-8B31-FE81-E23A78235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52651" y="1108134"/>
            <a:ext cx="8760418" cy="5628953"/>
          </a:xfrm>
        </p:spPr>
      </p:pic>
    </p:spTree>
    <p:extLst>
      <p:ext uri="{BB962C8B-B14F-4D97-AF65-F5344CB8AC3E}">
        <p14:creationId xmlns:p14="http://schemas.microsoft.com/office/powerpoint/2010/main" val="645609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CFAC-FAA3-6F42-C221-FBAEBD3F3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Does this explain the case of reward model?  </a:t>
            </a:r>
            <a:r>
              <a:rPr lang="en-US" sz="1800">
                <a:ea typeface="+mj-lt"/>
                <a:cs typeface="+mj-lt"/>
              </a:rPr>
              <a:t>Applying generative fine-tuning to reward modeling tasks improves weak-to-strong generalization, particularly when combined with early stopping.[5.2.2] </a:t>
            </a:r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BB1FBB-9760-2DF6-AB3F-17502643F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049" y="1690688"/>
            <a:ext cx="9653901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37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6221-0F8B-48E6-0CFB-9AF11848B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3"/>
                </a:solidFill>
              </a:rPr>
              <a:t>Finding III: </a:t>
            </a:r>
            <a:r>
              <a:rPr lang="en-US"/>
              <a:t>various methods can significantly improve the results.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52A70-341D-EF78-EE41-55CADCBF4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914400" lvl="1" indent="-457200"/>
            <a:r>
              <a:rPr lang="en-US" sz="2800"/>
              <a:t>Auxiliary confidence loss : Strong models trust its own when disagreement occurs</a:t>
            </a:r>
            <a:br>
              <a:rPr lang="en-US" sz="2800"/>
            </a:br>
            <a:br>
              <a:rPr lang="en-US" sz="2800"/>
            </a:br>
            <a:endParaRPr lang="en-US" sz="2800"/>
          </a:p>
          <a:p>
            <a:pPr marL="800100" lvl="1" indent="-342900"/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Bootstrapping: Not helpful for NLP/RM</a:t>
            </a:r>
            <a:b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2800">
                <a:solidFill>
                  <a:srgbClr val="000000"/>
                </a:solidFill>
              </a:rPr>
              <a:t>Early</a:t>
            </a:r>
            <a:r>
              <a:rPr lang="en-US" sz="2800"/>
              <a:t> stopping and size (next two slides)</a:t>
            </a:r>
          </a:p>
        </p:txBody>
      </p:sp>
    </p:spTree>
    <p:extLst>
      <p:ext uri="{BB962C8B-B14F-4D97-AF65-F5344CB8AC3E}">
        <p14:creationId xmlns:p14="http://schemas.microsoft.com/office/powerpoint/2010/main" val="367467562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38253-F08A-C792-045E-A0EF8BFC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Student-supervisor Agreement </a:t>
            </a:r>
            <a:br>
              <a:rPr lang="en-US">
                <a:ea typeface="+mj-lt"/>
                <a:cs typeface="+mj-lt"/>
              </a:rPr>
            </a:br>
            <a:r>
              <a:rPr lang="en-US" sz="1800">
                <a:ea typeface="+mj-lt"/>
                <a:cs typeface="+mj-lt"/>
              </a:rPr>
              <a:t>High agreement between the strong and weak models "means" the strong model is imitating the weak supervisor’s predictions. [5.1.2 Figure 8]</a:t>
            </a:r>
            <a:endParaRPr lang="en-US" sz="1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CA274-F57F-41B2-E85A-68FB44B2B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99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As strong models grow larger, they agree </a:t>
            </a:r>
            <a:r>
              <a:rPr lang="en-US" i="1">
                <a:ea typeface="+mn-lt"/>
                <a:cs typeface="+mn-lt"/>
              </a:rPr>
              <a:t>less</a:t>
            </a:r>
            <a:r>
              <a:rPr lang="en-US">
                <a:ea typeface="+mn-lt"/>
                <a:cs typeface="+mn-lt"/>
              </a:rPr>
              <a:t> with the weak supervisor, especially when the supervisor is wrong. 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9F9739-5CD1-27FE-7769-C972EFC34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91" y="2545670"/>
            <a:ext cx="11749089" cy="392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84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CBC3-C834-CCA3-6243-E79C8F295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could be a failure mode? Imitation  </a:t>
            </a:r>
            <a:br>
              <a:rPr lang="en-US"/>
            </a:br>
            <a:r>
              <a:rPr lang="en-US" sz="1800">
                <a:latin typeface="Aptos"/>
              </a:rPr>
              <a:t>strong model may "overfit" to the weak supervisor’s labels, meaning the strong model might imitate the weak supervisor’s mistakes instead of improving upon them. [5.1]</a:t>
            </a:r>
            <a:endParaRPr lang="en-US" sz="1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790B4E-6F09-B8A2-F2C6-2FBA4C1C0AA7}"/>
              </a:ext>
            </a:extLst>
          </p:cNvPr>
          <p:cNvSpPr txBox="1"/>
          <p:nvPr/>
        </p:nvSpPr>
        <p:spPr>
          <a:xfrm>
            <a:off x="1587795" y="5772395"/>
            <a:ext cx="938264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[Figure 7] shows how performance (test accuracy) changes over the course of training (measured in fractions of an epoch). </a:t>
            </a:r>
            <a:r>
              <a:rPr lang="en-US">
                <a:ea typeface="+mn-lt"/>
                <a:cs typeface="+mn-lt"/>
              </a:rPr>
              <a:t>Stopping training before overfitting occurs can improve performance. 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8BD382-D01A-B065-94AE-14A7D8DD8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58" y="1740653"/>
            <a:ext cx="10962713" cy="403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22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4FA50-6F75-6F75-EF38-86F0B316A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Relating back to the Alignment problem – limitations of 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91846-D76C-F5F1-FF93-FF24016DF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setup cannot fully capture the same type of errors in </a:t>
            </a:r>
            <a:r>
              <a:rPr lang="en-US" err="1"/>
              <a:t>superalignment</a:t>
            </a:r>
            <a:endParaRPr lang="en-US"/>
          </a:p>
          <a:p>
            <a:r>
              <a:rPr lang="en-US"/>
              <a:t>Latent knowledge in </a:t>
            </a:r>
            <a:r>
              <a:rPr lang="en-US" err="1"/>
              <a:t>superalignment</a:t>
            </a:r>
            <a:endParaRPr lang="en-US"/>
          </a:p>
          <a:p>
            <a:pPr lvl="1"/>
            <a:r>
              <a:rPr lang="en-US"/>
              <a:t>Our pretraining leakage </a:t>
            </a:r>
            <a:r>
              <a:rPr lang="en-US">
                <a:sym typeface="Wingdings" pitchFamily="2" charset="2"/>
              </a:rPr>
              <a:t> </a:t>
            </a:r>
            <a:r>
              <a:rPr lang="en-US"/>
              <a:t>overly optimistic 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4108726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B5B5A-D249-3ED1-BCA6-932EDBC5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105ED-98E2-0E38-C4B3-F4BFDEEDD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Weak judge </a:t>
            </a:r>
            <a:r>
              <a:rPr lang="en-US" err="1"/>
              <a:t>v.s</a:t>
            </a:r>
            <a:r>
              <a:rPr lang="en-US"/>
              <a:t>. 2 strong debaters</a:t>
            </a:r>
          </a:p>
          <a:p>
            <a:r>
              <a:rPr lang="en-US"/>
              <a:t>Improve the weak supervisor</a:t>
            </a:r>
          </a:p>
          <a:p>
            <a:pPr lvl="1"/>
            <a:r>
              <a:rPr lang="en-US"/>
              <a:t>Can a non-clinician elicit only appropriate medical advice with LLM? 🥪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0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6A93-9734-D76D-0E9F-AF320A3D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problems to weak-to-strong generalization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15AFE-AA85-D71B-6CDA-AC10C0B02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Analogous setups:</a:t>
            </a:r>
            <a:br>
              <a:rPr lang="en-US"/>
            </a:br>
            <a:r>
              <a:rPr lang="en-US" sz="1800"/>
              <a:t>Bridging the gap between simpler tasks and complex reasoning task. </a:t>
            </a:r>
          </a:p>
          <a:p>
            <a:r>
              <a:rPr lang="en-US"/>
              <a:t>Scalable methods</a:t>
            </a:r>
          </a:p>
          <a:p>
            <a:r>
              <a:rPr lang="en-US"/>
              <a:t>Strong scientific understanding:</a:t>
            </a:r>
          </a:p>
          <a:p>
            <a:pPr marL="0" indent="0">
              <a:buNone/>
            </a:pPr>
            <a:r>
              <a:rPr lang="en-US" sz="1800"/>
              <a:t>     Can we reliably estimate generalization error at test time without any labels? For example, can we     measure the degree of weak-to-strong </a:t>
            </a:r>
            <a:r>
              <a:rPr lang="en-US" sz="1800" err="1"/>
              <a:t>underspecification</a:t>
            </a:r>
            <a:r>
              <a:rPr lang="en-US" sz="1800"/>
              <a:t> (Lee et al., 2022b)?</a:t>
            </a:r>
          </a:p>
        </p:txBody>
      </p:sp>
    </p:spTree>
    <p:extLst>
      <p:ext uri="{BB962C8B-B14F-4D97-AF65-F5344CB8AC3E}">
        <p14:creationId xmlns:p14="http://schemas.microsoft.com/office/powerpoint/2010/main" val="413080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3FF1-9C37-F4C0-FE4D-9E0A8C72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 of Talk </a:t>
            </a:r>
            <a:br>
              <a:rPr lang="en-US"/>
            </a:br>
            <a:r>
              <a:rPr lang="en-US" sz="1800"/>
              <a:t>For preparation purpose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7D3AE-EDE7-45E6-5CC0-D2A93F37F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Motivation</a:t>
            </a:r>
          </a:p>
          <a:p>
            <a:r>
              <a:rPr lang="en-US"/>
              <a:t>Methodology + Tasks evaluated + Metric: PGR</a:t>
            </a:r>
          </a:p>
          <a:p>
            <a:r>
              <a:rPr lang="en-US"/>
              <a:t>Findings </a:t>
            </a:r>
            <a:br>
              <a:rPr lang="en-US"/>
            </a:br>
            <a:r>
              <a:rPr lang="en-US"/>
              <a:t>- I: weak to strong generalization exists</a:t>
            </a:r>
            <a:br>
              <a:rPr lang="en-US"/>
            </a:br>
            <a:r>
              <a:rPr lang="en-US"/>
              <a:t>- II: task dependence </a:t>
            </a:r>
            <a:br>
              <a:rPr lang="en-US"/>
            </a:br>
            <a:r>
              <a:rPr lang="en-US"/>
              <a:t>- III: improvements can be made </a:t>
            </a:r>
          </a:p>
        </p:txBody>
      </p:sp>
    </p:spTree>
    <p:extLst>
      <p:ext uri="{BB962C8B-B14F-4D97-AF65-F5344CB8AC3E}">
        <p14:creationId xmlns:p14="http://schemas.microsoft.com/office/powerpoint/2010/main" val="411798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robots standing in different poses&#10;&#10;Description automatically generated">
            <a:extLst>
              <a:ext uri="{FF2B5EF4-FFF2-40B4-BE49-F238E27FC236}">
                <a16:creationId xmlns:a16="http://schemas.microsoft.com/office/drawing/2014/main" id="{FBEBA865-9005-B26C-3301-00404B7A6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"/>
          <a:stretch/>
        </p:blipFill>
        <p:spPr>
          <a:xfrm>
            <a:off x="1925161" y="2547946"/>
            <a:ext cx="8341677" cy="46921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CB517D-EB2F-9426-A709-F1774B2B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from authors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11F27-B414-81C7-B0EA-70A0A8B0A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67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err="1">
                <a:ea typeface="+mn-lt"/>
                <a:cs typeface="+mn-lt"/>
              </a:rPr>
              <a:t>Superalignment</a:t>
            </a:r>
            <a:br>
              <a:rPr lang="en-US" b="1">
                <a:ea typeface="+mn-lt"/>
                <a:cs typeface="+mn-lt"/>
              </a:rPr>
            </a:br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The challenge of weak human supervision for complex AI behavior.</a:t>
            </a:r>
          </a:p>
          <a:p>
            <a:r>
              <a:rPr lang="en-US" b="1"/>
              <a:t>Can we use weak models to elicit strong model abilities?</a:t>
            </a:r>
            <a:endParaRPr lang="en-US" sz="4000" b="1"/>
          </a:p>
        </p:txBody>
      </p:sp>
    </p:spTree>
    <p:extLst>
      <p:ext uri="{BB962C8B-B14F-4D97-AF65-F5344CB8AC3E}">
        <p14:creationId xmlns:p14="http://schemas.microsoft.com/office/powerpoint/2010/main" val="17860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9151-D099-8F30-FDF2-337E1AC9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6C993-D595-CA62-61EF-E348E8781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b="1">
                <a:ea typeface="+mn-lt"/>
                <a:cs typeface="+mn-lt"/>
              </a:rPr>
              <a:t>Create a weak supervisor</a:t>
            </a:r>
            <a:br>
              <a:rPr lang="en-US" b="1">
                <a:ea typeface="+mn-lt"/>
                <a:cs typeface="+mn-lt"/>
              </a:rPr>
            </a:br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Small pretrained models (e.g., GPT-2) are fine-tuned on ground truth labels to generate weak supervision for the task</a:t>
            </a:r>
            <a:endParaRPr lang="en-US" sz="18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b="1"/>
              <a:t>Train</a:t>
            </a:r>
            <a:r>
              <a:rPr lang="en-US"/>
              <a:t> </a:t>
            </a:r>
            <a:r>
              <a:rPr lang="en-US" b="1"/>
              <a:t>strong models with</a:t>
            </a:r>
            <a:r>
              <a:rPr lang="en-US"/>
              <a:t> </a:t>
            </a:r>
            <a:r>
              <a:rPr lang="en-US" b="1"/>
              <a:t>weak supervision</a:t>
            </a:r>
            <a:br>
              <a:rPr lang="en-US"/>
            </a:br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Strong models (e.g., GPT-4) are fine-tuned using the weak labels from the supervisor in (1). In (3) we evaluate the generalization ability of the strong model, defined as </a:t>
            </a:r>
            <a:r>
              <a:rPr lang="en-US" sz="1800" i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weak-to-strong performance</a:t>
            </a:r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.</a:t>
            </a:r>
            <a:endParaRPr lang="en-US" sz="18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b="1"/>
              <a:t>Compare with Strong Ceiling Performance</a:t>
            </a:r>
            <a:br>
              <a:rPr lang="en-US" b="1"/>
            </a:br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As a baseline, the strong models are also trained using ground truth labels to establish the </a:t>
            </a:r>
            <a:r>
              <a:rPr lang="en-US" sz="1800" i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strong ceiling performance</a:t>
            </a:r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. The difference in performance between weak and strong supervision is measured using </a:t>
            </a:r>
            <a:r>
              <a:rPr lang="en-US" sz="1800" i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Performance Gap Recovered (PGR)</a:t>
            </a:r>
            <a:r>
              <a:rPr lang="en-US" sz="18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.</a:t>
            </a:r>
            <a:endParaRPr lang="en-US" sz="1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2" descr="Pokémon at 25: How 151 fictional species took over the world | CNN">
            <a:extLst>
              <a:ext uri="{FF2B5EF4-FFF2-40B4-BE49-F238E27FC236}">
                <a16:creationId xmlns:a16="http://schemas.microsoft.com/office/drawing/2014/main" id="{89554121-1C69-2CD6-7829-774A10078F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78" r="27709"/>
          <a:stretch/>
        </p:blipFill>
        <p:spPr bwMode="auto">
          <a:xfrm>
            <a:off x="5939591" y="1084669"/>
            <a:ext cx="904657" cy="112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ulbasaur | Pokédex">
            <a:extLst>
              <a:ext uri="{FF2B5EF4-FFF2-40B4-BE49-F238E27FC236}">
                <a16:creationId xmlns:a16="http://schemas.microsoft.com/office/drawing/2014/main" id="{DA359BC8-6617-7BC4-6036-B792157A1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180" y="2473693"/>
            <a:ext cx="785576" cy="78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Venusaur | Pokédex">
            <a:extLst>
              <a:ext uri="{FF2B5EF4-FFF2-40B4-BE49-F238E27FC236}">
                <a16:creationId xmlns:a16="http://schemas.microsoft.com/office/drawing/2014/main" id="{450A6842-7A6D-138F-91C9-8316E29C3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079" y="4641222"/>
            <a:ext cx="1381233" cy="138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2618C8-F0D1-C3CF-597E-991E31F3E153}"/>
              </a:ext>
            </a:extLst>
          </p:cNvPr>
          <p:cNvSpPr txBox="1"/>
          <p:nvPr/>
        </p:nvSpPr>
        <p:spPr>
          <a:xfrm>
            <a:off x="196453" y="8425827"/>
            <a:ext cx="674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FT GPT-2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79ED14-B974-C3A0-3613-A661884E1709}"/>
              </a:ext>
            </a:extLst>
          </p:cNvPr>
          <p:cNvSpPr txBox="1"/>
          <p:nvPr/>
        </p:nvSpPr>
        <p:spPr>
          <a:xfrm>
            <a:off x="7918430" y="8610493"/>
            <a:ext cx="674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FT GPT-4</a:t>
            </a:r>
            <a:endParaRPr lang="en-US"/>
          </a:p>
        </p:txBody>
      </p:sp>
      <p:sp>
        <p:nvSpPr>
          <p:cNvPr id="10" name="Cloud Callout 9">
            <a:extLst>
              <a:ext uri="{FF2B5EF4-FFF2-40B4-BE49-F238E27FC236}">
                <a16:creationId xmlns:a16="http://schemas.microsoft.com/office/drawing/2014/main" id="{29918CB4-E7D5-D4E4-D327-FCAA7EF9722E}"/>
              </a:ext>
            </a:extLst>
          </p:cNvPr>
          <p:cNvSpPr/>
          <p:nvPr/>
        </p:nvSpPr>
        <p:spPr>
          <a:xfrm>
            <a:off x="3592806" y="8460780"/>
            <a:ext cx="1931273" cy="929198"/>
          </a:xfrm>
          <a:prstGeom prst="cloudCallout">
            <a:avLst>
              <a:gd name="adj1" fmla="val -89736"/>
              <a:gd name="adj2" fmla="val -628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E831EAD-63BA-3E55-5E18-FD8CEFE80548}"/>
              </a:ext>
            </a:extLst>
          </p:cNvPr>
          <p:cNvSpPr/>
          <p:nvPr/>
        </p:nvSpPr>
        <p:spPr>
          <a:xfrm>
            <a:off x="3438720" y="8385520"/>
            <a:ext cx="979807" cy="28427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positive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4DEFF11-718B-31EA-A663-08CF5DCF7E13}"/>
              </a:ext>
            </a:extLst>
          </p:cNvPr>
          <p:cNvSpPr/>
          <p:nvPr/>
        </p:nvSpPr>
        <p:spPr>
          <a:xfrm>
            <a:off x="4051068" y="8784630"/>
            <a:ext cx="979807" cy="28427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29274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30E7327-2CDC-1DB4-FD78-8B0117A7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248" y="717525"/>
            <a:ext cx="10184548" cy="1555412"/>
          </a:xfrm>
        </p:spPr>
        <p:txBody>
          <a:bodyPr anchor="ctr">
            <a:normAutofit fontScale="90000"/>
          </a:bodyPr>
          <a:lstStyle/>
          <a:p>
            <a:r>
              <a:rPr lang="en-US" sz="4900"/>
              <a:t>Performance Gap Recovered (PGR)</a:t>
            </a:r>
            <a:br>
              <a:rPr lang="en-US" sz="4900"/>
            </a:br>
            <a:r>
              <a:rPr lang="en-US" sz="1800">
                <a:latin typeface="Aptos"/>
              </a:rPr>
              <a:t>PGR quantifies </a:t>
            </a:r>
            <a:r>
              <a:rPr lang="en-US" sz="1800" b="1">
                <a:latin typeface="Aptos"/>
              </a:rPr>
              <a:t>how much of the gap between weak performance and strong performance is bridged by training on weak labels.</a:t>
            </a:r>
            <a:r>
              <a:rPr lang="en-US" sz="1800">
                <a:latin typeface="Aptos"/>
              </a:rPr>
              <a:t> </a:t>
            </a:r>
            <a:br>
              <a:rPr lang="en-US" sz="800"/>
            </a:br>
            <a:br>
              <a:rPr lang="en-US" sz="1800"/>
            </a:br>
            <a:endParaRPr lang="en-US" sz="48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33B6FB-206D-2383-EF0C-6B12486CD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48" y="1711591"/>
            <a:ext cx="10917936" cy="3908366"/>
          </a:xfrm>
          <a:prstGeom prst="rect">
            <a:avLst/>
          </a:prstGeom>
        </p:spPr>
      </p:pic>
      <p:pic>
        <p:nvPicPr>
          <p:cNvPr id="3074" name="Picture 2" descr="Pokémon at 25: How 151 fictional species took over the world | CNN">
            <a:extLst>
              <a:ext uri="{FF2B5EF4-FFF2-40B4-BE49-F238E27FC236}">
                <a16:creationId xmlns:a16="http://schemas.microsoft.com/office/drawing/2014/main" id="{60885AFA-84E4-C8DA-ADC3-141476723F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78" r="27709"/>
          <a:stretch/>
        </p:blipFill>
        <p:spPr bwMode="auto">
          <a:xfrm>
            <a:off x="3058541" y="5282298"/>
            <a:ext cx="772230" cy="95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ulbasaur | Pokédex">
            <a:extLst>
              <a:ext uri="{FF2B5EF4-FFF2-40B4-BE49-F238E27FC236}">
                <a16:creationId xmlns:a16="http://schemas.microsoft.com/office/drawing/2014/main" id="{5DCC33B1-D729-251E-C333-E0E998E51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510" y="5258353"/>
            <a:ext cx="982575" cy="9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Venusaur | Pokédex">
            <a:extLst>
              <a:ext uri="{FF2B5EF4-FFF2-40B4-BE49-F238E27FC236}">
                <a16:creationId xmlns:a16="http://schemas.microsoft.com/office/drawing/2014/main" id="{6240E70E-8FD4-A0BE-3935-C70796E64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828" y="5258353"/>
            <a:ext cx="1150712" cy="115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53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543FC-41D1-9589-6B3B-6B088FCA2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Understanding PGR</a:t>
            </a:r>
            <a:br>
              <a:rPr lang="en-US"/>
            </a:br>
            <a:endParaRPr lang="en-US" sz="1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4844F-D6C1-455E-38AE-451D85F12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If PGR = 1: </a:t>
            </a:r>
            <a:br>
              <a:rPr lang="en-US">
                <a:ea typeface="+mn-lt"/>
                <a:cs typeface="+mn-lt"/>
              </a:rPr>
            </a:br>
            <a:r>
              <a:rPr lang="en-US" sz="1800">
                <a:ea typeface="+mn-lt"/>
                <a:cs typeface="+mn-lt"/>
              </a:rPr>
              <a:t>The strong model performs as well as it would with ground truth supervision, achieving the </a:t>
            </a:r>
            <a:r>
              <a:rPr lang="en-US" sz="1800" i="1">
                <a:ea typeface="+mn-lt"/>
                <a:cs typeface="+mn-lt"/>
              </a:rPr>
              <a:t>strong ceiling performance</a:t>
            </a:r>
            <a:r>
              <a:rPr lang="en-US" sz="180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US" sz="180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If PGR = 0:</a:t>
            </a:r>
            <a:br>
              <a:rPr lang="en-US">
                <a:ea typeface="+mn-lt"/>
                <a:cs typeface="+mn-lt"/>
              </a:rPr>
            </a:br>
            <a:r>
              <a:rPr lang="en-US" sz="1800">
                <a:ea typeface="+mn-lt"/>
                <a:cs typeface="+mn-lt"/>
              </a:rPr>
              <a:t>The strong model does no better than the weak supervisor</a:t>
            </a:r>
          </a:p>
          <a:p>
            <a:pPr marL="0" indent="0">
              <a:buNone/>
            </a:pPr>
            <a:endParaRPr lang="en-US" sz="180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Intermediate values (0 &lt; PGR &lt; 1):</a:t>
            </a:r>
            <a:br>
              <a:rPr lang="en-US">
                <a:ea typeface="+mn-lt"/>
                <a:cs typeface="+mn-lt"/>
              </a:rPr>
            </a:br>
            <a:r>
              <a:rPr lang="en-US" sz="1800">
                <a:ea typeface="+mn-lt"/>
                <a:cs typeface="+mn-lt"/>
              </a:rPr>
              <a:t>Represent partial recovery, where the strong model generalizes beyond the weak labels but does not reach its full potential. </a:t>
            </a:r>
            <a:r>
              <a:rPr lang="en-US" sz="1800">
                <a:solidFill>
                  <a:schemeClr val="accent3"/>
                </a:solidFill>
                <a:ea typeface="+mn-lt"/>
                <a:cs typeface="+mn-lt"/>
              </a:rPr>
              <a:t>A higher PGR means that weak-to-strong generalization is more successful.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99EAB36-3D96-0D5A-389F-47F2C94B06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6448"/>
          <a:stretch/>
        </p:blipFill>
        <p:spPr>
          <a:xfrm>
            <a:off x="6479178" y="313949"/>
            <a:ext cx="5346288" cy="102489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8975DB-F125-A53A-1244-6F45E1A488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6030" t="9392" r="14398" b="56057"/>
          <a:stretch/>
        </p:blipFill>
        <p:spPr>
          <a:xfrm>
            <a:off x="5512526" y="195827"/>
            <a:ext cx="758274" cy="97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0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9F71-B00D-CC8F-2212-5ED7AD182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311718"/>
            <a:ext cx="5295015" cy="1003713"/>
          </a:xfrm>
        </p:spPr>
        <p:txBody>
          <a:bodyPr anchor="b">
            <a:normAutofit/>
          </a:bodyPr>
          <a:lstStyle/>
          <a:p>
            <a:r>
              <a:rPr lang="en-US"/>
              <a:t>Evaluation tasks</a:t>
            </a:r>
          </a:p>
        </p:txBody>
      </p:sp>
      <p:sp>
        <p:nvSpPr>
          <p:cNvPr id="1045" name="Content Placeholder 1031">
            <a:extLst>
              <a:ext uri="{FF2B5EF4-FFF2-40B4-BE49-F238E27FC236}">
                <a16:creationId xmlns:a16="http://schemas.microsoft.com/office/drawing/2014/main" id="{BB7FDECF-EA65-BF51-B105-E6837589D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726432"/>
            <a:ext cx="5295015" cy="32689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NLP Binary Classification</a:t>
            </a:r>
          </a:p>
          <a:p>
            <a:r>
              <a:rPr lang="en-US" sz="2200"/>
              <a:t>Reward Modeling</a:t>
            </a:r>
          </a:p>
          <a:p>
            <a:r>
              <a:rPr lang="en-US" sz="2200">
                <a:solidFill>
                  <a:schemeClr val="tx1">
                    <a:lumMod val="50000"/>
                    <a:lumOff val="50000"/>
                  </a:schemeClr>
                </a:solidFill>
              </a:rPr>
              <a:t>Chess</a:t>
            </a:r>
          </a:p>
          <a:p>
            <a:endParaRPr lang="en-US" sz="22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03B4FD-5628-D71C-5092-712DB69E0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071" y="4456176"/>
            <a:ext cx="2087613" cy="20110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524168-CDAE-2482-B5BB-6DED142E7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664" y="311718"/>
            <a:ext cx="5671689" cy="4140332"/>
          </a:xfrm>
          <a:prstGeom prst="rect">
            <a:avLst/>
          </a:prstGeom>
        </p:spPr>
      </p:pic>
      <p:pic>
        <p:nvPicPr>
          <p:cNvPr id="8" name="Picture 2" descr=":glare-think:">
            <a:extLst>
              <a:ext uri="{FF2B5EF4-FFF2-40B4-BE49-F238E27FC236}">
                <a16:creationId xmlns:a16="http://schemas.microsoft.com/office/drawing/2014/main" id="{E619EB66-8DF0-CE05-0309-E049FC2B9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838" y="3691208"/>
            <a:ext cx="411162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he preference model - RLHF models">
            <a:extLst>
              <a:ext uri="{FF2B5EF4-FFF2-40B4-BE49-F238E27FC236}">
                <a16:creationId xmlns:a16="http://schemas.microsoft.com/office/drawing/2014/main" id="{0AE2BB94-C9B8-C0E9-55AF-2CDEDA6485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68"/>
          <a:stretch/>
        </p:blipFill>
        <p:spPr bwMode="auto">
          <a:xfrm>
            <a:off x="5099811" y="4761152"/>
            <a:ext cx="6479541" cy="17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101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56AF-AFB2-0C36-44A1-D6BC03D7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accent3"/>
                </a:solidFill>
              </a:rPr>
              <a:t>Finding I: </a:t>
            </a:r>
            <a:r>
              <a:rPr lang="en-US">
                <a:ea typeface="+mj-lt"/>
                <a:cs typeface="+mj-lt"/>
              </a:rPr>
              <a:t>strong models consistently outperform their weak supervisors across tasks.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7168F-F4AC-02C2-EA29-5C60A12916F3}"/>
              </a:ext>
            </a:extLst>
          </p:cNvPr>
          <p:cNvSpPr txBox="1"/>
          <p:nvPr/>
        </p:nvSpPr>
        <p:spPr>
          <a:xfrm>
            <a:off x="1936307" y="5147927"/>
            <a:ext cx="831938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[Figure 2] In NLP tasks, fine-tuning GPT-4 on GPT-2-level labels recovers about 50% of the performance gap between the two models. </a:t>
            </a:r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In contrast, reward modeling tasks exhibit poor generalization with a much lower PGR, even with increasing compute.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A2CEBB-22CE-6BE3-81AD-03EC6D9CD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754" y="1597945"/>
            <a:ext cx="9898490" cy="354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68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C6F2-D99F-E608-0027-65046221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917" y="174625"/>
            <a:ext cx="10515600" cy="1325563"/>
          </a:xfrm>
        </p:spPr>
        <p:txBody>
          <a:bodyPr/>
          <a:lstStyle/>
          <a:p>
            <a:r>
              <a:rPr lang="en-US"/>
              <a:t>Why is weak-to-strong possible? Conjecture: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5A02E-9415-AFEB-82ED-0B207B6EE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85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Latent Knowledge and Pretraining:</a:t>
            </a:r>
            <a:r>
              <a:rPr lang="en-US" b="1"/>
              <a:t> </a:t>
            </a:r>
            <a:br>
              <a:rPr lang="en-US"/>
            </a:br>
            <a:r>
              <a:rPr lang="en-US" sz="2400">
                <a:ea typeface="+mn-lt"/>
                <a:cs typeface="+mn-lt"/>
              </a:rPr>
              <a:t>strong models leverage their pretraining knowledge to perform tasks. Weak labels serve as a signal to elicit this latent knowledge.</a:t>
            </a:r>
          </a:p>
          <a:p>
            <a:r>
              <a:rPr lang="en-US" b="1">
                <a:ea typeface="+mn-lt"/>
                <a:cs typeface="+mn-lt"/>
              </a:rPr>
              <a:t>Same phenomena can be seen in prompting: </a:t>
            </a:r>
            <a:r>
              <a:rPr lang="en-US" sz="1800" b="1">
                <a:ea typeface="+mn-lt"/>
                <a:cs typeface="+mn-lt"/>
              </a:rPr>
              <a:t>[5.2.1, figure 7]</a:t>
            </a:r>
            <a:endParaRPr lang="en-US" sz="1800">
              <a:ea typeface="+mn-lt"/>
              <a:cs typeface="+mn-lt"/>
            </a:endParaRPr>
          </a:p>
          <a:p>
            <a:br>
              <a:rPr lang="en-US"/>
            </a:br>
            <a:endParaRPr lang="en-US" sz="1800">
              <a:ea typeface="+mn-lt"/>
              <a:cs typeface="+mn-lt"/>
            </a:endParaRPr>
          </a:p>
          <a:p>
            <a:endParaRPr lang="en-US" sz="1800">
              <a:ea typeface="+mn-lt"/>
              <a:cs typeface="+mn-lt"/>
            </a:endParaRPr>
          </a:p>
          <a:p>
            <a:endParaRPr lang="en-US" sz="1800">
              <a:ea typeface="+mn-lt"/>
              <a:cs typeface="+mn-lt"/>
            </a:endParaRPr>
          </a:p>
          <a:p>
            <a:endParaRPr lang="en-US" sz="1800">
              <a:ea typeface="+mn-lt"/>
              <a:cs typeface="+mn-lt"/>
            </a:endParaRPr>
          </a:p>
          <a:p>
            <a:endParaRPr lang="en-US" sz="1800">
              <a:ea typeface="+mn-lt"/>
              <a:cs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79CC02-D737-0CD4-EF6D-1E34CDD63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83" y="2945670"/>
            <a:ext cx="11322233" cy="391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8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宽屏</PresentationFormat>
  <Slides>18</Slides>
  <Notes>8</Notes>
  <HiddenSlides>2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Theme</vt:lpstr>
      <vt:lpstr>How can weak supervisors control strong models?</vt:lpstr>
      <vt:lpstr>Outline of Talk  For preparation purpose</vt:lpstr>
      <vt:lpstr>Motivation from authors</vt:lpstr>
      <vt:lpstr>Methodology</vt:lpstr>
      <vt:lpstr>Performance Gap Recovered (PGR) PGR quantifies how much of the gap between weak performance and strong performance is bridged by training on weak labels.   </vt:lpstr>
      <vt:lpstr>Understanding PGR </vt:lpstr>
      <vt:lpstr>Evaluation tasks</vt:lpstr>
      <vt:lpstr>Finding I: strong models consistently outperform their weak supervisors across tasks.</vt:lpstr>
      <vt:lpstr>Why is weak-to-strong possible? Conjecture:  </vt:lpstr>
      <vt:lpstr>Finding II: level of generalization depends on the task. </vt:lpstr>
      <vt:lpstr>Good on NLP/♟️, Poor on  [Figure 3]</vt:lpstr>
      <vt:lpstr>Does this explain the case of reward model?  Applying generative fine-tuning to reward modeling tasks improves weak-to-strong generalization, particularly when combined with early stopping.[5.2.2] </vt:lpstr>
      <vt:lpstr>Finding III: various methods can significantly improve the results. </vt:lpstr>
      <vt:lpstr>Student-supervisor Agreement  High agreement between the strong and weak models "means" the strong model is imitating the weak supervisor’s predictions. [5.1.2 Figure 8]</vt:lpstr>
      <vt:lpstr>What could be a failure mode? Imitation   strong model may "overfit" to the weak supervisor’s labels, meaning the strong model might imitate the weak supervisor’s mistakes instead of improving upon them. [5.1]</vt:lpstr>
      <vt:lpstr>Relating back to the Alignment problem – limitations of the approach</vt:lpstr>
      <vt:lpstr>Other works</vt:lpstr>
      <vt:lpstr>Open problems to weak-to-strong generalization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2024-09-17T01:20:31Z</dcterms:created>
  <dcterms:modified xsi:type="dcterms:W3CDTF">2024-09-24T13:03:12Z</dcterms:modified>
</cp:coreProperties>
</file>