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59" r:id="rId2"/>
    <p:sldMasterId id="2147483691" r:id="rId3"/>
    <p:sldMasterId id="2147483693" r:id="rId4"/>
  </p:sldMasterIdLst>
  <p:notesMasterIdLst>
    <p:notesMasterId r:id="rId17"/>
  </p:notesMasterIdLst>
  <p:sldIdLst>
    <p:sldId id="301" r:id="rId5"/>
    <p:sldId id="300" r:id="rId6"/>
    <p:sldId id="305" r:id="rId7"/>
    <p:sldId id="304" r:id="rId8"/>
    <p:sldId id="303" r:id="rId9"/>
    <p:sldId id="302" r:id="rId10"/>
    <p:sldId id="308" r:id="rId11"/>
    <p:sldId id="307" r:id="rId12"/>
    <p:sldId id="306" r:id="rId13"/>
    <p:sldId id="310" r:id="rId14"/>
    <p:sldId id="309" r:id="rId15"/>
    <p:sldId id="311" r:id="rId16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Corbel" panose="020B0503020204020204" pitchFamily="34" charset="0"/>
      <p:regular r:id="rId26"/>
      <p:bold r:id="rId27"/>
      <p:italic r:id="rId28"/>
      <p:boldItalic r:id="rId29"/>
    </p:embeddedFont>
    <p:embeddedFont>
      <p:font typeface="Microsoft Sans Serif" panose="020B0604020202020204" pitchFamily="34" charset="0"/>
      <p:regular r:id="rId30"/>
    </p:embeddedFont>
    <p:embeddedFont>
      <p:font typeface="Trebuchet MS" panose="020B0603020202020204" pitchFamily="34" charset="0"/>
      <p:regular r:id="rId31"/>
      <p:bold r:id="rId32"/>
      <p:italic r:id="rId33"/>
      <p:boldItalic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A64D7-D2C7-8783-4D43-1AB5E559BCD7}" v="13" dt="2022-08-29T20:43:13.307"/>
    <p1510:client id="{28CBA29A-B1D0-375D-2847-B430BA5AA188}" v="2" dt="2022-09-13T02:12:24.571"/>
    <p1510:client id="{316F054B-6F27-1795-A025-A8D5608690AB}" v="3" dt="2022-09-20T20:17:28.262"/>
    <p1510:client id="{42815C5B-5ABC-19EA-D16E-F27450631AEF}" v="621" dt="2022-09-27T15:12:03.829"/>
    <p1510:client id="{48CF8B10-471D-E54B-8ED4-6919F848F229}" v="1" dt="2022-08-23T18:23:54.041"/>
    <p1510:client id="{4C6E562B-80BE-00A9-1327-E4709E92FB62}" v="18" dt="2022-09-09T20:04:48.314"/>
    <p1510:client id="{5294E809-3BE6-E468-1301-00B5051B3D66}" v="10" dt="2022-09-09T16:11:01.466"/>
    <p1510:client id="{57AFC49B-30E4-BCC6-19BF-A644F763D3AB}" v="7" dt="2022-09-06T22:43:10.406"/>
    <p1510:client id="{59A33EFC-D767-B5FE-BDAF-FCEE7E50723E}" v="12" dt="2023-02-12T20:37:28.068"/>
    <p1510:client id="{6A7E1DBF-551F-15DF-72E3-0F3A453EDB82}" v="39" dt="2022-09-27T02:19:52.267"/>
    <p1510:client id="{6C45E7B3-CDEA-D86A-6107-A887FFCED6E2}" v="20" dt="2023-02-13T22:42:50.418"/>
    <p1510:client id="{70EC3EB0-E858-039E-546F-9696649DF7EB}" v="18" dt="2022-09-01T20:17:44.837"/>
    <p1510:client id="{8666E712-3B44-4778-B727-29F210D193DF}" v="28" dt="2022-09-27T17:54:35.309"/>
    <p1510:client id="{866E0E34-E742-B383-269D-0DBF0F3CC9DE}" v="35" dt="2022-09-27T17:07:13.422"/>
    <p1510:client id="{8A05A3EE-4DB2-22D1-ED31-A5BA32037D12}" v="29" dt="2022-09-13T21:05:40.252"/>
    <p1510:client id="{8E5FF271-7A4E-07D4-6A34-29429513A5BE}" v="6" dt="2023-02-28T01:44:10.930"/>
    <p1510:client id="{96CCFB8E-F5D7-4957-7208-4D7189578B59}" v="3" dt="2023-02-22T13:08:13.604"/>
    <p1510:client id="{9995C3B3-2BA2-684A-7E60-DA14BD242E34}" v="62" dt="2022-09-27T17:34:27.407"/>
    <p1510:client id="{A153938E-4B61-10C8-3D5B-0FB54D012DDE}" v="8" dt="2022-09-27T18:29:52.400"/>
    <p1510:client id="{A698491D-0151-6F02-F39A-9AE6F3A42B96}" v="1" dt="2022-09-13T02:17:29.216"/>
    <p1510:client id="{B6C33131-F1B8-FC9C-40E7-DD2C0ABD9206}" v="6" dt="2022-09-27T17:39:10.085"/>
    <p1510:client id="{B8EBD373-F095-AE58-D3C7-2C3701EB5CAE}" v="1" dt="2022-08-23T18:21:43.543"/>
    <p1510:client id="{C975C744-6D6D-F55C-63E5-9D152CEC081E}" v="2" dt="2023-02-22T15:04:33.964"/>
    <p1510:client id="{E7DAF715-D7EB-B544-B6C4-FDE745AE9862}" v="2" dt="2022-08-24T00:10:06.655"/>
    <p1510:client id="{F0BB5BAE-952D-B306-AA26-43B20C2ECF0C}" v="1" dt="2022-09-22T12:46:42.459"/>
    <p1510:client id="{F513F7C4-0403-0AD0-60FD-E3647B4EFE9B}" v="6" dt="2022-09-27T17:16:19.533"/>
    <p1510:client id="{FEEC8B6C-0B88-4AE6-7F01-46D1B70EFB59}" v="9" dt="2022-09-06T22:37:50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52"/>
    <p:restoredTop sz="94694"/>
  </p:normalViewPr>
  <p:slideViewPr>
    <p:cSldViewPr snapToGrid="0">
      <p:cViewPr varScale="1">
        <p:scale>
          <a:sx n="156" d="100"/>
          <a:sy n="156" d="100"/>
        </p:scale>
        <p:origin x="480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microsoft.com/office/2016/11/relationships/changesInfo" Target="changesInfos/changesInfo1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hashabi" userId="S::dkhasha1@jh.edu::62390808-c838-45e6-be59-d6fd0d208bc8" providerId="AD" clId="Web-{C975C744-6D6D-F55C-63E5-9D152CEC081E}"/>
    <pc:docChg chg="addSld addMainMaster">
      <pc:chgData name="Daniel Khashabi" userId="S::dkhasha1@jh.edu::62390808-c838-45e6-be59-d6fd0d208bc8" providerId="AD" clId="Web-{C975C744-6D6D-F55C-63E5-9D152CEC081E}" dt="2023-02-22T15:04:33.964" v="1"/>
      <pc:docMkLst>
        <pc:docMk/>
      </pc:docMkLst>
      <pc:sldChg chg="add">
        <pc:chgData name="Daniel Khashabi" userId="S::dkhasha1@jh.edu::62390808-c838-45e6-be59-d6fd0d208bc8" providerId="AD" clId="Web-{C975C744-6D6D-F55C-63E5-9D152CEC081E}" dt="2023-02-22T15:04:33.839" v="0"/>
        <pc:sldMkLst>
          <pc:docMk/>
          <pc:sldMk cId="793152171" sldId="309"/>
        </pc:sldMkLst>
      </pc:sldChg>
      <pc:sldChg chg="add">
        <pc:chgData name="Daniel Khashabi" userId="S::dkhasha1@jh.edu::62390808-c838-45e6-be59-d6fd0d208bc8" providerId="AD" clId="Web-{C975C744-6D6D-F55C-63E5-9D152CEC081E}" dt="2023-02-22T15:04:33.964" v="1"/>
        <pc:sldMkLst>
          <pc:docMk/>
          <pc:sldMk cId="3362314904" sldId="310"/>
        </pc:sldMkLst>
      </pc:sldChg>
      <pc:sldMasterChg chg="add addSldLayout">
        <pc:chgData name="Daniel Khashabi" userId="S::dkhasha1@jh.edu::62390808-c838-45e6-be59-d6fd0d208bc8" providerId="AD" clId="Web-{C975C744-6D6D-F55C-63E5-9D152CEC081E}" dt="2023-02-22T15:04:33.839" v="0"/>
        <pc:sldMasterMkLst>
          <pc:docMk/>
          <pc:sldMasterMk cId="0" sldId="2147483693"/>
        </pc:sldMasterMkLst>
        <pc:sldLayoutChg chg="add">
          <pc:chgData name="Daniel Khashabi" userId="S::dkhasha1@jh.edu::62390808-c838-45e6-be59-d6fd0d208bc8" providerId="AD" clId="Web-{C975C744-6D6D-F55C-63E5-9D152CEC081E}" dt="2023-02-22T15:04:33.839" v="0"/>
          <pc:sldLayoutMkLst>
            <pc:docMk/>
            <pc:sldMasterMk cId="0" sldId="2147483693"/>
            <pc:sldLayoutMk cId="0" sldId="2147483694"/>
          </pc:sldLayoutMkLst>
        </pc:sldLayoutChg>
        <pc:sldLayoutChg chg="add">
          <pc:chgData name="Daniel Khashabi" userId="S::dkhasha1@jh.edu::62390808-c838-45e6-be59-d6fd0d208bc8" providerId="AD" clId="Web-{C975C744-6D6D-F55C-63E5-9D152CEC081E}" dt="2023-02-22T15:04:33.839" v="0"/>
          <pc:sldLayoutMkLst>
            <pc:docMk/>
            <pc:sldMasterMk cId="0" sldId="2147483693"/>
            <pc:sldLayoutMk cId="0" sldId="2147483695"/>
          </pc:sldLayoutMkLst>
        </pc:sldLayoutChg>
        <pc:sldLayoutChg chg="add">
          <pc:chgData name="Daniel Khashabi" userId="S::dkhasha1@jh.edu::62390808-c838-45e6-be59-d6fd0d208bc8" providerId="AD" clId="Web-{C975C744-6D6D-F55C-63E5-9D152CEC081E}" dt="2023-02-22T15:04:33.839" v="0"/>
          <pc:sldLayoutMkLst>
            <pc:docMk/>
            <pc:sldMasterMk cId="0" sldId="2147483693"/>
            <pc:sldLayoutMk cId="0" sldId="2147483696"/>
          </pc:sldLayoutMkLst>
        </pc:sldLayoutChg>
        <pc:sldLayoutChg chg="add">
          <pc:chgData name="Daniel Khashabi" userId="S::dkhasha1@jh.edu::62390808-c838-45e6-be59-d6fd0d208bc8" providerId="AD" clId="Web-{C975C744-6D6D-F55C-63E5-9D152CEC081E}" dt="2023-02-22T15:04:33.839" v="0"/>
          <pc:sldLayoutMkLst>
            <pc:docMk/>
            <pc:sldMasterMk cId="0" sldId="2147483693"/>
            <pc:sldLayoutMk cId="0" sldId="2147483697"/>
          </pc:sldLayoutMkLst>
        </pc:sldLayoutChg>
        <pc:sldLayoutChg chg="add">
          <pc:chgData name="Daniel Khashabi" userId="S::dkhasha1@jh.edu::62390808-c838-45e6-be59-d6fd0d208bc8" providerId="AD" clId="Web-{C975C744-6D6D-F55C-63E5-9D152CEC081E}" dt="2023-02-22T15:04:33.839" v="0"/>
          <pc:sldLayoutMkLst>
            <pc:docMk/>
            <pc:sldMasterMk cId="0" sldId="2147483693"/>
            <pc:sldLayoutMk cId="0" sldId="2147483698"/>
          </pc:sldLayoutMkLst>
        </pc:sldLayoutChg>
      </pc:sldMasterChg>
    </pc:docChg>
  </pc:docChgLst>
  <pc:docChgLst>
    <pc:chgData name="Daniel Khashabi" userId="S::dkhasha1@jh.edu::62390808-c838-45e6-be59-d6fd0d208bc8" providerId="AD" clId="Web-{8E5FF271-7A4E-07D4-6A34-29429513A5BE}"/>
    <pc:docChg chg="addSld modSld">
      <pc:chgData name="Daniel Khashabi" userId="S::dkhasha1@jh.edu::62390808-c838-45e6-be59-d6fd0d208bc8" providerId="AD" clId="Web-{8E5FF271-7A4E-07D4-6A34-29429513A5BE}" dt="2023-02-28T01:44:10.930" v="4" actId="1076"/>
      <pc:docMkLst>
        <pc:docMk/>
      </pc:docMkLst>
      <pc:sldChg chg="addSp modSp new">
        <pc:chgData name="Daniel Khashabi" userId="S::dkhasha1@jh.edu::62390808-c838-45e6-be59-d6fd0d208bc8" providerId="AD" clId="Web-{8E5FF271-7A4E-07D4-6A34-29429513A5BE}" dt="2023-02-28T01:44:10.930" v="4" actId="1076"/>
        <pc:sldMkLst>
          <pc:docMk/>
          <pc:sldMk cId="3439491513" sldId="311"/>
        </pc:sldMkLst>
        <pc:picChg chg="add mod">
          <ac:chgData name="Daniel Khashabi" userId="S::dkhasha1@jh.edu::62390808-c838-45e6-be59-d6fd0d208bc8" providerId="AD" clId="Web-{8E5FF271-7A4E-07D4-6A34-29429513A5BE}" dt="2023-02-28T01:44:10.930" v="4" actId="1076"/>
          <ac:picMkLst>
            <pc:docMk/>
            <pc:sldMk cId="3439491513" sldId="311"/>
            <ac:picMk id="4" creationId="{6426E924-26F4-C150-5C52-CBABCB6A88AA}"/>
          </ac:picMkLst>
        </pc:picChg>
      </pc:sldChg>
    </pc:docChg>
  </pc:docChgLst>
  <pc:docChgLst>
    <pc:chgData name="Daniel Khashabi" userId="S::dkhasha1@jh.edu::62390808-c838-45e6-be59-d6fd0d208bc8" providerId="AD" clId="Web-{59A33EFC-D767-B5FE-BDAF-FCEE7E50723E}"/>
    <pc:docChg chg="addSld delSld addMainMaster">
      <pc:chgData name="Daniel Khashabi" userId="S::dkhasha1@jh.edu::62390808-c838-45e6-be59-d6fd0d208bc8" providerId="AD" clId="Web-{59A33EFC-D767-B5FE-BDAF-FCEE7E50723E}" dt="2023-02-12T20:37:28.068" v="11"/>
      <pc:docMkLst>
        <pc:docMk/>
      </pc:docMkLst>
      <pc:sldChg chg="add">
        <pc:chgData name="Daniel Khashabi" userId="S::dkhasha1@jh.edu::62390808-c838-45e6-be59-d6fd0d208bc8" providerId="AD" clId="Web-{59A33EFC-D767-B5FE-BDAF-FCEE7E50723E}" dt="2023-02-12T20:37:22.302" v="0"/>
        <pc:sldMkLst>
          <pc:docMk/>
          <pc:sldMk cId="334039208" sldId="302"/>
        </pc:sldMkLst>
      </pc:sldChg>
      <pc:sldChg chg="add">
        <pc:chgData name="Daniel Khashabi" userId="S::dkhasha1@jh.edu::62390808-c838-45e6-be59-d6fd0d208bc8" providerId="AD" clId="Web-{59A33EFC-D767-B5FE-BDAF-FCEE7E50723E}" dt="2023-02-12T20:37:22.365" v="1"/>
        <pc:sldMkLst>
          <pc:docMk/>
          <pc:sldMk cId="1129361765" sldId="303"/>
        </pc:sldMkLst>
      </pc:sldChg>
      <pc:sldChg chg="add">
        <pc:chgData name="Daniel Khashabi" userId="S::dkhasha1@jh.edu::62390808-c838-45e6-be59-d6fd0d208bc8" providerId="AD" clId="Web-{59A33EFC-D767-B5FE-BDAF-FCEE7E50723E}" dt="2023-02-12T20:37:22.427" v="2"/>
        <pc:sldMkLst>
          <pc:docMk/>
          <pc:sldMk cId="429342894" sldId="304"/>
        </pc:sldMkLst>
      </pc:sldChg>
      <pc:sldChg chg="add">
        <pc:chgData name="Daniel Khashabi" userId="S::dkhasha1@jh.edu::62390808-c838-45e6-be59-d6fd0d208bc8" providerId="AD" clId="Web-{59A33EFC-D767-B5FE-BDAF-FCEE7E50723E}" dt="2023-02-12T20:37:22.474" v="3"/>
        <pc:sldMkLst>
          <pc:docMk/>
          <pc:sldMk cId="1333427282" sldId="305"/>
        </pc:sldMkLst>
      </pc:sldChg>
      <pc:sldChg chg="add del">
        <pc:chgData name="Daniel Khashabi" userId="S::dkhasha1@jh.edu::62390808-c838-45e6-be59-d6fd0d208bc8" providerId="AD" clId="Web-{59A33EFC-D767-B5FE-BDAF-FCEE7E50723E}" dt="2023-02-12T20:37:28.068" v="8"/>
        <pc:sldMkLst>
          <pc:docMk/>
          <pc:sldMk cId="1782267192" sldId="306"/>
        </pc:sldMkLst>
      </pc:sldChg>
      <pc:sldChg chg="add del">
        <pc:chgData name="Daniel Khashabi" userId="S::dkhasha1@jh.edu::62390808-c838-45e6-be59-d6fd0d208bc8" providerId="AD" clId="Web-{59A33EFC-D767-B5FE-BDAF-FCEE7E50723E}" dt="2023-02-12T20:37:28.068" v="9"/>
        <pc:sldMkLst>
          <pc:docMk/>
          <pc:sldMk cId="1173220626" sldId="307"/>
        </pc:sldMkLst>
      </pc:sldChg>
      <pc:sldChg chg="add del">
        <pc:chgData name="Daniel Khashabi" userId="S::dkhasha1@jh.edu::62390808-c838-45e6-be59-d6fd0d208bc8" providerId="AD" clId="Web-{59A33EFC-D767-B5FE-BDAF-FCEE7E50723E}" dt="2023-02-12T20:37:28.068" v="10"/>
        <pc:sldMkLst>
          <pc:docMk/>
          <pc:sldMk cId="454964113" sldId="308"/>
        </pc:sldMkLst>
      </pc:sldChg>
      <pc:sldChg chg="add del">
        <pc:chgData name="Daniel Khashabi" userId="S::dkhasha1@jh.edu::62390808-c838-45e6-be59-d6fd0d208bc8" providerId="AD" clId="Web-{59A33EFC-D767-B5FE-BDAF-FCEE7E50723E}" dt="2023-02-12T20:37:28.068" v="11"/>
        <pc:sldMkLst>
          <pc:docMk/>
          <pc:sldMk cId="3782102687" sldId="309"/>
        </pc:sldMkLst>
      </pc:sldChg>
      <pc:sldMasterChg chg="add addSldLayout">
        <pc:chgData name="Daniel Khashabi" userId="S::dkhasha1@jh.edu::62390808-c838-45e6-be59-d6fd0d208bc8" providerId="AD" clId="Web-{59A33EFC-D767-B5FE-BDAF-FCEE7E50723E}" dt="2023-02-12T20:37:22.302" v="0"/>
        <pc:sldMasterMkLst>
          <pc:docMk/>
          <pc:sldMasterMk cId="0" sldId="2147483659"/>
        </pc:sldMasterMkLst>
        <pc:sldLayoutChg chg="add">
          <pc:chgData name="Daniel Khashabi" userId="S::dkhasha1@jh.edu::62390808-c838-45e6-be59-d6fd0d208bc8" providerId="AD" clId="Web-{59A33EFC-D767-B5FE-BDAF-FCEE7E50723E}" dt="2023-02-12T20:37:22.302" v="0"/>
          <pc:sldLayoutMkLst>
            <pc:docMk/>
            <pc:sldMasterMk cId="0" sldId="2147483659"/>
            <pc:sldLayoutMk cId="0" sldId="2147483648"/>
          </pc:sldLayoutMkLst>
        </pc:sldLayoutChg>
        <pc:sldLayoutChg chg="add">
          <pc:chgData name="Daniel Khashabi" userId="S::dkhasha1@jh.edu::62390808-c838-45e6-be59-d6fd0d208bc8" providerId="AD" clId="Web-{59A33EFC-D767-B5FE-BDAF-FCEE7E50723E}" dt="2023-02-12T20:37:22.302" v="0"/>
          <pc:sldLayoutMkLst>
            <pc:docMk/>
            <pc:sldMasterMk cId="0" sldId="2147483659"/>
            <pc:sldLayoutMk cId="0" sldId="2147483649"/>
          </pc:sldLayoutMkLst>
        </pc:sldLayoutChg>
        <pc:sldLayoutChg chg="add">
          <pc:chgData name="Daniel Khashabi" userId="S::dkhasha1@jh.edu::62390808-c838-45e6-be59-d6fd0d208bc8" providerId="AD" clId="Web-{59A33EFC-D767-B5FE-BDAF-FCEE7E50723E}" dt="2023-02-12T20:37:22.302" v="0"/>
          <pc:sldLayoutMkLst>
            <pc:docMk/>
            <pc:sldMasterMk cId="0" sldId="2147483659"/>
            <pc:sldLayoutMk cId="0" sldId="2147483650"/>
          </pc:sldLayoutMkLst>
        </pc:sldLayoutChg>
        <pc:sldLayoutChg chg="add">
          <pc:chgData name="Daniel Khashabi" userId="S::dkhasha1@jh.edu::62390808-c838-45e6-be59-d6fd0d208bc8" providerId="AD" clId="Web-{59A33EFC-D767-B5FE-BDAF-FCEE7E50723E}" dt="2023-02-12T20:37:22.302" v="0"/>
          <pc:sldLayoutMkLst>
            <pc:docMk/>
            <pc:sldMasterMk cId="0" sldId="2147483659"/>
            <pc:sldLayoutMk cId="0" sldId="2147483654"/>
          </pc:sldLayoutMkLst>
        </pc:sldLayoutChg>
        <pc:sldLayoutChg chg="add">
          <pc:chgData name="Daniel Khashabi" userId="S::dkhasha1@jh.edu::62390808-c838-45e6-be59-d6fd0d208bc8" providerId="AD" clId="Web-{59A33EFC-D767-B5FE-BDAF-FCEE7E50723E}" dt="2023-02-12T20:37:22.302" v="0"/>
          <pc:sldLayoutMkLst>
            <pc:docMk/>
            <pc:sldMasterMk cId="0" sldId="2147483659"/>
            <pc:sldLayoutMk cId="0" sldId="2147483658"/>
          </pc:sldLayoutMkLst>
        </pc:sldLayoutChg>
        <pc:sldLayoutChg chg="add">
          <pc:chgData name="Daniel Khashabi" userId="S::dkhasha1@jh.edu::62390808-c838-45e6-be59-d6fd0d208bc8" providerId="AD" clId="Web-{59A33EFC-D767-B5FE-BDAF-FCEE7E50723E}" dt="2023-02-12T20:37:22.302" v="0"/>
          <pc:sldLayoutMkLst>
            <pc:docMk/>
            <pc:sldMasterMk cId="0" sldId="2147483659"/>
            <pc:sldLayoutMk cId="4213994881" sldId="2147483660"/>
          </pc:sldLayoutMkLst>
        </pc:sldLayoutChg>
        <pc:sldLayoutChg chg="add">
          <pc:chgData name="Daniel Khashabi" userId="S::dkhasha1@jh.edu::62390808-c838-45e6-be59-d6fd0d208bc8" providerId="AD" clId="Web-{59A33EFC-D767-B5FE-BDAF-FCEE7E50723E}" dt="2023-02-12T20:37:22.302" v="0"/>
          <pc:sldLayoutMkLst>
            <pc:docMk/>
            <pc:sldMasterMk cId="0" sldId="2147483659"/>
            <pc:sldLayoutMk cId="0" sldId="2147483685"/>
          </pc:sldLayoutMkLst>
        </pc:sldLayoutChg>
        <pc:sldLayoutChg chg="add">
          <pc:chgData name="Daniel Khashabi" userId="S::dkhasha1@jh.edu::62390808-c838-45e6-be59-d6fd0d208bc8" providerId="AD" clId="Web-{59A33EFC-D767-B5FE-BDAF-FCEE7E50723E}" dt="2023-02-12T20:37:22.302" v="0"/>
          <pc:sldLayoutMkLst>
            <pc:docMk/>
            <pc:sldMasterMk cId="0" sldId="2147483659"/>
            <pc:sldLayoutMk cId="0" sldId="2147483686"/>
          </pc:sldLayoutMkLst>
        </pc:sldLayoutChg>
        <pc:sldLayoutChg chg="add">
          <pc:chgData name="Daniel Khashabi" userId="S::dkhasha1@jh.edu::62390808-c838-45e6-be59-d6fd0d208bc8" providerId="AD" clId="Web-{59A33EFC-D767-B5FE-BDAF-FCEE7E50723E}" dt="2023-02-12T20:37:22.302" v="0"/>
          <pc:sldLayoutMkLst>
            <pc:docMk/>
            <pc:sldMasterMk cId="0" sldId="2147483659"/>
            <pc:sldLayoutMk cId="0" sldId="2147483687"/>
          </pc:sldLayoutMkLst>
        </pc:sldLayoutChg>
        <pc:sldLayoutChg chg="add">
          <pc:chgData name="Daniel Khashabi" userId="S::dkhasha1@jh.edu::62390808-c838-45e6-be59-d6fd0d208bc8" providerId="AD" clId="Web-{59A33EFC-D767-B5FE-BDAF-FCEE7E50723E}" dt="2023-02-12T20:37:22.302" v="0"/>
          <pc:sldLayoutMkLst>
            <pc:docMk/>
            <pc:sldMasterMk cId="0" sldId="2147483659"/>
            <pc:sldLayoutMk cId="0" sldId="2147483688"/>
          </pc:sldLayoutMkLst>
        </pc:sldLayoutChg>
        <pc:sldLayoutChg chg="add">
          <pc:chgData name="Daniel Khashabi" userId="S::dkhasha1@jh.edu::62390808-c838-45e6-be59-d6fd0d208bc8" providerId="AD" clId="Web-{59A33EFC-D767-B5FE-BDAF-FCEE7E50723E}" dt="2023-02-12T20:37:22.302" v="0"/>
          <pc:sldLayoutMkLst>
            <pc:docMk/>
            <pc:sldMasterMk cId="0" sldId="2147483659"/>
            <pc:sldLayoutMk cId="0" sldId="2147483689"/>
          </pc:sldLayoutMkLst>
        </pc:sldLayoutChg>
        <pc:sldLayoutChg chg="add">
          <pc:chgData name="Daniel Khashabi" userId="S::dkhasha1@jh.edu::62390808-c838-45e6-be59-d6fd0d208bc8" providerId="AD" clId="Web-{59A33EFC-D767-B5FE-BDAF-FCEE7E50723E}" dt="2023-02-12T20:37:22.302" v="0"/>
          <pc:sldLayoutMkLst>
            <pc:docMk/>
            <pc:sldMasterMk cId="0" sldId="2147483659"/>
            <pc:sldLayoutMk cId="0" sldId="2147483690"/>
          </pc:sldLayoutMkLst>
        </pc:sldLayoutChg>
        <pc:sldLayoutChg chg="add">
          <pc:chgData name="Daniel Khashabi" userId="S::dkhasha1@jh.edu::62390808-c838-45e6-be59-d6fd0d208bc8" providerId="AD" clId="Web-{59A33EFC-D767-B5FE-BDAF-FCEE7E50723E}" dt="2023-02-12T20:37:22.302" v="0"/>
          <pc:sldLayoutMkLst>
            <pc:docMk/>
            <pc:sldMasterMk cId="0" sldId="2147483659"/>
            <pc:sldLayoutMk cId="4235497751" sldId="2147483692"/>
          </pc:sldLayoutMkLst>
        </pc:sldLayoutChg>
      </pc:sldMasterChg>
    </pc:docChg>
  </pc:docChgLst>
  <pc:docChgLst>
    <pc:chgData name="Daniel Khashabi" userId="S::dkhasha1@jh.edu::62390808-c838-45e6-be59-d6fd0d208bc8" providerId="AD" clId="Web-{6C45E7B3-CDEA-D86A-6107-A887FFCED6E2}"/>
    <pc:docChg chg="modSld">
      <pc:chgData name="Daniel Khashabi" userId="S::dkhasha1@jh.edu::62390808-c838-45e6-be59-d6fd0d208bc8" providerId="AD" clId="Web-{6C45E7B3-CDEA-D86A-6107-A887FFCED6E2}" dt="2023-02-13T22:42:50.418" v="20" actId="20577"/>
      <pc:docMkLst>
        <pc:docMk/>
      </pc:docMkLst>
      <pc:sldChg chg="modSp">
        <pc:chgData name="Daniel Khashabi" userId="S::dkhasha1@jh.edu::62390808-c838-45e6-be59-d6fd0d208bc8" providerId="AD" clId="Web-{6C45E7B3-CDEA-D86A-6107-A887FFCED6E2}" dt="2023-02-13T22:42:50.418" v="20" actId="20577"/>
        <pc:sldMkLst>
          <pc:docMk/>
          <pc:sldMk cId="2458244337" sldId="300"/>
        </pc:sldMkLst>
        <pc:spChg chg="mod">
          <ac:chgData name="Daniel Khashabi" userId="S::dkhasha1@jh.edu::62390808-c838-45e6-be59-d6fd0d208bc8" providerId="AD" clId="Web-{6C45E7B3-CDEA-D86A-6107-A887FFCED6E2}" dt="2023-02-13T22:42:50.418" v="20" actId="20577"/>
          <ac:spMkLst>
            <pc:docMk/>
            <pc:sldMk cId="2458244337" sldId="300"/>
            <ac:spMk id="2" creationId="{FD3E2ECF-073E-E04B-C660-2FC94FB7E69D}"/>
          </ac:spMkLst>
        </pc:spChg>
      </pc:sldChg>
    </pc:docChg>
  </pc:docChgLst>
  <pc:docChgLst>
    <pc:chgData name="Daniel Khashabi" userId="S::dkhasha1@jh.edu::62390808-c838-45e6-be59-d6fd0d208bc8" providerId="AD" clId="Web-{96CCFB8E-F5D7-4957-7208-4D7189578B59}"/>
    <pc:docChg chg="addSld addMainMaster modMainMaster">
      <pc:chgData name="Daniel Khashabi" userId="S::dkhasha1@jh.edu::62390808-c838-45e6-be59-d6fd0d208bc8" providerId="AD" clId="Web-{96CCFB8E-F5D7-4957-7208-4D7189578B59}" dt="2023-02-22T13:08:13.604" v="2"/>
      <pc:docMkLst>
        <pc:docMk/>
      </pc:docMkLst>
      <pc:sldChg chg="add">
        <pc:chgData name="Daniel Khashabi" userId="S::dkhasha1@jh.edu::62390808-c838-45e6-be59-d6fd0d208bc8" providerId="AD" clId="Web-{96CCFB8E-F5D7-4957-7208-4D7189578B59}" dt="2023-02-22T13:08:13.291" v="0"/>
        <pc:sldMkLst>
          <pc:docMk/>
          <pc:sldMk cId="806175394" sldId="306"/>
        </pc:sldMkLst>
      </pc:sldChg>
      <pc:sldChg chg="add">
        <pc:chgData name="Daniel Khashabi" userId="S::dkhasha1@jh.edu::62390808-c838-45e6-be59-d6fd0d208bc8" providerId="AD" clId="Web-{96CCFB8E-F5D7-4957-7208-4D7189578B59}" dt="2023-02-22T13:08:13.448" v="1"/>
        <pc:sldMkLst>
          <pc:docMk/>
          <pc:sldMk cId="1419098558" sldId="307"/>
        </pc:sldMkLst>
      </pc:sldChg>
      <pc:sldChg chg="add">
        <pc:chgData name="Daniel Khashabi" userId="S::dkhasha1@jh.edu::62390808-c838-45e6-be59-d6fd0d208bc8" providerId="AD" clId="Web-{96CCFB8E-F5D7-4957-7208-4D7189578B59}" dt="2023-02-22T13:08:13.604" v="2"/>
        <pc:sldMkLst>
          <pc:docMk/>
          <pc:sldMk cId="3576266896" sldId="308"/>
        </pc:sldMkLst>
      </pc:sldChg>
      <pc:sldMasterChg chg="modSldLayout">
        <pc:chgData name="Daniel Khashabi" userId="S::dkhasha1@jh.edu::62390808-c838-45e6-be59-d6fd0d208bc8" providerId="AD" clId="Web-{96CCFB8E-F5D7-4957-7208-4D7189578B59}" dt="2023-02-22T13:08:13.291" v="0"/>
        <pc:sldMasterMkLst>
          <pc:docMk/>
          <pc:sldMasterMk cId="0" sldId="2147483659"/>
        </pc:sldMasterMkLst>
        <pc:sldLayoutChg chg="replId">
          <pc:chgData name="Daniel Khashabi" userId="S::dkhasha1@jh.edu::62390808-c838-45e6-be59-d6fd0d208bc8" providerId="AD" clId="Web-{96CCFB8E-F5D7-4957-7208-4D7189578B59}" dt="2023-02-22T13:08:13.291" v="0"/>
          <pc:sldLayoutMkLst>
            <pc:docMk/>
            <pc:sldMasterMk cId="0" sldId="2147483659"/>
            <pc:sldLayoutMk cId="4235497751" sldId="2147483692"/>
          </pc:sldLayoutMkLst>
        </pc:sldLayoutChg>
      </pc:sldMasterChg>
      <pc:sldMasterChg chg="add addSldLayout">
        <pc:chgData name="Daniel Khashabi" userId="S::dkhasha1@jh.edu::62390808-c838-45e6-be59-d6fd0d208bc8" providerId="AD" clId="Web-{96CCFB8E-F5D7-4957-7208-4D7189578B59}" dt="2023-02-22T13:08:13.291" v="0"/>
        <pc:sldMasterMkLst>
          <pc:docMk/>
          <pc:sldMasterMk cId="0" sldId="2147483691"/>
        </pc:sldMasterMkLst>
        <pc:sldLayoutChg chg="add">
          <pc:chgData name="Daniel Khashabi" userId="S::dkhasha1@jh.edu::62390808-c838-45e6-be59-d6fd0d208bc8" providerId="AD" clId="Web-{96CCFB8E-F5D7-4957-7208-4D7189578B59}" dt="2023-02-22T13:08:13.291" v="0"/>
          <pc:sldLayoutMkLst>
            <pc:docMk/>
            <pc:sldMasterMk cId="0" sldId="2147483691"/>
            <pc:sldLayoutMk cId="0" sldId="2147483661"/>
          </pc:sldLayoutMkLst>
        </pc:sldLayoutChg>
        <pc:sldLayoutChg chg="add">
          <pc:chgData name="Daniel Khashabi" userId="S::dkhasha1@jh.edu::62390808-c838-45e6-be59-d6fd0d208bc8" providerId="AD" clId="Web-{96CCFB8E-F5D7-4957-7208-4D7189578B59}" dt="2023-02-22T13:08:13.291" v="0"/>
          <pc:sldLayoutMkLst>
            <pc:docMk/>
            <pc:sldMasterMk cId="0" sldId="2147483691"/>
            <pc:sldLayoutMk cId="0" sldId="2147483662"/>
          </pc:sldLayoutMkLst>
        </pc:sldLayoutChg>
        <pc:sldLayoutChg chg="add">
          <pc:chgData name="Daniel Khashabi" userId="S::dkhasha1@jh.edu::62390808-c838-45e6-be59-d6fd0d208bc8" providerId="AD" clId="Web-{96CCFB8E-F5D7-4957-7208-4D7189578B59}" dt="2023-02-22T13:08:13.291" v="0"/>
          <pc:sldLayoutMkLst>
            <pc:docMk/>
            <pc:sldMasterMk cId="0" sldId="2147483691"/>
            <pc:sldLayoutMk cId="0" sldId="2147483663"/>
          </pc:sldLayoutMkLst>
        </pc:sldLayoutChg>
        <pc:sldLayoutChg chg="add">
          <pc:chgData name="Daniel Khashabi" userId="S::dkhasha1@jh.edu::62390808-c838-45e6-be59-d6fd0d208bc8" providerId="AD" clId="Web-{96CCFB8E-F5D7-4957-7208-4D7189578B59}" dt="2023-02-22T13:08:13.291" v="0"/>
          <pc:sldLayoutMkLst>
            <pc:docMk/>
            <pc:sldMasterMk cId="0" sldId="2147483691"/>
            <pc:sldLayoutMk cId="0" sldId="2147483664"/>
          </pc:sldLayoutMkLst>
        </pc:sldLayoutChg>
        <pc:sldLayoutChg chg="add">
          <pc:chgData name="Daniel Khashabi" userId="S::dkhasha1@jh.edu::62390808-c838-45e6-be59-d6fd0d208bc8" providerId="AD" clId="Web-{96CCFB8E-F5D7-4957-7208-4D7189578B59}" dt="2023-02-22T13:08:13.291" v="0"/>
          <pc:sldLayoutMkLst>
            <pc:docMk/>
            <pc:sldMasterMk cId="0" sldId="2147483691"/>
            <pc:sldLayoutMk cId="0" sldId="214748366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4987" y="4176500"/>
            <a:ext cx="2914028" cy="7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42892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1513-21BA-69D9-46B3-4288DF1F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FC8F-EFCF-946C-FB4F-829BDABC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B3578-F61A-3D71-7DF9-7749DF4E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F993-25E2-634E-BAAE-979470ED3484}" type="datetimeFigureOut">
              <a:rPr lang="en-CN" smtClean="0"/>
              <a:t>02/27/2023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69B4-94DC-374C-B891-76485760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22DF6-B9CC-948D-B599-46DBCBE9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AF8F-34DA-FD49-A130-D08203732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5179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4987" y="4176500"/>
            <a:ext cx="2914028" cy="7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931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94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566" lvl="2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754" lvl="3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5943" lvl="4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132" lvl="5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320" lvl="6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509" lvl="7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697" lvl="8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2/27/2023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977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7706" y="183260"/>
            <a:ext cx="776858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8575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5160" y="398145"/>
            <a:ext cx="5793680" cy="323165"/>
          </a:xfrm>
        </p:spPr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1999" y="2137029"/>
            <a:ext cx="6669881" cy="276999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8575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5160" y="398145"/>
            <a:ext cx="5793680" cy="323165"/>
          </a:xfrm>
        </p:spPr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8575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5160" y="398145"/>
            <a:ext cx="5793680" cy="323165"/>
          </a:xfrm>
        </p:spPr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8575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8575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5424" y="392975"/>
            <a:ext cx="863315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F2628"/>
                </a:solidFill>
                <a:latin typeface="FreeSans"/>
                <a:cs typeface="FreeSan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F2628"/>
                </a:solidFill>
                <a:latin typeface="FreeSans"/>
                <a:cs typeface="Free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F2628"/>
                </a:solidFill>
                <a:latin typeface="FreeSans"/>
                <a:cs typeface="FreeSan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F2628"/>
                </a:solidFill>
                <a:latin typeface="FreeSans"/>
                <a:cs typeface="Free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4724" y="1216356"/>
            <a:ext cx="3475990" cy="2877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606060"/>
                </a:solidFill>
                <a:latin typeface="FreeSans"/>
                <a:cs typeface="Free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F2628"/>
                </a:solidFill>
                <a:latin typeface="FreeSans"/>
                <a:cs typeface="FreeSan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1F2628"/>
                </a:solidFill>
                <a:latin typeface="FreeSans"/>
                <a:cs typeface="Free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F2628"/>
                </a:solidFill>
                <a:latin typeface="FreeSans"/>
                <a:cs typeface="FreeSan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566" lvl="2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754" lvl="3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5943" lvl="4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132" lvl="5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320" lvl="6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509" lvl="7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697" lvl="8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1F2628"/>
                </a:solidFill>
                <a:latin typeface="FreeSans"/>
                <a:cs typeface="FreeSan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566" lvl="2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754" lvl="3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5943" lvl="4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132" lvl="5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320" lvl="6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509" lvl="7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697" lvl="8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35.xml"/><Relationship Id="rId4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Char char="●"/>
              <a:defRPr sz="1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51" r:id="rId3"/>
    <p:sldLayoutId id="2147483652" r:id="rId4"/>
    <p:sldLayoutId id="2147483653" r:id="rId5"/>
    <p:sldLayoutId id="2147483676" r:id="rId6"/>
    <p:sldLayoutId id="2147483677" r:id="rId7"/>
    <p:sldLayoutId id="2147483678" r:id="rId8"/>
    <p:sldLayoutId id="2147483679" r:id="rId9"/>
    <p:sldLayoutId id="2147483655" r:id="rId10"/>
    <p:sldLayoutId id="2147483656" r:id="rId11"/>
    <p:sldLayoutId id="2147483657" r:id="rId12"/>
    <p:sldLayoutId id="2147483680" r:id="rId13"/>
    <p:sldLayoutId id="2147483681" r:id="rId14"/>
    <p:sldLayoutId id="2147483682" r:id="rId15"/>
    <p:sldLayoutId id="2147483683" r:id="rId16"/>
    <p:sldLayoutId id="2147483672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Char char="●"/>
              <a:defRPr sz="1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85" r:id="rId4"/>
    <p:sldLayoutId id="2147483686" r:id="rId5"/>
    <p:sldLayoutId id="2147483687" r:id="rId6"/>
    <p:sldLayoutId id="2147483654" r:id="rId7"/>
    <p:sldLayoutId id="2147483688" r:id="rId8"/>
    <p:sldLayoutId id="2147483689" r:id="rId9"/>
    <p:sldLayoutId id="2147483690" r:id="rId10"/>
    <p:sldLayoutId id="2147483658" r:id="rId11"/>
    <p:sldLayoutId id="2147483660" r:id="rId12"/>
    <p:sldLayoutId id="214748369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4289" y="34290"/>
            <a:ext cx="9086850" cy="5074919"/>
          </a:xfrm>
          <a:custGeom>
            <a:avLst/>
            <a:gdLst/>
            <a:ahLst/>
            <a:cxnLst/>
            <a:rect l="l" t="t" r="r" b="b"/>
            <a:pathLst>
              <a:path w="12115800" h="6766559">
                <a:moveTo>
                  <a:pt x="0" y="0"/>
                </a:moveTo>
                <a:lnTo>
                  <a:pt x="12115800" y="0"/>
                </a:lnTo>
                <a:lnTo>
                  <a:pt x="12115800" y="6766560"/>
                </a:lnTo>
                <a:lnTo>
                  <a:pt x="0" y="6766560"/>
                </a:lnTo>
                <a:lnTo>
                  <a:pt x="0" y="0"/>
                </a:lnTo>
                <a:close/>
              </a:path>
            </a:pathLst>
          </a:custGeom>
          <a:ln w="88900">
            <a:solidFill>
              <a:srgbClr val="00B6FC"/>
            </a:solidFill>
          </a:ln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75160" y="398145"/>
            <a:ext cx="57936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1999" y="2137029"/>
            <a:ext cx="66698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95415" y="4746253"/>
            <a:ext cx="173831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28575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/>
              <a:pPr marL="28575">
                <a:lnSpc>
                  <a:spcPct val="100000"/>
                </a:lnSpc>
                <a:spcBef>
                  <a:spcPts val="30"/>
                </a:spcBef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42900">
        <a:defRPr>
          <a:latin typeface="+mn-lt"/>
          <a:ea typeface="+mn-ea"/>
          <a:cs typeface="+mn-cs"/>
        </a:defRPr>
      </a:lvl2pPr>
      <a:lvl3pPr marL="685800">
        <a:defRPr>
          <a:latin typeface="+mn-lt"/>
          <a:ea typeface="+mn-ea"/>
          <a:cs typeface="+mn-cs"/>
        </a:defRPr>
      </a:lvl3pPr>
      <a:lvl4pPr marL="1028700">
        <a:defRPr>
          <a:latin typeface="+mn-lt"/>
          <a:ea typeface="+mn-ea"/>
          <a:cs typeface="+mn-cs"/>
        </a:defRPr>
      </a:lvl4pPr>
      <a:lvl5pPr marL="1371600">
        <a:defRPr>
          <a:latin typeface="+mn-lt"/>
          <a:ea typeface="+mn-ea"/>
          <a:cs typeface="+mn-cs"/>
        </a:defRPr>
      </a:lvl5pPr>
      <a:lvl6pPr marL="1714500">
        <a:defRPr>
          <a:latin typeface="+mn-lt"/>
          <a:ea typeface="+mn-ea"/>
          <a:cs typeface="+mn-cs"/>
        </a:defRPr>
      </a:lvl6pPr>
      <a:lvl7pPr marL="2057400">
        <a:defRPr>
          <a:latin typeface="+mn-lt"/>
          <a:ea typeface="+mn-ea"/>
          <a:cs typeface="+mn-cs"/>
        </a:defRPr>
      </a:lvl7pPr>
      <a:lvl8pPr marL="2400300">
        <a:defRPr>
          <a:latin typeface="+mn-lt"/>
          <a:ea typeface="+mn-ea"/>
          <a:cs typeface="+mn-cs"/>
        </a:defRPr>
      </a:lvl8pPr>
      <a:lvl9pPr marL="2743200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45689"/>
            <a:ext cx="9144000" cy="98425"/>
          </a:xfrm>
          <a:custGeom>
            <a:avLst/>
            <a:gdLst/>
            <a:ahLst/>
            <a:cxnLst/>
            <a:rect l="l" t="t" r="r" b="b"/>
            <a:pathLst>
              <a:path w="9144000" h="98425">
                <a:moveTo>
                  <a:pt x="9143981" y="97799"/>
                </a:moveTo>
                <a:lnTo>
                  <a:pt x="0" y="97799"/>
                </a:lnTo>
                <a:lnTo>
                  <a:pt x="0" y="0"/>
                </a:lnTo>
                <a:lnTo>
                  <a:pt x="9143981" y="0"/>
                </a:lnTo>
                <a:lnTo>
                  <a:pt x="9143981" y="97799"/>
                </a:lnTo>
                <a:close/>
              </a:path>
            </a:pathLst>
          </a:custGeom>
          <a:solidFill>
            <a:srgbClr val="62D1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2724" y="392975"/>
            <a:ext cx="67818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F2628"/>
                </a:solidFill>
                <a:latin typeface="FreeSans"/>
                <a:cs typeface="Free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69283" y="1565304"/>
            <a:ext cx="6365875" cy="2221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43496" y="4776191"/>
            <a:ext cx="268604" cy="1803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1F2628"/>
                </a:solidFill>
                <a:latin typeface="FreeSans"/>
                <a:cs typeface="FreeSans"/>
              </a:defRPr>
            </a:lvl1pPr>
          </a:lstStyle>
          <a:p>
            <a:pPr marL="38100">
              <a:lnSpc>
                <a:spcPct val="100000"/>
              </a:lnSpc>
              <a:spcBef>
                <a:spcPts val="20"/>
              </a:spcBef>
            </a:pPr>
            <a:fld id="{81D60167-4931-47E6-BA6A-407CBD079E47}" type="slidenum">
              <a:rPr spc="-55" dirty="0"/>
              <a:t>‹#›</a:t>
            </a:fld>
            <a:endParaRPr spc="-5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8" y="53230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/>
              <a:t>Model Efficiency</a:t>
            </a:r>
            <a:endParaRPr lang="en"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700" y="2744321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CSCI 601 471/671 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NLP: Self-Supervised Models</a:t>
            </a:r>
            <a:endParaRPr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02E3B-62E7-EEAE-E8F3-5972D2C26242}"/>
              </a:ext>
            </a:extLst>
          </p:cNvPr>
          <p:cNvSpPr txBox="1"/>
          <p:nvPr/>
        </p:nvSpPr>
        <p:spPr>
          <a:xfrm>
            <a:off x="1134208" y="3472836"/>
            <a:ext cx="6875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https://self-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supervised.cs.jhu.edu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/sp2023/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175208"/>
            <a:ext cx="7869555" cy="2538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spc="10" dirty="0">
                <a:solidFill>
                  <a:srgbClr val="606060"/>
                </a:solidFill>
                <a:latin typeface="FreeSans"/>
                <a:cs typeface="FreeSans"/>
              </a:rPr>
              <a:t>No </a:t>
            </a:r>
            <a:r>
              <a:rPr sz="1800" spc="15" dirty="0">
                <a:solidFill>
                  <a:srgbClr val="606060"/>
                </a:solidFill>
                <a:latin typeface="FreeSans"/>
                <a:cs typeface="FreeSans"/>
              </a:rPr>
              <a:t>direct </a:t>
            </a:r>
            <a:r>
              <a:rPr sz="1800" spc="-5" dirty="0">
                <a:solidFill>
                  <a:srgbClr val="606060"/>
                </a:solidFill>
                <a:latin typeface="FreeSans"/>
                <a:cs typeface="FreeSans"/>
              </a:rPr>
              <a:t>impact </a:t>
            </a:r>
            <a:r>
              <a:rPr sz="1800" spc="45" dirty="0">
                <a:solidFill>
                  <a:srgbClr val="606060"/>
                </a:solidFill>
                <a:latin typeface="FreeSans"/>
                <a:cs typeface="FreeSans"/>
              </a:rPr>
              <a:t>on </a:t>
            </a:r>
            <a:r>
              <a:rPr sz="1800" spc="15" dirty="0">
                <a:solidFill>
                  <a:srgbClr val="606060"/>
                </a:solidFill>
                <a:latin typeface="FreeSans"/>
                <a:cs typeface="FreeSans"/>
              </a:rPr>
              <a:t>zero/few-shot </a:t>
            </a:r>
            <a:r>
              <a:rPr sz="1800" spc="10" dirty="0">
                <a:solidFill>
                  <a:srgbClr val="606060"/>
                </a:solidFill>
                <a:latin typeface="FreeSans"/>
                <a:cs typeface="FreeSans"/>
              </a:rPr>
              <a:t>downstream </a:t>
            </a:r>
            <a:r>
              <a:rPr sz="1800" spc="15" dirty="0">
                <a:solidFill>
                  <a:srgbClr val="606060"/>
                </a:solidFill>
                <a:latin typeface="FreeSans"/>
                <a:cs typeface="FreeSans"/>
              </a:rPr>
              <a:t>performance </a:t>
            </a:r>
            <a:r>
              <a:rPr sz="1800" spc="25" dirty="0">
                <a:solidFill>
                  <a:srgbClr val="606060"/>
                </a:solidFill>
                <a:latin typeface="FreeSans"/>
                <a:cs typeface="FreeSans"/>
              </a:rPr>
              <a:t>but more </a:t>
            </a:r>
            <a:r>
              <a:rPr sz="1800" spc="55" dirty="0">
                <a:solidFill>
                  <a:srgbClr val="606060"/>
                </a:solidFill>
                <a:latin typeface="FreeSans"/>
                <a:cs typeface="FreeSans"/>
              </a:rPr>
              <a:t>eﬃcient  </a:t>
            </a:r>
            <a:r>
              <a:rPr sz="1800" spc="15" dirty="0">
                <a:solidFill>
                  <a:srgbClr val="606060"/>
                </a:solidFill>
                <a:latin typeface="FreeSans"/>
                <a:cs typeface="FreeSans"/>
              </a:rPr>
              <a:t>pretraining </a:t>
            </a:r>
            <a:r>
              <a:rPr sz="1800" spc="-5" dirty="0">
                <a:solidFill>
                  <a:srgbClr val="606060"/>
                </a:solidFill>
                <a:latin typeface="FreeSans"/>
                <a:cs typeface="FreeSans"/>
              </a:rPr>
              <a:t>translates </a:t>
            </a:r>
            <a:r>
              <a:rPr sz="1800" spc="45" dirty="0">
                <a:solidFill>
                  <a:srgbClr val="606060"/>
                </a:solidFill>
                <a:latin typeface="FreeSans"/>
                <a:cs typeface="FreeSans"/>
              </a:rPr>
              <a:t>to </a:t>
            </a:r>
            <a:r>
              <a:rPr sz="1800" spc="-30" dirty="0">
                <a:solidFill>
                  <a:srgbClr val="606060"/>
                </a:solidFill>
                <a:latin typeface="FreeSans"/>
                <a:cs typeface="FreeSans"/>
              </a:rPr>
              <a:t>a </a:t>
            </a:r>
            <a:r>
              <a:rPr sz="1800" spc="30" dirty="0">
                <a:solidFill>
                  <a:srgbClr val="606060"/>
                </a:solidFill>
                <a:latin typeface="FreeSans"/>
                <a:cs typeface="FreeSans"/>
              </a:rPr>
              <a:t>better model </a:t>
            </a:r>
            <a:r>
              <a:rPr sz="1800" spc="5" dirty="0">
                <a:solidFill>
                  <a:srgbClr val="606060"/>
                </a:solidFill>
                <a:latin typeface="FreeSans"/>
                <a:cs typeface="FreeSans"/>
              </a:rPr>
              <a:t>using </a:t>
            </a:r>
            <a:r>
              <a:rPr sz="1800" spc="35" dirty="0">
                <a:solidFill>
                  <a:srgbClr val="606060"/>
                </a:solidFill>
                <a:latin typeface="FreeSans"/>
                <a:cs typeface="FreeSans"/>
              </a:rPr>
              <a:t>the </a:t>
            </a:r>
            <a:r>
              <a:rPr sz="1800" spc="-10" dirty="0">
                <a:solidFill>
                  <a:srgbClr val="606060"/>
                </a:solidFill>
                <a:latin typeface="FreeSans"/>
                <a:cs typeface="FreeSans"/>
              </a:rPr>
              <a:t>same</a:t>
            </a:r>
            <a:r>
              <a:rPr sz="1800" spc="-30" dirty="0">
                <a:solidFill>
                  <a:srgbClr val="606060"/>
                </a:solidFill>
                <a:latin typeface="FreeSans"/>
                <a:cs typeface="FreeSans"/>
              </a:rPr>
              <a:t> </a:t>
            </a:r>
            <a:r>
              <a:rPr sz="1800" spc="30" dirty="0">
                <a:solidFill>
                  <a:srgbClr val="606060"/>
                </a:solidFill>
                <a:latin typeface="FreeSans"/>
                <a:cs typeface="FreeSans"/>
              </a:rPr>
              <a:t>budget</a:t>
            </a:r>
            <a:endParaRPr sz="18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spc="-15" dirty="0">
                <a:solidFill>
                  <a:srgbClr val="606060"/>
                </a:solidFill>
                <a:latin typeface="FreeSans"/>
                <a:cs typeface="FreeSans"/>
              </a:rPr>
              <a:t>Examples </a:t>
            </a:r>
            <a:r>
              <a:rPr sz="1800" spc="35" dirty="0">
                <a:solidFill>
                  <a:srgbClr val="606060"/>
                </a:solidFill>
                <a:latin typeface="FreeSans"/>
                <a:cs typeface="FreeSans"/>
              </a:rPr>
              <a:t>of </a:t>
            </a:r>
            <a:r>
              <a:rPr sz="1800" spc="55" dirty="0">
                <a:solidFill>
                  <a:srgbClr val="606060"/>
                </a:solidFill>
                <a:latin typeface="FreeSans"/>
                <a:cs typeface="FreeSans"/>
              </a:rPr>
              <a:t>eﬃcient </a:t>
            </a:r>
            <a:r>
              <a:rPr sz="1800" spc="15" dirty="0">
                <a:solidFill>
                  <a:srgbClr val="606060"/>
                </a:solidFill>
                <a:latin typeface="FreeSans"/>
                <a:cs typeface="FreeSans"/>
              </a:rPr>
              <a:t>pretraining</a:t>
            </a:r>
            <a:r>
              <a:rPr sz="1800" spc="-40" dirty="0">
                <a:solidFill>
                  <a:srgbClr val="606060"/>
                </a:solidFill>
                <a:latin typeface="FreeSans"/>
                <a:cs typeface="FreeSans"/>
              </a:rPr>
              <a:t> </a:t>
            </a:r>
            <a:r>
              <a:rPr sz="1800" spc="20" dirty="0">
                <a:solidFill>
                  <a:srgbClr val="606060"/>
                </a:solidFill>
                <a:latin typeface="FreeSans"/>
                <a:cs typeface="FreeSans"/>
              </a:rPr>
              <a:t>methods</a:t>
            </a:r>
            <a:endParaRPr sz="1800">
              <a:latin typeface="FreeSans"/>
              <a:cs typeface="FreeSans"/>
            </a:endParaRPr>
          </a:p>
          <a:p>
            <a:pPr marL="469900" indent="-297815">
              <a:lnSpc>
                <a:spcPct val="100000"/>
              </a:lnSpc>
              <a:spcBef>
                <a:spcPts val="15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606060"/>
                </a:solidFill>
                <a:latin typeface="FreeSans"/>
                <a:cs typeface="FreeSans"/>
              </a:rPr>
              <a:t>Curriculum </a:t>
            </a:r>
            <a:r>
              <a:rPr sz="1800" spc="10" dirty="0">
                <a:solidFill>
                  <a:srgbClr val="606060"/>
                </a:solidFill>
                <a:latin typeface="FreeSans"/>
                <a:cs typeface="FreeSans"/>
              </a:rPr>
              <a:t>learning: gradually </a:t>
            </a:r>
            <a:r>
              <a:rPr sz="1800" spc="5" dirty="0">
                <a:solidFill>
                  <a:srgbClr val="606060"/>
                </a:solidFill>
                <a:latin typeface="FreeSans"/>
                <a:cs typeface="FreeSans"/>
              </a:rPr>
              <a:t>increasing </a:t>
            </a:r>
            <a:r>
              <a:rPr sz="1800" spc="20" dirty="0">
                <a:solidFill>
                  <a:srgbClr val="606060"/>
                </a:solidFill>
                <a:latin typeface="FreeSans"/>
                <a:cs typeface="FreeSans"/>
              </a:rPr>
              <a:t>sequence </a:t>
            </a:r>
            <a:r>
              <a:rPr sz="1800" spc="30" dirty="0">
                <a:solidFill>
                  <a:srgbClr val="606060"/>
                </a:solidFill>
                <a:latin typeface="FreeSans"/>
                <a:cs typeface="FreeSans"/>
              </a:rPr>
              <a:t>length </a:t>
            </a:r>
            <a:r>
              <a:rPr sz="1800" spc="20" dirty="0">
                <a:solidFill>
                  <a:srgbClr val="606060"/>
                </a:solidFill>
                <a:latin typeface="FreeSans"/>
                <a:cs typeface="FreeSans"/>
              </a:rPr>
              <a:t>during</a:t>
            </a:r>
            <a:r>
              <a:rPr sz="1800" spc="-25" dirty="0">
                <a:solidFill>
                  <a:srgbClr val="606060"/>
                </a:solidFill>
                <a:latin typeface="FreeSans"/>
                <a:cs typeface="FreeSans"/>
              </a:rPr>
              <a:t> </a:t>
            </a:r>
            <a:r>
              <a:rPr sz="1800" spc="10" dirty="0">
                <a:solidFill>
                  <a:srgbClr val="606060"/>
                </a:solidFill>
                <a:latin typeface="FreeSans"/>
                <a:cs typeface="FreeSans"/>
              </a:rPr>
              <a:t>training</a:t>
            </a:r>
            <a:endParaRPr sz="1800">
              <a:latin typeface="FreeSans"/>
              <a:cs typeface="FreeSans"/>
            </a:endParaRPr>
          </a:p>
          <a:p>
            <a:pPr marL="469900" indent="-297815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10" dirty="0">
                <a:solidFill>
                  <a:srgbClr val="606060"/>
                </a:solidFill>
                <a:latin typeface="FreeSans"/>
                <a:cs typeface="FreeSans"/>
              </a:rPr>
              <a:t>Staged </a:t>
            </a:r>
            <a:r>
              <a:rPr sz="1800" spc="5" dirty="0">
                <a:solidFill>
                  <a:srgbClr val="606060"/>
                </a:solidFill>
                <a:latin typeface="FreeSans"/>
                <a:cs typeface="FreeSans"/>
              </a:rPr>
              <a:t>training: </a:t>
            </a:r>
            <a:r>
              <a:rPr sz="1800" spc="10" dirty="0">
                <a:solidFill>
                  <a:srgbClr val="606060"/>
                </a:solidFill>
                <a:latin typeface="FreeSans"/>
                <a:cs typeface="FreeSans"/>
              </a:rPr>
              <a:t>gradually </a:t>
            </a:r>
            <a:r>
              <a:rPr sz="1800" spc="30" dirty="0">
                <a:solidFill>
                  <a:srgbClr val="606060"/>
                </a:solidFill>
                <a:latin typeface="FreeSans"/>
                <a:cs typeface="FreeSans"/>
              </a:rPr>
              <a:t>grow model </a:t>
            </a:r>
            <a:r>
              <a:rPr sz="1800" spc="-5" dirty="0">
                <a:solidFill>
                  <a:srgbClr val="606060"/>
                </a:solidFill>
                <a:latin typeface="FreeSans"/>
                <a:cs typeface="FreeSans"/>
              </a:rPr>
              <a:t>size </a:t>
            </a:r>
            <a:r>
              <a:rPr sz="1800" spc="20" dirty="0">
                <a:solidFill>
                  <a:srgbClr val="606060"/>
                </a:solidFill>
                <a:latin typeface="FreeSans"/>
                <a:cs typeface="FreeSans"/>
              </a:rPr>
              <a:t>during</a:t>
            </a:r>
            <a:r>
              <a:rPr sz="1800" dirty="0">
                <a:solidFill>
                  <a:srgbClr val="606060"/>
                </a:solidFill>
                <a:latin typeface="FreeSans"/>
                <a:cs typeface="FreeSans"/>
              </a:rPr>
              <a:t> </a:t>
            </a:r>
            <a:r>
              <a:rPr sz="1800" spc="10" dirty="0">
                <a:solidFill>
                  <a:srgbClr val="606060"/>
                </a:solidFill>
                <a:latin typeface="FreeSans"/>
                <a:cs typeface="FreeSans"/>
              </a:rPr>
              <a:t>training</a:t>
            </a:r>
            <a:endParaRPr sz="1800">
              <a:latin typeface="FreeSans"/>
              <a:cs typeface="FreeSans"/>
            </a:endParaRPr>
          </a:p>
          <a:p>
            <a:pPr marL="469900" indent="-297815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5" dirty="0">
                <a:solidFill>
                  <a:srgbClr val="606060"/>
                </a:solidFill>
                <a:latin typeface="FreeSans"/>
                <a:cs typeface="FreeSans"/>
              </a:rPr>
              <a:t>8-bit </a:t>
            </a:r>
            <a:r>
              <a:rPr sz="1800" spc="-5" dirty="0">
                <a:solidFill>
                  <a:srgbClr val="606060"/>
                </a:solidFill>
                <a:latin typeface="FreeSans"/>
                <a:cs typeface="FreeSans"/>
              </a:rPr>
              <a:t>Optimizers: </a:t>
            </a:r>
            <a:r>
              <a:rPr sz="1800" spc="-20" dirty="0">
                <a:solidFill>
                  <a:srgbClr val="606060"/>
                </a:solidFill>
                <a:latin typeface="FreeSans"/>
                <a:cs typeface="FreeSans"/>
              </a:rPr>
              <a:t>saves </a:t>
            </a:r>
            <a:r>
              <a:rPr sz="1800" spc="20" dirty="0">
                <a:solidFill>
                  <a:srgbClr val="606060"/>
                </a:solidFill>
                <a:latin typeface="FreeSans"/>
                <a:cs typeface="FreeSans"/>
              </a:rPr>
              <a:t>memory </a:t>
            </a:r>
            <a:r>
              <a:rPr sz="1800" spc="-5" dirty="0">
                <a:solidFill>
                  <a:srgbClr val="606060"/>
                </a:solidFill>
                <a:latin typeface="FreeSans"/>
                <a:cs typeface="FreeSans"/>
              </a:rPr>
              <a:t>at </a:t>
            </a:r>
            <a:r>
              <a:rPr sz="1800" spc="10" dirty="0">
                <a:solidFill>
                  <a:srgbClr val="606060"/>
                </a:solidFill>
                <a:latin typeface="FreeSans"/>
                <a:cs typeface="FreeSans"/>
              </a:rPr>
              <a:t>training</a:t>
            </a:r>
            <a:r>
              <a:rPr sz="1800" spc="60" dirty="0">
                <a:solidFill>
                  <a:srgbClr val="606060"/>
                </a:solidFill>
                <a:latin typeface="FreeSans"/>
                <a:cs typeface="FreeSans"/>
              </a:rPr>
              <a:t> </a:t>
            </a:r>
            <a:r>
              <a:rPr sz="1800" spc="15" dirty="0">
                <a:solidFill>
                  <a:srgbClr val="606060"/>
                </a:solidFill>
                <a:latin typeface="FreeSans"/>
                <a:cs typeface="FreeSans"/>
              </a:rPr>
              <a:t>time</a:t>
            </a:r>
            <a:endParaRPr sz="1800">
              <a:latin typeface="FreeSans"/>
              <a:cs typeface="FreeSans"/>
            </a:endParaRPr>
          </a:p>
          <a:p>
            <a:pPr marL="172085">
              <a:lnSpc>
                <a:spcPct val="100000"/>
              </a:lnSpc>
              <a:spcBef>
                <a:spcPts val="325"/>
              </a:spcBef>
              <a:tabLst>
                <a:tab pos="469265" algn="l"/>
              </a:tabLst>
            </a:pPr>
            <a:r>
              <a:rPr sz="1800" spc="-60" dirty="0">
                <a:solidFill>
                  <a:srgbClr val="606060"/>
                </a:solidFill>
                <a:latin typeface="FreeSans"/>
                <a:cs typeface="FreeSans"/>
              </a:rPr>
              <a:t>-	</a:t>
            </a:r>
            <a:r>
              <a:rPr sz="1800" spc="15" dirty="0">
                <a:solidFill>
                  <a:srgbClr val="606060"/>
                </a:solidFill>
                <a:latin typeface="FreeSans"/>
                <a:cs typeface="FreeSans"/>
              </a:rPr>
              <a:t>…</a:t>
            </a:r>
            <a:endParaRPr sz="1800">
              <a:latin typeface="FreeSans"/>
              <a:cs typeface="Free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4" y="4820608"/>
            <a:ext cx="8077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30" dirty="0">
                <a:solidFill>
                  <a:srgbClr val="606060"/>
                </a:solidFill>
                <a:latin typeface="FreeSans"/>
                <a:cs typeface="FreeSans"/>
              </a:rPr>
              <a:t>Li </a:t>
            </a:r>
            <a:r>
              <a:rPr sz="1200" spc="5" dirty="0">
                <a:solidFill>
                  <a:srgbClr val="606060"/>
                </a:solidFill>
                <a:latin typeface="FreeSans"/>
                <a:cs typeface="FreeSans"/>
              </a:rPr>
              <a:t>et. </a:t>
            </a:r>
            <a:r>
              <a:rPr sz="1200" spc="-25" dirty="0">
                <a:solidFill>
                  <a:srgbClr val="606060"/>
                </a:solidFill>
                <a:latin typeface="FreeSans"/>
                <a:cs typeface="FreeSans"/>
              </a:rPr>
              <a:t>al., </a:t>
            </a:r>
            <a:r>
              <a:rPr sz="1200" spc="-30" dirty="0">
                <a:solidFill>
                  <a:srgbClr val="606060"/>
                </a:solidFill>
                <a:latin typeface="FreeSans"/>
                <a:cs typeface="FreeSans"/>
              </a:rPr>
              <a:t>2021: </a:t>
            </a:r>
            <a:r>
              <a:rPr sz="1200" dirty="0">
                <a:solidFill>
                  <a:srgbClr val="606060"/>
                </a:solidFill>
                <a:latin typeface="FreeSans"/>
                <a:cs typeface="FreeSans"/>
              </a:rPr>
              <a:t>Curriculum </a:t>
            </a:r>
            <a:r>
              <a:rPr sz="1200" spc="-5" dirty="0">
                <a:solidFill>
                  <a:srgbClr val="606060"/>
                </a:solidFill>
                <a:latin typeface="FreeSans"/>
                <a:cs typeface="FreeSans"/>
              </a:rPr>
              <a:t>Learning: </a:t>
            </a:r>
            <a:r>
              <a:rPr sz="1200" spc="-10" dirty="0">
                <a:solidFill>
                  <a:srgbClr val="606060"/>
                </a:solidFill>
                <a:latin typeface="FreeSans"/>
                <a:cs typeface="FreeSans"/>
              </a:rPr>
              <a:t>A </a:t>
            </a:r>
            <a:r>
              <a:rPr sz="1200" spc="-5" dirty="0">
                <a:solidFill>
                  <a:srgbClr val="606060"/>
                </a:solidFill>
                <a:latin typeface="FreeSans"/>
                <a:cs typeface="FreeSans"/>
              </a:rPr>
              <a:t>Regularization </a:t>
            </a:r>
            <a:r>
              <a:rPr sz="1200" spc="15" dirty="0">
                <a:solidFill>
                  <a:srgbClr val="606060"/>
                </a:solidFill>
                <a:latin typeface="FreeSans"/>
                <a:cs typeface="FreeSans"/>
              </a:rPr>
              <a:t>Method for </a:t>
            </a:r>
            <a:r>
              <a:rPr sz="1200" spc="20" dirty="0">
                <a:solidFill>
                  <a:srgbClr val="606060"/>
                </a:solidFill>
                <a:latin typeface="FreeSans"/>
                <a:cs typeface="FreeSans"/>
              </a:rPr>
              <a:t>Eﬃcient </a:t>
            </a:r>
            <a:r>
              <a:rPr sz="1200" spc="5" dirty="0">
                <a:solidFill>
                  <a:srgbClr val="606060"/>
                </a:solidFill>
                <a:latin typeface="FreeSans"/>
                <a:cs typeface="FreeSans"/>
              </a:rPr>
              <a:t>and </a:t>
            </a:r>
            <a:r>
              <a:rPr sz="1200" spc="-10" dirty="0">
                <a:solidFill>
                  <a:srgbClr val="606060"/>
                </a:solidFill>
                <a:latin typeface="FreeSans"/>
                <a:cs typeface="FreeSans"/>
              </a:rPr>
              <a:t>Stable Billion-Scale </a:t>
            </a:r>
            <a:r>
              <a:rPr sz="1200" spc="-75" dirty="0">
                <a:solidFill>
                  <a:srgbClr val="606060"/>
                </a:solidFill>
                <a:latin typeface="FreeSans"/>
                <a:cs typeface="FreeSans"/>
              </a:rPr>
              <a:t>GPT </a:t>
            </a:r>
            <a:r>
              <a:rPr sz="1200" spc="10" dirty="0">
                <a:solidFill>
                  <a:srgbClr val="606060"/>
                </a:solidFill>
                <a:latin typeface="FreeSans"/>
                <a:cs typeface="FreeSans"/>
              </a:rPr>
              <a:t>Model </a:t>
            </a:r>
            <a:r>
              <a:rPr sz="1200" spc="-20" dirty="0">
                <a:solidFill>
                  <a:srgbClr val="606060"/>
                </a:solidFill>
                <a:latin typeface="FreeSans"/>
                <a:cs typeface="FreeSans"/>
              </a:rPr>
              <a:t>Pre-Training  </a:t>
            </a:r>
            <a:r>
              <a:rPr sz="1200" spc="-10" dirty="0">
                <a:solidFill>
                  <a:srgbClr val="606060"/>
                </a:solidFill>
                <a:latin typeface="FreeSans"/>
                <a:cs typeface="FreeSans"/>
              </a:rPr>
              <a:t>Shen </a:t>
            </a:r>
            <a:r>
              <a:rPr sz="1200" spc="5" dirty="0">
                <a:solidFill>
                  <a:srgbClr val="606060"/>
                </a:solidFill>
                <a:latin typeface="FreeSans"/>
                <a:cs typeface="FreeSans"/>
              </a:rPr>
              <a:t>el. </a:t>
            </a:r>
            <a:r>
              <a:rPr sz="1200" spc="-25" dirty="0">
                <a:solidFill>
                  <a:srgbClr val="606060"/>
                </a:solidFill>
                <a:latin typeface="FreeSans"/>
                <a:cs typeface="FreeSans"/>
              </a:rPr>
              <a:t>al., </a:t>
            </a:r>
            <a:r>
              <a:rPr sz="1200" spc="30" dirty="0">
                <a:solidFill>
                  <a:srgbClr val="606060"/>
                </a:solidFill>
                <a:latin typeface="FreeSans"/>
                <a:cs typeface="FreeSans"/>
              </a:rPr>
              <a:t>2022: </a:t>
            </a:r>
            <a:r>
              <a:rPr sz="1200" spc="-10" dirty="0">
                <a:solidFill>
                  <a:srgbClr val="606060"/>
                </a:solidFill>
                <a:latin typeface="FreeSans"/>
                <a:cs typeface="FreeSans"/>
              </a:rPr>
              <a:t>Staged </a:t>
            </a:r>
            <a:r>
              <a:rPr sz="1200" spc="-20" dirty="0">
                <a:solidFill>
                  <a:srgbClr val="606060"/>
                </a:solidFill>
                <a:latin typeface="FreeSans"/>
                <a:cs typeface="FreeSans"/>
              </a:rPr>
              <a:t>Training </a:t>
            </a:r>
            <a:r>
              <a:rPr sz="1200" spc="15" dirty="0">
                <a:solidFill>
                  <a:srgbClr val="606060"/>
                </a:solidFill>
                <a:latin typeface="FreeSans"/>
                <a:cs typeface="FreeSans"/>
              </a:rPr>
              <a:t>for </a:t>
            </a:r>
            <a:r>
              <a:rPr sz="1200" spc="-15" dirty="0">
                <a:solidFill>
                  <a:srgbClr val="606060"/>
                </a:solidFill>
                <a:latin typeface="FreeSans"/>
                <a:cs typeface="FreeSans"/>
              </a:rPr>
              <a:t>Transformer </a:t>
            </a:r>
            <a:r>
              <a:rPr sz="1200" dirty="0">
                <a:solidFill>
                  <a:srgbClr val="606060"/>
                </a:solidFill>
                <a:latin typeface="FreeSans"/>
                <a:cs typeface="FreeSans"/>
              </a:rPr>
              <a:t>Language</a:t>
            </a:r>
            <a:r>
              <a:rPr sz="1200" spc="75" dirty="0">
                <a:solidFill>
                  <a:srgbClr val="606060"/>
                </a:solidFill>
                <a:latin typeface="FreeSans"/>
                <a:cs typeface="FreeSans"/>
              </a:rPr>
              <a:t> </a:t>
            </a:r>
            <a:r>
              <a:rPr sz="1200" spc="5" dirty="0">
                <a:solidFill>
                  <a:srgbClr val="606060"/>
                </a:solidFill>
                <a:latin typeface="FreeSans"/>
                <a:cs typeface="FreeSans"/>
              </a:rPr>
              <a:t>Models</a:t>
            </a:r>
            <a:endParaRPr sz="1200">
              <a:latin typeface="FreeSans"/>
              <a:cs typeface="Free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55424" y="392975"/>
            <a:ext cx="304419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50" dirty="0"/>
              <a:t>Eﬃcient</a:t>
            </a:r>
            <a:r>
              <a:rPr spc="-25" dirty="0"/>
              <a:t> </a:t>
            </a:r>
            <a:r>
              <a:rPr spc="20" dirty="0"/>
              <a:t>pretraining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668594" y="102819"/>
            <a:ext cx="2501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30" dirty="0">
                <a:solidFill>
                  <a:srgbClr val="999999"/>
                </a:solidFill>
                <a:latin typeface="FreeSans"/>
                <a:cs typeface="FreeSans"/>
              </a:rPr>
              <a:t>295</a:t>
            </a:r>
            <a:endParaRPr sz="1000">
              <a:latin typeface="FreeSans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336231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4" y="1216356"/>
            <a:ext cx="8026400" cy="2743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606060"/>
                </a:solidFill>
                <a:latin typeface="FreeSans"/>
                <a:cs typeface="FreeSans"/>
              </a:rPr>
              <a:t>No </a:t>
            </a:r>
            <a:r>
              <a:rPr sz="1800" spc="-5" dirty="0">
                <a:solidFill>
                  <a:srgbClr val="606060"/>
                </a:solidFill>
                <a:latin typeface="FreeSans"/>
                <a:cs typeface="FreeSans"/>
              </a:rPr>
              <a:t>impact </a:t>
            </a:r>
            <a:r>
              <a:rPr sz="1800" spc="45" dirty="0">
                <a:solidFill>
                  <a:srgbClr val="606060"/>
                </a:solidFill>
                <a:latin typeface="FreeSans"/>
                <a:cs typeface="FreeSans"/>
              </a:rPr>
              <a:t>on </a:t>
            </a:r>
            <a:r>
              <a:rPr sz="1800" spc="15" dirty="0">
                <a:solidFill>
                  <a:srgbClr val="606060"/>
                </a:solidFill>
                <a:latin typeface="FreeSans"/>
                <a:cs typeface="FreeSans"/>
              </a:rPr>
              <a:t>zero/few-shot </a:t>
            </a:r>
            <a:r>
              <a:rPr sz="1800" spc="10" dirty="0">
                <a:solidFill>
                  <a:srgbClr val="606060"/>
                </a:solidFill>
                <a:latin typeface="FreeSans"/>
                <a:cs typeface="FreeSans"/>
              </a:rPr>
              <a:t>downstream </a:t>
            </a:r>
            <a:r>
              <a:rPr sz="1800" spc="15" dirty="0">
                <a:solidFill>
                  <a:srgbClr val="606060"/>
                </a:solidFill>
                <a:latin typeface="FreeSans"/>
                <a:cs typeface="FreeSans"/>
              </a:rPr>
              <a:t>performance </a:t>
            </a:r>
            <a:r>
              <a:rPr sz="1800" spc="25" dirty="0">
                <a:solidFill>
                  <a:srgbClr val="606060"/>
                </a:solidFill>
                <a:latin typeface="FreeSans"/>
                <a:cs typeface="FreeSans"/>
              </a:rPr>
              <a:t>but </a:t>
            </a:r>
            <a:r>
              <a:rPr sz="1800" spc="15" dirty="0">
                <a:solidFill>
                  <a:srgbClr val="606060"/>
                </a:solidFill>
                <a:latin typeface="FreeSans"/>
                <a:cs typeface="FreeSans"/>
              </a:rPr>
              <a:t>helps </a:t>
            </a:r>
            <a:r>
              <a:rPr sz="1800" spc="20" dirty="0">
                <a:solidFill>
                  <a:srgbClr val="606060"/>
                </a:solidFill>
                <a:latin typeface="FreeSans"/>
                <a:cs typeface="FreeSans"/>
              </a:rPr>
              <a:t>with</a:t>
            </a:r>
            <a:r>
              <a:rPr sz="1800" spc="-30" dirty="0">
                <a:solidFill>
                  <a:srgbClr val="606060"/>
                </a:solidFill>
                <a:latin typeface="FreeSans"/>
                <a:cs typeface="FreeSans"/>
              </a:rPr>
              <a:t> </a:t>
            </a:r>
            <a:r>
              <a:rPr sz="1800" spc="15" dirty="0">
                <a:solidFill>
                  <a:srgbClr val="606060"/>
                </a:solidFill>
                <a:latin typeface="FreeSans"/>
                <a:cs typeface="FreeSans"/>
              </a:rPr>
              <a:t>pretraining</a:t>
            </a:r>
            <a:endParaRPr sz="1800">
              <a:latin typeface="FreeSans"/>
              <a:cs typeface="FreeSans"/>
            </a:endParaRP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sz="1800" spc="10" dirty="0">
                <a:solidFill>
                  <a:srgbClr val="606060"/>
                </a:solidFill>
                <a:latin typeface="FreeSans"/>
                <a:cs typeface="FreeSans"/>
              </a:rPr>
              <a:t>Engineering</a:t>
            </a:r>
            <a:endParaRPr sz="1800">
              <a:latin typeface="FreeSans"/>
              <a:cs typeface="FreeSans"/>
            </a:endParaRPr>
          </a:p>
          <a:p>
            <a:pPr marL="469900" indent="-297815">
              <a:lnSpc>
                <a:spcPct val="100000"/>
              </a:lnSpc>
              <a:spcBef>
                <a:spcPts val="15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06060"/>
                </a:solidFill>
                <a:latin typeface="FreeSans"/>
                <a:cs typeface="FreeSans"/>
              </a:rPr>
              <a:t>Instabilities: </a:t>
            </a:r>
            <a:r>
              <a:rPr sz="1800" spc="-75" dirty="0">
                <a:solidFill>
                  <a:srgbClr val="606060"/>
                </a:solidFill>
                <a:latin typeface="FreeSans"/>
                <a:cs typeface="FreeSans"/>
              </a:rPr>
              <a:t>fp16 </a:t>
            </a:r>
            <a:r>
              <a:rPr sz="1800" spc="30" dirty="0">
                <a:solidFill>
                  <a:srgbClr val="606060"/>
                </a:solidFill>
                <a:latin typeface="FreeSans"/>
                <a:cs typeface="FreeSans"/>
              </a:rPr>
              <a:t>or</a:t>
            </a:r>
            <a:r>
              <a:rPr sz="1800" spc="105" dirty="0">
                <a:solidFill>
                  <a:srgbClr val="606060"/>
                </a:solidFill>
                <a:latin typeface="FreeSans"/>
                <a:cs typeface="FreeSans"/>
              </a:rPr>
              <a:t> </a:t>
            </a:r>
            <a:r>
              <a:rPr sz="1800" b="1" spc="-55" dirty="0">
                <a:solidFill>
                  <a:srgbClr val="606060"/>
                </a:solidFill>
                <a:latin typeface="FreeSans"/>
                <a:cs typeface="FreeSans"/>
              </a:rPr>
              <a:t>bﬂoat16</a:t>
            </a:r>
            <a:endParaRPr sz="1800">
              <a:latin typeface="FreeSans"/>
              <a:cs typeface="FreeSans"/>
            </a:endParaRPr>
          </a:p>
          <a:p>
            <a:pPr marL="469900" indent="-297815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20" dirty="0">
                <a:solidFill>
                  <a:srgbClr val="606060"/>
                </a:solidFill>
                <a:latin typeface="FreeSans"/>
                <a:cs typeface="FreeSans"/>
              </a:rPr>
              <a:t>Model </a:t>
            </a:r>
            <a:r>
              <a:rPr sz="1800" spc="-5" dirty="0">
                <a:solidFill>
                  <a:srgbClr val="606060"/>
                </a:solidFill>
                <a:latin typeface="FreeSans"/>
                <a:cs typeface="FreeSans"/>
              </a:rPr>
              <a:t>parallelism: </a:t>
            </a:r>
            <a:r>
              <a:rPr sz="1800" spc="25" dirty="0">
                <a:solidFill>
                  <a:srgbClr val="606060"/>
                </a:solidFill>
                <a:latin typeface="FreeSans"/>
                <a:cs typeface="FreeSans"/>
              </a:rPr>
              <a:t>pipeline </a:t>
            </a:r>
            <a:r>
              <a:rPr sz="1800" dirty="0">
                <a:solidFill>
                  <a:srgbClr val="606060"/>
                </a:solidFill>
                <a:latin typeface="FreeSans"/>
                <a:cs typeface="FreeSans"/>
              </a:rPr>
              <a:t>parallelism </a:t>
            </a:r>
            <a:r>
              <a:rPr sz="1800" spc="-130" dirty="0">
                <a:solidFill>
                  <a:srgbClr val="606060"/>
                </a:solidFill>
                <a:latin typeface="FreeSans"/>
                <a:cs typeface="FreeSans"/>
              </a:rPr>
              <a:t>(PP), </a:t>
            </a:r>
            <a:r>
              <a:rPr sz="1800" spc="15" dirty="0">
                <a:solidFill>
                  <a:srgbClr val="606060"/>
                </a:solidFill>
                <a:latin typeface="FreeSans"/>
                <a:cs typeface="FreeSans"/>
              </a:rPr>
              <a:t>tensor </a:t>
            </a:r>
            <a:r>
              <a:rPr sz="1800" dirty="0">
                <a:solidFill>
                  <a:srgbClr val="606060"/>
                </a:solidFill>
                <a:latin typeface="FreeSans"/>
                <a:cs typeface="FreeSans"/>
              </a:rPr>
              <a:t>parallelism</a:t>
            </a:r>
            <a:r>
              <a:rPr sz="1800" spc="-160" dirty="0">
                <a:solidFill>
                  <a:srgbClr val="606060"/>
                </a:solidFill>
                <a:latin typeface="FreeSans"/>
                <a:cs typeface="FreeSans"/>
              </a:rPr>
              <a:t> </a:t>
            </a:r>
            <a:r>
              <a:rPr sz="1800" spc="-140" dirty="0">
                <a:solidFill>
                  <a:srgbClr val="606060"/>
                </a:solidFill>
                <a:latin typeface="FreeSans"/>
                <a:cs typeface="FreeSans"/>
              </a:rPr>
              <a:t>(TP)</a:t>
            </a:r>
            <a:endParaRPr sz="1800">
              <a:latin typeface="FreeSans"/>
              <a:cs typeface="FreeSans"/>
            </a:endParaRPr>
          </a:p>
          <a:p>
            <a:pPr marL="469900" indent="-297815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spc="-5" dirty="0">
                <a:solidFill>
                  <a:srgbClr val="606060"/>
                </a:solidFill>
                <a:latin typeface="FreeSans"/>
                <a:cs typeface="FreeSans"/>
              </a:rPr>
              <a:t>Hardware: </a:t>
            </a:r>
            <a:r>
              <a:rPr sz="1800" spc="-65" dirty="0">
                <a:solidFill>
                  <a:srgbClr val="606060"/>
                </a:solidFill>
                <a:latin typeface="FreeSans"/>
                <a:cs typeface="FreeSans"/>
              </a:rPr>
              <a:t>V100, </a:t>
            </a:r>
            <a:r>
              <a:rPr sz="1800" spc="-70" dirty="0">
                <a:solidFill>
                  <a:srgbClr val="606060"/>
                </a:solidFill>
                <a:latin typeface="FreeSans"/>
                <a:cs typeface="FreeSans"/>
              </a:rPr>
              <a:t>A100,</a:t>
            </a:r>
            <a:r>
              <a:rPr sz="1800" spc="95" dirty="0">
                <a:solidFill>
                  <a:srgbClr val="606060"/>
                </a:solidFill>
                <a:latin typeface="FreeSans"/>
                <a:cs typeface="FreeSans"/>
              </a:rPr>
              <a:t> </a:t>
            </a:r>
            <a:r>
              <a:rPr sz="1800" spc="-85" dirty="0">
                <a:solidFill>
                  <a:srgbClr val="606060"/>
                </a:solidFill>
                <a:latin typeface="FreeSans"/>
                <a:cs typeface="FreeSans"/>
              </a:rPr>
              <a:t>TPUs</a:t>
            </a:r>
            <a:endParaRPr sz="1800">
              <a:latin typeface="FreeSans"/>
              <a:cs typeface="FreeSans"/>
            </a:endParaRPr>
          </a:p>
          <a:p>
            <a:pPr marL="469900" indent="-297815">
              <a:lnSpc>
                <a:spcPct val="100000"/>
              </a:lnSpc>
              <a:spcBef>
                <a:spcPts val="325"/>
              </a:spcBef>
              <a:buChar char="-"/>
              <a:tabLst>
                <a:tab pos="469265" algn="l"/>
                <a:tab pos="469900" algn="l"/>
              </a:tabLst>
            </a:pPr>
            <a:r>
              <a:rPr sz="1800" dirty="0">
                <a:solidFill>
                  <a:srgbClr val="606060"/>
                </a:solidFill>
                <a:latin typeface="FreeSans"/>
                <a:cs typeface="FreeSans"/>
              </a:rPr>
              <a:t>Hardware</a:t>
            </a:r>
            <a:r>
              <a:rPr sz="1800" spc="5" dirty="0">
                <a:solidFill>
                  <a:srgbClr val="606060"/>
                </a:solidFill>
                <a:latin typeface="FreeSans"/>
                <a:cs typeface="FreeSans"/>
              </a:rPr>
              <a:t> </a:t>
            </a:r>
            <a:r>
              <a:rPr sz="1800" spc="25" dirty="0">
                <a:solidFill>
                  <a:srgbClr val="606060"/>
                </a:solidFill>
                <a:latin typeface="FreeSans"/>
                <a:cs typeface="FreeSans"/>
              </a:rPr>
              <a:t>throughput</a:t>
            </a:r>
            <a:endParaRPr sz="1800">
              <a:latin typeface="FreeSans"/>
              <a:cs typeface="FreeSans"/>
            </a:endParaRPr>
          </a:p>
          <a:p>
            <a:pPr marL="645160">
              <a:lnSpc>
                <a:spcPct val="100000"/>
              </a:lnSpc>
              <a:spcBef>
                <a:spcPts val="340"/>
              </a:spcBef>
              <a:tabLst>
                <a:tab pos="926465" algn="l"/>
              </a:tabLst>
            </a:pPr>
            <a:r>
              <a:rPr sz="1400" spc="-50" dirty="0">
                <a:solidFill>
                  <a:srgbClr val="606060"/>
                </a:solidFill>
                <a:latin typeface="FreeSans"/>
                <a:cs typeface="FreeSans"/>
              </a:rPr>
              <a:t>-	</a:t>
            </a:r>
            <a:r>
              <a:rPr sz="1400" spc="-25" dirty="0">
                <a:solidFill>
                  <a:srgbClr val="606060"/>
                </a:solidFill>
                <a:latin typeface="FreeSans"/>
                <a:cs typeface="FreeSans"/>
              </a:rPr>
              <a:t>Small </a:t>
            </a:r>
            <a:r>
              <a:rPr sz="1400" dirty="0">
                <a:solidFill>
                  <a:srgbClr val="606060"/>
                </a:solidFill>
                <a:latin typeface="FreeSans"/>
                <a:cs typeface="FreeSans"/>
              </a:rPr>
              <a:t>tweaks </a:t>
            </a:r>
            <a:r>
              <a:rPr sz="1400" spc="35" dirty="0">
                <a:solidFill>
                  <a:srgbClr val="606060"/>
                </a:solidFill>
                <a:latin typeface="FreeSans"/>
                <a:cs typeface="FreeSans"/>
              </a:rPr>
              <a:t>to </a:t>
            </a:r>
            <a:r>
              <a:rPr sz="1400" spc="10" dirty="0">
                <a:solidFill>
                  <a:srgbClr val="606060"/>
                </a:solidFill>
                <a:latin typeface="FreeSans"/>
                <a:cs typeface="FreeSans"/>
              </a:rPr>
              <a:t>ratio </a:t>
            </a:r>
            <a:r>
              <a:rPr sz="1400" spc="25" dirty="0">
                <a:solidFill>
                  <a:srgbClr val="606060"/>
                </a:solidFill>
                <a:latin typeface="FreeSans"/>
                <a:cs typeface="FreeSans"/>
              </a:rPr>
              <a:t>of </a:t>
            </a:r>
            <a:r>
              <a:rPr sz="1400" spc="20" dirty="0">
                <a:solidFill>
                  <a:srgbClr val="606060"/>
                </a:solidFill>
                <a:latin typeface="FreeSans"/>
                <a:cs typeface="FreeSans"/>
              </a:rPr>
              <a:t>depth/width </a:t>
            </a:r>
            <a:r>
              <a:rPr sz="1400" spc="10" dirty="0">
                <a:solidFill>
                  <a:srgbClr val="606060"/>
                </a:solidFill>
                <a:latin typeface="FreeSans"/>
                <a:cs typeface="FreeSans"/>
              </a:rPr>
              <a:t>lead </a:t>
            </a:r>
            <a:r>
              <a:rPr sz="1400" spc="35" dirty="0">
                <a:solidFill>
                  <a:srgbClr val="606060"/>
                </a:solidFill>
                <a:latin typeface="FreeSans"/>
                <a:cs typeface="FreeSans"/>
              </a:rPr>
              <a:t>to </a:t>
            </a:r>
            <a:r>
              <a:rPr sz="1400" spc="25" dirty="0">
                <a:solidFill>
                  <a:srgbClr val="606060"/>
                </a:solidFill>
                <a:latin typeface="FreeSans"/>
                <a:cs typeface="FreeSans"/>
              </a:rPr>
              <a:t>huge diﬀerence </a:t>
            </a:r>
            <a:r>
              <a:rPr sz="1400" spc="10" dirty="0">
                <a:solidFill>
                  <a:srgbClr val="606060"/>
                </a:solidFill>
                <a:latin typeface="FreeSans"/>
                <a:cs typeface="FreeSans"/>
              </a:rPr>
              <a:t>in</a:t>
            </a:r>
            <a:r>
              <a:rPr sz="1400" spc="-40" dirty="0">
                <a:solidFill>
                  <a:srgbClr val="606060"/>
                </a:solidFill>
                <a:latin typeface="FreeSans"/>
                <a:cs typeface="FreeSans"/>
              </a:rPr>
              <a:t> </a:t>
            </a:r>
            <a:r>
              <a:rPr sz="1400" spc="20" dirty="0">
                <a:solidFill>
                  <a:srgbClr val="606060"/>
                </a:solidFill>
                <a:latin typeface="FreeSans"/>
                <a:cs typeface="FreeSans"/>
              </a:rPr>
              <a:t>throughput</a:t>
            </a:r>
            <a:endParaRPr sz="1400">
              <a:latin typeface="FreeSans"/>
              <a:cs typeface="FreeSans"/>
            </a:endParaRPr>
          </a:p>
          <a:p>
            <a:pPr marL="172085">
              <a:lnSpc>
                <a:spcPct val="100000"/>
              </a:lnSpc>
              <a:spcBef>
                <a:spcPts val="235"/>
              </a:spcBef>
              <a:tabLst>
                <a:tab pos="469265" algn="l"/>
              </a:tabLst>
            </a:pPr>
            <a:r>
              <a:rPr sz="1800" spc="-60" dirty="0">
                <a:solidFill>
                  <a:srgbClr val="606060"/>
                </a:solidFill>
                <a:latin typeface="FreeSans"/>
                <a:cs typeface="FreeSans"/>
              </a:rPr>
              <a:t>-	</a:t>
            </a:r>
            <a:r>
              <a:rPr sz="1800" spc="15" dirty="0">
                <a:solidFill>
                  <a:srgbClr val="606060"/>
                </a:solidFill>
                <a:latin typeface="FreeSans"/>
                <a:cs typeface="FreeSans"/>
              </a:rPr>
              <a:t>…</a:t>
            </a:r>
            <a:endParaRPr sz="1800">
              <a:latin typeface="FreeSans"/>
              <a:cs typeface="FreeSan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5424" y="392975"/>
            <a:ext cx="4337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Engineering</a:t>
            </a:r>
            <a:r>
              <a:rPr spc="-10" dirty="0"/>
              <a:t> </a:t>
            </a:r>
            <a:r>
              <a:rPr spc="10" dirty="0"/>
              <a:t>Considerations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68468" y="102819"/>
            <a:ext cx="25019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30" dirty="0">
                <a:solidFill>
                  <a:srgbClr val="999999"/>
                </a:solidFill>
                <a:latin typeface="FreeSans"/>
                <a:cs typeface="FreeSans"/>
              </a:rPr>
              <a:t>296</a:t>
            </a:r>
            <a:endParaRPr sz="1000">
              <a:latin typeface="FreeSans"/>
              <a:cs typeface="FreeSans"/>
            </a:endParaRPr>
          </a:p>
        </p:txBody>
      </p:sp>
    </p:spTree>
    <p:extLst>
      <p:ext uri="{BB962C8B-B14F-4D97-AF65-F5344CB8AC3E}">
        <p14:creationId xmlns:p14="http://schemas.microsoft.com/office/powerpoint/2010/main" val="793152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7297-0B8B-E5E2-3626-F4A67E21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4AF2C-0C06-3BF3-21E9-FFD424D32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6426E924-26F4-C150-5C52-CBABCB6A8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3" y="751426"/>
            <a:ext cx="7259893" cy="375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9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2ECF-073E-E04B-C660-2FC94FB7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/>
              <a:t>Distillation, efficiency, </a:t>
            </a:r>
            <a:br>
              <a:rPr lang="en-US" sz="2800" dirty="0"/>
            </a:br>
            <a:r>
              <a:rPr lang="en-US" sz="2800"/>
              <a:t>Quantization, etc.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5824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4604-CC94-9EBA-87E5-EAE46A17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FBD58-63CA-25C2-7FF2-2E8B1E583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  <a:latin typeface="Arial"/>
              </a:rPr>
              <a:t>- BERT is too big </a:t>
            </a:r>
            <a:endParaRPr lang="en-US">
              <a:solidFill>
                <a:schemeClr val="tx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1600">
              <a:solidFill>
                <a:schemeClr val="tx1"/>
              </a:solidFill>
              <a:latin typeface="Arial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600">
                <a:solidFill>
                  <a:schemeClr val="tx1"/>
                </a:solidFill>
                <a:latin typeface="Arial"/>
              </a:rPr>
              <a:t>- Bert uses roughly 110 million parameters for its base form which means it take a long time to train , the larger form of BERT has 340 million parameters.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600">
              <a:solidFill>
                <a:schemeClr val="tx1"/>
              </a:solidFill>
              <a:latin typeface="Arial"/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 sz="1600">
                <a:solidFill>
                  <a:schemeClr val="tx1"/>
                </a:solidFill>
                <a:latin typeface="Arial"/>
              </a:rPr>
              <a:t>- This means a 12 layer transformer BERT takes 4 days to train !!</a:t>
            </a:r>
          </a:p>
          <a:p>
            <a:pPr marL="114300" indent="0">
              <a:lnSpc>
                <a:spcPct val="114999"/>
              </a:lnSpc>
              <a:buNone/>
            </a:pPr>
            <a:endParaRPr lang="en-US" sz="1600">
              <a:solidFill>
                <a:schemeClr val="tx1"/>
              </a:solidFill>
              <a:latin typeface="Arial"/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 sz="1600">
              <a:solidFill>
                <a:schemeClr val="tx1"/>
              </a:solidFill>
              <a:latin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0AA1C2-5E0C-4A1F-0C2E-85BC02020E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lang="e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BB2FA-DD33-5508-E9B7-ACC9062F605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"/>
              <a:t>🔭: Muzzi </a:t>
            </a:r>
            <a:r>
              <a:rPr lang="en" err="1"/>
              <a:t>Godil</a:t>
            </a:r>
            <a:r>
              <a:rPr lang="en"/>
              <a:t> </a:t>
            </a:r>
            <a:endParaRPr lang="en-US"/>
          </a:p>
          <a:p>
            <a:pPr>
              <a:lnSpc>
                <a:spcPct val="114999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2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3175A-6197-9717-BA09-40D6F18E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do we make BERT smaller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21E19-E08C-7FB1-5DA7-B72730477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>
                <a:solidFill>
                  <a:schemeClr val="tx1"/>
                </a:solidFill>
              </a:rPr>
              <a:t>1) Pruning:</a:t>
            </a:r>
          </a:p>
          <a:p>
            <a:pPr marL="114300" indent="0">
              <a:lnSpc>
                <a:spcPct val="114999"/>
              </a:lnSpc>
              <a:buNone/>
            </a:pPr>
            <a:endParaRPr lang="en-US">
              <a:solidFill>
                <a:schemeClr val="tx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solidFill>
                  <a:schemeClr val="tx1"/>
                </a:solidFill>
              </a:rPr>
              <a:t>This helps us identify the correct subnetwork needed </a:t>
            </a:r>
          </a:p>
          <a:p>
            <a:pPr marL="114300" indent="0">
              <a:lnSpc>
                <a:spcPct val="114999"/>
              </a:lnSpc>
              <a:buNone/>
            </a:pPr>
            <a:endParaRPr lang="en-US">
              <a:solidFill>
                <a:schemeClr val="tx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r>
              <a:rPr lang="en-US">
                <a:solidFill>
                  <a:schemeClr val="tx1"/>
                </a:solidFill>
              </a:rPr>
              <a:t>A MIT ICLR Study says rewinding and training gives great factorization results</a:t>
            </a:r>
          </a:p>
          <a:p>
            <a:pPr marL="114300" indent="0">
              <a:lnSpc>
                <a:spcPct val="114999"/>
              </a:lnSpc>
              <a:buNone/>
            </a:pPr>
            <a:endParaRPr lang="en-US">
              <a:solidFill>
                <a:schemeClr val="tx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solidFill>
                <a:schemeClr val="tx1"/>
              </a:solidFill>
            </a:endParaRPr>
          </a:p>
          <a:p>
            <a:pPr marL="114300" indent="0">
              <a:lnSpc>
                <a:spcPct val="114999"/>
              </a:lnSpc>
              <a:buNone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A5E6D-E15C-942D-8174-3B41E59810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lang="e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1BFE19-806F-25AC-829A-EC24FE2B9AC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"/>
              <a:t>🔭: Muzzi </a:t>
            </a:r>
            <a:r>
              <a:rPr lang="en" err="1"/>
              <a:t>Godil</a:t>
            </a:r>
            <a:r>
              <a:rPr lang="en"/>
              <a:t> </a:t>
            </a:r>
            <a:endParaRPr lang="en-US"/>
          </a:p>
          <a:p>
            <a:pPr>
              <a:lnSpc>
                <a:spcPct val="114999"/>
              </a:lnSpc>
            </a:pPr>
            <a:endParaRPr lang="en-US"/>
          </a:p>
        </p:txBody>
      </p:sp>
      <p:pic>
        <p:nvPicPr>
          <p:cNvPr id="6" name="Picture 6" descr="Shape&#10;&#10;Description automatically generated">
            <a:extLst>
              <a:ext uri="{FF2B5EF4-FFF2-40B4-BE49-F238E27FC236}">
                <a16:creationId xmlns:a16="http://schemas.microsoft.com/office/drawing/2014/main" id="{AC7D0DEA-96B4-3C1C-2707-0C7E49B2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2582" y="299518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4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F866-F8F6-9543-F171-D312CD47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do we make BERT smaller ?</a:t>
            </a: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AB22B-A3BD-657E-F5C9-506850725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solidFill>
                  <a:schemeClr val="tx1"/>
                </a:solidFill>
                <a:latin typeface="Calibri"/>
              </a:rPr>
              <a:t>2) Parameter sharing:</a:t>
            </a:r>
          </a:p>
          <a:p>
            <a:pPr>
              <a:lnSpc>
                <a:spcPct val="114999"/>
              </a:lnSpc>
              <a:buNone/>
            </a:pPr>
            <a:endParaRPr lang="en-US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Calibri"/>
              </a:rPr>
              <a:t>Creates a shared feature space which enables the same feature detector to be used across everything on one plane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endParaRPr lang="en-US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Calibri"/>
              </a:rPr>
              <a:t>To put into context for </a:t>
            </a:r>
            <a:r>
              <a:rPr lang="en-US" err="1">
                <a:solidFill>
                  <a:schemeClr val="tx1"/>
                </a:solidFill>
                <a:latin typeface="Calibri"/>
              </a:rPr>
              <a:t>AlexNet</a:t>
            </a:r>
            <a:r>
              <a:rPr lang="en-US">
                <a:solidFill>
                  <a:schemeClr val="tx1"/>
                </a:solidFill>
                <a:latin typeface="Calibri"/>
              </a:rPr>
              <a:t>: 105,415,600‬ weights vs 34,944 weights</a:t>
            </a:r>
            <a:endParaRPr lang="en-US" b="1" i="1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buNone/>
            </a:pPr>
            <a:endParaRPr lang="en-US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46C80-0F1F-4502-5B73-12BC97C543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 lang="e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0CE48-99D9-D793-9E22-3D2643A1167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"/>
              <a:t>🔭: Muzzi </a:t>
            </a:r>
            <a:r>
              <a:rPr lang="en" err="1"/>
              <a:t>Godil</a:t>
            </a:r>
            <a:r>
              <a:rPr lang="en"/>
              <a:t> </a:t>
            </a:r>
            <a:endParaRPr lang="en-US"/>
          </a:p>
          <a:p>
            <a:pPr>
              <a:lnSpc>
                <a:spcPct val="114999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F866-F8F6-9543-F171-D312CD47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do we make BERT smaller ?</a:t>
            </a: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AB22B-A3BD-657E-F5C9-506850725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>
                <a:solidFill>
                  <a:schemeClr val="tx1"/>
                </a:solidFill>
                <a:latin typeface="Calibri"/>
              </a:rPr>
              <a:t>3) Knowledge Distillation:</a:t>
            </a:r>
          </a:p>
          <a:p>
            <a:pPr>
              <a:lnSpc>
                <a:spcPct val="114999"/>
              </a:lnSpc>
              <a:buNone/>
            </a:pPr>
            <a:endParaRPr lang="en-US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Calibri"/>
              </a:rPr>
              <a:t>This allows efficient distilling of information from a pretrained BERT to a smaller model that can still work with great accuracy but much faster</a:t>
            </a:r>
          </a:p>
          <a:p>
            <a:pPr>
              <a:lnSpc>
                <a:spcPct val="114999"/>
              </a:lnSpc>
              <a:buFont typeface="Arial"/>
              <a:buChar char="•"/>
            </a:pPr>
            <a:endParaRPr lang="en-US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114999"/>
              </a:lnSpc>
              <a:buFont typeface="Arial"/>
              <a:buChar char="•"/>
            </a:pPr>
            <a:endParaRPr lang="en-US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-US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Student-Teacher training where a teacher network adds its error to the student’s loss function, thus, helping the student network to converge to a better solution.</a:t>
            </a:r>
            <a:endParaRPr lang="en-US">
              <a:solidFill>
                <a:schemeClr val="tx1"/>
              </a:solidFill>
            </a:endParaRPr>
          </a:p>
          <a:p>
            <a:pPr>
              <a:lnSpc>
                <a:spcPct val="114999"/>
              </a:lnSpc>
              <a:buNone/>
            </a:pPr>
            <a:endParaRPr lang="en-US">
              <a:solidFill>
                <a:schemeClr val="tx1"/>
              </a:solidFill>
              <a:latin typeface="Calibri"/>
            </a:endParaRPr>
          </a:p>
          <a:p>
            <a:pPr>
              <a:lnSpc>
                <a:spcPct val="114999"/>
              </a:lnSpc>
              <a:buNone/>
            </a:pPr>
            <a:endParaRPr lang="en-US">
              <a:solidFill>
                <a:schemeClr val="tx1"/>
              </a:solidFill>
              <a:latin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46C80-0F1F-4502-5B73-12BC97C543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lang="e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80CE48-99D9-D793-9E22-3D2643A1167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"/>
              <a:t>🔭: Muzzi </a:t>
            </a:r>
            <a:r>
              <a:rPr lang="en" err="1"/>
              <a:t>Godil</a:t>
            </a:r>
            <a:r>
              <a:rPr lang="en"/>
              <a:t> </a:t>
            </a:r>
            <a:endParaRPr lang="en-US"/>
          </a:p>
          <a:p>
            <a:pPr>
              <a:lnSpc>
                <a:spcPct val="114999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7854" y="578611"/>
            <a:ext cx="4856321" cy="98108"/>
          </a:xfrm>
          <a:custGeom>
            <a:avLst/>
            <a:gdLst/>
            <a:ahLst/>
            <a:cxnLst/>
            <a:rect l="l" t="t" r="r" b="b"/>
            <a:pathLst>
              <a:path w="6475095" h="130809">
                <a:moveTo>
                  <a:pt x="6474895" y="0"/>
                </a:moveTo>
                <a:lnTo>
                  <a:pt x="0" y="0"/>
                </a:lnTo>
                <a:lnTo>
                  <a:pt x="0" y="130218"/>
                </a:lnTo>
                <a:lnTo>
                  <a:pt x="6474895" y="130218"/>
                </a:lnTo>
                <a:lnTo>
                  <a:pt x="647489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" name="object 3"/>
          <p:cNvSpPr txBox="1"/>
          <p:nvPr/>
        </p:nvSpPr>
        <p:spPr>
          <a:xfrm>
            <a:off x="871999" y="891159"/>
            <a:ext cx="6910864" cy="1631089"/>
          </a:xfrm>
          <a:prstGeom prst="rect">
            <a:avLst/>
          </a:prstGeom>
        </p:spPr>
        <p:txBody>
          <a:bodyPr vert="horz" wrap="square" lIns="0" tIns="153353" rIns="0" bIns="0" rtlCol="0">
            <a:spAutoFit/>
          </a:bodyPr>
          <a:lstStyle/>
          <a:p>
            <a:pPr marL="9525" algn="just">
              <a:spcBef>
                <a:spcPts val="1208"/>
              </a:spcBef>
            </a:pPr>
            <a:r>
              <a:rPr sz="1800" spc="-11" dirty="0">
                <a:solidFill>
                  <a:srgbClr val="C00000"/>
                </a:solidFill>
                <a:latin typeface="Microsoft Sans Serif"/>
                <a:cs typeface="Microsoft Sans Serif"/>
              </a:rPr>
              <a:t>There</a:t>
            </a:r>
            <a:r>
              <a:rPr sz="18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are</a:t>
            </a:r>
            <a:r>
              <a:rPr sz="1800" spc="19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15" dirty="0">
                <a:solidFill>
                  <a:srgbClr val="C00000"/>
                </a:solidFill>
                <a:latin typeface="Microsoft Sans Serif"/>
                <a:cs typeface="Microsoft Sans Serif"/>
              </a:rPr>
              <a:t>several</a:t>
            </a:r>
            <a:r>
              <a:rPr sz="18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49" dirty="0">
                <a:solidFill>
                  <a:srgbClr val="C00000"/>
                </a:solidFill>
                <a:latin typeface="Microsoft Sans Serif"/>
                <a:cs typeface="Microsoft Sans Serif"/>
              </a:rPr>
              <a:t>issues</a:t>
            </a:r>
            <a:r>
              <a:rPr sz="1800" spc="11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113" dirty="0">
                <a:solidFill>
                  <a:srgbClr val="C00000"/>
                </a:solidFill>
                <a:latin typeface="Microsoft Sans Serif"/>
                <a:cs typeface="Microsoft Sans Serif"/>
              </a:rPr>
              <a:t>to</a:t>
            </a:r>
            <a:r>
              <a:rPr sz="18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45" dirty="0">
                <a:solidFill>
                  <a:srgbClr val="C00000"/>
                </a:solidFill>
                <a:latin typeface="Microsoft Sans Serif"/>
                <a:cs typeface="Microsoft Sans Serif"/>
              </a:rPr>
              <a:t>be</a:t>
            </a:r>
            <a:r>
              <a:rPr sz="1800" spc="19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-8" dirty="0">
                <a:solidFill>
                  <a:srgbClr val="C00000"/>
                </a:solidFill>
                <a:latin typeface="Microsoft Sans Serif"/>
                <a:cs typeface="Microsoft Sans Serif"/>
              </a:rPr>
              <a:t>aware</a:t>
            </a:r>
            <a:r>
              <a:rPr sz="18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53" dirty="0">
                <a:solidFill>
                  <a:srgbClr val="C00000"/>
                </a:solidFill>
                <a:latin typeface="Microsoft Sans Serif"/>
                <a:cs typeface="Microsoft Sans Serif"/>
              </a:rPr>
              <a:t>of:</a:t>
            </a:r>
            <a:endParaRPr sz="1800">
              <a:latin typeface="Microsoft Sans Serif"/>
              <a:cs typeface="Microsoft Sans Serif"/>
            </a:endParaRPr>
          </a:p>
          <a:p>
            <a:pPr marL="266700" marR="3810" indent="-257175" algn="just">
              <a:lnSpc>
                <a:spcPct val="149200"/>
              </a:lnSpc>
              <a:spcBef>
                <a:spcPts val="71"/>
              </a:spcBef>
              <a:buFont typeface="Arial MT"/>
              <a:buChar char="•"/>
              <a:tabLst>
                <a:tab pos="266700" algn="l"/>
              </a:tabLst>
            </a:pPr>
            <a:r>
              <a:rPr sz="1800" spc="79" dirty="0">
                <a:latin typeface="Microsoft Sans Serif"/>
                <a:cs typeface="Microsoft Sans Serif"/>
              </a:rPr>
              <a:t>It </a:t>
            </a:r>
            <a:r>
              <a:rPr sz="1800" spc="-45" dirty="0">
                <a:latin typeface="Microsoft Sans Serif"/>
                <a:cs typeface="Microsoft Sans Serif"/>
              </a:rPr>
              <a:t>is </a:t>
            </a:r>
            <a:r>
              <a:rPr sz="1800" spc="15" dirty="0">
                <a:latin typeface="Microsoft Sans Serif"/>
                <a:cs typeface="Microsoft Sans Serif"/>
              </a:rPr>
              <a:t>very </a:t>
            </a:r>
            <a:r>
              <a:rPr sz="1800" u="sng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costly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113" dirty="0">
                <a:latin typeface="Microsoft Sans Serif"/>
                <a:cs typeface="Microsoft Sans Serif"/>
              </a:rPr>
              <a:t>to </a:t>
            </a:r>
            <a:r>
              <a:rPr sz="1800" spc="34" dirty="0">
                <a:latin typeface="Microsoft Sans Serif"/>
                <a:cs typeface="Microsoft Sans Serif"/>
              </a:rPr>
              <a:t>train </a:t>
            </a:r>
            <a:r>
              <a:rPr sz="1800" spc="11" dirty="0">
                <a:latin typeface="Microsoft Sans Serif"/>
                <a:cs typeface="Microsoft Sans Serif"/>
              </a:rPr>
              <a:t>these </a:t>
            </a:r>
            <a:r>
              <a:rPr sz="1800" spc="15" dirty="0">
                <a:latin typeface="Microsoft Sans Serif"/>
                <a:cs typeface="Microsoft Sans Serif"/>
              </a:rPr>
              <a:t>large models. </a:t>
            </a:r>
            <a:r>
              <a:rPr sz="1800" spc="-26" dirty="0">
                <a:latin typeface="Microsoft Sans Serif"/>
                <a:cs typeface="Microsoft Sans Serif"/>
              </a:rPr>
              <a:t>The </a:t>
            </a:r>
            <a:r>
              <a:rPr sz="1800" dirty="0">
                <a:latin typeface="Microsoft Sans Serif"/>
                <a:cs typeface="Microsoft Sans Serif"/>
              </a:rPr>
              <a:t>companies </a:t>
            </a:r>
            <a:r>
              <a:rPr sz="1800" spc="41" dirty="0">
                <a:latin typeface="Microsoft Sans Serif"/>
                <a:cs typeface="Microsoft Sans Serif"/>
              </a:rPr>
              <a:t>who </a:t>
            </a:r>
            <a:r>
              <a:rPr sz="1800" spc="45" dirty="0">
                <a:latin typeface="Microsoft Sans Serif"/>
                <a:cs typeface="Microsoft Sans Serif"/>
              </a:rPr>
              <a:t> </a:t>
            </a:r>
            <a:r>
              <a:rPr sz="1800" spc="38" dirty="0">
                <a:latin typeface="Microsoft Sans Serif"/>
                <a:cs typeface="Microsoft Sans Serif"/>
              </a:rPr>
              <a:t>develop </a:t>
            </a:r>
            <a:r>
              <a:rPr sz="1800" spc="11" dirty="0">
                <a:latin typeface="Microsoft Sans Serif"/>
                <a:cs typeface="Microsoft Sans Serif"/>
              </a:rPr>
              <a:t>these </a:t>
            </a:r>
            <a:r>
              <a:rPr sz="1800" spc="19" dirty="0">
                <a:latin typeface="Microsoft Sans Serif"/>
                <a:cs typeface="Microsoft Sans Serif"/>
              </a:rPr>
              <a:t>models </a:t>
            </a:r>
            <a:r>
              <a:rPr sz="1800" spc="-26" dirty="0">
                <a:latin typeface="Microsoft Sans Serif"/>
                <a:cs typeface="Microsoft Sans Serif"/>
              </a:rPr>
              <a:t>easily </a:t>
            </a:r>
            <a:r>
              <a:rPr sz="1800" spc="15" dirty="0">
                <a:latin typeface="Microsoft Sans Serif"/>
                <a:cs typeface="Microsoft Sans Serif"/>
              </a:rPr>
              <a:t>spend </a:t>
            </a:r>
            <a:r>
              <a:rPr sz="1800" spc="-34" dirty="0">
                <a:latin typeface="Microsoft Sans Serif"/>
                <a:cs typeface="Microsoft Sans Serif"/>
              </a:rPr>
              <a:t>an </a:t>
            </a:r>
            <a:r>
              <a:rPr sz="1800" spc="34" dirty="0">
                <a:latin typeface="Microsoft Sans Serif"/>
                <a:cs typeface="Microsoft Sans Serif"/>
              </a:rPr>
              <a:t>entire </a:t>
            </a:r>
            <a:r>
              <a:rPr sz="1800" spc="53" dirty="0">
                <a:latin typeface="Microsoft Sans Serif"/>
                <a:cs typeface="Microsoft Sans Serif"/>
              </a:rPr>
              <a:t>month </a:t>
            </a:r>
            <a:r>
              <a:rPr sz="1800" spc="34" dirty="0">
                <a:latin typeface="Microsoft Sans Serif"/>
                <a:cs typeface="Microsoft Sans Serif"/>
              </a:rPr>
              <a:t>training </a:t>
            </a:r>
            <a:r>
              <a:rPr sz="1800" spc="19" dirty="0">
                <a:latin typeface="Microsoft Sans Serif"/>
                <a:cs typeface="Microsoft Sans Serif"/>
              </a:rPr>
              <a:t>one </a:t>
            </a:r>
            <a:r>
              <a:rPr sz="1800" spc="-469" dirty="0">
                <a:latin typeface="Microsoft Sans Serif"/>
                <a:cs typeface="Microsoft Sans Serif"/>
              </a:rPr>
              <a:t> </a:t>
            </a:r>
            <a:r>
              <a:rPr sz="1800" spc="34" dirty="0">
                <a:latin typeface="Microsoft Sans Serif"/>
                <a:cs typeface="Microsoft Sans Serif"/>
              </a:rPr>
              <a:t>model,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8" dirty="0">
                <a:latin typeface="Microsoft Sans Serif"/>
                <a:cs typeface="Microsoft Sans Serif"/>
              </a:rPr>
              <a:t>which</a:t>
            </a:r>
            <a:r>
              <a:rPr sz="1800" spc="19" dirty="0">
                <a:latin typeface="Microsoft Sans Serif"/>
                <a:cs typeface="Microsoft Sans Serif"/>
              </a:rPr>
              <a:t> </a:t>
            </a:r>
            <a:r>
              <a:rPr sz="1800" spc="-53" dirty="0">
                <a:latin typeface="Microsoft Sans Serif"/>
                <a:cs typeface="Microsoft Sans Serif"/>
              </a:rPr>
              <a:t>uses</a:t>
            </a:r>
            <a:r>
              <a:rPr sz="1800" spc="19" dirty="0">
                <a:latin typeface="Microsoft Sans Serif"/>
                <a:cs typeface="Microsoft Sans Serif"/>
              </a:rPr>
              <a:t> </a:t>
            </a:r>
            <a:r>
              <a:rPr sz="1800" spc="23" dirty="0">
                <a:solidFill>
                  <a:srgbClr val="C00000"/>
                </a:solidFill>
                <a:latin typeface="Microsoft Sans Serif"/>
                <a:cs typeface="Microsoft Sans Serif"/>
              </a:rPr>
              <a:t>incredible </a:t>
            </a:r>
            <a:r>
              <a:rPr sz="1800" spc="11" dirty="0">
                <a:solidFill>
                  <a:srgbClr val="C00000"/>
                </a:solidFill>
                <a:latin typeface="Microsoft Sans Serif"/>
                <a:cs typeface="Microsoft Sans Serif"/>
              </a:rPr>
              <a:t>amounts</a:t>
            </a:r>
            <a:r>
              <a:rPr sz="1800" spc="15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spc="79" dirty="0">
                <a:solidFill>
                  <a:srgbClr val="C00000"/>
                </a:solidFill>
                <a:latin typeface="Microsoft Sans Serif"/>
                <a:cs typeface="Microsoft Sans Serif"/>
              </a:rPr>
              <a:t>of</a:t>
            </a:r>
            <a:r>
              <a:rPr sz="1800" spc="19" dirty="0">
                <a:solidFill>
                  <a:srgbClr val="C00000"/>
                </a:solidFill>
                <a:latin typeface="Microsoft Sans Serif"/>
                <a:cs typeface="Microsoft Sans Serif"/>
              </a:rPr>
              <a:t> electricity.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1999" y="2681097"/>
            <a:ext cx="4072890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66700" indent="-257175">
              <a:spcBef>
                <a:spcPts val="75"/>
              </a:spcBef>
              <a:buFont typeface="Arial MT"/>
              <a:buChar char="•"/>
              <a:tabLst>
                <a:tab pos="266224" algn="l"/>
                <a:tab pos="266700" algn="l"/>
              </a:tabLst>
            </a:pPr>
            <a:r>
              <a:rPr sz="1800" spc="-120" dirty="0">
                <a:solidFill>
                  <a:srgbClr val="C00000"/>
                </a:solidFill>
                <a:latin typeface="Microsoft Sans Serif"/>
                <a:cs typeface="Microsoft Sans Serif"/>
              </a:rPr>
              <a:t>BERT</a:t>
            </a:r>
            <a:r>
              <a:rPr sz="1800" spc="11" dirty="0">
                <a:solidFill>
                  <a:srgbClr val="C0000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alone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is</a:t>
            </a:r>
            <a:r>
              <a:rPr sz="1800" spc="11" dirty="0">
                <a:latin typeface="Microsoft Sans Serif"/>
                <a:cs typeface="Microsoft Sans Serif"/>
              </a:rPr>
              <a:t> </a:t>
            </a:r>
            <a:r>
              <a:rPr sz="1800" spc="34" dirty="0">
                <a:latin typeface="Microsoft Sans Serif"/>
                <a:cs typeface="Microsoft Sans Serif"/>
              </a:rPr>
              <a:t>estimated</a:t>
            </a:r>
            <a:r>
              <a:rPr sz="1800" spc="11" dirty="0">
                <a:latin typeface="Microsoft Sans Serif"/>
                <a:cs typeface="Microsoft Sans Serif"/>
              </a:rPr>
              <a:t> </a:t>
            </a:r>
            <a:r>
              <a:rPr sz="1800" spc="113" dirty="0">
                <a:latin typeface="Microsoft Sans Serif"/>
                <a:cs typeface="Microsoft Sans Serif"/>
              </a:rPr>
              <a:t>to</a:t>
            </a:r>
            <a:r>
              <a:rPr sz="1800" spc="11" dirty="0">
                <a:latin typeface="Microsoft Sans Serif"/>
                <a:cs typeface="Microsoft Sans Serif"/>
              </a:rPr>
              <a:t> </a:t>
            </a:r>
            <a:r>
              <a:rPr sz="1800" spc="23" dirty="0">
                <a:latin typeface="Microsoft Sans Serif"/>
                <a:cs typeface="Microsoft Sans Serif"/>
              </a:rPr>
              <a:t>cost</a:t>
            </a:r>
            <a:r>
              <a:rPr sz="1800" spc="11" dirty="0">
                <a:latin typeface="Microsoft Sans Serif"/>
                <a:cs typeface="Microsoft Sans Serif"/>
              </a:rPr>
              <a:t> </a:t>
            </a:r>
            <a:r>
              <a:rPr sz="1800" spc="30" dirty="0">
                <a:latin typeface="Microsoft Sans Serif"/>
                <a:cs typeface="Microsoft Sans Serif"/>
              </a:rPr>
              <a:t>over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98181" y="2682180"/>
            <a:ext cx="471488" cy="285174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8096" rIns="0" bIns="0" rtlCol="0">
            <a:spAutoFit/>
          </a:bodyPr>
          <a:lstStyle/>
          <a:p>
            <a:pPr>
              <a:spcBef>
                <a:spcPts val="64"/>
              </a:spcBef>
            </a:pPr>
            <a:r>
              <a:rPr sz="1800" spc="41" dirty="0">
                <a:latin typeface="Microsoft Sans Serif"/>
                <a:cs typeface="Microsoft Sans Serif"/>
              </a:rPr>
              <a:t>$1M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3723" y="2681097"/>
            <a:ext cx="216931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75" dirty="0">
                <a:latin typeface="Microsoft Sans Serif"/>
                <a:cs typeface="Microsoft Sans Serif"/>
              </a:rPr>
              <a:t>for</a:t>
            </a:r>
            <a:r>
              <a:rPr sz="1800" spc="-8" dirty="0">
                <a:latin typeface="Microsoft Sans Serif"/>
                <a:cs typeface="Microsoft Sans Serif"/>
              </a:rPr>
              <a:t> </a:t>
            </a:r>
            <a:r>
              <a:rPr sz="1800" spc="49" dirty="0">
                <a:latin typeface="Microsoft Sans Serif"/>
                <a:cs typeface="Microsoft Sans Serif"/>
              </a:rPr>
              <a:t>their</a:t>
            </a:r>
            <a:r>
              <a:rPr sz="1800" spc="-4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final</a:t>
            </a:r>
            <a:r>
              <a:rPr sz="1800" spc="-8" dirty="0">
                <a:latin typeface="Microsoft Sans Serif"/>
                <a:cs typeface="Microsoft Sans Serif"/>
              </a:rPr>
              <a:t> </a:t>
            </a:r>
            <a:r>
              <a:rPr sz="1800" spc="19" dirty="0">
                <a:latin typeface="Microsoft Sans Serif"/>
                <a:cs typeface="Microsoft Sans Serif"/>
              </a:rPr>
              <a:t>models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7706" y="183261"/>
            <a:ext cx="1147763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169" dirty="0"/>
              <a:t>Co</a:t>
            </a:r>
            <a:r>
              <a:rPr spc="23" dirty="0"/>
              <a:t>n</a:t>
            </a:r>
            <a:r>
              <a:rPr spc="-30" dirty="0"/>
              <a:t>c</a:t>
            </a:r>
            <a:r>
              <a:rPr spc="23" dirty="0"/>
              <a:t>e</a:t>
            </a:r>
            <a:r>
              <a:rPr spc="-86" dirty="0"/>
              <a:t>r</a:t>
            </a:r>
            <a:r>
              <a:rPr spc="23" dirty="0"/>
              <a:t>n</a:t>
            </a:r>
            <a:r>
              <a:rPr spc="41" dirty="0"/>
              <a:t>s</a:t>
            </a: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999" y="3301324"/>
            <a:ext cx="4191000" cy="9143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6521562" y="3559690"/>
            <a:ext cx="130373" cy="142347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8575">
              <a:spcBef>
                <a:spcPts val="30"/>
              </a:spcBef>
            </a:pPr>
            <a:fld id="{81D60167-4931-47E6-BA6A-407CBD079E47}" type="slidenum">
              <a:rPr dirty="0"/>
              <a:pPr marL="28575">
                <a:spcBef>
                  <a:spcPts val="30"/>
                </a:spcBef>
              </a:pPr>
              <a:t>7</a:t>
            </a:fld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136865" y="4842414"/>
            <a:ext cx="2482215" cy="164469"/>
          </a:xfrm>
          <a:prstGeom prst="rect">
            <a:avLst/>
          </a:prstGeom>
        </p:spPr>
        <p:txBody>
          <a:bodyPr vert="horz" wrap="square" lIns="0" tIns="2858" rIns="0" bIns="0" rtlCol="0">
            <a:spAutoFit/>
          </a:bodyPr>
          <a:lstStyle/>
          <a:p>
            <a:pPr marL="9525">
              <a:spcBef>
                <a:spcPts val="23"/>
              </a:spcBef>
            </a:pPr>
            <a:r>
              <a:rPr sz="1050" b="1" spc="-4" dirty="0">
                <a:solidFill>
                  <a:srgbClr val="C00000"/>
                </a:solidFill>
                <a:latin typeface="Calibri"/>
                <a:cs typeface="Calibri"/>
              </a:rPr>
              <a:t>Source</a:t>
            </a:r>
            <a:r>
              <a:rPr sz="1050" spc="-4" dirty="0">
                <a:latin typeface="Calibri"/>
                <a:cs typeface="Calibri"/>
              </a:rPr>
              <a:t>:</a:t>
            </a:r>
            <a:r>
              <a:rPr sz="1050" spc="30" dirty="0">
                <a:latin typeface="Calibri"/>
                <a:cs typeface="Calibri"/>
              </a:rPr>
              <a:t> </a:t>
            </a:r>
            <a:r>
              <a:rPr sz="1050" spc="-8" dirty="0">
                <a:latin typeface="Calibri"/>
                <a:cs typeface="Calibri"/>
              </a:rPr>
              <a:t>https://arxiv.org/pdf/2004.08900.pdf</a:t>
            </a:r>
            <a:endParaRPr sz="1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626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7854" y="578611"/>
            <a:ext cx="4856321" cy="98108"/>
          </a:xfrm>
          <a:custGeom>
            <a:avLst/>
            <a:gdLst/>
            <a:ahLst/>
            <a:cxnLst/>
            <a:rect l="l" t="t" r="r" b="b"/>
            <a:pathLst>
              <a:path w="6475095" h="130809">
                <a:moveTo>
                  <a:pt x="6474895" y="0"/>
                </a:moveTo>
                <a:lnTo>
                  <a:pt x="0" y="0"/>
                </a:lnTo>
                <a:lnTo>
                  <a:pt x="0" y="130218"/>
                </a:lnTo>
                <a:lnTo>
                  <a:pt x="6474895" y="130218"/>
                </a:lnTo>
                <a:lnTo>
                  <a:pt x="6474895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" name="object 3"/>
          <p:cNvSpPr txBox="1"/>
          <p:nvPr/>
        </p:nvSpPr>
        <p:spPr>
          <a:xfrm>
            <a:off x="871999" y="923164"/>
            <a:ext cx="4466749" cy="28661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1800" spc="79" dirty="0">
                <a:latin typeface="Microsoft Sans Serif"/>
                <a:cs typeface="Microsoft Sans Serif"/>
              </a:rPr>
              <a:t>It</a:t>
            </a:r>
            <a:r>
              <a:rPr sz="1800" spc="11" dirty="0">
                <a:latin typeface="Microsoft Sans Serif"/>
                <a:cs typeface="Microsoft Sans Serif"/>
              </a:rPr>
              <a:t> </a:t>
            </a:r>
            <a:r>
              <a:rPr sz="1800" spc="-45" dirty="0">
                <a:latin typeface="Microsoft Sans Serif"/>
                <a:cs typeface="Microsoft Sans Serif"/>
              </a:rPr>
              <a:t>is</a:t>
            </a:r>
            <a:r>
              <a:rPr sz="1800" spc="11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very </a:t>
            </a:r>
            <a:r>
              <a:rPr sz="1800" u="sng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costly</a:t>
            </a:r>
            <a:r>
              <a:rPr sz="1800" spc="19" dirty="0">
                <a:latin typeface="Microsoft Sans Serif"/>
                <a:cs typeface="Microsoft Sans Serif"/>
              </a:rPr>
              <a:t> </a:t>
            </a:r>
            <a:r>
              <a:rPr sz="1800" spc="113" dirty="0">
                <a:latin typeface="Microsoft Sans Serif"/>
                <a:cs typeface="Microsoft Sans Serif"/>
              </a:rPr>
              <a:t>to</a:t>
            </a:r>
            <a:r>
              <a:rPr sz="1800" spc="11" dirty="0">
                <a:latin typeface="Microsoft Sans Serif"/>
                <a:cs typeface="Microsoft Sans Serif"/>
              </a:rPr>
              <a:t> </a:t>
            </a:r>
            <a:r>
              <a:rPr sz="1800" spc="34" dirty="0">
                <a:latin typeface="Microsoft Sans Serif"/>
                <a:cs typeface="Microsoft Sans Serif"/>
              </a:rPr>
              <a:t>train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11" dirty="0">
                <a:latin typeface="Microsoft Sans Serif"/>
                <a:cs typeface="Microsoft Sans Serif"/>
              </a:rPr>
              <a:t>these</a:t>
            </a:r>
            <a:r>
              <a:rPr sz="1800" spc="19" dirty="0">
                <a:latin typeface="Microsoft Sans Serif"/>
                <a:cs typeface="Microsoft Sans Serif"/>
              </a:rPr>
              <a:t> </a:t>
            </a:r>
            <a:r>
              <a:rPr sz="1800" spc="15" dirty="0">
                <a:latin typeface="Microsoft Sans Serif"/>
                <a:cs typeface="Microsoft Sans Serif"/>
              </a:rPr>
              <a:t>large models.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7706" y="183261"/>
            <a:ext cx="1147763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2100" spc="169" dirty="0">
                <a:latin typeface="Trebuchet MS"/>
                <a:cs typeface="Trebuchet MS"/>
              </a:rPr>
              <a:t>Co</a:t>
            </a:r>
            <a:r>
              <a:rPr sz="2100" spc="23" dirty="0">
                <a:latin typeface="Trebuchet MS"/>
                <a:cs typeface="Trebuchet MS"/>
              </a:rPr>
              <a:t>n</a:t>
            </a:r>
            <a:r>
              <a:rPr sz="2100" spc="-30" dirty="0">
                <a:latin typeface="Trebuchet MS"/>
                <a:cs typeface="Trebuchet MS"/>
              </a:rPr>
              <a:t>c</a:t>
            </a:r>
            <a:r>
              <a:rPr sz="2100" spc="23" dirty="0">
                <a:latin typeface="Trebuchet MS"/>
                <a:cs typeface="Trebuchet MS"/>
              </a:rPr>
              <a:t>e</a:t>
            </a:r>
            <a:r>
              <a:rPr sz="2100" spc="-86" dirty="0">
                <a:latin typeface="Trebuchet MS"/>
                <a:cs typeface="Trebuchet MS"/>
              </a:rPr>
              <a:t>r</a:t>
            </a:r>
            <a:r>
              <a:rPr sz="2100" spc="23" dirty="0">
                <a:latin typeface="Trebuchet MS"/>
                <a:cs typeface="Trebuchet MS"/>
              </a:rPr>
              <a:t>n</a:t>
            </a:r>
            <a:r>
              <a:rPr sz="2100" spc="41" dirty="0">
                <a:latin typeface="Trebuchet MS"/>
                <a:cs typeface="Trebuchet MS"/>
              </a:rPr>
              <a:t>s</a:t>
            </a:r>
            <a:endParaRPr sz="21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944" y="1382216"/>
            <a:ext cx="7410450" cy="32765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521562" y="3559690"/>
            <a:ext cx="130373" cy="142347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8575">
              <a:spcBef>
                <a:spcPts val="30"/>
              </a:spcBef>
            </a:pPr>
            <a:fld id="{81D60167-4931-47E6-BA6A-407CBD079E47}" type="slidenum">
              <a:rPr dirty="0"/>
              <a:pPr marL="28575">
                <a:spcBef>
                  <a:spcPts val="30"/>
                </a:spcBef>
              </a:pPr>
              <a:t>8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36865" y="4842414"/>
            <a:ext cx="2482215" cy="164469"/>
          </a:xfrm>
          <a:prstGeom prst="rect">
            <a:avLst/>
          </a:prstGeom>
        </p:spPr>
        <p:txBody>
          <a:bodyPr vert="horz" wrap="square" lIns="0" tIns="2858" rIns="0" bIns="0" rtlCol="0">
            <a:spAutoFit/>
          </a:bodyPr>
          <a:lstStyle/>
          <a:p>
            <a:pPr marL="9525">
              <a:spcBef>
                <a:spcPts val="23"/>
              </a:spcBef>
            </a:pPr>
            <a:r>
              <a:rPr sz="1050" b="1" spc="-4" dirty="0">
                <a:solidFill>
                  <a:srgbClr val="C00000"/>
                </a:solidFill>
                <a:latin typeface="Calibri"/>
                <a:cs typeface="Calibri"/>
              </a:rPr>
              <a:t>Source</a:t>
            </a:r>
            <a:r>
              <a:rPr sz="1050" spc="-4" dirty="0">
                <a:latin typeface="Calibri"/>
                <a:cs typeface="Calibri"/>
              </a:rPr>
              <a:t>:</a:t>
            </a:r>
            <a:r>
              <a:rPr sz="1050" spc="30" dirty="0">
                <a:latin typeface="Calibri"/>
                <a:cs typeface="Calibri"/>
              </a:rPr>
              <a:t> </a:t>
            </a:r>
            <a:r>
              <a:rPr sz="1050" spc="-8" dirty="0">
                <a:latin typeface="Calibri"/>
                <a:cs typeface="Calibri"/>
              </a:rPr>
              <a:t>https://arxiv.org/pdf/2004.08900.pdf</a:t>
            </a:r>
            <a:endParaRPr sz="105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909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500" y="578611"/>
            <a:ext cx="1217771" cy="97154"/>
          </a:xfrm>
          <a:custGeom>
            <a:avLst/>
            <a:gdLst/>
            <a:ahLst/>
            <a:cxnLst/>
            <a:rect l="l" t="t" r="r" b="b"/>
            <a:pathLst>
              <a:path w="1623695" h="129540">
                <a:moveTo>
                  <a:pt x="1623494" y="0"/>
                </a:moveTo>
                <a:lnTo>
                  <a:pt x="0" y="0"/>
                </a:lnTo>
                <a:lnTo>
                  <a:pt x="0" y="128967"/>
                </a:lnTo>
                <a:lnTo>
                  <a:pt x="1623494" y="128967"/>
                </a:lnTo>
                <a:lnTo>
                  <a:pt x="162349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05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985" y="187833"/>
            <a:ext cx="1147763" cy="33278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pc="169" dirty="0"/>
              <a:t>Co</a:t>
            </a:r>
            <a:r>
              <a:rPr spc="23" dirty="0"/>
              <a:t>n</a:t>
            </a:r>
            <a:r>
              <a:rPr spc="-30" dirty="0"/>
              <a:t>c</a:t>
            </a:r>
            <a:r>
              <a:rPr spc="23" dirty="0"/>
              <a:t>e</a:t>
            </a:r>
            <a:r>
              <a:rPr spc="-86" dirty="0"/>
              <a:t>r</a:t>
            </a:r>
            <a:r>
              <a:rPr spc="23" dirty="0"/>
              <a:t>n</a:t>
            </a:r>
            <a:r>
              <a:rPr spc="41" dirty="0"/>
              <a:t>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3472" y="4154160"/>
            <a:ext cx="3945347" cy="81020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0967" y="509013"/>
            <a:ext cx="5122083" cy="3273097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6521562" y="3559690"/>
            <a:ext cx="130373" cy="142347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8575">
              <a:spcBef>
                <a:spcPts val="30"/>
              </a:spcBef>
            </a:pPr>
            <a:fld id="{81D60167-4931-47E6-BA6A-407CBD079E47}" type="slidenum">
              <a:rPr dirty="0"/>
              <a:pPr marL="28575">
                <a:spcBef>
                  <a:spcPts val="30"/>
                </a:spcBef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61753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On-screen Show (16:9)</PresentationFormat>
  <Paragraphs>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Simple Light</vt:lpstr>
      <vt:lpstr>Simple Light</vt:lpstr>
      <vt:lpstr>Office Theme</vt:lpstr>
      <vt:lpstr>Office Theme</vt:lpstr>
      <vt:lpstr>Model Efficiency</vt:lpstr>
      <vt:lpstr>Distillation, efficiency,  Quantization, etc. </vt:lpstr>
      <vt:lpstr>PROBLEM</vt:lpstr>
      <vt:lpstr>How do we make BERT smaller ?</vt:lpstr>
      <vt:lpstr>How do we make BERT smaller ? </vt:lpstr>
      <vt:lpstr>How do we make BERT smaller ? </vt:lpstr>
      <vt:lpstr>Concerns</vt:lpstr>
      <vt:lpstr>PowerPoint Presentation</vt:lpstr>
      <vt:lpstr>Concerns</vt:lpstr>
      <vt:lpstr>Eﬃcient pretraining</vt:lpstr>
      <vt:lpstr>Engineering Considerations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Daniel Khashabi</cp:lastModifiedBy>
  <cp:revision>20</cp:revision>
  <dcterms:modified xsi:type="dcterms:W3CDTF">2023-02-28T01:44:13Z</dcterms:modified>
</cp:coreProperties>
</file>