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8.xml"/>
  <Override ContentType="application/vnd.openxmlformats-officedocument.presentationml.comments+xml" PartName="/ppt/comments/comment6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T Sans Narrow"/>
      <p:regular r:id="rId31"/>
      <p:bold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1" name="Daniel Khashab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Narrow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OpenSans-regular.fntdata"/><Relationship Id="rId10" Type="http://schemas.openxmlformats.org/officeDocument/2006/relationships/slide" Target="slides/slide4.xml"/><Relationship Id="rId32" Type="http://schemas.openxmlformats.org/officeDocument/2006/relationships/font" Target="fonts/PTSansNarrow-bold.fntdata"/><Relationship Id="rId13" Type="http://schemas.openxmlformats.org/officeDocument/2006/relationships/slide" Target="slides/slide7.xml"/><Relationship Id="rId35" Type="http://schemas.openxmlformats.org/officeDocument/2006/relationships/font" Target="fonts/OpenSans-italic.fntdata"/><Relationship Id="rId12" Type="http://schemas.openxmlformats.org/officeDocument/2006/relationships/slide" Target="slides/slide6.xml"/><Relationship Id="rId34" Type="http://schemas.openxmlformats.org/officeDocument/2006/relationships/font" Target="fonts/OpenSans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19T03:22:30.024">
    <p:pos x="6000" y="0"/>
    <p:text>inconsistent bullet style. intentional?</p:text>
  </p:cm>
  <p:cm authorId="0" idx="2" dt="2024-09-19T03:22:30.024">
    <p:pos x="6000" y="0"/>
    <p:text>I think you meant to indent the bullets?</p:text>
  </p:cm>
  <p:cm authorId="0" idx="3" dt="2024-09-19T03:22:16.440">
    <p:pos x="196" y="797"/>
    <p:text>not sure what you mean by "warning". Rephrase?</p:text>
  </p:cm>
  <p:cm authorId="0" idx="4" dt="2024-09-19T03:23:18.920">
    <p:pos x="196" y="897"/>
    <p:text>please put the full title of this paper at the bottom of the slide so people know for sure what paper you're talking about.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3" dt="2024-09-19T03:47:23.362">
    <p:pos x="196" y="280"/>
    <p:text>Result 2? Experiment 2?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4" dt="2024-09-19T04:01:36.908">
    <p:pos x="6000" y="0"/>
    <p:text>Unsure what is new here. Seems repeating the previous content.</p:text>
  </p:cm>
  <p:cm authorId="0" idx="25" dt="2024-09-19T04:01:36.908">
    <p:pos x="6000" y="0"/>
    <p:text>If it is part of the next slide, I think you can condense it and merge it with the next slide.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6" dt="2024-09-19T04:04:58.932">
    <p:pos x="6000" y="0"/>
    <p:text>Again the figure quality is low</p:text>
  </p:cm>
  <p:cm authorId="0" idx="27" dt="2024-09-19T04:06:37.023">
    <p:pos x="196" y="797"/>
    <p:text>mention the exception(s)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8" dt="2024-09-19T04:06:49.614">
    <p:pos x="6000" y="0"/>
    <p:text>Again figure quality is low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9" dt="2024-09-19T04:07:34.763">
    <p:pos x="6000" y="0"/>
    <p:text>We discussed this that you might not need all these figures to communicate the message. Perhaps Shot=3 is enough.</p:text>
  </p:cm>
  <p:cm authorId="0" idx="30" dt="2024-09-19T04:07:34.763">
    <p:pos x="6000" y="0"/>
    <p:text>Again, figure quality.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1" dt="2024-09-19T04:08:31.216">
    <p:pos x="6000" y="0"/>
    <p:text>I would drop the 3 slides on CV task as they seem like a distraction.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4-09-19T03:24:26.039">
    <p:pos x="196" y="797"/>
    <p:text>by probing?</p:text>
  </p:cm>
  <p:cm authorId="0" idx="6" dt="2024-09-19T03:24:26.039">
    <p:pos x="196" y="797"/>
    <p:text>Also drop "the" (little LMs) since you're not talking about any specific "small LM"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4-09-19T03:28:41.885">
    <p:pos x="196" y="280"/>
    <p:text>The issues with evaluations that we will discuss at a glance</p:text>
  </p:cm>
  <p:cm authorId="0" idx="8" dt="2024-09-19T03:25:03.930">
    <p:pos x="196" y="797"/>
    <p:text>again, you meant to indent?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9" dt="2024-09-19T03:29:15.598">
    <p:pos x="3560" y="179"/>
    <p:text>note you have white space on the right, if you want more space for your text.</p:text>
  </p:cm>
  <p:cm authorId="0" idx="10" dt="2024-09-19T03:27:41.346">
    <p:pos x="196" y="280"/>
    <p:text>Discontinuity of Metrics?</p:text>
  </p:cm>
  <p:cm authorId="0" idx="11" dt="2024-09-19T03:27:14.811">
    <p:pos x="196" y="797"/>
    <p:text>Make it clear that this is YOUR note "Note from presenters"</p:text>
  </p:cm>
  <p:cm authorId="0" idx="12" dt="2024-09-19T03:28:55.598">
    <p:pos x="196" y="897"/>
    <p:text>indent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3" dt="2024-09-19T03:30:06.522">
    <p:pos x="196" y="797"/>
    <p:text>too low?</p:text>
  </p:cm>
  <p:cm authorId="0" idx="14" dt="2024-09-19T03:37:19.398">
    <p:pos x="6000" y="0"/>
    <p:text>Perhaps move this slide before slide 6 for better flow? (slide 6 seems to be quite relevant to slide 8)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5" dt="2024-09-19T03:42:41.727">
    <p:pos x="196" y="797"/>
    <p:text>What is f(.) here? Please make it more precise.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6" dt="2024-09-19T03:44:46.783">
    <p:pos x="196" y="797"/>
    <p:text>I don't think they view L as a variable. They assume that it's a fixed, but potentially a large number, say, 10. So, this is going to create a major different between p vs p^10, as you change p.</p:text>
  </p:cm>
  <p:cm authorId="0" idx="17" dt="2024-09-19T03:44:46.783">
    <p:pos x="196" y="797"/>
    <p:text>You can actually see examples in the results figures.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8" dt="2024-09-19T03:45:12.930">
    <p:pos x="6000" y="0"/>
    <p:text>Add a brief sentence describing what is "target str len"</p:text>
  </p:cm>
  <p:cm authorId="0" idx="19" dt="2024-09-19T03:39:54.658">
    <p:pos x="6000" y="100"/>
    <p:text>The figure quality is low here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0" dt="2024-09-19T03:46:41.871">
    <p:pos x="6000" y="0"/>
    <p:text>This seems to be repeating the same results in 12? if so, redundant?</p:text>
  </p:cm>
  <p:cm authorId="0" idx="21" dt="2024-09-19T03:44:07.143">
    <p:pos x="6000" y="100"/>
    <p:text>Again, please include a more higher quality screenshot of the figures</p:text>
  </p:cm>
  <p:cm authorId="0" idx="22" dt="2024-09-19T03:47:00.456">
    <p:pos x="260" y="280"/>
    <p:text>Result 1? Experiment 1?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19bb845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019bb845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019bb845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019bb845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0aad7f1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0aad7f1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aad7f14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aad7f14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0aad7f14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0aad7f14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0aad7f14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0aad7f14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0aad7f14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00aad7f14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0aad7f145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0aad7f145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0aad7f145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0aad7f145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0aad7f145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0aad7f145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19bb84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19bb84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Described by prior work as capabilities that appeared “only” at scale, making large LMs fundamentally different from smaller LMs. Cannot be extrapolated from smaller-scale models. More-is-different idea.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0aad7f145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0aad7f145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0aad7f145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0aad7f145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0aad7f145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0aad7f145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0aad7f145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0aad7f145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110db2c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110db2c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19bb84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19bb84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19bb84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19bb84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19bb845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19bb845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019bb845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019bb845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019bb845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019bb845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019bb845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019bb845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19bb845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19bb845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8.xml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9.xml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0.xml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1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2.xm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3.xm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4.xml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5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4.xml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30580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700"/>
              <a:t>Are Emergent Abilities of Large Language Models a Mirage?</a:t>
            </a:r>
            <a:endParaRPr sz="3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685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450700" y="31504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Yiran Zhong, Niyati Bafna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deeper into the linearity argument (1)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think about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= p^</a:t>
            </a:r>
            <a:r>
              <a:rPr lang="en"/>
              <a:t>L</a:t>
            </a:r>
            <a:r>
              <a:rPr lang="en"/>
              <a:t> , B = f(p)</a:t>
            </a:r>
            <a:r>
              <a:rPr lang="en"/>
              <a:t>.L</a:t>
            </a:r>
            <a:r>
              <a:rPr lang="en"/>
              <a:t>, where p is the model probability of the right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A, B: probability of scoring 1 given metric (Accuracy, Token edit distance) </a:t>
            </a:r>
            <a:br>
              <a:rPr lang="en"/>
            </a:b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know that loss scales as a power law of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that L_x = - log p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imagine that</a:t>
            </a:r>
            <a:r>
              <a:rPr lang="en"/>
              <a:t> for small N</a:t>
            </a:r>
            <a:r>
              <a:rPr lang="en"/>
              <a:t>, p is small, and grows smoothly with 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come a sudden time when p is sufficient,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or B: We see a little jump every time some token p becomes sufficient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</a:t>
            </a:r>
            <a:r>
              <a:rPr lang="en"/>
              <a:t>or A: We’ll see a </a:t>
            </a:r>
            <a:r>
              <a:rPr i="1" lang="en"/>
              <a:t>single, </a:t>
            </a:r>
            <a:r>
              <a:rPr i="1" lang="en"/>
              <a:t>dramatic</a:t>
            </a:r>
            <a:r>
              <a:rPr lang="en"/>
              <a:t>, jump when all L p’s become sufficient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deeper into the linearity argument (2)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Note that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Dependence on p (rather than L) seems more relevant, since p varies with 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Both A and B are </a:t>
            </a:r>
            <a:r>
              <a:rPr i="1" lang="en"/>
              <a:t>smooth</a:t>
            </a:r>
            <a:r>
              <a:rPr lang="en"/>
              <a:t> in p and therefore in 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 A and B are just prob(metric = 1) , </a:t>
            </a:r>
            <a:r>
              <a:rPr i="1" lang="en"/>
              <a:t>not </a:t>
            </a:r>
            <a:r>
              <a:rPr lang="en"/>
              <a:t>metric = 1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Both Accuracy and TED are </a:t>
            </a:r>
            <a:r>
              <a:rPr i="1" lang="en"/>
              <a:t>unsmooth</a:t>
            </a:r>
            <a:r>
              <a:rPr lang="en"/>
              <a:t> in p and </a:t>
            </a:r>
            <a:r>
              <a:rPr lang="en"/>
              <a:t>therefore</a:t>
            </a:r>
            <a:r>
              <a:rPr lang="en"/>
              <a:t> in 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This is because we do thresholding/maxing per token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Seems like: if we switched to Brier Score for (non-linear) Accuracy, we would end up with a final smooth metric wrt N despite it being non-linear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Non-smoothness is coming from </a:t>
            </a:r>
            <a:r>
              <a:rPr b="1" lang="en"/>
              <a:t>discontinuity</a:t>
            </a:r>
            <a:r>
              <a:rPr lang="en"/>
              <a:t> (which can be thought of as per-sample high </a:t>
            </a:r>
            <a:r>
              <a:rPr b="1" lang="en"/>
              <a:t>resolution</a:t>
            </a:r>
            <a:r>
              <a:rPr lang="en"/>
              <a:t>), not from non-linearity (either in p or L)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 when metric is non-linear, non-smoothness is more dramatic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InstructGPT/GPT3’s emergent abilities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Changing from a nonlinear/discontinuous metric to a linear/continuous metric reveal smooth improvements in model performance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Nonlinear metrics, like Accuracy making improvements look sharp and unpredictable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linear metrics like Token Edit Distance make improvements look more gradual and continuous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327" y="1029650"/>
            <a:ext cx="3044325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InstructGPT/GPT3’s emergent abilities (2)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Increasing the resolution of measured model performance by using a larger test dataset should also reveal smooth, continuous improvements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For nonlinear metrics, a smaller dataset can make the model look like it's suddenly getting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Longer sequences of input data should lead to predictable changes in model performance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For accuracy, performance should degrade sharply for longer sequences (geometrically).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For token edit distance, performance should degrade more smoothly (quasilinearly).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128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r>
              <a:rPr lang="en"/>
              <a:t> 1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197950" y="11524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095"/>
              <a:t>When switching from a nonlinear to a linear metric, the sudden appearance of abilities vanishes, and performance improvement becomes gradual and predictable.</a:t>
            </a:r>
            <a:endParaRPr b="1" i="1" sz="2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5"/>
              <a:t>– Top rows shows the model's performance using Accuracy, a nonlinear metric</a:t>
            </a:r>
            <a:endParaRPr sz="2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5"/>
              <a:t>(performance appears to suddenly improve when dealing with longer input sequences)</a:t>
            </a:r>
            <a:endParaRPr sz="2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5"/>
              <a:t>– Bottom row shows the model’s performance using Token Edit Distance, a linear metric</a:t>
            </a:r>
            <a:endParaRPr sz="2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5"/>
              <a:t>(performance improvement is much smoother and more gradual)</a:t>
            </a:r>
            <a:endParaRPr sz="209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95">
                <a:solidFill>
                  <a:srgbClr val="0000FF"/>
                </a:solidFill>
              </a:rPr>
              <a:t>emergent abilities can be an illusion caused by using a sharp, nonlinear metric</a:t>
            </a:r>
            <a:endParaRPr sz="2095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8650" y="869638"/>
            <a:ext cx="2133600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2238" y="912500"/>
            <a:ext cx="286702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2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266325"/>
            <a:ext cx="433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using more test data, the emergent abilities smooth out, showing that smaller models are not entirely incapable of solving tasks—they just appear to be due to low-resolution measurements.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– further testing with more data (resolution), confirming that, even with accuracy as a metric, the model's improvements follow a smoother, more predictable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100" y="1014150"/>
            <a:ext cx="4188599" cy="1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7500" y="3008500"/>
            <a:ext cx="2587415" cy="19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Meta-Analysis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b="1" lang="en"/>
              <a:t>BIG-Bench</a:t>
            </a:r>
            <a:r>
              <a:rPr lang="en"/>
              <a:t>, a collection of benchmark tasks used to evaluate language models.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Key prediction: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Emergent abilities should appear predominantly on specific metrics, not task-model family pairs.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Changing the metric from a nonlinear/discontinuous metric to a linear/continuous one should remove the emergent 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Emerging score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is model performance at scale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umerator: the difference between the best and worst performance scores.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Denominator: how gradual the performance improvements are over model scale.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higher score indicates sharper, less gradual changes in performance, suggesting the presence of an emergent ability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01131"/>
            <a:ext cx="9143999" cy="967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Emergent abilities appear only under specific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Of the 39 preferred metrics in BIG-Bench, only 5 showed any evidence of emergent 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 metrics that did show emergent abilities were primarily nonlinear and/or discontinuous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2925" y="1152425"/>
            <a:ext cx="5146575" cy="39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Two metrics account for over 92% of emergent 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Multiple Choice Grade (a discontinuous metric)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Exact String Match (a nonlinear metric)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1266175"/>
            <a:ext cx="416412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“emergent” capabilities?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796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by the following things: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Sharpness: these abilities simply “appear” </a:t>
            </a:r>
            <a:r>
              <a:rPr lang="en"/>
              <a:t>without warning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Unpredictability: we don’t know when they will appear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Mysticism: they are part of the LLM dark arts, a miracle of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Hype: they indicate that the LLM is *fundamentally* different from the LM.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(Wei et al, 2022)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metric</a:t>
            </a:r>
            <a:endParaRPr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266175"/>
            <a:ext cx="317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36"/>
              <a:t>focusing on the </a:t>
            </a:r>
            <a:r>
              <a:rPr b="1" lang="en" sz="2036"/>
              <a:t>LaMDA model </a:t>
            </a:r>
            <a:r>
              <a:rPr lang="en" sz="2036"/>
              <a:t>family</a:t>
            </a:r>
            <a:endParaRPr sz="20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36"/>
              <a:t>exhibited emergent abilities under the </a:t>
            </a:r>
            <a:r>
              <a:rPr b="1" lang="en" sz="2036"/>
              <a:t>Multiple Choice Grade</a:t>
            </a:r>
            <a:r>
              <a:rPr lang="en" sz="2036"/>
              <a:t> </a:t>
            </a:r>
            <a:endParaRPr sz="20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36"/>
              <a:t>evaluation metric was switched to a continuous one—</a:t>
            </a:r>
            <a:r>
              <a:rPr b="1" lang="en" sz="2036"/>
              <a:t>Brier Score</a:t>
            </a:r>
            <a:endParaRPr b="1" sz="20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36"/>
              <a:t>Finding: emergent abilities are more smooth when switching to a continuous metric</a:t>
            </a:r>
            <a:endParaRPr b="1" sz="203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049" y="700825"/>
            <a:ext cx="5571099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9750" y="2862988"/>
            <a:ext cx="516255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Emergent ability on vision task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emergent abilities can be </a:t>
            </a:r>
            <a:r>
              <a:rPr b="1" lang="en"/>
              <a:t>artificially induced</a:t>
            </a:r>
            <a:r>
              <a:rPr lang="en"/>
              <a:t> in neural networks for vision tasks by manipulating the metric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1: reconstruct emergent in autoencoder using CIFAR100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2: induce emergent abilities in autoregressive transformers trained to classify handwritten characters from the Omniglot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1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Left plot</a:t>
            </a:r>
            <a:r>
              <a:rPr lang="en"/>
              <a:t>: under the traditional continuous metric (mean squared error), the autoencoder’s reconstruction error decreases smoothly as the model size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Right plot</a:t>
            </a:r>
            <a:r>
              <a:rPr lang="en"/>
              <a:t>: When newly defined Reconstruction metric is applied, a sharp and seemingly unpredictable emergent ability is induced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2" type="body"/>
          </p:nvPr>
        </p:nvSpPr>
        <p:spPr>
          <a:xfrm>
            <a:off x="4832400" y="1266175"/>
            <a:ext cx="3999900" cy="21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363" y="1266175"/>
            <a:ext cx="50196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2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Left plot</a:t>
            </a:r>
            <a:r>
              <a:rPr lang="en"/>
              <a:t>: When Autoregressive transformers trained to classify Omniglot images,accuracy improves smoothly as the model size increases.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Right plot</a:t>
            </a:r>
            <a:r>
              <a:rPr lang="en"/>
              <a:t>: When accuracy is redefined as classifying all images correctly (subset accuracy), a seemingly emergent ability appears, with sharp improvements as model size increases. This further demonstrates that emergent abilities can be induced by using stricter metrics.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5"/>
          <p:cNvSpPr txBox="1"/>
          <p:nvPr>
            <p:ph idx="2" type="body"/>
          </p:nvPr>
        </p:nvSpPr>
        <p:spPr>
          <a:xfrm>
            <a:off x="4832400" y="1266175"/>
            <a:ext cx="39999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263" y="1082688"/>
            <a:ext cx="460057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 or Abduction: How Do LLMs Answer MCQs without the Question?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836300"/>
            <a:ext cx="73077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Yes this is a thing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LLMs are able to do well on MCQ benchmarks without the question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Paper looks at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Memorization: show that the models haven’t simply memorized the benchmark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Priors: Correct answer text is not inherently more </a:t>
            </a:r>
            <a:r>
              <a:rPr lang="en"/>
              <a:t>probable than others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Choice dynamics and question inference: This is largely what’s happening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Takeaway</a:t>
            </a:r>
            <a:r>
              <a:rPr lang="en"/>
              <a:t>: LLM evaluation on MCQA benchmarks needs to be further investigated - what is it actually learning?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075" y="52275"/>
            <a:ext cx="8055572" cy="491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But…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abilities only show up on tasks measured by metrics with certain properties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</a:rPr>
              <a:t>→ Claim of paper: emergent properties are a mirage ← 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Implying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LLM is still a familiar creature…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…which we can understand </a:t>
            </a:r>
            <a:r>
              <a:rPr lang="en"/>
              <a:t>from</a:t>
            </a:r>
            <a:r>
              <a:rPr lang="en"/>
              <a:t> the little LM. (*phew*)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Culprit properties of evaluation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b="1" lang="en"/>
              <a:t>Non-linear</a:t>
            </a:r>
            <a:r>
              <a:rPr lang="en"/>
              <a:t> or </a:t>
            </a:r>
            <a:r>
              <a:rPr b="1" lang="en"/>
              <a:t>discontinous</a:t>
            </a:r>
            <a:r>
              <a:rPr lang="en"/>
              <a:t> metric”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statistics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 dataset </a:t>
            </a:r>
            <a:r>
              <a:rPr b="1" lang="en"/>
              <a:t>resolution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Insufficient sampling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Discontinuity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5141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Intuition #1</a:t>
            </a:r>
            <a:r>
              <a:rPr lang="en"/>
              <a:t>: All-or-nothing evaluation doesn’t let you see in-between progress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Multiple-choice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Instead, using Brier Score (MSE b/w probs)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/>
              <a:t>Note</a:t>
            </a:r>
            <a:r>
              <a:rPr lang="en"/>
              <a:t> that you can still might argue that a dataset-level metric like a sum of accuracies is continuous…)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675" y="285000"/>
            <a:ext cx="2504125" cy="237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0" l="5159" r="0" t="0"/>
          <a:stretch/>
        </p:blipFill>
        <p:spPr>
          <a:xfrm>
            <a:off x="5792475" y="2497975"/>
            <a:ext cx="2569199" cy="24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Statistics: Resolution and Sampling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6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Intuition #2</a:t>
            </a:r>
            <a:r>
              <a:rPr lang="en"/>
              <a:t>: </a:t>
            </a:r>
            <a:r>
              <a:rPr lang="en"/>
              <a:t>a </a:t>
            </a:r>
            <a:r>
              <a:rPr lang="en"/>
              <a:t>dataset has an inherent granularity</a:t>
            </a:r>
            <a:r>
              <a:rPr lang="en"/>
              <a:t> that it lets you evaluate any model at. If the resolution is too </a:t>
            </a:r>
            <a:r>
              <a:rPr lang="en"/>
              <a:t>high</a:t>
            </a:r>
            <a:r>
              <a:rPr lang="en"/>
              <a:t>, you will miss things.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Resolution: 1/size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Resolution of n coin flips: (½)^n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resolution is too high, existing model performance will be missed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Intuition #3: </a:t>
            </a:r>
            <a:r>
              <a:rPr lang="en"/>
              <a:t>If the dataset covers a small range of difficulty, you will see all-or-nothing performance given a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over a good enough range!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LLMs will show expected behaviour in performance degradation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Non-linearity </a:t>
            </a:r>
            <a:r>
              <a:rPr lang="en"/>
              <a:t>(IMO: explained by previous insights)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(Stated) Intuition #4</a:t>
            </a:r>
            <a:r>
              <a:rPr lang="en"/>
              <a:t>: We know that per-token cross-entropy behaves smoothly. If measured metric is non-linear function of length, then long sequences become very hard…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(1) Non-linear: each token needs to be right (p^L)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(2) </a:t>
            </a:r>
            <a:r>
              <a:rPr lang="en"/>
              <a:t>Linear</a:t>
            </a:r>
            <a:r>
              <a:rPr lang="en"/>
              <a:t>: number of tokens we got right (L.f(p))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(2) better than (1)?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can be understood as a </a:t>
            </a:r>
            <a:r>
              <a:rPr b="1" lang="en"/>
              <a:t>resolution/discontinuity</a:t>
            </a:r>
            <a:r>
              <a:rPr lang="en"/>
              <a:t> problem per sample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(2) lets us measure in-between progress of getting some tokens right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So…what’s the big deal with “linearity in target length”?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Unclear to 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are not </a:t>
            </a:r>
            <a:r>
              <a:rPr lang="en"/>
              <a:t>measuring </a:t>
            </a:r>
            <a:r>
              <a:rPr lang="en"/>
              <a:t>performance along </a:t>
            </a:r>
            <a:r>
              <a:rPr lang="en"/>
              <a:t>target length</a:t>
            </a:r>
            <a:r>
              <a:rPr lang="en"/>
              <a:t>, so this seems irrelevant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Instead, it seems that this is another way of saying that each test sample should not be too hard, or you will see jumps in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authors say that decreasing resolution was a way of fixing this problem, indicating that the real problem here is resolution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somebody understood the argument, please explain it to me!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