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62" r:id="rId2"/>
    <p:sldMasterId id="2147483648" r:id="rId3"/>
  </p:sldMasterIdLst>
  <p:notesMasterIdLst>
    <p:notesMasterId r:id="rId34"/>
  </p:notesMasterIdLst>
  <p:sldIdLst>
    <p:sldId id="256" r:id="rId4"/>
    <p:sldId id="271" r:id="rId5"/>
    <p:sldId id="270" r:id="rId6"/>
    <p:sldId id="269" r:id="rId7"/>
    <p:sldId id="268" r:id="rId8"/>
    <p:sldId id="267" r:id="rId9"/>
    <p:sldId id="266" r:id="rId10"/>
    <p:sldId id="277" r:id="rId11"/>
    <p:sldId id="283" r:id="rId12"/>
    <p:sldId id="284" r:id="rId13"/>
    <p:sldId id="278" r:id="rId14"/>
    <p:sldId id="281" r:id="rId15"/>
    <p:sldId id="282" r:id="rId16"/>
    <p:sldId id="280" r:id="rId17"/>
    <p:sldId id="279" r:id="rId18"/>
    <p:sldId id="291" r:id="rId19"/>
    <p:sldId id="293" r:id="rId20"/>
    <p:sldId id="287" r:id="rId21"/>
    <p:sldId id="289" r:id="rId22"/>
    <p:sldId id="290" r:id="rId23"/>
    <p:sldId id="292" r:id="rId24"/>
    <p:sldId id="276" r:id="rId25"/>
    <p:sldId id="288" r:id="rId26"/>
    <p:sldId id="262" r:id="rId27"/>
    <p:sldId id="273" r:id="rId28"/>
    <p:sldId id="263" r:id="rId29"/>
    <p:sldId id="275" r:id="rId30"/>
    <p:sldId id="265" r:id="rId31"/>
    <p:sldId id="285" r:id="rId32"/>
    <p:sldId id="286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orbel" panose="020B0503020204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DA0AD-0EE4-E5C4-C648-B083678ECE13}" v="172" dt="2022-11-03T01:10:05.362"/>
    <p1510:client id="{1112E0B7-7455-2F14-4397-827D554D42D0}" v="14" dt="2022-11-03T16:46:16.043"/>
    <p1510:client id="{227744F4-B227-5B30-4447-1124EE7D8861}" v="11" dt="2022-11-03T17:27:09.318"/>
    <p1510:client id="{31DE7AFD-61C4-C16E-14E7-3E48E3783B01}" v="5" dt="2022-11-03T05:30:28.049"/>
    <p1510:client id="{4B21FB0E-0D99-504E-9359-9646DE95EA1E}" v="544" dt="2022-11-03T01:19:54.400"/>
    <p1510:client id="{56019F53-71C5-5011-1E0D-E82DF5957AA0}" v="14" dt="2022-11-03T17:29:08.516"/>
    <p1510:client id="{5F2656B1-4AC4-BBDB-7AEF-FD8666A1274B}" v="496" dt="2022-11-03T04:42:29.177"/>
    <p1510:client id="{6439F9D9-AE9E-29E9-6E8E-F4E847600410}" v="24" dt="2022-11-03T02:01:21.641"/>
    <p1510:client id="{6CDB84C8-58F6-04AF-44BC-553A28780CE8}" v="755" dt="2022-11-03T17:15:35.096"/>
    <p1510:client id="{9C851F96-6865-66C3-109C-53E36A2EC8CD}" v="927" dt="2022-11-03T16:20:32.767"/>
    <p1510:client id="{BAF2D27B-57F3-F584-4B93-1E4767ABF55D}" v="188" dt="2022-11-02T17:57:54.562"/>
    <p1510:client id="{C6ED1672-DDCB-F2A0-2358-6765F67B9FA4}" v="360" dt="2022-11-03T15:26:04.886"/>
    <p1510:client id="{DDBA39E2-AE10-6278-DC59-10202B928874}" v="6" dt="2022-11-03T18:15:49.305"/>
    <p1510:client id="{E67DA9BA-99E4-D7FC-9367-0BA8202D94D7}" v="1" dt="2022-11-09T03:42:15.855"/>
    <p1510:client id="{F20B2E0F-FBDC-40ED-C915-C521153B6EE7}" v="243" dt="2022-11-03T01:24:46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5.fntdata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2.fntdata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02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34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637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653dd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653dd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3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653dde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653dde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803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f7aca9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f7aca9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82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f7aca9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f7aca9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550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f7aca9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f7aca9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347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bf7aca9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bf7aca9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69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55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137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94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54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22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38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7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4987" y="417650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1513-21BA-69D9-46B3-4288DF1F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FC8F-EFCF-946C-FB4F-829BDABC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3578-F61A-3D71-7DF9-7749DF4E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F993-25E2-634E-BAAE-979470ED3484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69B4-94DC-374C-B891-7648576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2DF6-B9CC-948D-B599-46DBCBE9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AF8F-34DA-FD49-A130-D08203732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517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4987" y="417650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4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7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A050-1940-AF7C-54D2-7AA67253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AFAD-E923-E02B-F0F3-4A81AEEB3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5CC5-D12B-8957-CF27-EDBE9EF8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C579-8C88-D5D7-1423-913B450A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27FB-AC7F-4B2A-77D7-99621E51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7391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CFC3-C098-F2E2-C432-1960A291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6729-7369-424E-280B-C094531E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310A-0043-04BD-4D93-1B5F5FDF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C3722-843C-2F69-6CF9-7302BC91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C1838-0E2E-F49F-1912-137CB912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7522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7A17-BCF6-FEC5-1DB2-2EAD8BF3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81479-E024-FDFA-8E8A-9247982E2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5480-E8FD-8DC8-3D03-B1356D3A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7D66-F795-B98A-D520-A60D9F87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8AF7-9091-13BE-C02F-D932D78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942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9B8B-F0E9-A00A-F7F7-C282BE1F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8E13-07BC-F789-F108-1194D5670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A8A8B-EEA4-5825-2505-C75616E7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EDAA6-FB5C-2568-454B-138A5E20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60EB3-C126-66D3-B1B8-B29F6C1D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2BF9-9770-CDE3-6EDC-58B1CCFA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610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BB2F-3C16-FD85-46A5-3131D92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14B9-6650-D1C8-8719-E13FA8A2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A61D7-08D1-60DA-308A-3FC724BF6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74855-739C-00BF-B2BC-A3B7C5E9E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C8A77-4E51-C834-8398-C851CB08E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F3B72-023A-352A-EB6C-3505EEF3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A3F94-F32F-4880-BE43-D2B48EAE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7E9DB-EAA0-DC0F-428C-55119E9F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432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3EC2-6AFA-0984-3F40-B64092B4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931C5-AC23-B92C-A891-A3DE562A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F7363-742A-F9EA-DEF1-5A728891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3CB23-CCAC-C15D-90A1-670AAB40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44326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DC77D-80C8-65EA-EDBE-9B98549C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97ACB-6C96-D2E5-A1E6-BE99A5D6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30E55-AFD6-0706-80D1-563C6707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1254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C8F9-D1B4-6F8C-10EB-E6F55E43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5669-2C22-3AE2-E004-DCD0963D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9C47-95FF-0B27-8BEB-1865982D2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42D2-D362-44A5-45E6-C4D8DED7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5957A-867F-4439-A102-320347F4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E341-99BB-8964-2069-F75A8016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5953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FB37-C47D-FCA5-B9E0-8DE33614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A6C60-92FA-688A-66CA-DA9D07AF3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F0E2-25FB-4C58-48C0-D3FAC194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1E557-A60D-8B28-834E-68B3F937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0A04D-1AAE-BAA3-0263-468D1EF4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82975-60B0-F9C1-7FD9-B7BA9D6D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09163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287A-DA39-14FB-C94D-B5DB6292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0AA1A-EB1B-87C0-7F02-46084F6B1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05B0-5376-B050-3A91-B9C0BE6B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ADE9-35B8-E1F6-7507-7E0D1B99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2193-9FFF-1EC2-F8FB-4916F596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929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C6318-670B-1426-1F01-22BE3B7C3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E876-08B1-D667-9BF1-64E39F073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3ADF-778B-88EF-F6EC-5E88A8F6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21C1-EB85-8768-F543-CDB9A927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6766-AD9A-4D8C-0C3A-C7C5710B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776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FAB32-838B-B6E6-FB27-9456E6E0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A73C-7370-05A1-F919-0BA73186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F821-832C-ED43-9CE3-8793FEFAB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18577-EE83-6642-83C3-4303A1180C9A}" type="datetimeFigureOut">
              <a:rPr lang="en-CN" smtClean="0"/>
              <a:t>11/08/2022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446A1-E02E-817E-4520-CD9A7EDBD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E991-EFC0-AD4C-F71D-7A112C22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4C8C-F46E-1F49-8590-36F083017F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40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000"/>
              <a:t>Session #19: </a:t>
            </a:r>
            <a:br>
              <a:rPr lang="en" sz="4000"/>
            </a:br>
            <a:r>
              <a:rPr lang="en" sz="4000"/>
              <a:t>Self-Supervised Speech/Audio Models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" sz="2200"/>
              <a:t>Tuesday, November 1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CSCI 601.771: Self-supervised Statistical Models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EF97-E5DA-3E87-2193-E17912AB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CNN for Feature Extraction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0F060-FA0F-8102-8647-2B81F99CB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7-layer CNN block</a:t>
            </a:r>
          </a:p>
          <a:p>
            <a:pPr>
              <a:lnSpc>
                <a:spcPct val="114999"/>
              </a:lnSpc>
            </a:pPr>
            <a:r>
              <a:rPr lang="en-US"/>
              <a:t>Receptive field 400 input sample/25 </a:t>
            </a:r>
            <a:r>
              <a:rPr lang="en-US" err="1"/>
              <a:t>ms</a:t>
            </a:r>
            <a:r>
              <a:rPr lang="en-US"/>
              <a:t> of audio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FA9FB-B62E-C50D-88D5-CE650B9897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911033-682F-1178-89AD-D12BB2C6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3" y="2354291"/>
            <a:ext cx="7631841" cy="1377121"/>
          </a:xfrm>
          <a:prstGeom prst="rect">
            <a:avLst/>
          </a:prstGeom>
        </p:spPr>
      </p:pic>
      <p:sp>
        <p:nvSpPr>
          <p:cNvPr id="8" name="Google Shape;176;p8">
            <a:extLst>
              <a:ext uri="{FF2B5EF4-FFF2-40B4-BE49-F238E27FC236}">
                <a16:creationId xmlns:a16="http://schemas.microsoft.com/office/drawing/2014/main" id="{7D09DE04-3F71-72EC-29C7-6E8CBE6B0DFC}"/>
              </a:ext>
            </a:extLst>
          </p:cNvPr>
          <p:cNvSpPr txBox="1">
            <a:spLocks/>
          </p:cNvSpPr>
          <p:nvPr/>
        </p:nvSpPr>
        <p:spPr>
          <a:xfrm>
            <a:off x="91095" y="4778860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●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●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rPr lang="en-US"/>
              <a:t>✍️: Steven Tan, Neha Verma </a:t>
            </a:r>
            <a:r>
              <a:rPr lang="en-US" err="1"/>
              <a:t>Zhiqing</a:t>
            </a:r>
            <a:r>
              <a:rPr lang="en-US"/>
              <a:t> Zhong</a:t>
            </a:r>
          </a:p>
        </p:txBody>
      </p:sp>
    </p:spTree>
    <p:extLst>
      <p:ext uri="{BB962C8B-B14F-4D97-AF65-F5344CB8AC3E}">
        <p14:creationId xmlns:p14="http://schemas.microsoft.com/office/powerpoint/2010/main" val="259976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Training Objective</a:t>
            </a:r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 err="1">
                <a:solidFill>
                  <a:schemeClr val="tx1"/>
                </a:solidFill>
              </a:rPr>
              <a:t>Lm</a:t>
            </a:r>
            <a:r>
              <a:rPr lang="en">
                <a:solidFill>
                  <a:schemeClr val="tx1"/>
                </a:solidFill>
              </a:rPr>
              <a:t>: contrastive loss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C: contextual representation from transformer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Q: quantized candidate of input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endParaRPr lang="en">
              <a:solidFill>
                <a:schemeClr val="tx1"/>
              </a:solidFill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8FE2195-C875-5649-3579-6AF9CB90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81" y="442082"/>
            <a:ext cx="2743200" cy="583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B9D2C3D-76C7-DCE4-84BD-A3E6CB9F5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738" y="2781736"/>
            <a:ext cx="5067814" cy="1055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94D4B-FE75-544E-B481-E92E86855512}"/>
              </a:ext>
            </a:extLst>
          </p:cNvPr>
          <p:cNvSpPr txBox="1"/>
          <p:nvPr/>
        </p:nvSpPr>
        <p:spPr>
          <a:xfrm>
            <a:off x="467239" y="4232188"/>
            <a:ext cx="29149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 = 100 (# distractors), temperature=0.1</a:t>
            </a:r>
          </a:p>
        </p:txBody>
      </p:sp>
    </p:spTree>
    <p:extLst>
      <p:ext uri="{BB962C8B-B14F-4D97-AF65-F5344CB8AC3E}">
        <p14:creationId xmlns:p14="http://schemas.microsoft.com/office/powerpoint/2010/main" val="87482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Training Objective</a:t>
            </a:r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Ld: diversity loss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V: entries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G: #codebooks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endParaRPr lang="en">
              <a:solidFill>
                <a:schemeClr val="tx1"/>
              </a:solidFill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8FE2195-C875-5649-3579-6AF9CB90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81" y="442082"/>
            <a:ext cx="2743200" cy="583200"/>
          </a:xfrm>
          <a:prstGeom prst="rect">
            <a:avLst/>
          </a:prstGeo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83C7DA25-7DE1-9A7C-BE5B-982F358C6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265" y="3193259"/>
            <a:ext cx="6295767" cy="1236057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4A45A7A-37A2-E28D-61C6-5696A25C0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502" y="1688226"/>
            <a:ext cx="5160490" cy="12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Training Objective</a:t>
            </a:r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Ld: diversity loss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V=320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G=2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Entry dimension: input dim / G = 768 /2 =384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endParaRPr lang="en">
              <a:solidFill>
                <a:schemeClr val="tx1"/>
              </a:solidFill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78FE2195-C875-5649-3579-6AF9CB90D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81" y="442082"/>
            <a:ext cx="2743200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8A2F-B6D5-C219-B2CA-ED3287F4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Finetuning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64972-F513-5124-0C16-4112F6EF6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CTC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707CB-337D-DBD4-CA48-18389C15D8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2A21A436-9AC9-1FAA-D4B7-EDE1634F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597412"/>
            <a:ext cx="6805483" cy="2836818"/>
          </a:xfrm>
          <a:prstGeom prst="rect">
            <a:avLst/>
          </a:prstGeom>
        </p:spPr>
      </p:pic>
      <p:sp>
        <p:nvSpPr>
          <p:cNvPr id="9" name="Google Shape;176;p8">
            <a:extLst>
              <a:ext uri="{FF2B5EF4-FFF2-40B4-BE49-F238E27FC236}">
                <a16:creationId xmlns:a16="http://schemas.microsoft.com/office/drawing/2014/main" id="{6A5A879B-798A-51B5-CC6B-AEA8565EED3E}"/>
              </a:ext>
            </a:extLst>
          </p:cNvPr>
          <p:cNvSpPr txBox="1">
            <a:spLocks/>
          </p:cNvSpPr>
          <p:nvPr/>
        </p:nvSpPr>
        <p:spPr>
          <a:xfrm>
            <a:off x="121987" y="4832921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●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●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rPr lang="en-US"/>
              <a:t>✍️: Steven Tan, Neha Verma, </a:t>
            </a:r>
            <a:r>
              <a:rPr lang="en-US" err="1"/>
              <a:t>Zhiqing</a:t>
            </a:r>
            <a:r>
              <a:rPr lang="en-US"/>
              <a:t> Zhong</a:t>
            </a:r>
          </a:p>
        </p:txBody>
      </p:sp>
    </p:spTree>
    <p:extLst>
      <p:ext uri="{BB962C8B-B14F-4D97-AF65-F5344CB8AC3E}">
        <p14:creationId xmlns:p14="http://schemas.microsoft.com/office/powerpoint/2010/main" val="111992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CTC loss</a:t>
            </a: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2" descr="Calendar&#10;&#10;Description automatically generated">
            <a:extLst>
              <a:ext uri="{FF2B5EF4-FFF2-40B4-BE49-F238E27FC236}">
                <a16:creationId xmlns:a16="http://schemas.microsoft.com/office/drawing/2014/main" id="{3A511334-AA79-E9DD-F9CF-0E156F12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8" y="1019929"/>
            <a:ext cx="4164227" cy="3706033"/>
          </a:xfrm>
          <a:prstGeom prst="rect">
            <a:avLst/>
          </a:prstGeo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DFF6238B-F08B-4BE8-4FE4-4DC8A2010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894" y="1761033"/>
            <a:ext cx="4465423" cy="1080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3C2D2-F051-B02E-3FD6-8EBB18FDC144}"/>
              </a:ext>
            </a:extLst>
          </p:cNvPr>
          <p:cNvSpPr txBox="1"/>
          <p:nvPr/>
        </p:nvSpPr>
        <p:spPr>
          <a:xfrm>
            <a:off x="4967802" y="1515632"/>
            <a:ext cx="38030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Our favorite: intractable marginalization!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BF8907-5598-DADD-C6E1-129B8D00C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549" y="3392775"/>
            <a:ext cx="4009768" cy="82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8F79B-3F70-4788-18F9-72FE5322DA4B}"/>
              </a:ext>
            </a:extLst>
          </p:cNvPr>
          <p:cNvSpPr txBox="1"/>
          <p:nvPr/>
        </p:nvSpPr>
        <p:spPr>
          <a:xfrm>
            <a:off x="4963941" y="3114288"/>
            <a:ext cx="2482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Inference: beam-search</a:t>
            </a:r>
          </a:p>
        </p:txBody>
      </p:sp>
    </p:spTree>
    <p:extLst>
      <p:ext uri="{BB962C8B-B14F-4D97-AF65-F5344CB8AC3E}">
        <p14:creationId xmlns:p14="http://schemas.microsoft.com/office/powerpoint/2010/main" val="28196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Datasets and Evaluation</a:t>
            </a:r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311700" y="1137030"/>
            <a:ext cx="4119472" cy="34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  <a:spcBef>
                <a:spcPts val="1200"/>
              </a:spcBef>
              <a:buAutoNum type="arabicPeriod"/>
            </a:pPr>
            <a:r>
              <a:rPr lang="en">
                <a:solidFill>
                  <a:schemeClr val="tx1"/>
                </a:solidFill>
              </a:rPr>
              <a:t>Pretraining</a:t>
            </a:r>
            <a:endParaRPr lang="en-US">
              <a:solidFill>
                <a:schemeClr val="tx1"/>
              </a:solidFill>
            </a:endParaRP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 err="1">
                <a:solidFill>
                  <a:schemeClr val="tx1"/>
                </a:solidFill>
              </a:rPr>
              <a:t>Librispeech</a:t>
            </a:r>
            <a:r>
              <a:rPr lang="en">
                <a:solidFill>
                  <a:schemeClr val="tx1"/>
                </a:solidFill>
              </a:rPr>
              <a:t> (no labels): 960 </a:t>
            </a:r>
            <a:r>
              <a:rPr lang="en" err="1">
                <a:solidFill>
                  <a:schemeClr val="tx1"/>
                </a:solidFill>
              </a:rPr>
              <a:t>hrs</a:t>
            </a: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 err="1">
                <a:solidFill>
                  <a:schemeClr val="tx1"/>
                </a:solidFill>
              </a:rPr>
              <a:t>LibriVox</a:t>
            </a:r>
            <a:r>
              <a:rPr lang="en">
                <a:solidFill>
                  <a:schemeClr val="tx1"/>
                </a:solidFill>
              </a:rPr>
              <a:t>: 53.2K </a:t>
            </a:r>
            <a:r>
              <a:rPr lang="en" err="1">
                <a:solidFill>
                  <a:schemeClr val="tx1"/>
                </a:solidFill>
              </a:rPr>
              <a:t>hrs</a:t>
            </a:r>
          </a:p>
          <a:p>
            <a:pPr>
              <a:lnSpc>
                <a:spcPct val="114999"/>
              </a:lnSpc>
              <a:spcBef>
                <a:spcPts val="1200"/>
              </a:spcBef>
              <a:buAutoNum type="arabicPeriod"/>
            </a:pPr>
            <a:r>
              <a:rPr lang="en">
                <a:solidFill>
                  <a:schemeClr val="tx1"/>
                </a:solidFill>
              </a:rPr>
              <a:t>Language Model (for Speech Recognition)</a:t>
            </a:r>
          </a:p>
          <a:p>
            <a:pPr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 err="1">
                <a:solidFill>
                  <a:schemeClr val="tx1"/>
                </a:solidFill>
              </a:rPr>
              <a:t>Librispeech</a:t>
            </a:r>
            <a:r>
              <a:rPr lang="en">
                <a:solidFill>
                  <a:schemeClr val="tx1"/>
                </a:solidFill>
              </a:rPr>
              <a:t> LM corpus</a:t>
            </a: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marL="596900" lvl="1" indent="0">
              <a:lnSpc>
                <a:spcPct val="114999"/>
              </a:lnSpc>
              <a:spcBef>
                <a:spcPts val="1200"/>
              </a:spcBef>
              <a:buSzPts val="1800"/>
              <a:buNone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 sz="1600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175;p8">
            <a:extLst>
              <a:ext uri="{FF2B5EF4-FFF2-40B4-BE49-F238E27FC236}">
                <a16:creationId xmlns:a16="http://schemas.microsoft.com/office/drawing/2014/main" id="{D3946E4C-34D4-D32B-57FA-60E4EB7D4A2B}"/>
              </a:ext>
            </a:extLst>
          </p:cNvPr>
          <p:cNvSpPr txBox="1">
            <a:spLocks/>
          </p:cNvSpPr>
          <p:nvPr/>
        </p:nvSpPr>
        <p:spPr>
          <a:xfrm>
            <a:off x="4428286" y="1074522"/>
            <a:ext cx="4119472" cy="34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2.  Fine-tuning</a:t>
            </a:r>
            <a:endParaRPr lang="en-US">
              <a:solidFill>
                <a:schemeClr val="tx1"/>
              </a:solidFill>
            </a:endParaRP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Font typeface="Corbel"/>
              <a:buAutoNum type="arabicPeriod"/>
            </a:pPr>
            <a:r>
              <a:rPr lang="en">
                <a:solidFill>
                  <a:schemeClr val="tx1"/>
                </a:solidFill>
              </a:rPr>
              <a:t>960 </a:t>
            </a:r>
            <a:r>
              <a:rPr lang="en" err="1">
                <a:solidFill>
                  <a:schemeClr val="tx1"/>
                </a:solidFill>
              </a:rPr>
              <a:t>hrs</a:t>
            </a:r>
            <a:r>
              <a:rPr lang="en">
                <a:solidFill>
                  <a:schemeClr val="tx1"/>
                </a:solidFill>
              </a:rPr>
              <a:t> of </a:t>
            </a:r>
            <a:r>
              <a:rPr lang="en" err="1">
                <a:solidFill>
                  <a:schemeClr val="tx1"/>
                </a:solidFill>
              </a:rPr>
              <a:t>Librispeech</a:t>
            </a:r>
            <a:r>
              <a:rPr lang="en">
                <a:solidFill>
                  <a:schemeClr val="tx1"/>
                </a:solidFill>
              </a:rPr>
              <a:t> (labels)</a:t>
            </a: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 err="1">
                <a:solidFill>
                  <a:schemeClr val="tx1"/>
                </a:solidFill>
              </a:rPr>
              <a:t>Librispeech</a:t>
            </a:r>
            <a:r>
              <a:rPr lang="en">
                <a:solidFill>
                  <a:schemeClr val="tx1"/>
                </a:solidFill>
              </a:rPr>
              <a:t> subsets</a:t>
            </a:r>
          </a:p>
          <a:p>
            <a:pPr marL="1397000"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Train-clean-100 </a:t>
            </a:r>
            <a:r>
              <a:rPr lang="en" err="1">
                <a:solidFill>
                  <a:schemeClr val="tx1"/>
                </a:solidFill>
              </a:rPr>
              <a:t>hrs</a:t>
            </a:r>
            <a:endParaRPr lang="en">
              <a:solidFill>
                <a:schemeClr val="tx1"/>
              </a:solidFill>
            </a:endParaRPr>
          </a:p>
          <a:p>
            <a:pPr marL="1397000"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Libri-light 10 </a:t>
            </a:r>
            <a:r>
              <a:rPr lang="en" err="1">
                <a:solidFill>
                  <a:schemeClr val="tx1"/>
                </a:solidFill>
              </a:rPr>
              <a:t>hrs</a:t>
            </a:r>
            <a:endParaRPr lang="en">
              <a:solidFill>
                <a:schemeClr val="tx1"/>
              </a:solidFill>
            </a:endParaRPr>
          </a:p>
          <a:p>
            <a:pPr marL="1397000"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Libri-light 1 </a:t>
            </a:r>
            <a:r>
              <a:rPr lang="en" err="1">
                <a:solidFill>
                  <a:schemeClr val="tx1"/>
                </a:solidFill>
              </a:rPr>
              <a:t>hr</a:t>
            </a:r>
            <a:endParaRPr lang="en">
              <a:solidFill>
                <a:schemeClr val="tx1"/>
              </a:solidFill>
            </a:endParaRPr>
          </a:p>
          <a:p>
            <a:pPr marL="1397000"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Libri-light 10 min</a:t>
            </a: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TIMIT Acoustic-Phonetic Speech Corpus (5 </a:t>
            </a:r>
            <a:r>
              <a:rPr lang="en" err="1">
                <a:solidFill>
                  <a:schemeClr val="tx1"/>
                </a:solidFill>
              </a:rPr>
              <a:t>hrs</a:t>
            </a:r>
            <a:r>
              <a:rPr lang="en">
                <a:solidFill>
                  <a:schemeClr val="tx1"/>
                </a:solidFill>
              </a:rPr>
              <a:t>)</a:t>
            </a:r>
          </a:p>
          <a:p>
            <a:pPr marL="1397000"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 sz="1600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12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Model varieties</a:t>
            </a:r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311700" y="1137030"/>
            <a:ext cx="4119472" cy="34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  <a:spcBef>
                <a:spcPts val="1200"/>
              </a:spcBef>
              <a:buAutoNum type="arabicPeriod"/>
            </a:pPr>
            <a:r>
              <a:rPr lang="en">
                <a:solidFill>
                  <a:schemeClr val="tx1"/>
                </a:solidFill>
              </a:rPr>
              <a:t>Size</a:t>
            </a:r>
            <a:endParaRPr lang="en-US">
              <a:solidFill>
                <a:schemeClr val="tx1"/>
              </a:solidFill>
            </a:endParaRPr>
          </a:p>
          <a:p>
            <a:pPr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Base</a:t>
            </a:r>
          </a:p>
          <a:p>
            <a:pPr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12 Transformer layers</a:t>
            </a:r>
          </a:p>
          <a:p>
            <a:pPr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Large </a:t>
            </a:r>
          </a:p>
          <a:p>
            <a:pPr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24 Transformer layers</a:t>
            </a:r>
          </a:p>
          <a:p>
            <a:pPr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marL="596900" lvl="1" indent="0">
              <a:lnSpc>
                <a:spcPct val="114999"/>
              </a:lnSpc>
              <a:spcBef>
                <a:spcPts val="1200"/>
              </a:spcBef>
              <a:buSzPts val="1800"/>
              <a:buNone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 sz="1600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175;p8">
            <a:extLst>
              <a:ext uri="{FF2B5EF4-FFF2-40B4-BE49-F238E27FC236}">
                <a16:creationId xmlns:a16="http://schemas.microsoft.com/office/drawing/2014/main" id="{60DFB640-34BE-16F1-AB50-0908E783004A}"/>
              </a:ext>
            </a:extLst>
          </p:cNvPr>
          <p:cNvSpPr txBox="1">
            <a:spLocks/>
          </p:cNvSpPr>
          <p:nvPr/>
        </p:nvSpPr>
        <p:spPr>
          <a:xfrm>
            <a:off x="4426500" y="1070355"/>
            <a:ext cx="4119472" cy="34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r>
              <a:rPr lang="en">
                <a:solidFill>
                  <a:schemeClr val="tx1"/>
                </a:solidFill>
              </a:rPr>
              <a:t>LM used</a:t>
            </a:r>
            <a:endParaRPr lang="en-US">
              <a:solidFill>
                <a:schemeClr val="tx1"/>
              </a:solidFill>
            </a:endParaRPr>
          </a:p>
          <a:p>
            <a:pPr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4-gram </a:t>
            </a:r>
          </a:p>
          <a:p>
            <a:pPr lvl="1" indent="-342900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Transformer-based </a:t>
            </a:r>
          </a:p>
          <a:p>
            <a:pPr lvl="2">
              <a:lnSpc>
                <a:spcPct val="114999"/>
              </a:lnSpc>
              <a:spcBef>
                <a:spcPts val="1200"/>
              </a:spcBef>
              <a:buSzPts val="1800"/>
              <a:buAutoNum type="arabicPeriod"/>
            </a:pPr>
            <a:r>
              <a:rPr lang="en">
                <a:solidFill>
                  <a:schemeClr val="tx1"/>
                </a:solidFill>
              </a:rPr>
              <a:t>20-layer</a:t>
            </a:r>
          </a:p>
          <a:p>
            <a:pPr lvl="2">
              <a:lnSpc>
                <a:spcPct val="114999"/>
              </a:lnSpc>
              <a:spcBef>
                <a:spcPts val="1200"/>
              </a:spcBef>
              <a:buSzPts val="1800"/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2">
              <a:lnSpc>
                <a:spcPct val="114999"/>
              </a:lnSpc>
              <a:spcBef>
                <a:spcPts val="1200"/>
              </a:spcBef>
              <a:buSzPts val="1800"/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SzPts val="1800"/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marL="596900" lvl="1" indent="0">
              <a:lnSpc>
                <a:spcPct val="114999"/>
              </a:lnSpc>
              <a:spcBef>
                <a:spcPts val="1200"/>
              </a:spcBef>
              <a:buSzPts val="1800"/>
              <a:buNone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 sz="1600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Font typeface="Corbel"/>
              <a:buAutoNum type="arabicPeriod"/>
            </a:pPr>
            <a:endParaRPr lang="e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67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Results: Low-Resource Labeled Data</a:t>
            </a: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A5942DF5-0664-8058-9D0C-3E41DBEF8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1" r="-530" b="55782"/>
          <a:stretch/>
        </p:blipFill>
        <p:spPr>
          <a:xfrm>
            <a:off x="2976" y="1606409"/>
            <a:ext cx="4613087" cy="206985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BF87B89-49BF-C778-2F96-DE05CDCA2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764" r="-1446" b="227"/>
          <a:stretch/>
        </p:blipFill>
        <p:spPr>
          <a:xfrm>
            <a:off x="4535685" y="1392692"/>
            <a:ext cx="4480942" cy="2611854"/>
          </a:xfrm>
          <a:prstGeom prst="rect">
            <a:avLst/>
          </a:prstGeom>
        </p:spPr>
      </p:pic>
      <p:sp>
        <p:nvSpPr>
          <p:cNvPr id="11" name="Google Shape;175;p8">
            <a:extLst>
              <a:ext uri="{FF2B5EF4-FFF2-40B4-BE49-F238E27FC236}">
                <a16:creationId xmlns:a16="http://schemas.microsoft.com/office/drawing/2014/main" id="{1753623B-2725-8EC3-F300-8C45A9F6AF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300" y="3946905"/>
            <a:ext cx="8253322" cy="9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n">
                <a:solidFill>
                  <a:schemeClr val="tx1"/>
                </a:solidFill>
              </a:rPr>
              <a:t>Very good WER for ultra-low resource 10 min recording</a:t>
            </a:r>
          </a:p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n">
                <a:solidFill>
                  <a:schemeClr val="tx1"/>
                </a:solidFill>
              </a:rPr>
              <a:t>New state-of-the-art on </a:t>
            </a:r>
            <a:r>
              <a:rPr lang="en" err="1">
                <a:solidFill>
                  <a:schemeClr val="tx1"/>
                </a:solidFill>
              </a:rPr>
              <a:t>Librispeech</a:t>
            </a:r>
            <a:r>
              <a:rPr lang="en">
                <a:solidFill>
                  <a:schemeClr val="tx1"/>
                </a:solidFill>
              </a:rPr>
              <a:t> train-clean-100  </a:t>
            </a: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 sz="1600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94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Results: High-Resource Labeled Data (</a:t>
            </a:r>
            <a:r>
              <a:rPr lang="en-US" err="1"/>
              <a:t>Librispeech</a:t>
            </a:r>
            <a:r>
              <a:rPr lang="en-US"/>
              <a:t>)</a:t>
            </a: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8B41D877-834D-1719-9A11-29F3EBEC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1" y="1283204"/>
            <a:ext cx="5091707" cy="2987857"/>
          </a:xfrm>
          <a:prstGeom prst="rect">
            <a:avLst/>
          </a:prstGeom>
        </p:spPr>
      </p:pic>
      <p:sp>
        <p:nvSpPr>
          <p:cNvPr id="4" name="Google Shape;175;p8">
            <a:extLst>
              <a:ext uri="{FF2B5EF4-FFF2-40B4-BE49-F238E27FC236}">
                <a16:creationId xmlns:a16="http://schemas.microsoft.com/office/drawing/2014/main" id="{BE5EB880-7B2E-B5E6-B098-631507AFE4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4250" y="1422780"/>
            <a:ext cx="3319372" cy="34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n">
                <a:solidFill>
                  <a:schemeClr val="tx1"/>
                </a:solidFill>
              </a:rPr>
              <a:t>New state-of-the-art</a:t>
            </a:r>
          </a:p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n">
                <a:solidFill>
                  <a:schemeClr val="tx1"/>
                </a:solidFill>
              </a:rPr>
              <a:t>Other architectures from scratch work better</a:t>
            </a:r>
          </a:p>
          <a:p>
            <a:pPr lvl="1">
              <a:lnSpc>
                <a:spcPct val="114999"/>
              </a:lnSpc>
              <a:spcBef>
                <a:spcPts val="1200"/>
              </a:spcBef>
            </a:pPr>
            <a:r>
              <a:rPr lang="en">
                <a:solidFill>
                  <a:schemeClr val="tx1"/>
                </a:solidFill>
              </a:rPr>
              <a:t>but self-supervision technique is very helpful </a:t>
            </a: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 sz="1600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3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3F94-9F6C-1ADE-9E16-EFFD4607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Stakeholder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B57C-CBC8-8B1F-8DFE-6C386953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Learning robust representations from speech audio alone, followed by fine-tuning on transcribed can outperform the best semi-supervised methods ,Also conceptually simpler.</a:t>
            </a:r>
            <a:endParaRPr lang="en-US">
              <a:cs typeface="Calibri"/>
            </a:endParaRPr>
          </a:p>
          <a:p>
            <a:r>
              <a:rPr lang="en-US" b="0" i="0">
                <a:solidFill>
                  <a:srgbClr val="202124"/>
                </a:solidFill>
                <a:effectLst/>
                <a:latin typeface="arial"/>
                <a:cs typeface="arial"/>
              </a:rPr>
              <a:t>wav2vec 2.0 masks the speech input and solves the contrastive learning </a:t>
            </a:r>
            <a:r>
              <a:rPr lang="en-US">
                <a:solidFill>
                  <a:srgbClr val="202124"/>
                </a:solidFill>
                <a:latin typeface="arial"/>
                <a:cs typeface="arial"/>
              </a:rPr>
              <a:t>task</a:t>
            </a:r>
            <a:endParaRPr lang="en-CN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r>
              <a:rPr lang="en-US"/>
              <a:t>A framework for self-supervised learning of representations of raw audio data.</a:t>
            </a:r>
            <a:endParaRPr lang="en-CN">
              <a:cs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BF4495-62F6-9DCD-440F-3C5EDB6EF85A}"/>
              </a:ext>
            </a:extLst>
          </p:cNvPr>
          <p:cNvSpPr txBox="1">
            <a:spLocks/>
          </p:cNvSpPr>
          <p:nvPr/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Steven </a:t>
            </a:r>
            <a:r>
              <a:rPr lang="en-US" err="1"/>
              <a:t>Tan,Neha</a:t>
            </a:r>
            <a:r>
              <a:rPr lang="en-US"/>
              <a:t> Verma ,</a:t>
            </a:r>
            <a:r>
              <a:rPr lang="en-US" err="1"/>
              <a:t>Zhiqing</a:t>
            </a:r>
            <a:r>
              <a:rPr lang="en-US"/>
              <a:t> Zhong</a:t>
            </a:r>
          </a:p>
        </p:txBody>
      </p:sp>
    </p:spTree>
    <p:extLst>
      <p:ext uri="{BB962C8B-B14F-4D97-AF65-F5344CB8AC3E}">
        <p14:creationId xmlns:p14="http://schemas.microsoft.com/office/powerpoint/2010/main" val="406996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Results: TIMIT Phoneme Recognition </a:t>
            </a: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Google Shape;175;p8">
            <a:extLst>
              <a:ext uri="{FF2B5EF4-FFF2-40B4-BE49-F238E27FC236}">
                <a16:creationId xmlns:a16="http://schemas.microsoft.com/office/drawing/2014/main" id="{9B7C57FF-96BB-A7F7-2DF6-76A48E704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7030"/>
            <a:ext cx="5405347" cy="34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n">
                <a:solidFill>
                  <a:schemeClr val="tx1"/>
                </a:solidFill>
              </a:rPr>
              <a:t>Task: transcribe speech using 39 phones</a:t>
            </a: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 sz="1600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546E656-A859-04A2-8963-46593BA2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835092"/>
            <a:ext cx="6524625" cy="24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6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/>
              <a:t>Results: Ablations</a:t>
            </a: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Google Shape;175;p8">
            <a:extLst>
              <a:ext uri="{FF2B5EF4-FFF2-40B4-BE49-F238E27FC236}">
                <a16:creationId xmlns:a16="http://schemas.microsoft.com/office/drawing/2014/main" id="{9B7C57FF-96BB-A7F7-2DF6-76A48E704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7030"/>
            <a:ext cx="8100922" cy="34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n">
                <a:solidFill>
                  <a:schemeClr val="tx1"/>
                </a:solidFill>
              </a:rPr>
              <a:t>Quantizing happens only for </a:t>
            </a:r>
            <a:r>
              <a:rPr lang="en" err="1">
                <a:solidFill>
                  <a:schemeClr val="tx1"/>
                </a:solidFill>
              </a:rPr>
              <a:t>latents</a:t>
            </a:r>
            <a:r>
              <a:rPr lang="en">
                <a:solidFill>
                  <a:schemeClr val="tx1"/>
                </a:solidFill>
              </a:rPr>
              <a:t> as targets, not for </a:t>
            </a:r>
            <a:r>
              <a:rPr lang="en" err="1">
                <a:solidFill>
                  <a:schemeClr val="tx1"/>
                </a:solidFill>
              </a:rPr>
              <a:t>latents</a:t>
            </a:r>
            <a:r>
              <a:rPr lang="en">
                <a:solidFill>
                  <a:schemeClr val="tx1"/>
                </a:solidFill>
              </a:rPr>
              <a:t> as inputs</a:t>
            </a:r>
          </a:p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n">
                <a:solidFill>
                  <a:schemeClr val="tx1"/>
                </a:solidFill>
              </a:rPr>
              <a:t>Continuous input – retain more info</a:t>
            </a:r>
          </a:p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n">
                <a:solidFill>
                  <a:schemeClr val="tx1"/>
                </a:solidFill>
              </a:rPr>
              <a:t>Quantized output – more robust training</a:t>
            </a:r>
          </a:p>
          <a:p>
            <a:pPr marL="939800" lvl="1" indent="-34290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 sz="1600">
              <a:solidFill>
                <a:schemeClr val="tx1"/>
              </a:solidFill>
            </a:endParaRPr>
          </a:p>
          <a:p>
            <a:pPr indent="0">
              <a:lnSpc>
                <a:spcPct val="114999"/>
              </a:lnSpc>
              <a:spcBef>
                <a:spcPts val="1200"/>
              </a:spcBef>
              <a:buAutoNum type="arabicPeriod"/>
            </a:pPr>
            <a:endParaRPr lang="en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EB7DAE9-F2E8-E22F-9105-3D7EC981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635129"/>
            <a:ext cx="7705725" cy="18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8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E09E-E864-2728-05C8-F9FF5D88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ADD27-F060-618F-A0D7-55452E63C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3F8C-6DCB-791F-2F14-FDD17E9EF5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95A2B-61C3-E6E7-6E59-49AA587106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7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E09E-E864-2728-05C8-F9FF5D88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ADD27-F060-618F-A0D7-55452E63C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3F8C-6DCB-791F-2F14-FDD17E9EF5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95A2B-61C3-E6E7-6E59-49AA587106E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Empiricists</a:t>
            </a:r>
            <a:endParaRPr lang="en-US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/>
              <a:t>https://colab.research.google.com/drive/1gR5rMqy3H5D74qVGlZCE2iSJT4E5VNyp?usp=sharing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/>
              <a:t>👩🏽‍🔬:  </a:t>
            </a:r>
            <a:r>
              <a:rPr lang="en" b="1" err="1"/>
              <a:t>Lingfeng</a:t>
            </a:r>
            <a:r>
              <a:rPr lang="en" b="1"/>
              <a:t> Shen, Isabel Cachola</a:t>
            </a:r>
            <a:endParaRPr lang="e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13DC-D601-736A-31CE-8C0C8E2979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Reviewer: Strengths</a:t>
            </a:r>
            <a:endParaRPr lang="en-US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Extensively open-sourced codes and models.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Great results on low-resource labelled data, huge potential impact for uncommon languages.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A lot of moving parts work together well.</a:t>
            </a:r>
          </a:p>
          <a:p>
            <a:pPr>
              <a:lnSpc>
                <a:spcPct val="114999"/>
              </a:lnSpc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Quantization module: a great way to downscale feature representation</a:t>
            </a:r>
          </a:p>
          <a:p>
            <a:pPr>
              <a:lnSpc>
                <a:spcPct val="114999"/>
              </a:lnSpc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Motivation: consider real world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chemeClr val="tx1"/>
                </a:solidFill>
              </a:rPr>
              <a:t>Experiments based on public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13DC-D601-736A-31CE-8C0C8E2979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25</a:t>
            </a:fld>
            <a:endParaRPr lang="en-US"/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76CA332B-F2C8-956A-201F-A1C5873C624A}"/>
              </a:ext>
            </a:extLst>
          </p:cNvPr>
          <p:cNvSpPr txBox="1">
            <a:spLocks/>
          </p:cNvSpPr>
          <p:nvPr/>
        </p:nvSpPr>
        <p:spPr>
          <a:xfrm>
            <a:off x="186178" y="4714770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●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●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  <a:buFont typeface="Corbel"/>
              <a:buNone/>
            </a:pPr>
            <a:r>
              <a:rPr lang="en"/>
              <a:t>🔎:  Tianqi, </a:t>
            </a:r>
            <a:r>
              <a:rPr lang="en" err="1"/>
              <a:t>Yongrui</a:t>
            </a:r>
            <a:r>
              <a:rPr lang="en"/>
              <a:t>, Aayush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Reviewer: Weaknesses</a:t>
            </a:r>
            <a:endParaRPr lang="en-US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197064" y="4740500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/>
              <a:t>🔎:  Tianqi, </a:t>
            </a:r>
            <a:r>
              <a:rPr lang="en" err="1"/>
              <a:t>Yongrui</a:t>
            </a:r>
            <a:r>
              <a:rPr lang="en"/>
              <a:t>, Aayush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E3E06-6DF5-5571-B1A3-0B1E3A434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26</a:t>
            </a:fld>
            <a:endParaRPr lang="en-US"/>
          </a:p>
        </p:txBody>
      </p:sp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7E811235-C9CC-571B-8A62-35D9A3E65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Paper is too dense: hard to follow all the techniques.</a:t>
            </a: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No evaluation for the pretrained model.</a:t>
            </a: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No reasoning for using relative positional embedding vs absolute in contextualized representations.</a:t>
            </a: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Tons of other hyperparameter choices mentioned with explanations or ablation studies either missing or left </a:t>
            </a:r>
            <a:r>
              <a:rPr lang="en-US">
                <a:solidFill>
                  <a:schemeClr val="tx1"/>
                </a:solidFill>
              </a:rPr>
              <a:t>in appendix</a:t>
            </a:r>
            <a:r>
              <a:rPr lang="en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4999"/>
              </a:lnSpc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Not end-to-end, needs secondary recognition model.</a:t>
            </a: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Relies heavily on the pre-training model, which is very large and hard to train.</a:t>
            </a:r>
          </a:p>
        </p:txBody>
      </p:sp>
    </p:spTree>
    <p:extLst>
      <p:ext uri="{BB962C8B-B14F-4D97-AF65-F5344CB8AC3E}">
        <p14:creationId xmlns:p14="http://schemas.microsoft.com/office/powerpoint/2010/main" val="396399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B1AE-794E-0F4B-A717-576213C8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Reviewer: Weakness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FCB08-CB0E-23D4-952C-E5FD9CEB2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Limited argumentation</a:t>
            </a:r>
          </a:p>
          <a:p>
            <a:pPr lvl="1">
              <a:lnSpc>
                <a:spcPct val="114999"/>
              </a:lnSpc>
            </a:pPr>
            <a:r>
              <a:rPr lang="en-US"/>
              <a:t>Why such design decision has made</a:t>
            </a:r>
          </a:p>
          <a:p>
            <a:pPr lvl="1">
              <a:lnSpc>
                <a:spcPct val="114999"/>
              </a:lnSpc>
            </a:pPr>
            <a:r>
              <a:rPr lang="en-US"/>
              <a:t>Quantization: yes, discretize to smaller space, and then … </a:t>
            </a:r>
          </a:p>
          <a:p>
            <a:pPr>
              <a:lnSpc>
                <a:spcPct val="114999"/>
              </a:lnSpc>
            </a:pPr>
            <a:r>
              <a:rPr lang="en-US"/>
              <a:t>Less clarity</a:t>
            </a:r>
          </a:p>
          <a:p>
            <a:pPr lvl="1">
              <a:lnSpc>
                <a:spcPct val="114999"/>
              </a:lnSpc>
            </a:pPr>
            <a:r>
              <a:rPr lang="en-US"/>
              <a:t>Denotes not clear: G, V</a:t>
            </a:r>
          </a:p>
          <a:p>
            <a:pPr>
              <a:lnSpc>
                <a:spcPct val="114999"/>
              </a:lnSpc>
            </a:pPr>
            <a:r>
              <a:rPr lang="en-US"/>
              <a:t>Not easy to reproduce to evaluation</a:t>
            </a:r>
          </a:p>
          <a:p>
            <a:pPr lvl="1">
              <a:lnSpc>
                <a:spcPct val="114999"/>
              </a:lnSpc>
            </a:pPr>
            <a:r>
              <a:rPr lang="en-US"/>
              <a:t>Large computational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663EE-6170-D1E3-4777-6A7936AFBD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70886-97E5-64F7-EA70-88DC6E9E853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/>
              <a:t>Aayush, Tianqi, </a:t>
            </a:r>
            <a:r>
              <a:rPr lang="en-US" err="1"/>
              <a:t>Yongrui</a:t>
            </a:r>
          </a:p>
        </p:txBody>
      </p:sp>
    </p:spTree>
    <p:extLst>
      <p:ext uri="{BB962C8B-B14F-4D97-AF65-F5344CB8AC3E}">
        <p14:creationId xmlns:p14="http://schemas.microsoft.com/office/powerpoint/2010/main" val="3353679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Visionary: Few-shot speech recognition for close languages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"/>
              <a:t>🔭:  Vicky Zeng and Iliana Maifeld-Carucci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E3E06-6DF5-5571-B1A3-0B1E3A434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28</a:t>
            </a:fld>
            <a:endParaRPr lang="en-US"/>
          </a:p>
        </p:txBody>
      </p:sp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7E811235-C9CC-571B-8A62-35D9A3E65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Paper shows impressive performance on low-resource languages and phenome recognition.</a:t>
            </a:r>
          </a:p>
          <a:p>
            <a:pPr lvl="1"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However, it doesn't show the verbal equivalent of zero or few-shot performance.</a:t>
            </a:r>
          </a:p>
          <a:p>
            <a:pPr lvl="1"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Additionally, it doesn't show how proficiency in one language may generalize to proficiency in similar languages.</a:t>
            </a: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Create a study of the few-shot performance of wav2vec and see how finetuning on one language generalizes to similar languages. 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buSzPts val="1800"/>
            </a:pPr>
            <a:r>
              <a:rPr lang="en">
                <a:solidFill>
                  <a:schemeClr val="tx1"/>
                </a:solidFill>
              </a:rPr>
              <a:t>Ex: Fine-tune on Spanish and see if it has generalization properties in Italian. 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14999"/>
              </a:lnSpc>
              <a:buSzPts val="1800"/>
            </a:pPr>
            <a:r>
              <a:rPr lang="en">
                <a:solidFill>
                  <a:schemeClr val="tx1"/>
                </a:solidFill>
              </a:rPr>
              <a:t>Ex: Japanese has 2 written forms expressing different aspects of the language and it doesn't necessarily correlate 1-to-1 with spoken Japanese. 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Motivation: For languages with no written form, you may be able to use a similar language that has written language and then generalize.</a:t>
            </a:r>
          </a:p>
          <a:p>
            <a:pPr lvl="1">
              <a:lnSpc>
                <a:spcPct val="114999"/>
              </a:lnSpc>
            </a:pPr>
            <a:endParaRPr lang="e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72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Visionary: Improvement from Error Analysis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"/>
              <a:t>🔭:  Vicky Zeng and Iliana Maifeld-Carucci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E3E06-6DF5-5571-B1A3-0B1E3A434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29</a:t>
            </a:fld>
            <a:endParaRPr lang="en-US"/>
          </a:p>
        </p:txBody>
      </p:sp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7E811235-C9CC-571B-8A62-35D9A3E65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856767"/>
            <a:ext cx="8520600" cy="790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Emphasis on silent/repeated-letter words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Why articles are mistaken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9A4EE2-74D6-45C2-9450-4C944C54E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70321"/>
              </p:ext>
            </p:extLst>
          </p:nvPr>
        </p:nvGraphicFramePr>
        <p:xfrm>
          <a:off x="361708" y="1113369"/>
          <a:ext cx="8520788" cy="266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816">
                  <a:extLst>
                    <a:ext uri="{9D8B030D-6E8A-4147-A177-3AD203B41FA5}">
                      <a16:colId xmlns:a16="http://schemas.microsoft.com/office/drawing/2014/main" val="2647944770"/>
                    </a:ext>
                  </a:extLst>
                </a:gridCol>
                <a:gridCol w="5807972">
                  <a:extLst>
                    <a:ext uri="{9D8B030D-6E8A-4147-A177-3AD203B41FA5}">
                      <a16:colId xmlns:a16="http://schemas.microsoft.com/office/drawing/2014/main" val="435496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Time of Trained Labeled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Error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Phonetic spelling errors in general (omit silent and repeated characters)</a:t>
                      </a:r>
                      <a:r>
                        <a:rPr lang="en-US" i="1"/>
                        <a:t> i.e. are -&gt; </a:t>
                      </a:r>
                      <a:r>
                        <a:rPr lang="en-US" i="1" err="1"/>
                        <a:t>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Phonetic spelling errors for less common words </a:t>
                      </a:r>
                      <a:r>
                        <a:rPr lang="en-US" i="1"/>
                        <a:t>i.e. soul -&gt; sol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1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Articles mistaken </a:t>
                      </a:r>
                      <a:r>
                        <a:rPr lang="en-US" i="1"/>
                        <a:t>i.e. a -&gt; the, in -&gt; and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- Alternative spellings </a:t>
                      </a:r>
                      <a:r>
                        <a:rPr lang="en-US" i="1" err="1"/>
                        <a:t>i.e</a:t>
                      </a:r>
                      <a:r>
                        <a:rPr lang="en-US" i="1"/>
                        <a:t> color vs </a:t>
                      </a:r>
                      <a:r>
                        <a:rPr lang="en-US" i="1" err="1"/>
                        <a:t>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5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Phonetic spelling errors mostly for person names </a:t>
                      </a:r>
                      <a:r>
                        <a:rPr lang="en-US" i="1"/>
                        <a:t>i.e. christie -&gt; </a:t>
                      </a:r>
                      <a:r>
                        <a:rPr lang="en-US" i="1" err="1"/>
                        <a:t>cristy</a:t>
                      </a:r>
                      <a:endParaRPr lang="en-US" err="1"/>
                    </a:p>
                    <a:p>
                      <a:pPr lvl="0" algn="ctr">
                        <a:buNone/>
                      </a:pPr>
                      <a:r>
                        <a:rPr lang="en-US"/>
                        <a:t>- Incorrect spacing </a:t>
                      </a:r>
                      <a:r>
                        <a:rPr lang="en-US" i="1" err="1"/>
                        <a:t>i.e</a:t>
                      </a:r>
                      <a:r>
                        <a:rPr lang="en-US" i="1"/>
                        <a:t> anyone vs any 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124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960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- Similar to 100 hours but error rate to 2% + rare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22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6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D247-D084-EDC4-7064-6B0C5010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Stakeholder: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C1D4-6C24-A74C-9038-68789AE7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Encodes speech audio through a multilayer convolutional neural network</a:t>
            </a:r>
            <a:endParaRPr lang="en-US">
              <a:cs typeface="Calibri"/>
            </a:endParaRPr>
          </a:p>
          <a:p>
            <a:r>
              <a:rPr lang="en-US"/>
              <a:t>Latent representations are fed into the Transformer network to build context-based representations</a:t>
            </a:r>
            <a:endParaRPr lang="en-US">
              <a:cs typeface="Calibri"/>
            </a:endParaRPr>
          </a:p>
          <a:p>
            <a:r>
              <a:rPr lang="en-US"/>
              <a:t>As part of training, we learn discrete speech units via </a:t>
            </a:r>
            <a:r>
              <a:rPr lang="en-US" err="1"/>
              <a:t>softmax</a:t>
            </a:r>
            <a:r>
              <a:rPr lang="en-US"/>
              <a:t> to represent latent representations in contrast tasks.</a:t>
            </a:r>
            <a:endParaRPr lang="en-US">
              <a:cs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C7A20E-2B20-9CE9-C366-A8B0DAD784F6}"/>
              </a:ext>
            </a:extLst>
          </p:cNvPr>
          <p:cNvSpPr txBox="1">
            <a:spLocks/>
          </p:cNvSpPr>
          <p:nvPr/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Steven </a:t>
            </a:r>
            <a:r>
              <a:rPr lang="en-US" err="1"/>
              <a:t>Tan,Neha</a:t>
            </a:r>
            <a:r>
              <a:rPr lang="en-US"/>
              <a:t> Verma ,</a:t>
            </a:r>
            <a:r>
              <a:rPr lang="en-US" err="1"/>
              <a:t>Zhiqing</a:t>
            </a:r>
            <a:r>
              <a:rPr lang="en-US"/>
              <a:t> Zhong</a:t>
            </a:r>
          </a:p>
        </p:txBody>
      </p:sp>
    </p:spTree>
    <p:extLst>
      <p:ext uri="{BB962C8B-B14F-4D97-AF65-F5344CB8AC3E}">
        <p14:creationId xmlns:p14="http://schemas.microsoft.com/office/powerpoint/2010/main" val="130565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Visionary: Downstream Emotion and Sarcasm Detection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"/>
              <a:t>🔭:  Vicky Zeng and Iliana Maifeld-Carucci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E3E06-6DF5-5571-B1A3-0B1E3A434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t>30</a:t>
            </a:fld>
            <a:endParaRPr lang="en-US"/>
          </a:p>
        </p:txBody>
      </p:sp>
      <p:sp>
        <p:nvSpPr>
          <p:cNvPr id="11" name="Google Shape;66;p14">
            <a:extLst>
              <a:ext uri="{FF2B5EF4-FFF2-40B4-BE49-F238E27FC236}">
                <a16:creationId xmlns:a16="http://schemas.microsoft.com/office/drawing/2014/main" id="{7E811235-C9CC-571B-8A62-35D9A3E65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Strength in self-supervised learning with unlabeled data: Limited emotion and sarcasm detection datasets with annotation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Additional information in audio not present in text</a:t>
            </a:r>
            <a:endParaRPr lang="en-US">
              <a:solidFill>
                <a:schemeClr val="tx1"/>
              </a:solidFill>
            </a:endParaRPr>
          </a:p>
          <a:p>
            <a:pPr marL="596900" lvl="1" indent="0">
              <a:lnSpc>
                <a:spcPct val="114999"/>
              </a:lnSpc>
              <a:buSzPts val="1800"/>
              <a:buNone/>
            </a:pPr>
            <a:endParaRPr lang="en">
              <a:solidFill>
                <a:schemeClr val="tx1"/>
              </a:solidFill>
            </a:endParaRPr>
          </a:p>
          <a:p>
            <a:pPr marL="596900" lvl="1" indent="0">
              <a:lnSpc>
                <a:spcPct val="114999"/>
              </a:lnSpc>
              <a:buNone/>
            </a:pPr>
            <a:endParaRPr lang="en">
              <a:solidFill>
                <a:schemeClr val="tx1"/>
              </a:solidFill>
            </a:endParaRPr>
          </a:p>
          <a:p>
            <a:pPr marL="596900" lvl="1" indent="0">
              <a:lnSpc>
                <a:spcPct val="114999"/>
              </a:lnSpc>
              <a:buNone/>
            </a:pPr>
            <a:endParaRPr lang="en">
              <a:solidFill>
                <a:schemeClr val="tx1"/>
              </a:solidFill>
            </a:endParaRPr>
          </a:p>
          <a:p>
            <a:pPr marL="596900" lvl="1" indent="0">
              <a:lnSpc>
                <a:spcPct val="114999"/>
              </a:lnSpc>
              <a:buSzPts val="1800"/>
              <a:buNone/>
            </a:pPr>
            <a:endParaRPr lang="en">
              <a:solidFill>
                <a:schemeClr val="tx1"/>
              </a:solidFill>
            </a:endParaRPr>
          </a:p>
          <a:p>
            <a:pPr marL="596900" lvl="1" indent="0">
              <a:lnSpc>
                <a:spcPct val="114999"/>
              </a:lnSpc>
              <a:buSzPts val="1800"/>
              <a:buNone/>
            </a:pPr>
            <a:endParaRPr lang="en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">
                <a:solidFill>
                  <a:schemeClr val="tx1"/>
                </a:solidFill>
              </a:rPr>
              <a:t>Transfer learning: Use the trained weights of contextual representations as starting points for emotion and sarcasm detection models</a:t>
            </a:r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107F8C42-841B-74DE-8D52-2A99FFAFF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51" r="-286" b="581"/>
          <a:stretch/>
        </p:blipFill>
        <p:spPr>
          <a:xfrm>
            <a:off x="2725422" y="2488545"/>
            <a:ext cx="3690491" cy="12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8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6078-7DE1-02DC-17A2-067AF241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Stakeholder: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E92A-BC52-CAE2-4AE9-620A2AC2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The model is fine-tuned on labeled data </a:t>
            </a:r>
          </a:p>
          <a:p>
            <a:r>
              <a:rPr lang="en-US"/>
              <a:t>Method end-to-end Both problems are solved in a straightforward manner.</a:t>
            </a:r>
            <a:endParaRPr lang="en-US">
              <a:cs typeface="Calibri"/>
            </a:endParaRPr>
          </a:p>
          <a:p>
            <a:r>
              <a:rPr lang="en-US"/>
              <a:t>Other related work includes learning representations by auto-encoding input data or directly predicting future time steps  </a:t>
            </a:r>
            <a:endParaRPr lang="en-US">
              <a:cs typeface="Calibri"/>
            </a:endParaRPr>
          </a:p>
          <a:p>
            <a:r>
              <a:rPr lang="en-US"/>
              <a:t>Our results show that jointly learning discrete speech units with contextual representations achieves better results than fixed units learned in a prior step .</a:t>
            </a:r>
            <a:endParaRPr lang="en-US">
              <a:cs typeface="Calibri"/>
            </a:endParaRPr>
          </a:p>
          <a:p>
            <a:r>
              <a:rPr lang="en-US"/>
              <a:t>The feasibility of ultra-low-resource speech recognition</a:t>
            </a:r>
            <a:endParaRPr lang="en-US">
              <a:cs typeface="Calibri"/>
            </a:endParaRPr>
          </a:p>
          <a:p>
            <a:r>
              <a:rPr lang="en-US"/>
              <a:t>We achieve state-of-the-art </a:t>
            </a:r>
            <a:r>
              <a:rPr lang="en-US" err="1"/>
              <a:t>sota</a:t>
            </a:r>
            <a:r>
              <a:rPr lang="en-US"/>
              <a:t> on TIMIT phoneme recognition as well as </a:t>
            </a:r>
            <a:r>
              <a:rPr lang="en-US" err="1"/>
              <a:t>Librispeech's</a:t>
            </a:r>
            <a:r>
              <a:rPr lang="en-US"/>
              <a:t> 100-hour clean subset.</a:t>
            </a:r>
            <a:endParaRPr lang="en-US">
              <a:cs typeface="Calibri"/>
            </a:endParaRPr>
          </a:p>
          <a:p>
            <a:endParaRPr lang="en-C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B06C30-24D4-60D0-9DA6-96AADB38F40E}"/>
              </a:ext>
            </a:extLst>
          </p:cNvPr>
          <p:cNvSpPr txBox="1">
            <a:spLocks/>
          </p:cNvSpPr>
          <p:nvPr/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Steven </a:t>
            </a:r>
            <a:r>
              <a:rPr lang="en-US" err="1"/>
              <a:t>Tan,Neha</a:t>
            </a:r>
            <a:r>
              <a:rPr lang="en-US"/>
              <a:t> Verma ,</a:t>
            </a:r>
            <a:r>
              <a:rPr lang="en-US" err="1"/>
              <a:t>Zhiqing</a:t>
            </a:r>
            <a:r>
              <a:rPr lang="en-US"/>
              <a:t> Zhong</a:t>
            </a:r>
          </a:p>
        </p:txBody>
      </p:sp>
    </p:spTree>
    <p:extLst>
      <p:ext uri="{BB962C8B-B14F-4D97-AF65-F5344CB8AC3E}">
        <p14:creationId xmlns:p14="http://schemas.microsoft.com/office/powerpoint/2010/main" val="221804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40EA-E553-87FA-ABCA-D14B8B6E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Stakeholder: Models</a:t>
            </a:r>
            <a:endParaRPr lang="en-US">
              <a:cs typeface="Calibri Light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3F4901-05D4-151F-1E5A-D8834E757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87052"/>
            <a:ext cx="3901444" cy="19609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7EF55-F1B5-991C-8830-7609D8500F68}"/>
              </a:ext>
            </a:extLst>
          </p:cNvPr>
          <p:cNvSpPr txBox="1"/>
          <p:nvPr/>
        </p:nvSpPr>
        <p:spPr>
          <a:xfrm>
            <a:off x="400693" y="3047969"/>
            <a:ext cx="7608472" cy="12234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50"/>
              <a:t>X = {x1, x2, ..., </a:t>
            </a:r>
            <a:r>
              <a:rPr lang="en-US" sz="1050" err="1"/>
              <a:t>xT</a:t>
            </a:r>
            <a:r>
              <a:rPr lang="en-US" sz="1050"/>
              <a:t>'}, this is the original wave form, e.g. sample rate = 16000;</a:t>
            </a:r>
          </a:p>
          <a:p>
            <a:r>
              <a:rPr lang="en-US" sz="1050"/>
              <a:t>Z = {z1, z2, ..., </a:t>
            </a:r>
            <a:r>
              <a:rPr lang="en-US" sz="1050" err="1"/>
              <a:t>zT</a:t>
            </a:r>
            <a:r>
              <a:rPr lang="en-US" sz="1050"/>
              <a:t>}, this is the "latent speech representation" (hidden layer speech representation) obtained after subsampling with 7-layer CNN; the combination of these 7-layer CNNs is called "" feature extractor".</a:t>
            </a:r>
          </a:p>
          <a:p>
            <a:r>
              <a:rPr lang="en-US" sz="1050"/>
              <a:t>Q = {q1, q2, ..., </a:t>
            </a:r>
            <a:r>
              <a:rPr lang="en-US" sz="1050" err="1"/>
              <a:t>qT</a:t>
            </a:r>
            <a:r>
              <a:rPr lang="en-US" sz="1050"/>
              <a:t>}, "quantized" from Z. For example, in the default code of fair seq, if there are two codebooks, each codebook has 320 codewords, and each codeword is represented by a 128-dimensional vector. That is to say, a tensor with shape (2, 320, 128) (similar to codeword embedding matrix) is what we need to learn.</a:t>
            </a:r>
          </a:p>
          <a:p>
            <a:r>
              <a:rPr lang="en-US" sz="1050"/>
              <a:t>C = {c1, c2, ..., </a:t>
            </a:r>
            <a:r>
              <a:rPr lang="en-US" sz="1050" err="1"/>
              <a:t>cT</a:t>
            </a:r>
            <a:r>
              <a:rPr lang="en-US" sz="1050"/>
              <a:t>}, is the "context representations" obtained by inputting Z through multiple layers of transformer encoders.</a:t>
            </a:r>
            <a:endParaRPr lang="en-CN" sz="1050"/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68C9081-979D-B167-3003-52C693EFF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07" y="1087052"/>
            <a:ext cx="3928597" cy="1842268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A26559E-3450-2D54-001B-AEC001760CAB}"/>
              </a:ext>
            </a:extLst>
          </p:cNvPr>
          <p:cNvSpPr txBox="1">
            <a:spLocks/>
          </p:cNvSpPr>
          <p:nvPr/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Steven </a:t>
            </a:r>
            <a:r>
              <a:rPr lang="en-US" err="1"/>
              <a:t>Tan,Neha</a:t>
            </a:r>
            <a:r>
              <a:rPr lang="en-US"/>
              <a:t> Verma ,</a:t>
            </a:r>
            <a:r>
              <a:rPr lang="en-US" err="1"/>
              <a:t>Zhiqing</a:t>
            </a:r>
            <a:r>
              <a:rPr lang="en-US"/>
              <a:t> Zhong</a:t>
            </a:r>
          </a:p>
        </p:txBody>
      </p:sp>
    </p:spTree>
    <p:extLst>
      <p:ext uri="{BB962C8B-B14F-4D97-AF65-F5344CB8AC3E}">
        <p14:creationId xmlns:p14="http://schemas.microsoft.com/office/powerpoint/2010/main" val="270191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5B72-8C7E-DEC3-7880-864109FA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Stakeholder:Models</a:t>
            </a:r>
          </a:p>
        </p:txBody>
      </p:sp>
      <p:pic>
        <p:nvPicPr>
          <p:cNvPr id="4" name="Content Placeholder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A5CAD66-F88F-1046-C193-F7E77C4C0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52" y="1071081"/>
            <a:ext cx="3996661" cy="1874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D5DD02-2685-4E76-86D9-C6DE869E4961}"/>
              </a:ext>
            </a:extLst>
          </p:cNvPr>
          <p:cNvSpPr txBox="1"/>
          <p:nvPr/>
        </p:nvSpPr>
        <p:spPr>
          <a:xfrm>
            <a:off x="4572001" y="1071081"/>
            <a:ext cx="3816803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/>
              <a:t>Algorithm:</a:t>
            </a:r>
          </a:p>
          <a:p>
            <a:r>
              <a:rPr lang="en-US" sz="1050"/>
              <a:t>From X to Z, the original speech is represented as, the hidden layer speech representation;</a:t>
            </a:r>
          </a:p>
          <a:p>
            <a:r>
              <a:rPr lang="en-US" sz="1050"/>
              <a:t>From Z to Q, quantization operation;</a:t>
            </a:r>
          </a:p>
          <a:p>
            <a:r>
              <a:rPr lang="en-US" sz="1050"/>
              <a:t>A part of Z is given to the mask, for example, five 10-gram positions, these positions are replaced with a uniform vector; then </a:t>
            </a:r>
            <a:r>
              <a:rPr lang="en-US" sz="1050" err="1"/>
              <a:t>Z_mask</a:t>
            </a:r>
            <a:r>
              <a:rPr lang="en-US" sz="1050"/>
              <a:t> after the mask is thrown to the transformer encoder;</a:t>
            </a:r>
          </a:p>
          <a:p>
            <a:r>
              <a:rPr lang="en-US" sz="1050"/>
              <a:t>The result C predicted by the transformer is compared with the reference answer (= quantization of the (unmasked) Z sequence to get the Q sequence), and the "contrastive learning loss" is calculated, as well as several other Loss.</a:t>
            </a:r>
            <a:endParaRPr lang="en-CN" sz="105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7C391A-6867-C14C-7AC2-D308491AFE71}"/>
              </a:ext>
            </a:extLst>
          </p:cNvPr>
          <p:cNvSpPr txBox="1">
            <a:spLocks/>
          </p:cNvSpPr>
          <p:nvPr/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Steven </a:t>
            </a:r>
            <a:r>
              <a:rPr lang="en-US" err="1"/>
              <a:t>Tan,Neha</a:t>
            </a:r>
            <a:r>
              <a:rPr lang="en-US"/>
              <a:t> Verma ,</a:t>
            </a:r>
            <a:r>
              <a:rPr lang="en-US" err="1"/>
              <a:t>Zhiqing</a:t>
            </a:r>
            <a:r>
              <a:rPr lang="en-US"/>
              <a:t> Zhong</a:t>
            </a:r>
          </a:p>
        </p:txBody>
      </p:sp>
    </p:spTree>
    <p:extLst>
      <p:ext uri="{BB962C8B-B14F-4D97-AF65-F5344CB8AC3E}">
        <p14:creationId xmlns:p14="http://schemas.microsoft.com/office/powerpoint/2010/main" val="8289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C1FA-E084-12D9-2072-8CEE21B6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3000"/>
              <a:t>Stakeholder:Models(which has been masked?)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F50B-662D-4996-A273-B2744B8E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the above figure, the z3 corresponding to q3 in q1, q2, q3, q4, q5, is masked </a:t>
            </a:r>
          </a:p>
          <a:p>
            <a:r>
              <a:rPr lang="en-US"/>
              <a:t>In order to predict q3, two interference terms are randomly found: q1, q2.</a:t>
            </a:r>
            <a:endParaRPr lang="en-US">
              <a:cs typeface="Calibri"/>
            </a:endParaRPr>
          </a:p>
          <a:p>
            <a:r>
              <a:rPr lang="en-US"/>
              <a:t>After pretraining on unlabeled speech, the model is fine-tuned on labeled data with a connectionist temporal classification (CTC) loss  for downstream speech recognition tasks .</a:t>
            </a:r>
            <a:endParaRPr lang="en-C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33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11111"/>
            </a:pPr>
            <a:r>
              <a:rPr lang="en-US"/>
              <a:t>Training</a:t>
            </a:r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311700" y="1137030"/>
            <a:ext cx="4512378" cy="34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Mask: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P: portion of time steps to start masking (p=0.065)</a:t>
            </a:r>
          </a:p>
          <a:p>
            <a:pPr marL="114300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en">
                <a:solidFill>
                  <a:schemeClr val="tx1"/>
                </a:solidFill>
              </a:rPr>
              <a:t>M: consecutive time steps (M=10)</a:t>
            </a:r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✍️: Steven Tan, Neha Verma, </a:t>
            </a:r>
            <a:r>
              <a:rPr lang="en" err="1"/>
              <a:t>Zhiqing</a:t>
            </a:r>
            <a:r>
              <a:rPr lang="en"/>
              <a:t> Zhong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1D18E2D-ED41-83F2-AC19-1CEC6844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91" y="1078309"/>
            <a:ext cx="4666220" cy="3566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BF64A-72C4-6B61-E91B-12D68C8965AC}"/>
              </a:ext>
            </a:extLst>
          </p:cNvPr>
          <p:cNvSpPr txBox="1"/>
          <p:nvPr/>
        </p:nvSpPr>
        <p:spPr>
          <a:xfrm>
            <a:off x="5994958" y="768435"/>
            <a:ext cx="28685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Mask length distribution</a:t>
            </a:r>
          </a:p>
        </p:txBody>
      </p:sp>
    </p:spTree>
    <p:extLst>
      <p:ext uri="{BB962C8B-B14F-4D97-AF65-F5344CB8AC3E}">
        <p14:creationId xmlns:p14="http://schemas.microsoft.com/office/powerpoint/2010/main" val="82135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B65C-F270-4A8F-BDB4-43F6DE80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Masking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55D46-AB2E-A83E-ED2B-C26F1992D6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6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CE0E026A-E39F-311A-0B33-FB04292A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8" y="1314570"/>
            <a:ext cx="4527206" cy="3286658"/>
          </a:xfrm>
          <a:prstGeom prst="rect">
            <a:avLst/>
          </a:prstGeom>
        </p:spPr>
      </p:pic>
      <p:sp>
        <p:nvSpPr>
          <p:cNvPr id="8" name="Google Shape;176;p8">
            <a:extLst>
              <a:ext uri="{FF2B5EF4-FFF2-40B4-BE49-F238E27FC236}">
                <a16:creationId xmlns:a16="http://schemas.microsoft.com/office/drawing/2014/main" id="{AE7B5E63-A431-E45D-6FF1-FBC22C91EC8E}"/>
              </a:ext>
            </a:extLst>
          </p:cNvPr>
          <p:cNvSpPr txBox="1">
            <a:spLocks/>
          </p:cNvSpPr>
          <p:nvPr/>
        </p:nvSpPr>
        <p:spPr>
          <a:xfrm>
            <a:off x="145156" y="4786583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●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●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○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orbel"/>
              <a:buChar char="■"/>
              <a:defRPr sz="1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spcAft>
                <a:spcPts val="1200"/>
              </a:spcAft>
              <a:buClr>
                <a:schemeClr val="dk1"/>
              </a:buClr>
              <a:buSzPts val="2000"/>
              <a:buFont typeface="Corbel"/>
              <a:buNone/>
            </a:pPr>
            <a:r>
              <a:rPr lang="en-US"/>
              <a:t>✍️: Steven Tan, Neha Verma, </a:t>
            </a:r>
            <a:r>
              <a:rPr lang="en-US" err="1"/>
              <a:t>Zhiqing</a:t>
            </a:r>
            <a:r>
              <a:rPr lang="en-US"/>
              <a:t> Zhong</a:t>
            </a:r>
          </a:p>
        </p:txBody>
      </p:sp>
    </p:spTree>
    <p:extLst>
      <p:ext uri="{BB962C8B-B14F-4D97-AF65-F5344CB8AC3E}">
        <p14:creationId xmlns:p14="http://schemas.microsoft.com/office/powerpoint/2010/main" val="5260725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30</Slides>
  <Notes>18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Simple Light</vt:lpstr>
      <vt:lpstr>Simple Light</vt:lpstr>
      <vt:lpstr>Office Theme</vt:lpstr>
      <vt:lpstr>Session #19:  Self-Supervised Speech/Audio Models</vt:lpstr>
      <vt:lpstr>Stakeholder</vt:lpstr>
      <vt:lpstr>Stakeholder: Method</vt:lpstr>
      <vt:lpstr>Stakeholder: Method</vt:lpstr>
      <vt:lpstr>Stakeholder: Models</vt:lpstr>
      <vt:lpstr>Stakeholder:Models</vt:lpstr>
      <vt:lpstr>Stakeholder:Models(which has been masked?)</vt:lpstr>
      <vt:lpstr>Training</vt:lpstr>
      <vt:lpstr>Different Masking Strategies</vt:lpstr>
      <vt:lpstr>CNN for Feature Extraction</vt:lpstr>
      <vt:lpstr>Training Objective</vt:lpstr>
      <vt:lpstr>Training Objective</vt:lpstr>
      <vt:lpstr>Training Objective</vt:lpstr>
      <vt:lpstr>Finetuning</vt:lpstr>
      <vt:lpstr>CTC loss</vt:lpstr>
      <vt:lpstr>Datasets and Evaluation</vt:lpstr>
      <vt:lpstr>Model varieties</vt:lpstr>
      <vt:lpstr>Results: Low-Resource Labeled Data</vt:lpstr>
      <vt:lpstr>Results: High-Resource Labeled Data (Librispeech)</vt:lpstr>
      <vt:lpstr>Results: TIMIT Phoneme Recognition </vt:lpstr>
      <vt:lpstr>Results: Ablations</vt:lpstr>
      <vt:lpstr>PowerPoint Presentation</vt:lpstr>
      <vt:lpstr>PowerPoint Presentation</vt:lpstr>
      <vt:lpstr>Empiricists</vt:lpstr>
      <vt:lpstr>Reviewer: Strengths</vt:lpstr>
      <vt:lpstr>Reviewer: Weaknesses</vt:lpstr>
      <vt:lpstr>Reviewer: Weakness</vt:lpstr>
      <vt:lpstr>Visionary: Few-shot speech recognition for close languages</vt:lpstr>
      <vt:lpstr>Visionary: Improvement from Error Analysis</vt:lpstr>
      <vt:lpstr>Visionary: Downstream Emotion and Sarcasm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revision>3</cp:revision>
  <dcterms:modified xsi:type="dcterms:W3CDTF">2022-11-09T03:42:38Z</dcterms:modified>
</cp:coreProperties>
</file>