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3"/>
  </p:notesMasterIdLst>
  <p:sldIdLst>
    <p:sldId id="256" r:id="rId2"/>
    <p:sldId id="293" r:id="rId3"/>
    <p:sldId id="261" r:id="rId4"/>
    <p:sldId id="260" r:id="rId5"/>
    <p:sldId id="268" r:id="rId6"/>
    <p:sldId id="269" r:id="rId7"/>
    <p:sldId id="270" r:id="rId8"/>
    <p:sldId id="271" r:id="rId9"/>
    <p:sldId id="272" r:id="rId10"/>
    <p:sldId id="273" r:id="rId11"/>
    <p:sldId id="275" r:id="rId12"/>
    <p:sldId id="288" r:id="rId13"/>
    <p:sldId id="289" r:id="rId14"/>
    <p:sldId id="290" r:id="rId15"/>
    <p:sldId id="287" r:id="rId16"/>
    <p:sldId id="267" r:id="rId17"/>
    <p:sldId id="291" r:id="rId18"/>
    <p:sldId id="277" r:id="rId19"/>
    <p:sldId id="264" r:id="rId20"/>
    <p:sldId id="294" r:id="rId21"/>
    <p:sldId id="295" r:id="rId22"/>
    <p:sldId id="296" r:id="rId23"/>
    <p:sldId id="266" r:id="rId24"/>
    <p:sldId id="265" r:id="rId25"/>
    <p:sldId id="274" r:id="rId26"/>
    <p:sldId id="297" r:id="rId27"/>
    <p:sldId id="299" r:id="rId28"/>
    <p:sldId id="321" r:id="rId29"/>
    <p:sldId id="298" r:id="rId30"/>
    <p:sldId id="259" r:id="rId31"/>
    <p:sldId id="319" r:id="rId32"/>
    <p:sldId id="320" r:id="rId33"/>
    <p:sldId id="276" r:id="rId34"/>
    <p:sldId id="300" r:id="rId35"/>
    <p:sldId id="312" r:id="rId36"/>
    <p:sldId id="313" r:id="rId37"/>
    <p:sldId id="314" r:id="rId38"/>
    <p:sldId id="315" r:id="rId39"/>
    <p:sldId id="316" r:id="rId40"/>
    <p:sldId id="317" r:id="rId41"/>
    <p:sldId id="304" r:id="rId42"/>
    <p:sldId id="309" r:id="rId43"/>
    <p:sldId id="311" r:id="rId44"/>
    <p:sldId id="310" r:id="rId45"/>
    <p:sldId id="258" r:id="rId46"/>
    <p:sldId id="280" r:id="rId47"/>
    <p:sldId id="283" r:id="rId48"/>
    <p:sldId id="284" r:id="rId49"/>
    <p:sldId id="285" r:id="rId50"/>
    <p:sldId id="278" r:id="rId51"/>
    <p:sldId id="279" r:id="rId52"/>
  </p:sldIdLst>
  <p:sldSz cx="9144000" cy="5143500" type="screen16x9"/>
  <p:notesSz cx="6858000" cy="9144000"/>
  <p:embeddedFontLst>
    <p:embeddedFont>
      <p:font typeface="Consolas" panose="020B0609020204030204" pitchFamily="49" charset="0"/>
      <p:regular r:id="rId54"/>
      <p:bold r:id="rId55"/>
      <p:italic r:id="rId56"/>
      <p:boldItalic r:id="rId57"/>
    </p:embeddedFont>
    <p:embeddedFont>
      <p:font typeface="Corbel" panose="020B050302020402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C97BE05-7214-46BD-569F-A0959E827800}" name="Daniel Khashabi" initials="DK" userId="S::dkhasha1@jh.edu::62390808-c838-45e6-be59-d6fd0d208bc8" providerId="AD"/>
  <p188:author id="{58F633FA-CA26-A0A5-C6DB-B02F70B964DE}" name="Boyuan Zheng" initials="BZ" userId="S::bzheng12@jh.edu::b96e16d0-2a5e-4574-b550-6af05b1a0ae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5D2FF"/>
    <a:srgbClr val="FF9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6AFB-76A2-9DE3-1AE3-7A26A2B5218C}" v="804" dt="2022-09-21T22:41:46.732"/>
    <p1510:client id="{193EE686-6FF7-8DFC-F34A-434572C1E3F9}" v="39" dt="2022-09-22T17:47:16.244"/>
    <p1510:client id="{24A9F60B-45B5-8F8B-E64B-3094E2ADB614}" v="58" dt="2022-09-22T17:56:10.974"/>
    <p1510:client id="{28F81ECF-4C6E-2040-BD22-1D5B6EAB13A6}" v="2" dt="2022-09-22T18:32:53.039"/>
    <p1510:client id="{3CBEBCCB-7F38-2F0A-D170-F90744AA236C}" v="1" dt="2022-09-22T00:52:47.101"/>
    <p1510:client id="{3D0809FC-5D69-DED1-256B-0E4C739B0A68}" v="2" dt="2022-09-22T00:34:15.999"/>
    <p1510:client id="{4AF16455-DCD7-AB1F-C47E-5826A6188E35}" v="61" dt="2022-09-22T15:17:34.940"/>
    <p1510:client id="{4F02D150-0384-E0F8-5FFD-024C7E9A96E3}" v="72" dt="2022-09-22T17:49:53.839"/>
    <p1510:client id="{5914874D-CB68-5DAC-EFEC-3A16A1EAE736}" v="434" dt="2022-09-21T19:09:48.118"/>
    <p1510:client id="{6B632DDB-3DEF-5CCB-B4F3-136A1718F010}" v="1" dt="2022-09-22T15:37:21.184"/>
    <p1510:client id="{7FCBD161-A599-BF0B-41B1-7A61015BE7C3}" v="132" dt="2022-09-22T02:26:59.498"/>
    <p1510:client id="{89302F52-6DA7-E07F-A939-953E9208FD21}" v="83" dt="2022-09-22T18:33:59.801"/>
    <p1510:client id="{98DD9AED-A3D2-F8FB-6B44-83D6235EDC1C}" v="372" dt="2022-09-22T13:43:48.485"/>
    <p1510:client id="{9D0E6D02-B317-8135-0D7D-7875F6914132}" v="3" dt="2022-09-22T17:34:17.820"/>
    <p1510:client id="{ACA4129C-ECCE-2827-DFEF-701B6CB6BE33}" v="42" dt="2022-09-22T16:37:13.449"/>
    <p1510:client id="{B1230F97-4A9A-ABFC-5B74-144E1D2BEBFE}" v="160" dt="2022-09-22T17:09:46.533"/>
    <p1510:client id="{B9DFA204-6741-7101-A1B6-DA49F4F877FD}" v="5" dt="2022-09-22T18:06:50.286"/>
    <p1510:client id="{C1E6C81C-0557-59E6-B0D7-199FF08AEA2A}" v="83" dt="2022-09-22T18:28:44.912"/>
    <p1510:client id="{C73E38C7-5952-4173-957E-8FB028336CA4}" v="77" dt="2022-09-22T01:27:23.195"/>
    <p1510:client id="{C915952C-9EE1-848F-5D4B-94F177FB1734}" v="138" dt="2022-09-21T20:45:05.808"/>
    <p1510:client id="{CB2EB0B4-2130-FD0C-CD23-829A33E7CA35}" v="928" dt="2022-09-22T17:39:43.431"/>
    <p1510:client id="{CBE741AC-917F-9147-BB1D-311089AF9F58}" v="36" dt="2022-09-22T00:38:01.834"/>
    <p1510:client id="{CC965F29-0DD2-5E09-FFE0-F5650AC4AC51}" v="2" dt="2022-09-22T15:19:08.080"/>
    <p1510:client id="{D944C7F3-2217-7DEA-2563-ADC10E73C848}" v="492" dt="2022-09-21T21:55:29.673"/>
    <p1510:client id="{E4F95C5B-7562-6F95-8FD6-701932ACDC7F}" v="72" dt="2022-09-22T15:22:37.674"/>
    <p1510:client id="{E96CCBC2-CA79-038A-DCE9-28FB2B6A87AC}" v="18" dt="2022-09-22T17:15:22.089"/>
    <p1510:client id="{EB54F97D-BDDF-3351-D2D4-27D0A50CF85F}" v="73" dt="2022-09-22T13:47:51.521"/>
    <p1510:client id="{F16A3445-4641-4FB6-F793-2B927584018D}" v="196" dt="2022-09-22T01:54:38.294"/>
    <p1510:client id="{F82894DC-0661-2707-8620-E48808685244}" v="18" dt="2022-09-22T12:47:07.120"/>
    <p1510:client id="{FFDED931-CC24-F822-9F24-7311525D799C}" v="74" dt="2022-09-22T00:45:17.4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ED4DE-A339-4ACB-B59E-C4EEAAFBD37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916FC71-30B8-45C4-A81A-DA7CBEAC3DA2}">
      <dgm:prSet/>
      <dgm:spPr/>
      <dgm:t>
        <a:bodyPr/>
        <a:lstStyle/>
        <a:p>
          <a:pPr>
            <a:lnSpc>
              <a:spcPct val="100000"/>
            </a:lnSpc>
          </a:pPr>
          <a:r>
            <a:rPr lang="en-US" b="0" i="0"/>
            <a:t>present analysis on these numerical reasoning tasks for three sizes of the EleutherAI/GPT models pretrained </a:t>
          </a:r>
          <a:endParaRPr lang="en-US"/>
        </a:p>
      </dgm:t>
    </dgm:pt>
    <dgm:pt modelId="{2AFF332C-E67F-4300-8669-F08FE5839CFD}" type="parTrans" cxnId="{C797CC35-6D63-43BB-80F5-18B4F858106F}">
      <dgm:prSet/>
      <dgm:spPr/>
      <dgm:t>
        <a:bodyPr/>
        <a:lstStyle/>
        <a:p>
          <a:endParaRPr lang="en-US"/>
        </a:p>
      </dgm:t>
    </dgm:pt>
    <dgm:pt modelId="{2B14891A-41BB-4520-8510-0D2F7EFFABE7}" type="sibTrans" cxnId="{C797CC35-6D63-43BB-80F5-18B4F858106F}">
      <dgm:prSet/>
      <dgm:spPr/>
      <dgm:t>
        <a:bodyPr/>
        <a:lstStyle/>
        <a:p>
          <a:endParaRPr lang="en-US"/>
        </a:p>
      </dgm:t>
    </dgm:pt>
    <dgm:pt modelId="{A9D7EA8B-5A39-407D-A22E-2130C84EE4DA}">
      <dgm:prSet/>
      <dgm:spPr/>
      <dgm:t>
        <a:bodyPr/>
        <a:lstStyle/>
        <a:p>
          <a:pPr>
            <a:lnSpc>
              <a:spcPct val="100000"/>
            </a:lnSpc>
          </a:pPr>
          <a:r>
            <a:rPr lang="en-US" b="0" i="0"/>
            <a:t>show a consistently large performance gap between highest-frequency terms and lowest-frequency terms in all of our experiments</a:t>
          </a:r>
          <a:endParaRPr lang="en-US"/>
        </a:p>
      </dgm:t>
    </dgm:pt>
    <dgm:pt modelId="{5F1736CE-BD78-4D4E-BC27-B127B24047DF}" type="parTrans" cxnId="{117A4B72-23DC-431A-AE0C-976D7B4B5F6E}">
      <dgm:prSet/>
      <dgm:spPr/>
      <dgm:t>
        <a:bodyPr/>
        <a:lstStyle/>
        <a:p>
          <a:endParaRPr lang="en-US"/>
        </a:p>
      </dgm:t>
    </dgm:pt>
    <dgm:pt modelId="{9C6BEEDB-EDEB-49CC-A4E9-620953469B76}" type="sibTrans" cxnId="{117A4B72-23DC-431A-AE0C-976D7B4B5F6E}">
      <dgm:prSet/>
      <dgm:spPr/>
      <dgm:t>
        <a:bodyPr/>
        <a:lstStyle/>
        <a:p>
          <a:endParaRPr lang="en-US"/>
        </a:p>
      </dgm:t>
    </dgm:pt>
    <dgm:pt modelId="{97E2EC94-9B07-43AD-9020-1E2285D2094F}">
      <dgm:prSet/>
      <dgm:spPr/>
      <dgm:t>
        <a:bodyPr/>
        <a:lstStyle/>
        <a:p>
          <a:pPr>
            <a:lnSpc>
              <a:spcPct val="100000"/>
            </a:lnSpc>
          </a:pPr>
          <a:r>
            <a:rPr lang="en-US" b="0" i="0"/>
            <a:t>Call for a revisit evaluation of language models with respect to their pretraining data on numerical reasoning.</a:t>
          </a:r>
          <a:endParaRPr lang="en-US"/>
        </a:p>
      </dgm:t>
    </dgm:pt>
    <dgm:pt modelId="{B4BD447C-3739-4659-93CC-43A99246DEE9}" type="parTrans" cxnId="{D9DBCAF1-31FD-475A-9253-94DB1F582E46}">
      <dgm:prSet/>
      <dgm:spPr/>
      <dgm:t>
        <a:bodyPr/>
        <a:lstStyle/>
        <a:p>
          <a:endParaRPr lang="en-US"/>
        </a:p>
      </dgm:t>
    </dgm:pt>
    <dgm:pt modelId="{DD406322-769F-4F04-A09C-66A7E16A05D2}" type="sibTrans" cxnId="{D9DBCAF1-31FD-475A-9253-94DB1F582E46}">
      <dgm:prSet/>
      <dgm:spPr/>
      <dgm:t>
        <a:bodyPr/>
        <a:lstStyle/>
        <a:p>
          <a:endParaRPr lang="en-US"/>
        </a:p>
      </dgm:t>
    </dgm:pt>
    <dgm:pt modelId="{2221DF7A-DDA9-421A-8B26-B862424CE614}" type="pres">
      <dgm:prSet presAssocID="{E37ED4DE-A339-4ACB-B59E-C4EEAAFBD371}" presName="root" presStyleCnt="0">
        <dgm:presLayoutVars>
          <dgm:dir/>
          <dgm:resizeHandles val="exact"/>
        </dgm:presLayoutVars>
      </dgm:prSet>
      <dgm:spPr/>
    </dgm:pt>
    <dgm:pt modelId="{47F6B15A-A57F-4B58-B910-A922449BC043}" type="pres">
      <dgm:prSet presAssocID="{2916FC71-30B8-45C4-A81A-DA7CBEAC3DA2}" presName="compNode" presStyleCnt="0"/>
      <dgm:spPr/>
    </dgm:pt>
    <dgm:pt modelId="{DCD7BE1B-ABFA-4072-AF27-7357CE0D8266}" type="pres">
      <dgm:prSet presAssocID="{2916FC71-30B8-45C4-A81A-DA7CBEAC3DA2}" presName="bgRect" presStyleLbl="bgShp" presStyleIdx="0" presStyleCnt="3"/>
      <dgm:spPr/>
    </dgm:pt>
    <dgm:pt modelId="{E2535ACE-375E-40E3-9955-63EA7CD782C0}" type="pres">
      <dgm:prSet presAssocID="{2916FC71-30B8-45C4-A81A-DA7CBEAC3D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culator"/>
        </a:ext>
      </dgm:extLst>
    </dgm:pt>
    <dgm:pt modelId="{C7FCE8DD-F8A7-4250-8409-0BD1C926B6D6}" type="pres">
      <dgm:prSet presAssocID="{2916FC71-30B8-45C4-A81A-DA7CBEAC3DA2}" presName="spaceRect" presStyleCnt="0"/>
      <dgm:spPr/>
    </dgm:pt>
    <dgm:pt modelId="{D61E3253-8FBD-42D9-8BB1-43E1D1A8A7E6}" type="pres">
      <dgm:prSet presAssocID="{2916FC71-30B8-45C4-A81A-DA7CBEAC3DA2}" presName="parTx" presStyleLbl="revTx" presStyleIdx="0" presStyleCnt="3">
        <dgm:presLayoutVars>
          <dgm:chMax val="0"/>
          <dgm:chPref val="0"/>
        </dgm:presLayoutVars>
      </dgm:prSet>
      <dgm:spPr/>
    </dgm:pt>
    <dgm:pt modelId="{EB38A28B-A38A-49CE-918D-FCEDDDC13B13}" type="pres">
      <dgm:prSet presAssocID="{2B14891A-41BB-4520-8510-0D2F7EFFABE7}" presName="sibTrans" presStyleCnt="0"/>
      <dgm:spPr/>
    </dgm:pt>
    <dgm:pt modelId="{C8BD85A2-B22E-425D-B162-6D89EBEFFA06}" type="pres">
      <dgm:prSet presAssocID="{A9D7EA8B-5A39-407D-A22E-2130C84EE4DA}" presName="compNode" presStyleCnt="0"/>
      <dgm:spPr/>
    </dgm:pt>
    <dgm:pt modelId="{A3D229D9-4197-4ED4-B6B0-D0DCFDF584DB}" type="pres">
      <dgm:prSet presAssocID="{A9D7EA8B-5A39-407D-A22E-2130C84EE4DA}" presName="bgRect" presStyleLbl="bgShp" presStyleIdx="1" presStyleCnt="3"/>
      <dgm:spPr/>
    </dgm:pt>
    <dgm:pt modelId="{9830E9CD-B06E-49AF-BE2F-C09408D881A2}" type="pres">
      <dgm:prSet presAssocID="{A9D7EA8B-5A39-407D-A22E-2130C84EE4D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992BB7F6-7A82-4F19-9D28-5BA80655798D}" type="pres">
      <dgm:prSet presAssocID="{A9D7EA8B-5A39-407D-A22E-2130C84EE4DA}" presName="spaceRect" presStyleCnt="0"/>
      <dgm:spPr/>
    </dgm:pt>
    <dgm:pt modelId="{5C58960F-D031-4A9D-8E77-88F77BD8B28E}" type="pres">
      <dgm:prSet presAssocID="{A9D7EA8B-5A39-407D-A22E-2130C84EE4DA}" presName="parTx" presStyleLbl="revTx" presStyleIdx="1" presStyleCnt="3">
        <dgm:presLayoutVars>
          <dgm:chMax val="0"/>
          <dgm:chPref val="0"/>
        </dgm:presLayoutVars>
      </dgm:prSet>
      <dgm:spPr/>
    </dgm:pt>
    <dgm:pt modelId="{ADA72412-D95C-4A6C-934C-1787CCB0070D}" type="pres">
      <dgm:prSet presAssocID="{9C6BEEDB-EDEB-49CC-A4E9-620953469B76}" presName="sibTrans" presStyleCnt="0"/>
      <dgm:spPr/>
    </dgm:pt>
    <dgm:pt modelId="{936B6770-1C4C-4C05-95C0-42BDA4EF8104}" type="pres">
      <dgm:prSet presAssocID="{97E2EC94-9B07-43AD-9020-1E2285D2094F}" presName="compNode" presStyleCnt="0"/>
      <dgm:spPr/>
    </dgm:pt>
    <dgm:pt modelId="{9AABE2CA-DD17-45CF-B5BC-381D7A84189A}" type="pres">
      <dgm:prSet presAssocID="{97E2EC94-9B07-43AD-9020-1E2285D2094F}" presName="bgRect" presStyleLbl="bgShp" presStyleIdx="2" presStyleCnt="3"/>
      <dgm:spPr/>
    </dgm:pt>
    <dgm:pt modelId="{43D1CECF-66ED-4A68-8DC6-72DEE233D7A5}" type="pres">
      <dgm:prSet presAssocID="{97E2EC94-9B07-43AD-9020-1E2285D2094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CA8F5D71-EB93-44EE-89BB-F9AEE95FB064}" type="pres">
      <dgm:prSet presAssocID="{97E2EC94-9B07-43AD-9020-1E2285D2094F}" presName="spaceRect" presStyleCnt="0"/>
      <dgm:spPr/>
    </dgm:pt>
    <dgm:pt modelId="{B1294635-3A7F-4B8D-AA03-251565315269}" type="pres">
      <dgm:prSet presAssocID="{97E2EC94-9B07-43AD-9020-1E2285D2094F}" presName="parTx" presStyleLbl="revTx" presStyleIdx="2" presStyleCnt="3">
        <dgm:presLayoutVars>
          <dgm:chMax val="0"/>
          <dgm:chPref val="0"/>
        </dgm:presLayoutVars>
      </dgm:prSet>
      <dgm:spPr/>
    </dgm:pt>
  </dgm:ptLst>
  <dgm:cxnLst>
    <dgm:cxn modelId="{C797CC35-6D63-43BB-80F5-18B4F858106F}" srcId="{E37ED4DE-A339-4ACB-B59E-C4EEAAFBD371}" destId="{2916FC71-30B8-45C4-A81A-DA7CBEAC3DA2}" srcOrd="0" destOrd="0" parTransId="{2AFF332C-E67F-4300-8669-F08FE5839CFD}" sibTransId="{2B14891A-41BB-4520-8510-0D2F7EFFABE7}"/>
    <dgm:cxn modelId="{98710E4F-7EF6-4B0B-B448-8220488D5BC8}" type="presOf" srcId="{A9D7EA8B-5A39-407D-A22E-2130C84EE4DA}" destId="{5C58960F-D031-4A9D-8E77-88F77BD8B28E}" srcOrd="0" destOrd="0" presId="urn:microsoft.com/office/officeart/2018/2/layout/IconVerticalSolidList"/>
    <dgm:cxn modelId="{117A4B72-23DC-431A-AE0C-976D7B4B5F6E}" srcId="{E37ED4DE-A339-4ACB-B59E-C4EEAAFBD371}" destId="{A9D7EA8B-5A39-407D-A22E-2130C84EE4DA}" srcOrd="1" destOrd="0" parTransId="{5F1736CE-BD78-4D4E-BC27-B127B24047DF}" sibTransId="{9C6BEEDB-EDEB-49CC-A4E9-620953469B76}"/>
    <dgm:cxn modelId="{19559A5A-7D2B-47AA-9718-769C154D7730}" type="presOf" srcId="{E37ED4DE-A339-4ACB-B59E-C4EEAAFBD371}" destId="{2221DF7A-DDA9-421A-8B26-B862424CE614}" srcOrd="0" destOrd="0" presId="urn:microsoft.com/office/officeart/2018/2/layout/IconVerticalSolidList"/>
    <dgm:cxn modelId="{2697D79A-A3CB-4E72-B441-61A87D65CEB8}" type="presOf" srcId="{97E2EC94-9B07-43AD-9020-1E2285D2094F}" destId="{B1294635-3A7F-4B8D-AA03-251565315269}" srcOrd="0" destOrd="0" presId="urn:microsoft.com/office/officeart/2018/2/layout/IconVerticalSolidList"/>
    <dgm:cxn modelId="{3C5F18E4-19E4-4EFA-82E3-7E3AD4A4F0F0}" type="presOf" srcId="{2916FC71-30B8-45C4-A81A-DA7CBEAC3DA2}" destId="{D61E3253-8FBD-42D9-8BB1-43E1D1A8A7E6}" srcOrd="0" destOrd="0" presId="urn:microsoft.com/office/officeart/2018/2/layout/IconVerticalSolidList"/>
    <dgm:cxn modelId="{D9DBCAF1-31FD-475A-9253-94DB1F582E46}" srcId="{E37ED4DE-A339-4ACB-B59E-C4EEAAFBD371}" destId="{97E2EC94-9B07-43AD-9020-1E2285D2094F}" srcOrd="2" destOrd="0" parTransId="{B4BD447C-3739-4659-93CC-43A99246DEE9}" sibTransId="{DD406322-769F-4F04-A09C-66A7E16A05D2}"/>
    <dgm:cxn modelId="{DE9B429D-F07A-4DB1-B347-A78D6AEB3FFA}" type="presParOf" srcId="{2221DF7A-DDA9-421A-8B26-B862424CE614}" destId="{47F6B15A-A57F-4B58-B910-A922449BC043}" srcOrd="0" destOrd="0" presId="urn:microsoft.com/office/officeart/2018/2/layout/IconVerticalSolidList"/>
    <dgm:cxn modelId="{EE154D9D-B87B-42F5-9AC8-A0AD9EC2CB51}" type="presParOf" srcId="{47F6B15A-A57F-4B58-B910-A922449BC043}" destId="{DCD7BE1B-ABFA-4072-AF27-7357CE0D8266}" srcOrd="0" destOrd="0" presId="urn:microsoft.com/office/officeart/2018/2/layout/IconVerticalSolidList"/>
    <dgm:cxn modelId="{5FFDA53A-E1CB-452A-83DB-CFEFEA969883}" type="presParOf" srcId="{47F6B15A-A57F-4B58-B910-A922449BC043}" destId="{E2535ACE-375E-40E3-9955-63EA7CD782C0}" srcOrd="1" destOrd="0" presId="urn:microsoft.com/office/officeart/2018/2/layout/IconVerticalSolidList"/>
    <dgm:cxn modelId="{0E4FF965-35A8-4FA9-BAE5-71ECB5970620}" type="presParOf" srcId="{47F6B15A-A57F-4B58-B910-A922449BC043}" destId="{C7FCE8DD-F8A7-4250-8409-0BD1C926B6D6}" srcOrd="2" destOrd="0" presId="urn:microsoft.com/office/officeart/2018/2/layout/IconVerticalSolidList"/>
    <dgm:cxn modelId="{4CF9C2DB-2B69-477A-8DF6-B2AFF6DFFB69}" type="presParOf" srcId="{47F6B15A-A57F-4B58-B910-A922449BC043}" destId="{D61E3253-8FBD-42D9-8BB1-43E1D1A8A7E6}" srcOrd="3" destOrd="0" presId="urn:microsoft.com/office/officeart/2018/2/layout/IconVerticalSolidList"/>
    <dgm:cxn modelId="{6E6AE70F-3502-4F1E-A1BF-260B54B483FE}" type="presParOf" srcId="{2221DF7A-DDA9-421A-8B26-B862424CE614}" destId="{EB38A28B-A38A-49CE-918D-FCEDDDC13B13}" srcOrd="1" destOrd="0" presId="urn:microsoft.com/office/officeart/2018/2/layout/IconVerticalSolidList"/>
    <dgm:cxn modelId="{4BE9D7E2-DA09-497E-9D82-4476C637DE03}" type="presParOf" srcId="{2221DF7A-DDA9-421A-8B26-B862424CE614}" destId="{C8BD85A2-B22E-425D-B162-6D89EBEFFA06}" srcOrd="2" destOrd="0" presId="urn:microsoft.com/office/officeart/2018/2/layout/IconVerticalSolidList"/>
    <dgm:cxn modelId="{1CE9A64F-9C62-4B3B-9141-79EDF4270CC5}" type="presParOf" srcId="{C8BD85A2-B22E-425D-B162-6D89EBEFFA06}" destId="{A3D229D9-4197-4ED4-B6B0-D0DCFDF584DB}" srcOrd="0" destOrd="0" presId="urn:microsoft.com/office/officeart/2018/2/layout/IconVerticalSolidList"/>
    <dgm:cxn modelId="{0B3E0DE3-547A-40DE-B9DC-0A01381F8DFA}" type="presParOf" srcId="{C8BD85A2-B22E-425D-B162-6D89EBEFFA06}" destId="{9830E9CD-B06E-49AF-BE2F-C09408D881A2}" srcOrd="1" destOrd="0" presId="urn:microsoft.com/office/officeart/2018/2/layout/IconVerticalSolidList"/>
    <dgm:cxn modelId="{90B98A01-2683-4DB5-9809-63193E9464EA}" type="presParOf" srcId="{C8BD85A2-B22E-425D-B162-6D89EBEFFA06}" destId="{992BB7F6-7A82-4F19-9D28-5BA80655798D}" srcOrd="2" destOrd="0" presId="urn:microsoft.com/office/officeart/2018/2/layout/IconVerticalSolidList"/>
    <dgm:cxn modelId="{A00F17E0-C8E1-4E60-A213-90D713CC2499}" type="presParOf" srcId="{C8BD85A2-B22E-425D-B162-6D89EBEFFA06}" destId="{5C58960F-D031-4A9D-8E77-88F77BD8B28E}" srcOrd="3" destOrd="0" presId="urn:microsoft.com/office/officeart/2018/2/layout/IconVerticalSolidList"/>
    <dgm:cxn modelId="{EFEE36DC-B15E-49F1-9E13-6425AB42065A}" type="presParOf" srcId="{2221DF7A-DDA9-421A-8B26-B862424CE614}" destId="{ADA72412-D95C-4A6C-934C-1787CCB0070D}" srcOrd="3" destOrd="0" presId="urn:microsoft.com/office/officeart/2018/2/layout/IconVerticalSolidList"/>
    <dgm:cxn modelId="{4ACA3DEF-DE71-4580-999D-EEA59E0DCA50}" type="presParOf" srcId="{2221DF7A-DDA9-421A-8B26-B862424CE614}" destId="{936B6770-1C4C-4C05-95C0-42BDA4EF8104}" srcOrd="4" destOrd="0" presId="urn:microsoft.com/office/officeart/2018/2/layout/IconVerticalSolidList"/>
    <dgm:cxn modelId="{3BA6E13E-014A-4EE3-B97B-80B463E669A9}" type="presParOf" srcId="{936B6770-1C4C-4C05-95C0-42BDA4EF8104}" destId="{9AABE2CA-DD17-45CF-B5BC-381D7A84189A}" srcOrd="0" destOrd="0" presId="urn:microsoft.com/office/officeart/2018/2/layout/IconVerticalSolidList"/>
    <dgm:cxn modelId="{5FA8DF97-AF12-4FD2-BE09-411D9C35EC1D}" type="presParOf" srcId="{936B6770-1C4C-4C05-95C0-42BDA4EF8104}" destId="{43D1CECF-66ED-4A68-8DC6-72DEE233D7A5}" srcOrd="1" destOrd="0" presId="urn:microsoft.com/office/officeart/2018/2/layout/IconVerticalSolidList"/>
    <dgm:cxn modelId="{79E0A58D-1738-4CA8-8F4C-78E38827ADA5}" type="presParOf" srcId="{936B6770-1C4C-4C05-95C0-42BDA4EF8104}" destId="{CA8F5D71-EB93-44EE-89BB-F9AEE95FB064}" srcOrd="2" destOrd="0" presId="urn:microsoft.com/office/officeart/2018/2/layout/IconVerticalSolidList"/>
    <dgm:cxn modelId="{2B6E68DE-C36B-43CA-A4CF-CC262F83C0F0}" type="presParOf" srcId="{936B6770-1C4C-4C05-95C0-42BDA4EF8104}" destId="{B1294635-3A7F-4B8D-AA03-25156531526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D7BE1B-ABFA-4072-AF27-7357CE0D8266}">
      <dsp:nvSpPr>
        <dsp:cNvPr id="0" name=""/>
        <dsp:cNvSpPr/>
      </dsp:nvSpPr>
      <dsp:spPr>
        <a:xfrm>
          <a:off x="0" y="366"/>
          <a:ext cx="7619648" cy="8568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535ACE-375E-40E3-9955-63EA7CD782C0}">
      <dsp:nvSpPr>
        <dsp:cNvPr id="0" name=""/>
        <dsp:cNvSpPr/>
      </dsp:nvSpPr>
      <dsp:spPr>
        <a:xfrm>
          <a:off x="259182" y="193146"/>
          <a:ext cx="471241" cy="4712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1E3253-8FBD-42D9-8BB1-43E1D1A8A7E6}">
      <dsp:nvSpPr>
        <dsp:cNvPr id="0" name=""/>
        <dsp:cNvSpPr/>
      </dsp:nvSpPr>
      <dsp:spPr>
        <a:xfrm>
          <a:off x="989607" y="366"/>
          <a:ext cx="6630040" cy="856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78" tIns="90678" rIns="90678" bIns="90678" numCol="1" spcCol="1270" anchor="ctr" anchorCtr="0">
          <a:noAutofit/>
        </a:bodyPr>
        <a:lstStyle/>
        <a:p>
          <a:pPr marL="0" lvl="0" indent="0" algn="l" defTabSz="711200">
            <a:lnSpc>
              <a:spcPct val="100000"/>
            </a:lnSpc>
            <a:spcBef>
              <a:spcPct val="0"/>
            </a:spcBef>
            <a:spcAft>
              <a:spcPct val="35000"/>
            </a:spcAft>
            <a:buNone/>
          </a:pPr>
          <a:r>
            <a:rPr lang="en-US" sz="1600" b="0" i="0" kern="1200"/>
            <a:t>present analysis on these numerical reasoning tasks for three sizes of the EleutherAI/GPT models pretrained </a:t>
          </a:r>
          <a:endParaRPr lang="en-US" sz="1600" kern="1200"/>
        </a:p>
      </dsp:txBody>
      <dsp:txXfrm>
        <a:off x="989607" y="366"/>
        <a:ext cx="6630040" cy="856802"/>
      </dsp:txXfrm>
    </dsp:sp>
    <dsp:sp modelId="{A3D229D9-4197-4ED4-B6B0-D0DCFDF584DB}">
      <dsp:nvSpPr>
        <dsp:cNvPr id="0" name=""/>
        <dsp:cNvSpPr/>
      </dsp:nvSpPr>
      <dsp:spPr>
        <a:xfrm>
          <a:off x="0" y="1071369"/>
          <a:ext cx="7619648" cy="8568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0E9CD-B06E-49AF-BE2F-C09408D881A2}">
      <dsp:nvSpPr>
        <dsp:cNvPr id="0" name=""/>
        <dsp:cNvSpPr/>
      </dsp:nvSpPr>
      <dsp:spPr>
        <a:xfrm>
          <a:off x="259182" y="1264150"/>
          <a:ext cx="471241" cy="4712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58960F-D031-4A9D-8E77-88F77BD8B28E}">
      <dsp:nvSpPr>
        <dsp:cNvPr id="0" name=""/>
        <dsp:cNvSpPr/>
      </dsp:nvSpPr>
      <dsp:spPr>
        <a:xfrm>
          <a:off x="989607" y="1071369"/>
          <a:ext cx="6630040" cy="856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78" tIns="90678" rIns="90678" bIns="90678" numCol="1" spcCol="1270" anchor="ctr" anchorCtr="0">
          <a:noAutofit/>
        </a:bodyPr>
        <a:lstStyle/>
        <a:p>
          <a:pPr marL="0" lvl="0" indent="0" algn="l" defTabSz="711200">
            <a:lnSpc>
              <a:spcPct val="100000"/>
            </a:lnSpc>
            <a:spcBef>
              <a:spcPct val="0"/>
            </a:spcBef>
            <a:spcAft>
              <a:spcPct val="35000"/>
            </a:spcAft>
            <a:buNone/>
          </a:pPr>
          <a:r>
            <a:rPr lang="en-US" sz="1600" b="0" i="0" kern="1200"/>
            <a:t>show a consistently large performance gap between highest-frequency terms and lowest-frequency terms in all of our experiments</a:t>
          </a:r>
          <a:endParaRPr lang="en-US" sz="1600" kern="1200"/>
        </a:p>
      </dsp:txBody>
      <dsp:txXfrm>
        <a:off x="989607" y="1071369"/>
        <a:ext cx="6630040" cy="856802"/>
      </dsp:txXfrm>
    </dsp:sp>
    <dsp:sp modelId="{9AABE2CA-DD17-45CF-B5BC-381D7A84189A}">
      <dsp:nvSpPr>
        <dsp:cNvPr id="0" name=""/>
        <dsp:cNvSpPr/>
      </dsp:nvSpPr>
      <dsp:spPr>
        <a:xfrm>
          <a:off x="0" y="2142373"/>
          <a:ext cx="7619648" cy="8568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D1CECF-66ED-4A68-8DC6-72DEE233D7A5}">
      <dsp:nvSpPr>
        <dsp:cNvPr id="0" name=""/>
        <dsp:cNvSpPr/>
      </dsp:nvSpPr>
      <dsp:spPr>
        <a:xfrm>
          <a:off x="259182" y="2335153"/>
          <a:ext cx="471241" cy="4712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294635-3A7F-4B8D-AA03-251565315269}">
      <dsp:nvSpPr>
        <dsp:cNvPr id="0" name=""/>
        <dsp:cNvSpPr/>
      </dsp:nvSpPr>
      <dsp:spPr>
        <a:xfrm>
          <a:off x="989607" y="2142373"/>
          <a:ext cx="6630040" cy="856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78" tIns="90678" rIns="90678" bIns="90678" numCol="1" spcCol="1270" anchor="ctr" anchorCtr="0">
          <a:noAutofit/>
        </a:bodyPr>
        <a:lstStyle/>
        <a:p>
          <a:pPr marL="0" lvl="0" indent="0" algn="l" defTabSz="711200">
            <a:lnSpc>
              <a:spcPct val="100000"/>
            </a:lnSpc>
            <a:spcBef>
              <a:spcPct val="0"/>
            </a:spcBef>
            <a:spcAft>
              <a:spcPct val="35000"/>
            </a:spcAft>
            <a:buNone/>
          </a:pPr>
          <a:r>
            <a:rPr lang="en-US" sz="1600" b="0" i="0" kern="1200"/>
            <a:t>Call for a revisit evaluation of language models with respect to their pretraining data on numerical reasoning.</a:t>
          </a:r>
          <a:endParaRPr lang="en-US" sz="1600" kern="1200"/>
        </a:p>
      </dsp:txBody>
      <dsp:txXfrm>
        <a:off x="989607" y="2142373"/>
        <a:ext cx="6630040" cy="8568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422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807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99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491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642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793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279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1224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406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95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214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38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986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198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737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786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7379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1722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0740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540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118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727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0064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143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095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766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1515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720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1653dde9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1653dde9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1653dde9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1653dde9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bf7aca97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bf7aca97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08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88070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bf7aca97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bf7aca97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8545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bf7aca97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bf7aca97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8545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bf7aca97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bf7aca97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1940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bf7aca97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bf7aca97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188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280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08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084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980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3bf7aca97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3bf7aca9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11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3114987" y="4176500"/>
            <a:ext cx="2914028" cy="712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1513-21BA-69D9-46B3-4288DF1F8502}"/>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2229FC8F-EFCF-946C-FB4F-829BDABC18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960B3578-F61A-3D71-7DF9-7749DF4EAC02}"/>
              </a:ext>
            </a:extLst>
          </p:cNvPr>
          <p:cNvSpPr>
            <a:spLocks noGrp="1"/>
          </p:cNvSpPr>
          <p:nvPr>
            <p:ph type="dt" sz="half" idx="10"/>
          </p:nvPr>
        </p:nvSpPr>
        <p:spPr/>
        <p:txBody>
          <a:bodyPr/>
          <a:lstStyle/>
          <a:p>
            <a:fld id="{0104F993-25E2-634E-BAAE-979470ED3484}" type="datetimeFigureOut">
              <a:rPr lang="en-CN" smtClean="0"/>
              <a:t>09/22/2022</a:t>
            </a:fld>
            <a:endParaRPr lang="en-CN"/>
          </a:p>
        </p:txBody>
      </p:sp>
      <p:sp>
        <p:nvSpPr>
          <p:cNvPr id="5" name="Footer Placeholder 4">
            <a:extLst>
              <a:ext uri="{FF2B5EF4-FFF2-40B4-BE49-F238E27FC236}">
                <a16:creationId xmlns:a16="http://schemas.microsoft.com/office/drawing/2014/main" id="{E0F369B4-94DC-374C-B891-76485760FDE2}"/>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B622DF6-B9CC-948D-B599-46DBCBE950DD}"/>
              </a:ext>
            </a:extLst>
          </p:cNvPr>
          <p:cNvSpPr>
            <a:spLocks noGrp="1"/>
          </p:cNvSpPr>
          <p:nvPr>
            <p:ph type="sldNum" sz="quarter" idx="12"/>
          </p:nvPr>
        </p:nvSpPr>
        <p:spPr/>
        <p:txBody>
          <a:bodyPr/>
          <a:lstStyle/>
          <a:p>
            <a:fld id="{6C74AF8F-34DA-FD49-A130-D08203732350}" type="slidenum">
              <a:rPr lang="en-CN" smtClean="0"/>
              <a:t>‹#›</a:t>
            </a:fld>
            <a:endParaRPr lang="en-CN"/>
          </a:p>
        </p:txBody>
      </p:sp>
    </p:spTree>
    <p:extLst>
      <p:ext uri="{BB962C8B-B14F-4D97-AF65-F5344CB8AC3E}">
        <p14:creationId xmlns:p14="http://schemas.microsoft.com/office/powerpoint/2010/main" val="114517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 name="Google Shape;21;p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292100" rtl="0">
              <a:spcBef>
                <a:spcPts val="0"/>
              </a:spcBef>
              <a:spcAft>
                <a:spcPts val="0"/>
              </a:spcAft>
              <a:buSzPts val="1000"/>
              <a:buChar char="○"/>
              <a:defRPr sz="1000"/>
            </a:lvl2pPr>
            <a:lvl3pPr marL="1371600" lvl="2" indent="-292100" rtl="0">
              <a:spcBef>
                <a:spcPts val="0"/>
              </a:spcBef>
              <a:spcAft>
                <a:spcPts val="0"/>
              </a:spcAft>
              <a:buSzPts val="1000"/>
              <a:buChar char="■"/>
              <a:defRPr sz="1000"/>
            </a:lvl3pPr>
            <a:lvl4pPr marL="1828800" lvl="3" indent="-292100" rtl="0">
              <a:spcBef>
                <a:spcPts val="0"/>
              </a:spcBef>
              <a:spcAft>
                <a:spcPts val="0"/>
              </a:spcAft>
              <a:buSzPts val="1000"/>
              <a:buChar char="●"/>
              <a:defRPr sz="1000"/>
            </a:lvl4pPr>
            <a:lvl5pPr marL="2286000" lvl="4" indent="-292100" rtl="0">
              <a:spcBef>
                <a:spcPts val="0"/>
              </a:spcBef>
              <a:spcAft>
                <a:spcPts val="0"/>
              </a:spcAft>
              <a:buSzPts val="1000"/>
              <a:buChar char="○"/>
              <a:defRPr sz="1000"/>
            </a:lvl5pPr>
            <a:lvl6pPr marL="2743200" lvl="5" indent="-292100" rtl="0">
              <a:spcBef>
                <a:spcPts val="0"/>
              </a:spcBef>
              <a:spcAft>
                <a:spcPts val="0"/>
              </a:spcAft>
              <a:buSzPts val="1000"/>
              <a:buChar char="■"/>
              <a:defRPr sz="1000"/>
            </a:lvl6pPr>
            <a:lvl7pPr marL="3200400" lvl="6" indent="-292100" rtl="0">
              <a:spcBef>
                <a:spcPts val="0"/>
              </a:spcBef>
              <a:spcAft>
                <a:spcPts val="0"/>
              </a:spcAft>
              <a:buSzPts val="1000"/>
              <a:buChar char="●"/>
              <a:defRPr sz="1000"/>
            </a:lvl7pPr>
            <a:lvl8pPr marL="3657600" lvl="7" indent="-292100" rtl="0">
              <a:spcBef>
                <a:spcPts val="0"/>
              </a:spcBef>
              <a:spcAft>
                <a:spcPts val="0"/>
              </a:spcAft>
              <a:buSzPts val="1000"/>
              <a:buChar char="○"/>
              <a:defRPr sz="1000"/>
            </a:lvl8pPr>
            <a:lvl9pPr marL="4114800" lvl="8" indent="-292100" rtl="0">
              <a:spcBef>
                <a:spcPts val="0"/>
              </a:spcBef>
              <a:spcAft>
                <a:spcPts val="0"/>
              </a:spcAft>
              <a:buSzPts val="1000"/>
              <a:buChar char="■"/>
              <a:defRPr sz="1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txBox="1">
            <a:spLocks noGrp="1"/>
          </p:cNvSpPr>
          <p:nvPr>
            <p:ph type="body" idx="3"/>
          </p:nvPr>
        </p:nvSpPr>
        <p:spPr>
          <a:xfrm>
            <a:off x="16955" y="4695967"/>
            <a:ext cx="3155100" cy="453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292100" rtl="0">
              <a:spcBef>
                <a:spcPts val="0"/>
              </a:spcBef>
              <a:spcAft>
                <a:spcPts val="0"/>
              </a:spcAft>
              <a:buSzPts val="1000"/>
              <a:buChar char="○"/>
              <a:defRPr sz="1000"/>
            </a:lvl2pPr>
            <a:lvl3pPr marL="1371600" lvl="2" indent="-292100" rtl="0">
              <a:spcBef>
                <a:spcPts val="0"/>
              </a:spcBef>
              <a:spcAft>
                <a:spcPts val="0"/>
              </a:spcAft>
              <a:buSzPts val="1000"/>
              <a:buChar char="■"/>
              <a:defRPr sz="1000"/>
            </a:lvl3pPr>
            <a:lvl4pPr marL="1828800" lvl="3" indent="-292100" rtl="0">
              <a:spcBef>
                <a:spcPts val="0"/>
              </a:spcBef>
              <a:spcAft>
                <a:spcPts val="0"/>
              </a:spcAft>
              <a:buSzPts val="1000"/>
              <a:buChar char="●"/>
              <a:defRPr sz="1000"/>
            </a:lvl4pPr>
            <a:lvl5pPr marL="2286000" lvl="4" indent="-292100" rtl="0">
              <a:spcBef>
                <a:spcPts val="0"/>
              </a:spcBef>
              <a:spcAft>
                <a:spcPts val="0"/>
              </a:spcAft>
              <a:buSzPts val="1000"/>
              <a:buChar char="○"/>
              <a:defRPr sz="1000"/>
            </a:lvl5pPr>
            <a:lvl6pPr marL="2743200" lvl="5" indent="-292100" rtl="0">
              <a:spcBef>
                <a:spcPts val="0"/>
              </a:spcBef>
              <a:spcAft>
                <a:spcPts val="0"/>
              </a:spcAft>
              <a:buSzPts val="1000"/>
              <a:buChar char="■"/>
              <a:defRPr sz="1000"/>
            </a:lvl6pPr>
            <a:lvl7pPr marL="3200400" lvl="6" indent="-292100" rtl="0">
              <a:spcBef>
                <a:spcPts val="0"/>
              </a:spcBef>
              <a:spcAft>
                <a:spcPts val="0"/>
              </a:spcAft>
              <a:buSzPts val="1000"/>
              <a:buChar char="●"/>
              <a:defRPr sz="1000"/>
            </a:lvl7pPr>
            <a:lvl8pPr marL="3657600" lvl="7" indent="-292100" rtl="0">
              <a:spcBef>
                <a:spcPts val="0"/>
              </a:spcBef>
              <a:spcAft>
                <a:spcPts val="0"/>
              </a:spcAft>
              <a:buSzPts val="1000"/>
              <a:buChar char="○"/>
              <a:defRPr sz="1000"/>
            </a:lvl8pPr>
            <a:lvl9pPr marL="4114800" lvl="8" indent="-292100" rtl="0">
              <a:spcBef>
                <a:spcPts val="0"/>
              </a:spcBef>
              <a:spcAft>
                <a:spcPts val="0"/>
              </a:spcAft>
              <a:buSzPts val="1000"/>
              <a:buChar char="■"/>
              <a:defRPr sz="1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6"/>
          <p:cNvSpPr txBox="1">
            <a:spLocks noGrp="1"/>
          </p:cNvSpPr>
          <p:nvPr>
            <p:ph type="body" idx="1"/>
          </p:nvPr>
        </p:nvSpPr>
        <p:spPr>
          <a:xfrm>
            <a:off x="16955" y="4695967"/>
            <a:ext cx="3155100" cy="453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292100" rtl="0">
              <a:spcBef>
                <a:spcPts val="0"/>
              </a:spcBef>
              <a:spcAft>
                <a:spcPts val="0"/>
              </a:spcAft>
              <a:buSzPts val="1000"/>
              <a:buChar char="○"/>
              <a:defRPr sz="1000"/>
            </a:lvl2pPr>
            <a:lvl3pPr marL="1371600" lvl="2" indent="-292100" rtl="0">
              <a:spcBef>
                <a:spcPts val="0"/>
              </a:spcBef>
              <a:spcAft>
                <a:spcPts val="0"/>
              </a:spcAft>
              <a:buSzPts val="1000"/>
              <a:buChar char="■"/>
              <a:defRPr sz="1000"/>
            </a:lvl3pPr>
            <a:lvl4pPr marL="1828800" lvl="3" indent="-292100" rtl="0">
              <a:spcBef>
                <a:spcPts val="0"/>
              </a:spcBef>
              <a:spcAft>
                <a:spcPts val="0"/>
              </a:spcAft>
              <a:buSzPts val="1000"/>
              <a:buChar char="●"/>
              <a:defRPr sz="1000"/>
            </a:lvl4pPr>
            <a:lvl5pPr marL="2286000" lvl="4" indent="-292100" rtl="0">
              <a:spcBef>
                <a:spcPts val="0"/>
              </a:spcBef>
              <a:spcAft>
                <a:spcPts val="0"/>
              </a:spcAft>
              <a:buSzPts val="1000"/>
              <a:buChar char="○"/>
              <a:defRPr sz="1000"/>
            </a:lvl5pPr>
            <a:lvl6pPr marL="2743200" lvl="5" indent="-292100" rtl="0">
              <a:spcBef>
                <a:spcPts val="0"/>
              </a:spcBef>
              <a:spcAft>
                <a:spcPts val="0"/>
              </a:spcAft>
              <a:buSzPts val="1000"/>
              <a:buChar char="■"/>
              <a:defRPr sz="1000"/>
            </a:lvl6pPr>
            <a:lvl7pPr marL="3200400" lvl="6" indent="-292100" rtl="0">
              <a:spcBef>
                <a:spcPts val="0"/>
              </a:spcBef>
              <a:spcAft>
                <a:spcPts val="0"/>
              </a:spcAft>
              <a:buSzPts val="1000"/>
              <a:buChar char="●"/>
              <a:defRPr sz="1000"/>
            </a:lvl7pPr>
            <a:lvl8pPr marL="3657600" lvl="7" indent="-292100" rtl="0">
              <a:spcBef>
                <a:spcPts val="0"/>
              </a:spcBef>
              <a:spcAft>
                <a:spcPts val="0"/>
              </a:spcAft>
              <a:buSzPts val="1000"/>
              <a:buChar char="○"/>
              <a:defRPr sz="1000"/>
            </a:lvl8pPr>
            <a:lvl9pPr marL="4114800" lvl="8" indent="-292100" rtl="0">
              <a:spcBef>
                <a:spcPts val="0"/>
              </a:spcBef>
              <a:spcAft>
                <a:spcPts val="0"/>
              </a:spcAft>
              <a:buSzPts val="1000"/>
              <a:buChar char="■"/>
              <a:defRPr sz="1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7"/>
          <p:cNvSpPr txBox="1">
            <a:spLocks noGrp="1"/>
          </p:cNvSpPr>
          <p:nvPr>
            <p:ph type="body" idx="2"/>
          </p:nvPr>
        </p:nvSpPr>
        <p:spPr>
          <a:xfrm>
            <a:off x="16955" y="4695967"/>
            <a:ext cx="3155100" cy="4539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292100" rtl="0">
              <a:spcBef>
                <a:spcPts val="0"/>
              </a:spcBef>
              <a:spcAft>
                <a:spcPts val="0"/>
              </a:spcAft>
              <a:buSzPts val="1000"/>
              <a:buChar char="○"/>
              <a:defRPr sz="1000"/>
            </a:lvl2pPr>
            <a:lvl3pPr marL="1371600" lvl="2" indent="-292100" rtl="0">
              <a:spcBef>
                <a:spcPts val="0"/>
              </a:spcBef>
              <a:spcAft>
                <a:spcPts val="0"/>
              </a:spcAft>
              <a:buSzPts val="1000"/>
              <a:buChar char="■"/>
              <a:defRPr sz="1000"/>
            </a:lvl3pPr>
            <a:lvl4pPr marL="1828800" lvl="3" indent="-292100" rtl="0">
              <a:spcBef>
                <a:spcPts val="0"/>
              </a:spcBef>
              <a:spcAft>
                <a:spcPts val="0"/>
              </a:spcAft>
              <a:buSzPts val="1000"/>
              <a:buChar char="●"/>
              <a:defRPr sz="1000"/>
            </a:lvl4pPr>
            <a:lvl5pPr marL="2286000" lvl="4" indent="-292100" rtl="0">
              <a:spcBef>
                <a:spcPts val="0"/>
              </a:spcBef>
              <a:spcAft>
                <a:spcPts val="0"/>
              </a:spcAft>
              <a:buSzPts val="1000"/>
              <a:buChar char="○"/>
              <a:defRPr sz="1000"/>
            </a:lvl5pPr>
            <a:lvl6pPr marL="2743200" lvl="5" indent="-292100" rtl="0">
              <a:spcBef>
                <a:spcPts val="0"/>
              </a:spcBef>
              <a:spcAft>
                <a:spcPts val="0"/>
              </a:spcAft>
              <a:buSzPts val="1000"/>
              <a:buChar char="■"/>
              <a:defRPr sz="1000"/>
            </a:lvl6pPr>
            <a:lvl7pPr marL="3200400" lvl="6" indent="-292100" rtl="0">
              <a:spcBef>
                <a:spcPts val="0"/>
              </a:spcBef>
              <a:spcAft>
                <a:spcPts val="0"/>
              </a:spcAft>
              <a:buSzPts val="1000"/>
              <a:buChar char="●"/>
              <a:defRPr sz="1000"/>
            </a:lvl7pPr>
            <a:lvl8pPr marL="3657600" lvl="7" indent="-292100" rtl="0">
              <a:spcBef>
                <a:spcPts val="0"/>
              </a:spcBef>
              <a:spcAft>
                <a:spcPts val="0"/>
              </a:spcAft>
              <a:buSzPts val="1000"/>
              <a:buChar char="○"/>
              <a:defRPr sz="1000"/>
            </a:lvl8pPr>
            <a:lvl9pPr marL="4114800" lvl="8" indent="-292100" rtl="0">
              <a:spcBef>
                <a:spcPts val="0"/>
              </a:spcBef>
              <a:spcAft>
                <a:spcPts val="0"/>
              </a:spcAft>
              <a:buSzPts val="1000"/>
              <a:buChar char="■"/>
              <a:defRPr sz="1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9" name="Google Shape;39;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Corbel"/>
              <a:buNone/>
              <a:defRPr sz="2800">
                <a:solidFill>
                  <a:schemeClr val="dk1"/>
                </a:solidFill>
                <a:latin typeface="Corbel"/>
                <a:ea typeface="Corbel"/>
                <a:cs typeface="Corbel"/>
                <a:sym typeface="Corbe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Corbel"/>
              <a:buChar char="●"/>
              <a:defRPr sz="1800">
                <a:solidFill>
                  <a:schemeClr val="dk2"/>
                </a:solidFill>
                <a:latin typeface="Corbel"/>
                <a:ea typeface="Corbel"/>
                <a:cs typeface="Corbel"/>
                <a:sym typeface="Corbel"/>
              </a:defRPr>
            </a:lvl1pPr>
            <a:lvl2pPr marL="914400" lvl="1" indent="-317500">
              <a:lnSpc>
                <a:spcPct val="115000"/>
              </a:lnSpc>
              <a:spcBef>
                <a:spcPts val="0"/>
              </a:spcBef>
              <a:spcAft>
                <a:spcPts val="0"/>
              </a:spcAft>
              <a:buClr>
                <a:schemeClr val="dk2"/>
              </a:buClr>
              <a:buSzPts val="1400"/>
              <a:buFont typeface="Corbel"/>
              <a:buChar char="○"/>
              <a:defRPr>
                <a:solidFill>
                  <a:schemeClr val="dk2"/>
                </a:solidFill>
                <a:latin typeface="Corbel"/>
                <a:ea typeface="Corbel"/>
                <a:cs typeface="Corbel"/>
                <a:sym typeface="Corbel"/>
              </a:defRPr>
            </a:lvl2pPr>
            <a:lvl3pPr marL="1371600" lvl="2" indent="-317500">
              <a:lnSpc>
                <a:spcPct val="115000"/>
              </a:lnSpc>
              <a:spcBef>
                <a:spcPts val="0"/>
              </a:spcBef>
              <a:spcAft>
                <a:spcPts val="0"/>
              </a:spcAft>
              <a:buClr>
                <a:schemeClr val="dk2"/>
              </a:buClr>
              <a:buSzPts val="1400"/>
              <a:buFont typeface="Corbel"/>
              <a:buChar char="■"/>
              <a:defRPr>
                <a:solidFill>
                  <a:schemeClr val="dk2"/>
                </a:solidFill>
                <a:latin typeface="Corbel"/>
                <a:ea typeface="Corbel"/>
                <a:cs typeface="Corbel"/>
                <a:sym typeface="Corbel"/>
              </a:defRPr>
            </a:lvl3pPr>
            <a:lvl4pPr marL="1828800" lvl="3" indent="-317500">
              <a:lnSpc>
                <a:spcPct val="115000"/>
              </a:lnSpc>
              <a:spcBef>
                <a:spcPts val="0"/>
              </a:spcBef>
              <a:spcAft>
                <a:spcPts val="0"/>
              </a:spcAft>
              <a:buClr>
                <a:schemeClr val="dk2"/>
              </a:buClr>
              <a:buSzPts val="1400"/>
              <a:buFont typeface="Corbel"/>
              <a:buChar char="●"/>
              <a:defRPr>
                <a:solidFill>
                  <a:schemeClr val="dk2"/>
                </a:solidFill>
                <a:latin typeface="Corbel"/>
                <a:ea typeface="Corbel"/>
                <a:cs typeface="Corbel"/>
                <a:sym typeface="Corbel"/>
              </a:defRPr>
            </a:lvl4pPr>
            <a:lvl5pPr marL="2286000" lvl="4" indent="-317500">
              <a:lnSpc>
                <a:spcPct val="115000"/>
              </a:lnSpc>
              <a:spcBef>
                <a:spcPts val="0"/>
              </a:spcBef>
              <a:spcAft>
                <a:spcPts val="0"/>
              </a:spcAft>
              <a:buClr>
                <a:schemeClr val="dk2"/>
              </a:buClr>
              <a:buSzPts val="1400"/>
              <a:buFont typeface="Corbel"/>
              <a:buChar char="○"/>
              <a:defRPr>
                <a:solidFill>
                  <a:schemeClr val="dk2"/>
                </a:solidFill>
                <a:latin typeface="Corbel"/>
                <a:ea typeface="Corbel"/>
                <a:cs typeface="Corbel"/>
                <a:sym typeface="Corbel"/>
              </a:defRPr>
            </a:lvl5pPr>
            <a:lvl6pPr marL="2743200" lvl="5" indent="-317500">
              <a:lnSpc>
                <a:spcPct val="115000"/>
              </a:lnSpc>
              <a:spcBef>
                <a:spcPts val="0"/>
              </a:spcBef>
              <a:spcAft>
                <a:spcPts val="0"/>
              </a:spcAft>
              <a:buClr>
                <a:schemeClr val="dk2"/>
              </a:buClr>
              <a:buSzPts val="1400"/>
              <a:buFont typeface="Corbel"/>
              <a:buChar char="■"/>
              <a:defRPr>
                <a:solidFill>
                  <a:schemeClr val="dk2"/>
                </a:solidFill>
                <a:latin typeface="Corbel"/>
                <a:ea typeface="Corbel"/>
                <a:cs typeface="Corbel"/>
                <a:sym typeface="Corbel"/>
              </a:defRPr>
            </a:lvl6pPr>
            <a:lvl7pPr marL="3200400" lvl="6" indent="-317500">
              <a:lnSpc>
                <a:spcPct val="115000"/>
              </a:lnSpc>
              <a:spcBef>
                <a:spcPts val="0"/>
              </a:spcBef>
              <a:spcAft>
                <a:spcPts val="0"/>
              </a:spcAft>
              <a:buClr>
                <a:schemeClr val="dk2"/>
              </a:buClr>
              <a:buSzPts val="1400"/>
              <a:buFont typeface="Corbel"/>
              <a:buChar char="●"/>
              <a:defRPr>
                <a:solidFill>
                  <a:schemeClr val="dk2"/>
                </a:solidFill>
                <a:latin typeface="Corbel"/>
                <a:ea typeface="Corbel"/>
                <a:cs typeface="Corbel"/>
                <a:sym typeface="Corbel"/>
              </a:defRPr>
            </a:lvl7pPr>
            <a:lvl8pPr marL="3657600" lvl="7" indent="-317500">
              <a:lnSpc>
                <a:spcPct val="115000"/>
              </a:lnSpc>
              <a:spcBef>
                <a:spcPts val="0"/>
              </a:spcBef>
              <a:spcAft>
                <a:spcPts val="0"/>
              </a:spcAft>
              <a:buClr>
                <a:schemeClr val="dk2"/>
              </a:buClr>
              <a:buSzPts val="1400"/>
              <a:buFont typeface="Corbel"/>
              <a:buChar char="○"/>
              <a:defRPr>
                <a:solidFill>
                  <a:schemeClr val="dk2"/>
                </a:solidFill>
                <a:latin typeface="Corbel"/>
                <a:ea typeface="Corbel"/>
                <a:cs typeface="Corbel"/>
                <a:sym typeface="Corbel"/>
              </a:defRPr>
            </a:lvl8pPr>
            <a:lvl9pPr marL="4114800" lvl="8" indent="-317500">
              <a:lnSpc>
                <a:spcPct val="115000"/>
              </a:lnSpc>
              <a:spcBef>
                <a:spcPts val="0"/>
              </a:spcBef>
              <a:spcAft>
                <a:spcPts val="0"/>
              </a:spcAft>
              <a:buClr>
                <a:schemeClr val="dk2"/>
              </a:buClr>
              <a:buSzPts val="1400"/>
              <a:buFont typeface="Corbel"/>
              <a:buChar char="■"/>
              <a:defRPr>
                <a:solidFill>
                  <a:schemeClr val="dk2"/>
                </a:solidFill>
                <a:latin typeface="Corbel"/>
                <a:ea typeface="Corbel"/>
                <a:cs typeface="Corbel"/>
                <a:sym typeface="Corbe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openai.com/blog/whispe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colab.research.google.com/drive/1Nv4Qjmhe3PKenQy2OHeocfrV-y539jOC#scrollTo=hdGXP51_6NDc"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hyperlink" Target="https://colab.research.google.com/drive/1rH1EvXmEbSnLjoi7nZgI8noxzlA1CvCI#scrollTo=AHJzdDt6Tagy" TargetMode="External"/><Relationship Id="rId4" Type="http://schemas.openxmlformats.org/officeDocument/2006/relationships/hyperlink" Target="https://huggingface.co/spaces/gradio/gpt-neo"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r>
              <a:rPr lang="en"/>
              <a:t>Session #8: </a:t>
            </a:r>
            <a:br>
              <a:rPr lang="en"/>
            </a:br>
            <a:r>
              <a:rPr lang="en"/>
              <a:t>Limits of In-Context Learning</a:t>
            </a:r>
            <a:endParaRPr/>
          </a:p>
        </p:txBody>
      </p:sp>
      <p:sp>
        <p:nvSpPr>
          <p:cNvPr id="60" name="Google Shape;60;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lnSpcReduction="10000"/>
          </a:bodyPr>
          <a:lstStyle/>
          <a:p>
            <a:pPr marL="0" indent="0"/>
            <a:r>
              <a:rPr lang="en" sz="2200"/>
              <a:t>Thursday, Sept 22</a:t>
            </a:r>
          </a:p>
          <a:p>
            <a:pPr marL="0" lvl="0" indent="0" algn="ctr">
              <a:spcBef>
                <a:spcPts val="0"/>
              </a:spcBef>
              <a:spcAft>
                <a:spcPts val="0"/>
              </a:spcAft>
              <a:buNone/>
            </a:pPr>
            <a:r>
              <a:rPr lang="en" sz="2200"/>
              <a:t>CSCI 601.771: Self-supervised Statistical Models</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700197" y="600786"/>
            <a:ext cx="2322024" cy="626402"/>
          </a:xfrm>
          <a:prstGeom prst="rect">
            <a:avLst/>
          </a:prstGeom>
        </p:spPr>
        <p:txBody>
          <a:bodyPr spcFirstLastPara="1" wrap="square" lIns="91425" tIns="91425" rIns="91425" bIns="91425" anchor="t" anchorCtr="0">
            <a:normAutofit/>
          </a:bodyPr>
          <a:lstStyle/>
          <a:p>
            <a:pPr algn="ctr"/>
            <a:r>
              <a:rPr lang="en"/>
              <a:t>Related Work</a:t>
            </a:r>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sp>
        <p:nvSpPr>
          <p:cNvPr id="2" name="TextBox 1">
            <a:extLst>
              <a:ext uri="{FF2B5EF4-FFF2-40B4-BE49-F238E27FC236}">
                <a16:creationId xmlns:a16="http://schemas.microsoft.com/office/drawing/2014/main" id="{8E8D89D9-CDA5-A247-9ED9-3CA23DDF1DC3}"/>
              </a:ext>
            </a:extLst>
          </p:cNvPr>
          <p:cNvSpPr txBox="1"/>
          <p:nvPr/>
        </p:nvSpPr>
        <p:spPr>
          <a:xfrm>
            <a:off x="1203512" y="1415302"/>
            <a:ext cx="70664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rbel"/>
              </a:rPr>
              <a:t>Sinha et al. (2021) demonstrate that shuffling word order during pretraining has minimal impact on an LMs’ accuracy on downstream tasks</a:t>
            </a:r>
          </a:p>
        </p:txBody>
      </p:sp>
      <p:sp>
        <p:nvSpPr>
          <p:cNvPr id="4" name="TextBox 3">
            <a:extLst>
              <a:ext uri="{FF2B5EF4-FFF2-40B4-BE49-F238E27FC236}">
                <a16:creationId xmlns:a16="http://schemas.microsoft.com/office/drawing/2014/main" id="{B83FEF32-C229-B3A2-EA80-A7CD4FE4D79A}"/>
              </a:ext>
            </a:extLst>
          </p:cNvPr>
          <p:cNvSpPr txBox="1"/>
          <p:nvPr/>
        </p:nvSpPr>
        <p:spPr>
          <a:xfrm>
            <a:off x="1203512" y="2477620"/>
            <a:ext cx="66428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rbel"/>
              </a:rPr>
              <a:t>Min et al. (2022) similarly find that shuffling labels in in-context learning demonstrations has a minimal impact on few-shot accuracy. </a:t>
            </a:r>
          </a:p>
        </p:txBody>
      </p:sp>
      <p:sp>
        <p:nvSpPr>
          <p:cNvPr id="5" name="TextBox 4">
            <a:extLst>
              <a:ext uri="{FF2B5EF4-FFF2-40B4-BE49-F238E27FC236}">
                <a16:creationId xmlns:a16="http://schemas.microsoft.com/office/drawing/2014/main" id="{D9F07CBF-6B90-1D40-C60C-D1C71196564F}"/>
              </a:ext>
            </a:extLst>
          </p:cNvPr>
          <p:cNvSpPr txBox="1"/>
          <p:nvPr/>
        </p:nvSpPr>
        <p:spPr>
          <a:xfrm>
            <a:off x="1203511" y="3465979"/>
            <a:ext cx="668991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rbel"/>
              </a:rPr>
              <a:t>Data privacy researchers have also shown that LMs may memorize sensitive sequences occurring in training data (e.g., social security and credit card numbers), even if they are rare (Carlini et al., 2019; Song &amp; </a:t>
            </a:r>
            <a:r>
              <a:rPr lang="en-US" err="1">
                <a:latin typeface="Corbel"/>
              </a:rPr>
              <a:t>Shmatikov</a:t>
            </a:r>
            <a:r>
              <a:rPr lang="en-US">
                <a:latin typeface="Corbel"/>
              </a:rPr>
              <a:t>, 2019).</a:t>
            </a:r>
          </a:p>
        </p:txBody>
      </p:sp>
    </p:spTree>
    <p:extLst>
      <p:ext uri="{BB962C8B-B14F-4D97-AF65-F5344CB8AC3E}">
        <p14:creationId xmlns:p14="http://schemas.microsoft.com/office/powerpoint/2010/main" val="168201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9890" y="432698"/>
            <a:ext cx="3344001" cy="626402"/>
          </a:xfrm>
          <a:prstGeom prst="rect">
            <a:avLst/>
          </a:prstGeom>
        </p:spPr>
        <p:txBody>
          <a:bodyPr spcFirstLastPara="1" wrap="square" lIns="91425" tIns="91425" rIns="91425" bIns="91425" anchor="t" anchorCtr="0">
            <a:normAutofit/>
          </a:bodyPr>
          <a:lstStyle/>
          <a:p>
            <a:pPr algn="ctr"/>
            <a:r>
              <a:rPr lang="en"/>
              <a:t>A little question </a:t>
            </a:r>
            <a:endParaRPr lang="en-US"/>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sp>
        <p:nvSpPr>
          <p:cNvPr id="4" name="TextBox 3">
            <a:extLst>
              <a:ext uri="{FF2B5EF4-FFF2-40B4-BE49-F238E27FC236}">
                <a16:creationId xmlns:a16="http://schemas.microsoft.com/office/drawing/2014/main" id="{F8AD3A04-0BB8-3E8C-EAFE-5B26F773248F}"/>
              </a:ext>
            </a:extLst>
          </p:cNvPr>
          <p:cNvSpPr txBox="1"/>
          <p:nvPr/>
        </p:nvSpPr>
        <p:spPr>
          <a:xfrm>
            <a:off x="746312" y="1264023"/>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24</a:t>
            </a:r>
            <a:r>
              <a:rPr lang="en-US" sz="1600">
                <a:latin typeface="Corbel"/>
              </a:rPr>
              <a:t> times </a:t>
            </a:r>
            <a:r>
              <a:rPr lang="en-US" sz="1600">
                <a:solidFill>
                  <a:schemeClr val="accent1">
                    <a:lumMod val="75000"/>
                  </a:schemeClr>
                </a:solidFill>
                <a:latin typeface="Corbel"/>
              </a:rPr>
              <a:t>18</a:t>
            </a:r>
            <a:r>
              <a:rPr lang="en-US" sz="1600">
                <a:latin typeface="Corbel"/>
              </a:rPr>
              <a:t>?</a:t>
            </a:r>
          </a:p>
        </p:txBody>
      </p:sp>
      <p:sp>
        <p:nvSpPr>
          <p:cNvPr id="6" name="TextBox 5">
            <a:extLst>
              <a:ext uri="{FF2B5EF4-FFF2-40B4-BE49-F238E27FC236}">
                <a16:creationId xmlns:a16="http://schemas.microsoft.com/office/drawing/2014/main" id="{E4A914CB-955F-E981-F777-E4A822BC2AD1}"/>
              </a:ext>
            </a:extLst>
          </p:cNvPr>
          <p:cNvSpPr txBox="1"/>
          <p:nvPr/>
        </p:nvSpPr>
        <p:spPr>
          <a:xfrm>
            <a:off x="2111188" y="1741393"/>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41</a:t>
            </a:r>
            <a:r>
              <a:rPr lang="en-US" sz="1600">
                <a:latin typeface="Corbel"/>
              </a:rPr>
              <a:t> times </a:t>
            </a:r>
            <a:r>
              <a:rPr lang="en-US" sz="1600">
                <a:solidFill>
                  <a:schemeClr val="accent1">
                    <a:lumMod val="75000"/>
                  </a:schemeClr>
                </a:solidFill>
                <a:latin typeface="Corbel"/>
              </a:rPr>
              <a:t>19</a:t>
            </a:r>
            <a:r>
              <a:rPr lang="en-US" sz="1600">
                <a:latin typeface="Corbel"/>
              </a:rPr>
              <a:t>?</a:t>
            </a:r>
          </a:p>
        </p:txBody>
      </p:sp>
      <p:sp>
        <p:nvSpPr>
          <p:cNvPr id="7" name="TextBox 6">
            <a:extLst>
              <a:ext uri="{FF2B5EF4-FFF2-40B4-BE49-F238E27FC236}">
                <a16:creationId xmlns:a16="http://schemas.microsoft.com/office/drawing/2014/main" id="{E523523B-7D00-2574-D94C-FCF5DB73ACD9}"/>
              </a:ext>
            </a:extLst>
          </p:cNvPr>
          <p:cNvSpPr txBox="1"/>
          <p:nvPr/>
        </p:nvSpPr>
        <p:spPr>
          <a:xfrm>
            <a:off x="3664323" y="1062316"/>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63</a:t>
            </a:r>
            <a:r>
              <a:rPr lang="en-US" sz="1600">
                <a:latin typeface="Corbel"/>
              </a:rPr>
              <a:t> times </a:t>
            </a:r>
            <a:r>
              <a:rPr lang="en-US" sz="1600">
                <a:solidFill>
                  <a:schemeClr val="accent1">
                    <a:lumMod val="75000"/>
                  </a:schemeClr>
                </a:solidFill>
                <a:latin typeface="Corbel"/>
              </a:rPr>
              <a:t>24</a:t>
            </a:r>
            <a:r>
              <a:rPr lang="en-US" sz="1600">
                <a:latin typeface="Corbel"/>
              </a:rPr>
              <a:t>?</a:t>
            </a:r>
          </a:p>
        </p:txBody>
      </p:sp>
      <p:sp>
        <p:nvSpPr>
          <p:cNvPr id="8" name="TextBox 7">
            <a:extLst>
              <a:ext uri="{FF2B5EF4-FFF2-40B4-BE49-F238E27FC236}">
                <a16:creationId xmlns:a16="http://schemas.microsoft.com/office/drawing/2014/main" id="{BE208EC0-8EEC-6570-3A21-EB95B51450F4}"/>
              </a:ext>
            </a:extLst>
          </p:cNvPr>
          <p:cNvSpPr txBox="1"/>
          <p:nvPr/>
        </p:nvSpPr>
        <p:spPr>
          <a:xfrm>
            <a:off x="4719917" y="1573304"/>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33</a:t>
            </a:r>
            <a:r>
              <a:rPr lang="en-US" sz="1600">
                <a:latin typeface="Corbel"/>
              </a:rPr>
              <a:t> times </a:t>
            </a:r>
            <a:r>
              <a:rPr lang="en-US" sz="1600">
                <a:solidFill>
                  <a:schemeClr val="accent1">
                    <a:lumMod val="75000"/>
                  </a:schemeClr>
                </a:solidFill>
                <a:latin typeface="Corbel"/>
              </a:rPr>
              <a:t>12</a:t>
            </a:r>
            <a:r>
              <a:rPr lang="en-US" sz="1600">
                <a:latin typeface="Corbel"/>
              </a:rPr>
              <a:t>?</a:t>
            </a:r>
          </a:p>
        </p:txBody>
      </p:sp>
    </p:spTree>
    <p:extLst>
      <p:ext uri="{BB962C8B-B14F-4D97-AF65-F5344CB8AC3E}">
        <p14:creationId xmlns:p14="http://schemas.microsoft.com/office/powerpoint/2010/main" val="416443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9890" y="432698"/>
            <a:ext cx="3344001" cy="626402"/>
          </a:xfrm>
          <a:prstGeom prst="rect">
            <a:avLst/>
          </a:prstGeom>
        </p:spPr>
        <p:txBody>
          <a:bodyPr spcFirstLastPara="1" wrap="square" lIns="91425" tIns="91425" rIns="91425" bIns="91425" anchor="t" anchorCtr="0">
            <a:normAutofit/>
          </a:bodyPr>
          <a:lstStyle/>
          <a:p>
            <a:pPr algn="ctr"/>
            <a:r>
              <a:rPr lang="en"/>
              <a:t>A little question </a:t>
            </a:r>
            <a:endParaRPr lang="en-US"/>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sp>
        <p:nvSpPr>
          <p:cNvPr id="4" name="TextBox 3">
            <a:extLst>
              <a:ext uri="{FF2B5EF4-FFF2-40B4-BE49-F238E27FC236}">
                <a16:creationId xmlns:a16="http://schemas.microsoft.com/office/drawing/2014/main" id="{F8AD3A04-0BB8-3E8C-EAFE-5B26F773248F}"/>
              </a:ext>
            </a:extLst>
          </p:cNvPr>
          <p:cNvSpPr txBox="1"/>
          <p:nvPr/>
        </p:nvSpPr>
        <p:spPr>
          <a:xfrm>
            <a:off x="746312" y="1264023"/>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24</a:t>
            </a:r>
            <a:r>
              <a:rPr lang="en-US" sz="1600">
                <a:latin typeface="Corbel"/>
              </a:rPr>
              <a:t> times </a:t>
            </a:r>
            <a:r>
              <a:rPr lang="en-US" sz="1600">
                <a:solidFill>
                  <a:schemeClr val="accent1">
                    <a:lumMod val="75000"/>
                  </a:schemeClr>
                </a:solidFill>
                <a:latin typeface="Corbel"/>
              </a:rPr>
              <a:t>18</a:t>
            </a:r>
            <a:r>
              <a:rPr lang="en-US" sz="1600">
                <a:latin typeface="Corbel"/>
              </a:rPr>
              <a:t>?</a:t>
            </a:r>
          </a:p>
        </p:txBody>
      </p:sp>
      <p:sp>
        <p:nvSpPr>
          <p:cNvPr id="6" name="TextBox 5">
            <a:extLst>
              <a:ext uri="{FF2B5EF4-FFF2-40B4-BE49-F238E27FC236}">
                <a16:creationId xmlns:a16="http://schemas.microsoft.com/office/drawing/2014/main" id="{E4A914CB-955F-E981-F777-E4A822BC2AD1}"/>
              </a:ext>
            </a:extLst>
          </p:cNvPr>
          <p:cNvSpPr txBox="1"/>
          <p:nvPr/>
        </p:nvSpPr>
        <p:spPr>
          <a:xfrm>
            <a:off x="2111188" y="1741393"/>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41</a:t>
            </a:r>
            <a:r>
              <a:rPr lang="en-US" sz="1600">
                <a:latin typeface="Corbel"/>
              </a:rPr>
              <a:t> times </a:t>
            </a:r>
            <a:r>
              <a:rPr lang="en-US" sz="1600">
                <a:solidFill>
                  <a:schemeClr val="accent1">
                    <a:lumMod val="75000"/>
                  </a:schemeClr>
                </a:solidFill>
                <a:latin typeface="Corbel"/>
              </a:rPr>
              <a:t>19</a:t>
            </a:r>
            <a:r>
              <a:rPr lang="en-US" sz="1600">
                <a:latin typeface="Corbel"/>
              </a:rPr>
              <a:t>?</a:t>
            </a:r>
          </a:p>
        </p:txBody>
      </p:sp>
      <p:sp>
        <p:nvSpPr>
          <p:cNvPr id="7" name="TextBox 6">
            <a:extLst>
              <a:ext uri="{FF2B5EF4-FFF2-40B4-BE49-F238E27FC236}">
                <a16:creationId xmlns:a16="http://schemas.microsoft.com/office/drawing/2014/main" id="{E523523B-7D00-2574-D94C-FCF5DB73ACD9}"/>
              </a:ext>
            </a:extLst>
          </p:cNvPr>
          <p:cNvSpPr txBox="1"/>
          <p:nvPr/>
        </p:nvSpPr>
        <p:spPr>
          <a:xfrm>
            <a:off x="3664323" y="1062316"/>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63</a:t>
            </a:r>
            <a:r>
              <a:rPr lang="en-US" sz="1600">
                <a:latin typeface="Corbel"/>
              </a:rPr>
              <a:t> times </a:t>
            </a:r>
            <a:r>
              <a:rPr lang="en-US" sz="1600">
                <a:solidFill>
                  <a:schemeClr val="accent1">
                    <a:lumMod val="75000"/>
                  </a:schemeClr>
                </a:solidFill>
                <a:latin typeface="Corbel"/>
              </a:rPr>
              <a:t>24</a:t>
            </a:r>
            <a:r>
              <a:rPr lang="en-US" sz="1600">
                <a:latin typeface="Corbel"/>
              </a:rPr>
              <a:t>?</a:t>
            </a:r>
          </a:p>
        </p:txBody>
      </p:sp>
      <p:sp>
        <p:nvSpPr>
          <p:cNvPr id="8" name="TextBox 7">
            <a:extLst>
              <a:ext uri="{FF2B5EF4-FFF2-40B4-BE49-F238E27FC236}">
                <a16:creationId xmlns:a16="http://schemas.microsoft.com/office/drawing/2014/main" id="{BE208EC0-8EEC-6570-3A21-EB95B51450F4}"/>
              </a:ext>
            </a:extLst>
          </p:cNvPr>
          <p:cNvSpPr txBox="1"/>
          <p:nvPr/>
        </p:nvSpPr>
        <p:spPr>
          <a:xfrm>
            <a:off x="4719917" y="1573304"/>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33</a:t>
            </a:r>
            <a:r>
              <a:rPr lang="en-US" sz="1600">
                <a:latin typeface="Corbel"/>
              </a:rPr>
              <a:t> times </a:t>
            </a:r>
            <a:r>
              <a:rPr lang="en-US" sz="1600">
                <a:solidFill>
                  <a:schemeClr val="accent1">
                    <a:lumMod val="75000"/>
                  </a:schemeClr>
                </a:solidFill>
                <a:latin typeface="Corbel"/>
              </a:rPr>
              <a:t>12</a:t>
            </a:r>
            <a:r>
              <a:rPr lang="en-US" sz="1600">
                <a:latin typeface="Corbel"/>
              </a:rPr>
              <a:t>?</a:t>
            </a:r>
          </a:p>
        </p:txBody>
      </p:sp>
      <p:sp>
        <p:nvSpPr>
          <p:cNvPr id="2" name="TextBox 1">
            <a:extLst>
              <a:ext uri="{FF2B5EF4-FFF2-40B4-BE49-F238E27FC236}">
                <a16:creationId xmlns:a16="http://schemas.microsoft.com/office/drawing/2014/main" id="{9074603A-4445-E7CA-D0A9-7791809BA9A8}"/>
              </a:ext>
            </a:extLst>
          </p:cNvPr>
          <p:cNvSpPr txBox="1"/>
          <p:nvPr/>
        </p:nvSpPr>
        <p:spPr>
          <a:xfrm>
            <a:off x="7200900" y="1277470"/>
            <a:ext cx="145900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rbel"/>
              </a:rPr>
              <a:t>Accuracy: &gt;80%</a:t>
            </a:r>
          </a:p>
        </p:txBody>
      </p:sp>
    </p:spTree>
    <p:extLst>
      <p:ext uri="{BB962C8B-B14F-4D97-AF65-F5344CB8AC3E}">
        <p14:creationId xmlns:p14="http://schemas.microsoft.com/office/powerpoint/2010/main" val="2604826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9890" y="432698"/>
            <a:ext cx="3344001" cy="626402"/>
          </a:xfrm>
          <a:prstGeom prst="rect">
            <a:avLst/>
          </a:prstGeom>
        </p:spPr>
        <p:txBody>
          <a:bodyPr spcFirstLastPara="1" wrap="square" lIns="91425" tIns="91425" rIns="91425" bIns="91425" anchor="t" anchorCtr="0">
            <a:normAutofit/>
          </a:bodyPr>
          <a:lstStyle/>
          <a:p>
            <a:pPr algn="ctr"/>
            <a:r>
              <a:rPr lang="en"/>
              <a:t>A little question </a:t>
            </a:r>
            <a:endParaRPr lang="en-US"/>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sp>
        <p:nvSpPr>
          <p:cNvPr id="4" name="TextBox 3">
            <a:extLst>
              <a:ext uri="{FF2B5EF4-FFF2-40B4-BE49-F238E27FC236}">
                <a16:creationId xmlns:a16="http://schemas.microsoft.com/office/drawing/2014/main" id="{F8AD3A04-0BB8-3E8C-EAFE-5B26F773248F}"/>
              </a:ext>
            </a:extLst>
          </p:cNvPr>
          <p:cNvSpPr txBox="1"/>
          <p:nvPr/>
        </p:nvSpPr>
        <p:spPr>
          <a:xfrm>
            <a:off x="746312" y="1264023"/>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24</a:t>
            </a:r>
            <a:r>
              <a:rPr lang="en-US" sz="1600">
                <a:latin typeface="Corbel"/>
              </a:rPr>
              <a:t> times </a:t>
            </a:r>
            <a:r>
              <a:rPr lang="en-US" sz="1600">
                <a:solidFill>
                  <a:schemeClr val="accent1">
                    <a:lumMod val="75000"/>
                  </a:schemeClr>
                </a:solidFill>
                <a:latin typeface="Corbel"/>
              </a:rPr>
              <a:t>18</a:t>
            </a:r>
            <a:r>
              <a:rPr lang="en-US" sz="1600">
                <a:latin typeface="Corbel"/>
              </a:rPr>
              <a:t>?</a:t>
            </a:r>
          </a:p>
        </p:txBody>
      </p:sp>
      <p:sp>
        <p:nvSpPr>
          <p:cNvPr id="6" name="TextBox 5">
            <a:extLst>
              <a:ext uri="{FF2B5EF4-FFF2-40B4-BE49-F238E27FC236}">
                <a16:creationId xmlns:a16="http://schemas.microsoft.com/office/drawing/2014/main" id="{E4A914CB-955F-E981-F777-E4A822BC2AD1}"/>
              </a:ext>
            </a:extLst>
          </p:cNvPr>
          <p:cNvSpPr txBox="1"/>
          <p:nvPr/>
        </p:nvSpPr>
        <p:spPr>
          <a:xfrm>
            <a:off x="2111188" y="1741393"/>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41</a:t>
            </a:r>
            <a:r>
              <a:rPr lang="en-US" sz="1600">
                <a:latin typeface="Corbel"/>
              </a:rPr>
              <a:t> times </a:t>
            </a:r>
            <a:r>
              <a:rPr lang="en-US" sz="1600">
                <a:solidFill>
                  <a:schemeClr val="accent1">
                    <a:lumMod val="75000"/>
                  </a:schemeClr>
                </a:solidFill>
                <a:latin typeface="Corbel"/>
              </a:rPr>
              <a:t>19</a:t>
            </a:r>
            <a:r>
              <a:rPr lang="en-US" sz="1600">
                <a:latin typeface="Corbel"/>
              </a:rPr>
              <a:t>?</a:t>
            </a:r>
          </a:p>
        </p:txBody>
      </p:sp>
      <p:sp>
        <p:nvSpPr>
          <p:cNvPr id="7" name="TextBox 6">
            <a:extLst>
              <a:ext uri="{FF2B5EF4-FFF2-40B4-BE49-F238E27FC236}">
                <a16:creationId xmlns:a16="http://schemas.microsoft.com/office/drawing/2014/main" id="{E523523B-7D00-2574-D94C-FCF5DB73ACD9}"/>
              </a:ext>
            </a:extLst>
          </p:cNvPr>
          <p:cNvSpPr txBox="1"/>
          <p:nvPr/>
        </p:nvSpPr>
        <p:spPr>
          <a:xfrm>
            <a:off x="3664323" y="1062316"/>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63</a:t>
            </a:r>
            <a:r>
              <a:rPr lang="en-US" sz="1600">
                <a:latin typeface="Corbel"/>
              </a:rPr>
              <a:t> times </a:t>
            </a:r>
            <a:r>
              <a:rPr lang="en-US" sz="1600">
                <a:solidFill>
                  <a:schemeClr val="accent1">
                    <a:lumMod val="75000"/>
                  </a:schemeClr>
                </a:solidFill>
                <a:latin typeface="Corbel"/>
              </a:rPr>
              <a:t>24</a:t>
            </a:r>
            <a:r>
              <a:rPr lang="en-US" sz="1600">
                <a:latin typeface="Corbel"/>
              </a:rPr>
              <a:t>?</a:t>
            </a:r>
          </a:p>
        </p:txBody>
      </p:sp>
      <p:sp>
        <p:nvSpPr>
          <p:cNvPr id="8" name="TextBox 7">
            <a:extLst>
              <a:ext uri="{FF2B5EF4-FFF2-40B4-BE49-F238E27FC236}">
                <a16:creationId xmlns:a16="http://schemas.microsoft.com/office/drawing/2014/main" id="{BE208EC0-8EEC-6570-3A21-EB95B51450F4}"/>
              </a:ext>
            </a:extLst>
          </p:cNvPr>
          <p:cNvSpPr txBox="1"/>
          <p:nvPr/>
        </p:nvSpPr>
        <p:spPr>
          <a:xfrm>
            <a:off x="4719917" y="1573304"/>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33</a:t>
            </a:r>
            <a:r>
              <a:rPr lang="en-US" sz="1600">
                <a:latin typeface="Corbel"/>
              </a:rPr>
              <a:t> times </a:t>
            </a:r>
            <a:r>
              <a:rPr lang="en-US" sz="1600">
                <a:solidFill>
                  <a:schemeClr val="accent1">
                    <a:lumMod val="75000"/>
                  </a:schemeClr>
                </a:solidFill>
                <a:latin typeface="Corbel"/>
              </a:rPr>
              <a:t>12</a:t>
            </a:r>
            <a:r>
              <a:rPr lang="en-US" sz="1600">
                <a:latin typeface="Corbel"/>
              </a:rPr>
              <a:t>?</a:t>
            </a:r>
          </a:p>
        </p:txBody>
      </p:sp>
      <p:sp>
        <p:nvSpPr>
          <p:cNvPr id="2" name="TextBox 1">
            <a:extLst>
              <a:ext uri="{FF2B5EF4-FFF2-40B4-BE49-F238E27FC236}">
                <a16:creationId xmlns:a16="http://schemas.microsoft.com/office/drawing/2014/main" id="{9074603A-4445-E7CA-D0A9-7791809BA9A8}"/>
              </a:ext>
            </a:extLst>
          </p:cNvPr>
          <p:cNvSpPr txBox="1"/>
          <p:nvPr/>
        </p:nvSpPr>
        <p:spPr>
          <a:xfrm>
            <a:off x="7200900" y="1277470"/>
            <a:ext cx="145900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rbel"/>
              </a:rPr>
              <a:t>Accuracy: &gt;90%</a:t>
            </a:r>
          </a:p>
        </p:txBody>
      </p:sp>
      <p:sp>
        <p:nvSpPr>
          <p:cNvPr id="3" name="TextBox 2">
            <a:extLst>
              <a:ext uri="{FF2B5EF4-FFF2-40B4-BE49-F238E27FC236}">
                <a16:creationId xmlns:a16="http://schemas.microsoft.com/office/drawing/2014/main" id="{67270524-482A-D0F6-F5CF-D7ED4523CCD2}"/>
              </a:ext>
            </a:extLst>
          </p:cNvPr>
          <p:cNvSpPr txBox="1"/>
          <p:nvPr/>
        </p:nvSpPr>
        <p:spPr>
          <a:xfrm>
            <a:off x="719418" y="3516405"/>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23</a:t>
            </a:r>
            <a:r>
              <a:rPr lang="en-US" sz="1600">
                <a:latin typeface="Corbel"/>
              </a:rPr>
              <a:t> times </a:t>
            </a:r>
            <a:r>
              <a:rPr lang="en-US" sz="1600">
                <a:solidFill>
                  <a:schemeClr val="accent1">
                    <a:lumMod val="75000"/>
                  </a:schemeClr>
                </a:solidFill>
                <a:latin typeface="Corbel"/>
              </a:rPr>
              <a:t>18</a:t>
            </a:r>
            <a:r>
              <a:rPr lang="en-US" sz="1600">
                <a:latin typeface="Corbel"/>
              </a:rPr>
              <a:t>?</a:t>
            </a:r>
          </a:p>
        </p:txBody>
      </p:sp>
      <p:sp>
        <p:nvSpPr>
          <p:cNvPr id="5" name="TextBox 4">
            <a:extLst>
              <a:ext uri="{FF2B5EF4-FFF2-40B4-BE49-F238E27FC236}">
                <a16:creationId xmlns:a16="http://schemas.microsoft.com/office/drawing/2014/main" id="{D0A2BA06-1CB7-E3D1-C366-756B989B1641}"/>
              </a:ext>
            </a:extLst>
          </p:cNvPr>
          <p:cNvSpPr txBox="1"/>
          <p:nvPr/>
        </p:nvSpPr>
        <p:spPr>
          <a:xfrm>
            <a:off x="2084294" y="3993775"/>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47</a:t>
            </a:r>
            <a:r>
              <a:rPr lang="en-US" sz="1600">
                <a:latin typeface="Corbel"/>
              </a:rPr>
              <a:t> times </a:t>
            </a:r>
            <a:r>
              <a:rPr lang="en-US" sz="1600">
                <a:solidFill>
                  <a:schemeClr val="accent1">
                    <a:lumMod val="75000"/>
                  </a:schemeClr>
                </a:solidFill>
                <a:latin typeface="Corbel"/>
              </a:rPr>
              <a:t>17</a:t>
            </a:r>
            <a:r>
              <a:rPr lang="en-US" sz="1600">
                <a:latin typeface="Corbel"/>
              </a:rPr>
              <a:t>?</a:t>
            </a:r>
          </a:p>
        </p:txBody>
      </p:sp>
      <p:sp>
        <p:nvSpPr>
          <p:cNvPr id="9" name="TextBox 8">
            <a:extLst>
              <a:ext uri="{FF2B5EF4-FFF2-40B4-BE49-F238E27FC236}">
                <a16:creationId xmlns:a16="http://schemas.microsoft.com/office/drawing/2014/main" id="{D900055A-049B-CFA6-C9AF-7BAABA4060A9}"/>
              </a:ext>
            </a:extLst>
          </p:cNvPr>
          <p:cNvSpPr txBox="1"/>
          <p:nvPr/>
        </p:nvSpPr>
        <p:spPr>
          <a:xfrm>
            <a:off x="3637429" y="3314698"/>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61</a:t>
            </a:r>
            <a:r>
              <a:rPr lang="en-US" sz="1600">
                <a:latin typeface="Corbel"/>
              </a:rPr>
              <a:t> times </a:t>
            </a:r>
            <a:r>
              <a:rPr lang="en-US" sz="1600">
                <a:solidFill>
                  <a:schemeClr val="accent1">
                    <a:lumMod val="75000"/>
                  </a:schemeClr>
                </a:solidFill>
                <a:latin typeface="Corbel"/>
              </a:rPr>
              <a:t>24</a:t>
            </a:r>
            <a:r>
              <a:rPr lang="en-US" sz="1600">
                <a:latin typeface="Corbel"/>
              </a:rPr>
              <a:t>?</a:t>
            </a:r>
          </a:p>
        </p:txBody>
      </p:sp>
      <p:sp>
        <p:nvSpPr>
          <p:cNvPr id="10" name="TextBox 9">
            <a:extLst>
              <a:ext uri="{FF2B5EF4-FFF2-40B4-BE49-F238E27FC236}">
                <a16:creationId xmlns:a16="http://schemas.microsoft.com/office/drawing/2014/main" id="{E496C101-9CF7-255C-45F3-8A0C94D43DB3}"/>
              </a:ext>
            </a:extLst>
          </p:cNvPr>
          <p:cNvSpPr txBox="1"/>
          <p:nvPr/>
        </p:nvSpPr>
        <p:spPr>
          <a:xfrm>
            <a:off x="4693023" y="3825686"/>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31</a:t>
            </a:r>
            <a:r>
              <a:rPr lang="en-US" sz="1600">
                <a:latin typeface="Corbel"/>
              </a:rPr>
              <a:t> times </a:t>
            </a:r>
            <a:r>
              <a:rPr lang="en-US" sz="1600">
                <a:solidFill>
                  <a:schemeClr val="accent1">
                    <a:lumMod val="75000"/>
                  </a:schemeClr>
                </a:solidFill>
                <a:latin typeface="Corbel"/>
              </a:rPr>
              <a:t>17</a:t>
            </a:r>
            <a:r>
              <a:rPr lang="en-US" sz="1600">
                <a:latin typeface="Corbel"/>
              </a:rPr>
              <a:t>?</a:t>
            </a:r>
          </a:p>
        </p:txBody>
      </p:sp>
    </p:spTree>
    <p:extLst>
      <p:ext uri="{BB962C8B-B14F-4D97-AF65-F5344CB8AC3E}">
        <p14:creationId xmlns:p14="http://schemas.microsoft.com/office/powerpoint/2010/main" val="3443599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9890" y="432698"/>
            <a:ext cx="3344001" cy="626402"/>
          </a:xfrm>
          <a:prstGeom prst="rect">
            <a:avLst/>
          </a:prstGeom>
        </p:spPr>
        <p:txBody>
          <a:bodyPr spcFirstLastPara="1" wrap="square" lIns="91425" tIns="91425" rIns="91425" bIns="91425" anchor="t" anchorCtr="0">
            <a:normAutofit/>
          </a:bodyPr>
          <a:lstStyle/>
          <a:p>
            <a:pPr algn="ctr"/>
            <a:r>
              <a:rPr lang="en"/>
              <a:t>A little question </a:t>
            </a:r>
            <a:endParaRPr lang="en-US"/>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sp>
        <p:nvSpPr>
          <p:cNvPr id="4" name="TextBox 3">
            <a:extLst>
              <a:ext uri="{FF2B5EF4-FFF2-40B4-BE49-F238E27FC236}">
                <a16:creationId xmlns:a16="http://schemas.microsoft.com/office/drawing/2014/main" id="{F8AD3A04-0BB8-3E8C-EAFE-5B26F773248F}"/>
              </a:ext>
            </a:extLst>
          </p:cNvPr>
          <p:cNvSpPr txBox="1"/>
          <p:nvPr/>
        </p:nvSpPr>
        <p:spPr>
          <a:xfrm>
            <a:off x="746312" y="1264023"/>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24</a:t>
            </a:r>
            <a:r>
              <a:rPr lang="en-US" sz="1600">
                <a:latin typeface="Corbel"/>
              </a:rPr>
              <a:t> times </a:t>
            </a:r>
            <a:r>
              <a:rPr lang="en-US" sz="1600">
                <a:solidFill>
                  <a:schemeClr val="accent1">
                    <a:lumMod val="75000"/>
                  </a:schemeClr>
                </a:solidFill>
                <a:latin typeface="Corbel"/>
              </a:rPr>
              <a:t>18</a:t>
            </a:r>
            <a:r>
              <a:rPr lang="en-US" sz="1600">
                <a:latin typeface="Corbel"/>
              </a:rPr>
              <a:t>?</a:t>
            </a:r>
          </a:p>
        </p:txBody>
      </p:sp>
      <p:sp>
        <p:nvSpPr>
          <p:cNvPr id="6" name="TextBox 5">
            <a:extLst>
              <a:ext uri="{FF2B5EF4-FFF2-40B4-BE49-F238E27FC236}">
                <a16:creationId xmlns:a16="http://schemas.microsoft.com/office/drawing/2014/main" id="{E4A914CB-955F-E981-F777-E4A822BC2AD1}"/>
              </a:ext>
            </a:extLst>
          </p:cNvPr>
          <p:cNvSpPr txBox="1"/>
          <p:nvPr/>
        </p:nvSpPr>
        <p:spPr>
          <a:xfrm>
            <a:off x="2111188" y="1741393"/>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41</a:t>
            </a:r>
            <a:r>
              <a:rPr lang="en-US" sz="1600">
                <a:latin typeface="Corbel"/>
              </a:rPr>
              <a:t> times </a:t>
            </a:r>
            <a:r>
              <a:rPr lang="en-US" sz="1600">
                <a:solidFill>
                  <a:schemeClr val="accent1">
                    <a:lumMod val="75000"/>
                  </a:schemeClr>
                </a:solidFill>
                <a:latin typeface="Corbel"/>
              </a:rPr>
              <a:t>19</a:t>
            </a:r>
            <a:r>
              <a:rPr lang="en-US" sz="1600">
                <a:latin typeface="Corbel"/>
              </a:rPr>
              <a:t>?</a:t>
            </a:r>
          </a:p>
        </p:txBody>
      </p:sp>
      <p:sp>
        <p:nvSpPr>
          <p:cNvPr id="7" name="TextBox 6">
            <a:extLst>
              <a:ext uri="{FF2B5EF4-FFF2-40B4-BE49-F238E27FC236}">
                <a16:creationId xmlns:a16="http://schemas.microsoft.com/office/drawing/2014/main" id="{E523523B-7D00-2574-D94C-FCF5DB73ACD9}"/>
              </a:ext>
            </a:extLst>
          </p:cNvPr>
          <p:cNvSpPr txBox="1"/>
          <p:nvPr/>
        </p:nvSpPr>
        <p:spPr>
          <a:xfrm>
            <a:off x="3664323" y="1062316"/>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63</a:t>
            </a:r>
            <a:r>
              <a:rPr lang="en-US" sz="1600">
                <a:latin typeface="Corbel"/>
              </a:rPr>
              <a:t> times </a:t>
            </a:r>
            <a:r>
              <a:rPr lang="en-US" sz="1600">
                <a:solidFill>
                  <a:schemeClr val="accent1">
                    <a:lumMod val="75000"/>
                  </a:schemeClr>
                </a:solidFill>
                <a:latin typeface="Corbel"/>
              </a:rPr>
              <a:t>24</a:t>
            </a:r>
            <a:r>
              <a:rPr lang="en-US" sz="1600">
                <a:latin typeface="Corbel"/>
              </a:rPr>
              <a:t>?</a:t>
            </a:r>
          </a:p>
        </p:txBody>
      </p:sp>
      <p:sp>
        <p:nvSpPr>
          <p:cNvPr id="8" name="TextBox 7">
            <a:extLst>
              <a:ext uri="{FF2B5EF4-FFF2-40B4-BE49-F238E27FC236}">
                <a16:creationId xmlns:a16="http://schemas.microsoft.com/office/drawing/2014/main" id="{BE208EC0-8EEC-6570-3A21-EB95B51450F4}"/>
              </a:ext>
            </a:extLst>
          </p:cNvPr>
          <p:cNvSpPr txBox="1"/>
          <p:nvPr/>
        </p:nvSpPr>
        <p:spPr>
          <a:xfrm>
            <a:off x="4719917" y="1573304"/>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33</a:t>
            </a:r>
            <a:r>
              <a:rPr lang="en-US" sz="1600">
                <a:latin typeface="Corbel"/>
              </a:rPr>
              <a:t> times </a:t>
            </a:r>
            <a:r>
              <a:rPr lang="en-US" sz="1600">
                <a:solidFill>
                  <a:schemeClr val="accent1">
                    <a:lumMod val="75000"/>
                  </a:schemeClr>
                </a:solidFill>
                <a:latin typeface="Corbel"/>
              </a:rPr>
              <a:t>12</a:t>
            </a:r>
            <a:r>
              <a:rPr lang="en-US" sz="1600">
                <a:latin typeface="Corbel"/>
              </a:rPr>
              <a:t>?</a:t>
            </a:r>
          </a:p>
        </p:txBody>
      </p:sp>
      <p:sp>
        <p:nvSpPr>
          <p:cNvPr id="2" name="TextBox 1">
            <a:extLst>
              <a:ext uri="{FF2B5EF4-FFF2-40B4-BE49-F238E27FC236}">
                <a16:creationId xmlns:a16="http://schemas.microsoft.com/office/drawing/2014/main" id="{9074603A-4445-E7CA-D0A9-7791809BA9A8}"/>
              </a:ext>
            </a:extLst>
          </p:cNvPr>
          <p:cNvSpPr txBox="1"/>
          <p:nvPr/>
        </p:nvSpPr>
        <p:spPr>
          <a:xfrm>
            <a:off x="7200900" y="1277470"/>
            <a:ext cx="145900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rbel"/>
              </a:rPr>
              <a:t>Accuracy: &gt;90%</a:t>
            </a:r>
          </a:p>
        </p:txBody>
      </p:sp>
      <p:sp>
        <p:nvSpPr>
          <p:cNvPr id="3" name="TextBox 2">
            <a:extLst>
              <a:ext uri="{FF2B5EF4-FFF2-40B4-BE49-F238E27FC236}">
                <a16:creationId xmlns:a16="http://schemas.microsoft.com/office/drawing/2014/main" id="{67270524-482A-D0F6-F5CF-D7ED4523CCD2}"/>
              </a:ext>
            </a:extLst>
          </p:cNvPr>
          <p:cNvSpPr txBox="1"/>
          <p:nvPr/>
        </p:nvSpPr>
        <p:spPr>
          <a:xfrm>
            <a:off x="719418" y="3516405"/>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23</a:t>
            </a:r>
            <a:r>
              <a:rPr lang="en-US" sz="1600">
                <a:latin typeface="Corbel"/>
              </a:rPr>
              <a:t> times </a:t>
            </a:r>
            <a:r>
              <a:rPr lang="en-US" sz="1600">
                <a:solidFill>
                  <a:schemeClr val="accent1">
                    <a:lumMod val="75000"/>
                  </a:schemeClr>
                </a:solidFill>
                <a:latin typeface="Corbel"/>
              </a:rPr>
              <a:t>18</a:t>
            </a:r>
            <a:r>
              <a:rPr lang="en-US" sz="1600">
                <a:latin typeface="Corbel"/>
              </a:rPr>
              <a:t>?</a:t>
            </a:r>
          </a:p>
        </p:txBody>
      </p:sp>
      <p:sp>
        <p:nvSpPr>
          <p:cNvPr id="5" name="TextBox 4">
            <a:extLst>
              <a:ext uri="{FF2B5EF4-FFF2-40B4-BE49-F238E27FC236}">
                <a16:creationId xmlns:a16="http://schemas.microsoft.com/office/drawing/2014/main" id="{D0A2BA06-1CB7-E3D1-C366-756B989B1641}"/>
              </a:ext>
            </a:extLst>
          </p:cNvPr>
          <p:cNvSpPr txBox="1"/>
          <p:nvPr/>
        </p:nvSpPr>
        <p:spPr>
          <a:xfrm>
            <a:off x="2084294" y="3993775"/>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47</a:t>
            </a:r>
            <a:r>
              <a:rPr lang="en-US" sz="1600">
                <a:latin typeface="Corbel"/>
              </a:rPr>
              <a:t> times </a:t>
            </a:r>
            <a:r>
              <a:rPr lang="en-US" sz="1600">
                <a:solidFill>
                  <a:schemeClr val="accent1">
                    <a:lumMod val="75000"/>
                  </a:schemeClr>
                </a:solidFill>
                <a:latin typeface="Corbel"/>
              </a:rPr>
              <a:t>17</a:t>
            </a:r>
            <a:r>
              <a:rPr lang="en-US" sz="1600">
                <a:latin typeface="Corbel"/>
              </a:rPr>
              <a:t>?</a:t>
            </a:r>
          </a:p>
        </p:txBody>
      </p:sp>
      <p:sp>
        <p:nvSpPr>
          <p:cNvPr id="9" name="TextBox 8">
            <a:extLst>
              <a:ext uri="{FF2B5EF4-FFF2-40B4-BE49-F238E27FC236}">
                <a16:creationId xmlns:a16="http://schemas.microsoft.com/office/drawing/2014/main" id="{D900055A-049B-CFA6-C9AF-7BAABA4060A9}"/>
              </a:ext>
            </a:extLst>
          </p:cNvPr>
          <p:cNvSpPr txBox="1"/>
          <p:nvPr/>
        </p:nvSpPr>
        <p:spPr>
          <a:xfrm>
            <a:off x="3637429" y="3314698"/>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61</a:t>
            </a:r>
            <a:r>
              <a:rPr lang="en-US" sz="1600">
                <a:latin typeface="Corbel"/>
              </a:rPr>
              <a:t> times </a:t>
            </a:r>
            <a:r>
              <a:rPr lang="en-US" sz="1600">
                <a:solidFill>
                  <a:schemeClr val="accent1">
                    <a:lumMod val="75000"/>
                  </a:schemeClr>
                </a:solidFill>
                <a:latin typeface="Corbel"/>
              </a:rPr>
              <a:t>24</a:t>
            </a:r>
            <a:r>
              <a:rPr lang="en-US" sz="1600">
                <a:latin typeface="Corbel"/>
              </a:rPr>
              <a:t>?</a:t>
            </a:r>
          </a:p>
        </p:txBody>
      </p:sp>
      <p:sp>
        <p:nvSpPr>
          <p:cNvPr id="10" name="TextBox 9">
            <a:extLst>
              <a:ext uri="{FF2B5EF4-FFF2-40B4-BE49-F238E27FC236}">
                <a16:creationId xmlns:a16="http://schemas.microsoft.com/office/drawing/2014/main" id="{E496C101-9CF7-255C-45F3-8A0C94D43DB3}"/>
              </a:ext>
            </a:extLst>
          </p:cNvPr>
          <p:cNvSpPr txBox="1"/>
          <p:nvPr/>
        </p:nvSpPr>
        <p:spPr>
          <a:xfrm>
            <a:off x="4693023" y="3825686"/>
            <a:ext cx="222548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Q: What is </a:t>
            </a:r>
            <a:r>
              <a:rPr lang="en-US" sz="1600">
                <a:solidFill>
                  <a:srgbClr val="FF0000"/>
                </a:solidFill>
                <a:latin typeface="Corbel"/>
              </a:rPr>
              <a:t>31</a:t>
            </a:r>
            <a:r>
              <a:rPr lang="en-US" sz="1600">
                <a:latin typeface="Corbel"/>
              </a:rPr>
              <a:t> times </a:t>
            </a:r>
            <a:r>
              <a:rPr lang="en-US" sz="1600">
                <a:solidFill>
                  <a:schemeClr val="accent1">
                    <a:lumMod val="75000"/>
                  </a:schemeClr>
                </a:solidFill>
                <a:latin typeface="Corbel"/>
              </a:rPr>
              <a:t>17</a:t>
            </a:r>
            <a:r>
              <a:rPr lang="en-US" sz="1600">
                <a:latin typeface="Corbel"/>
              </a:rPr>
              <a:t>?</a:t>
            </a:r>
          </a:p>
        </p:txBody>
      </p:sp>
      <p:sp>
        <p:nvSpPr>
          <p:cNvPr id="11" name="TextBox 10">
            <a:extLst>
              <a:ext uri="{FF2B5EF4-FFF2-40B4-BE49-F238E27FC236}">
                <a16:creationId xmlns:a16="http://schemas.microsoft.com/office/drawing/2014/main" id="{BFA35906-462F-FCDE-0F07-E1E928A8EED2}"/>
              </a:ext>
            </a:extLst>
          </p:cNvPr>
          <p:cNvSpPr txBox="1"/>
          <p:nvPr/>
        </p:nvSpPr>
        <p:spPr>
          <a:xfrm>
            <a:off x="7200900" y="3839135"/>
            <a:ext cx="145900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rbel"/>
              </a:rPr>
              <a:t>Accuracy: &lt;40%</a:t>
            </a:r>
          </a:p>
        </p:txBody>
      </p:sp>
    </p:spTree>
    <p:extLst>
      <p:ext uri="{BB962C8B-B14F-4D97-AF65-F5344CB8AC3E}">
        <p14:creationId xmlns:p14="http://schemas.microsoft.com/office/powerpoint/2010/main" val="2000260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36272" y="291504"/>
            <a:ext cx="1992572" cy="626402"/>
          </a:xfrm>
          <a:prstGeom prst="rect">
            <a:avLst/>
          </a:prstGeom>
        </p:spPr>
        <p:txBody>
          <a:bodyPr spcFirstLastPara="1" wrap="square" lIns="91425" tIns="91425" rIns="91425" bIns="91425" anchor="t" anchorCtr="0">
            <a:normAutofit/>
          </a:bodyPr>
          <a:lstStyle/>
          <a:p>
            <a:pPr algn="ctr"/>
            <a:r>
              <a:rPr lang="en"/>
              <a:t>Problems</a:t>
            </a:r>
            <a:endParaRPr lang="en-US"/>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pic>
        <p:nvPicPr>
          <p:cNvPr id="3" name="Picture 5" descr="Chart, scatter chart&#10;&#10;Description automatically generated">
            <a:extLst>
              <a:ext uri="{FF2B5EF4-FFF2-40B4-BE49-F238E27FC236}">
                <a16:creationId xmlns:a16="http://schemas.microsoft.com/office/drawing/2014/main" id="{08F82E82-11B3-1955-5CB8-8083C80FBE05}"/>
              </a:ext>
            </a:extLst>
          </p:cNvPr>
          <p:cNvPicPr>
            <a:picLocks noChangeAspect="1"/>
          </p:cNvPicPr>
          <p:nvPr/>
        </p:nvPicPr>
        <p:blipFill>
          <a:blip r:embed="rId3"/>
          <a:stretch>
            <a:fillRect/>
          </a:stretch>
        </p:blipFill>
        <p:spPr>
          <a:xfrm>
            <a:off x="2111189" y="845153"/>
            <a:ext cx="4914899" cy="3896949"/>
          </a:xfrm>
          <a:prstGeom prst="rect">
            <a:avLst/>
          </a:prstGeom>
        </p:spPr>
      </p:pic>
    </p:spTree>
    <p:extLst>
      <p:ext uri="{BB962C8B-B14F-4D97-AF65-F5344CB8AC3E}">
        <p14:creationId xmlns:p14="http://schemas.microsoft.com/office/powerpoint/2010/main" val="173528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Instances</a:t>
            </a:r>
            <a:endParaRPr/>
          </a:p>
        </p:txBody>
      </p:sp>
      <p:sp>
        <p:nvSpPr>
          <p:cNvPr id="66" name="Google Shape;66;p14"/>
          <p:cNvSpPr txBox="1">
            <a:spLocks noGrp="1"/>
          </p:cNvSpPr>
          <p:nvPr>
            <p:ph type="body" idx="1"/>
          </p:nvPr>
        </p:nvSpPr>
        <p:spPr>
          <a:xfrm>
            <a:off x="452068" y="1152475"/>
            <a:ext cx="8520600" cy="3416400"/>
          </a:xfrm>
          <a:prstGeom prst="rect">
            <a:avLst/>
          </a:prstGeom>
        </p:spPr>
        <p:txBody>
          <a:bodyPr spcFirstLastPara="1" wrap="square" lIns="91425" tIns="91425" rIns="91425" bIns="91425" anchor="t" anchorCtr="0">
            <a:normAutofit/>
          </a:bodyPr>
          <a:lstStyle/>
          <a:p>
            <a:pPr marL="342900">
              <a:lnSpc>
                <a:spcPct val="114999"/>
              </a:lnSpc>
              <a:spcAft>
                <a:spcPts val="1200"/>
              </a:spcAft>
              <a:buAutoNum type="arabicPeriod"/>
            </a:pPr>
            <a:r>
              <a:rPr lang="en-US" i="1"/>
              <a:t>x = </a:t>
            </a:r>
            <a:r>
              <a:rPr lang="en-US"/>
              <a:t>positive integers, units of time</a:t>
            </a:r>
          </a:p>
          <a:p>
            <a:pPr marL="342900">
              <a:lnSpc>
                <a:spcPct val="114999"/>
              </a:lnSpc>
              <a:spcAft>
                <a:spcPts val="1200"/>
              </a:spcAft>
              <a:buAutoNum type="arabicPeriod"/>
            </a:pPr>
            <a:r>
              <a:rPr lang="en-US"/>
              <a:t>y = positive integers (optional)</a:t>
            </a:r>
          </a:p>
          <a:p>
            <a:pPr marL="342900">
              <a:lnSpc>
                <a:spcPct val="114999"/>
              </a:lnSpc>
              <a:spcAft>
                <a:spcPts val="1200"/>
              </a:spcAft>
              <a:buAutoNum type="arabicPeriod"/>
            </a:pPr>
            <a:r>
              <a:rPr lang="en-US" i="1"/>
              <a:t>ω = </a:t>
            </a:r>
            <a:r>
              <a:rPr lang="en-US"/>
              <a:t>frequency, co-occurrences within window=5</a:t>
            </a:r>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pic>
        <p:nvPicPr>
          <p:cNvPr id="4" name="Picture 4">
            <a:extLst>
              <a:ext uri="{FF2B5EF4-FFF2-40B4-BE49-F238E27FC236}">
                <a16:creationId xmlns:a16="http://schemas.microsoft.com/office/drawing/2014/main" id="{6E1FF37D-0541-1A12-B2CF-8754DA9DBCB3}"/>
              </a:ext>
            </a:extLst>
          </p:cNvPr>
          <p:cNvPicPr>
            <a:picLocks noChangeAspect="1"/>
          </p:cNvPicPr>
          <p:nvPr/>
        </p:nvPicPr>
        <p:blipFill>
          <a:blip r:embed="rId3"/>
          <a:stretch>
            <a:fillRect/>
          </a:stretch>
        </p:blipFill>
        <p:spPr>
          <a:xfrm>
            <a:off x="2398295" y="2776536"/>
            <a:ext cx="2201779" cy="1766137"/>
          </a:xfrm>
          <a:prstGeom prst="rect">
            <a:avLst/>
          </a:prstGeom>
        </p:spPr>
      </p:pic>
      <p:pic>
        <p:nvPicPr>
          <p:cNvPr id="5" name="Picture 5">
            <a:extLst>
              <a:ext uri="{FF2B5EF4-FFF2-40B4-BE49-F238E27FC236}">
                <a16:creationId xmlns:a16="http://schemas.microsoft.com/office/drawing/2014/main" id="{57665658-8B78-4A11-D9BC-21299E50A5A0}"/>
              </a:ext>
            </a:extLst>
          </p:cNvPr>
          <p:cNvPicPr>
            <a:picLocks noChangeAspect="1"/>
          </p:cNvPicPr>
          <p:nvPr/>
        </p:nvPicPr>
        <p:blipFill>
          <a:blip r:embed="rId4"/>
          <a:stretch>
            <a:fillRect/>
          </a:stretch>
        </p:blipFill>
        <p:spPr>
          <a:xfrm>
            <a:off x="4921918" y="2802857"/>
            <a:ext cx="653716" cy="1713498"/>
          </a:xfrm>
          <a:prstGeom prst="rect">
            <a:avLst/>
          </a:prstGeom>
        </p:spPr>
      </p:pic>
    </p:spTree>
    <p:extLst>
      <p:ext uri="{BB962C8B-B14F-4D97-AF65-F5344CB8AC3E}">
        <p14:creationId xmlns:p14="http://schemas.microsoft.com/office/powerpoint/2010/main" val="2724963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Instances</a:t>
            </a:r>
            <a:endParaRPr/>
          </a:p>
        </p:txBody>
      </p:sp>
      <p:sp>
        <p:nvSpPr>
          <p:cNvPr id="66" name="Google Shape;66;p14"/>
          <p:cNvSpPr txBox="1">
            <a:spLocks noGrp="1"/>
          </p:cNvSpPr>
          <p:nvPr>
            <p:ph type="body" idx="1"/>
          </p:nvPr>
        </p:nvSpPr>
        <p:spPr>
          <a:xfrm>
            <a:off x="452068" y="1152475"/>
            <a:ext cx="8520600" cy="3416400"/>
          </a:xfrm>
          <a:prstGeom prst="rect">
            <a:avLst/>
          </a:prstGeom>
        </p:spPr>
        <p:txBody>
          <a:bodyPr spcFirstLastPara="1" wrap="square" lIns="91425" tIns="91425" rIns="91425" bIns="91425" anchor="t" anchorCtr="0">
            <a:normAutofit/>
          </a:bodyPr>
          <a:lstStyle/>
          <a:p>
            <a:pPr marL="342900">
              <a:lnSpc>
                <a:spcPct val="114999"/>
              </a:lnSpc>
              <a:spcAft>
                <a:spcPts val="1200"/>
              </a:spcAft>
              <a:buAutoNum type="arabicPeriod"/>
            </a:pPr>
            <a:r>
              <a:rPr lang="en-US" i="1"/>
              <a:t>x = </a:t>
            </a:r>
            <a:r>
              <a:rPr lang="en-US"/>
              <a:t>positive integers, units of time</a:t>
            </a:r>
          </a:p>
          <a:p>
            <a:pPr marL="342900">
              <a:lnSpc>
                <a:spcPct val="114999"/>
              </a:lnSpc>
              <a:spcAft>
                <a:spcPts val="1200"/>
              </a:spcAft>
              <a:buAutoNum type="arabicPeriod"/>
            </a:pPr>
            <a:r>
              <a:rPr lang="en-US"/>
              <a:t>y = positive integers (optional)</a:t>
            </a:r>
          </a:p>
          <a:p>
            <a:pPr marL="342900">
              <a:lnSpc>
                <a:spcPct val="114999"/>
              </a:lnSpc>
              <a:spcAft>
                <a:spcPts val="1200"/>
              </a:spcAft>
              <a:buAutoNum type="arabicPeriod"/>
            </a:pPr>
            <a:r>
              <a:rPr lang="en-US" i="1"/>
              <a:t>ω = </a:t>
            </a:r>
            <a:r>
              <a:rPr lang="en-US"/>
              <a:t>frequency, co-occurrences within window=5</a:t>
            </a:r>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pic>
        <p:nvPicPr>
          <p:cNvPr id="4" name="Picture 4">
            <a:extLst>
              <a:ext uri="{FF2B5EF4-FFF2-40B4-BE49-F238E27FC236}">
                <a16:creationId xmlns:a16="http://schemas.microsoft.com/office/drawing/2014/main" id="{6E1FF37D-0541-1A12-B2CF-8754DA9DBCB3}"/>
              </a:ext>
            </a:extLst>
          </p:cNvPr>
          <p:cNvPicPr>
            <a:picLocks noChangeAspect="1"/>
          </p:cNvPicPr>
          <p:nvPr/>
        </p:nvPicPr>
        <p:blipFill>
          <a:blip r:embed="rId3"/>
          <a:stretch>
            <a:fillRect/>
          </a:stretch>
        </p:blipFill>
        <p:spPr>
          <a:xfrm>
            <a:off x="2398295" y="2776536"/>
            <a:ext cx="2201779" cy="1766137"/>
          </a:xfrm>
          <a:prstGeom prst="rect">
            <a:avLst/>
          </a:prstGeom>
        </p:spPr>
      </p:pic>
      <p:pic>
        <p:nvPicPr>
          <p:cNvPr id="5" name="Picture 5">
            <a:extLst>
              <a:ext uri="{FF2B5EF4-FFF2-40B4-BE49-F238E27FC236}">
                <a16:creationId xmlns:a16="http://schemas.microsoft.com/office/drawing/2014/main" id="{57665658-8B78-4A11-D9BC-21299E50A5A0}"/>
              </a:ext>
            </a:extLst>
          </p:cNvPr>
          <p:cNvPicPr>
            <a:picLocks noChangeAspect="1"/>
          </p:cNvPicPr>
          <p:nvPr/>
        </p:nvPicPr>
        <p:blipFill>
          <a:blip r:embed="rId4"/>
          <a:stretch>
            <a:fillRect/>
          </a:stretch>
        </p:blipFill>
        <p:spPr>
          <a:xfrm>
            <a:off x="4921918" y="2802857"/>
            <a:ext cx="653716" cy="1713498"/>
          </a:xfrm>
          <a:prstGeom prst="rect">
            <a:avLst/>
          </a:prstGeom>
        </p:spPr>
      </p:pic>
      <p:sp>
        <p:nvSpPr>
          <p:cNvPr id="2" name="TextBox 1">
            <a:extLst>
              <a:ext uri="{FF2B5EF4-FFF2-40B4-BE49-F238E27FC236}">
                <a16:creationId xmlns:a16="http://schemas.microsoft.com/office/drawing/2014/main" id="{93F18873-E9B2-B624-1FE9-4007D70FF1C3}"/>
              </a:ext>
            </a:extLst>
          </p:cNvPr>
          <p:cNvSpPr txBox="1"/>
          <p:nvPr/>
        </p:nvSpPr>
        <p:spPr>
          <a:xfrm>
            <a:off x="6477001" y="1153026"/>
            <a:ext cx="1734552" cy="1169551"/>
          </a:xfrm>
          <a:prstGeom prst="rect">
            <a:avLst/>
          </a:prstGeom>
          <a:solidFill>
            <a:schemeClr val="accent1">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Corbel"/>
              </a:rPr>
              <a:t>Input numbers:</a:t>
            </a:r>
            <a:endParaRPr lang="en-US" b="1"/>
          </a:p>
          <a:p>
            <a:endParaRPr lang="en-US" b="1">
              <a:latin typeface="Corbel"/>
            </a:endParaRPr>
          </a:p>
          <a:p>
            <a:r>
              <a:rPr lang="en-US" b="1">
                <a:latin typeface="Corbel"/>
              </a:rPr>
              <a:t>3 digits, within top 200 frequent numbers</a:t>
            </a:r>
            <a:endParaRPr lang="en-US" b="1"/>
          </a:p>
        </p:txBody>
      </p:sp>
    </p:spTree>
    <p:extLst>
      <p:ext uri="{BB962C8B-B14F-4D97-AF65-F5344CB8AC3E}">
        <p14:creationId xmlns:p14="http://schemas.microsoft.com/office/powerpoint/2010/main" val="1560001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64"/>
        <p:cNvGrpSpPr/>
        <p:nvPr/>
      </p:nvGrpSpPr>
      <p:grpSpPr>
        <a:xfrm>
          <a:off x="0" y="0"/>
          <a:ext cx="0" cy="0"/>
          <a:chOff x="0" y="0"/>
          <a:chExt cx="0" cy="0"/>
        </a:xfrm>
      </p:grpSpPr>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pic>
        <p:nvPicPr>
          <p:cNvPr id="2" name="Picture 2" descr="Text&#10;&#10;Description automatically generated">
            <a:extLst>
              <a:ext uri="{FF2B5EF4-FFF2-40B4-BE49-F238E27FC236}">
                <a16:creationId xmlns:a16="http://schemas.microsoft.com/office/drawing/2014/main" id="{73416D8B-668F-589C-491E-3655902074C2}"/>
              </a:ext>
            </a:extLst>
          </p:cNvPr>
          <p:cNvPicPr>
            <a:picLocks noChangeAspect="1"/>
          </p:cNvPicPr>
          <p:nvPr/>
        </p:nvPicPr>
        <p:blipFill>
          <a:blip r:embed="rId3"/>
          <a:stretch>
            <a:fillRect/>
          </a:stretch>
        </p:blipFill>
        <p:spPr>
          <a:xfrm>
            <a:off x="1326423" y="1718682"/>
            <a:ext cx="6102093" cy="2543953"/>
          </a:xfrm>
          <a:prstGeom prst="rect">
            <a:avLst/>
          </a:prstGeom>
        </p:spPr>
      </p:pic>
      <p:sp>
        <p:nvSpPr>
          <p:cNvPr id="4" name="Google Shape;65;p14">
            <a:extLst>
              <a:ext uri="{FF2B5EF4-FFF2-40B4-BE49-F238E27FC236}">
                <a16:creationId xmlns:a16="http://schemas.microsoft.com/office/drawing/2014/main" id="{A78B1D97-E259-D59F-5264-746F52668E9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Frequency</a:t>
            </a:r>
          </a:p>
        </p:txBody>
      </p:sp>
    </p:spTree>
    <p:extLst>
      <p:ext uri="{BB962C8B-B14F-4D97-AF65-F5344CB8AC3E}">
        <p14:creationId xmlns:p14="http://schemas.microsoft.com/office/powerpoint/2010/main" val="3840100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Task prompt templates</a:t>
            </a: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pic>
        <p:nvPicPr>
          <p:cNvPr id="2" name="Picture 2" descr="Text&#10;&#10;Description automatically generated">
            <a:extLst>
              <a:ext uri="{FF2B5EF4-FFF2-40B4-BE49-F238E27FC236}">
                <a16:creationId xmlns:a16="http://schemas.microsoft.com/office/drawing/2014/main" id="{4961752F-78B4-6025-0A47-DB9B6FD27340}"/>
              </a:ext>
            </a:extLst>
          </p:cNvPr>
          <p:cNvPicPr>
            <a:picLocks noChangeAspect="1"/>
          </p:cNvPicPr>
          <p:nvPr/>
        </p:nvPicPr>
        <p:blipFill>
          <a:blip r:embed="rId3"/>
          <a:stretch>
            <a:fillRect/>
          </a:stretch>
        </p:blipFill>
        <p:spPr>
          <a:xfrm>
            <a:off x="740485" y="1071121"/>
            <a:ext cx="4625662" cy="3582536"/>
          </a:xfrm>
          <a:prstGeom prst="rect">
            <a:avLst/>
          </a:prstGeom>
        </p:spPr>
      </p:pic>
    </p:spTree>
    <p:extLst>
      <p:ext uri="{BB962C8B-B14F-4D97-AF65-F5344CB8AC3E}">
        <p14:creationId xmlns:p14="http://schemas.microsoft.com/office/powerpoint/2010/main" val="328414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44B8-DF3D-1260-AA06-D969A6104E01}"/>
              </a:ext>
            </a:extLst>
          </p:cNvPr>
          <p:cNvSpPr>
            <a:spLocks noGrp="1"/>
          </p:cNvSpPr>
          <p:nvPr>
            <p:ph type="title"/>
          </p:nvPr>
        </p:nvSpPr>
        <p:spPr/>
        <p:txBody>
          <a:bodyPr>
            <a:normAutofit fontScale="90000"/>
          </a:bodyPr>
          <a:lstStyle/>
          <a:p>
            <a:r>
              <a:rPr lang="en-US"/>
              <a:t>News: Whisper </a:t>
            </a:r>
          </a:p>
        </p:txBody>
      </p:sp>
      <p:sp>
        <p:nvSpPr>
          <p:cNvPr id="3" name="Text Placeholder 2">
            <a:extLst>
              <a:ext uri="{FF2B5EF4-FFF2-40B4-BE49-F238E27FC236}">
                <a16:creationId xmlns:a16="http://schemas.microsoft.com/office/drawing/2014/main" id="{808E812B-BD9F-D05B-69E9-E906D2C899C6}"/>
              </a:ext>
            </a:extLst>
          </p:cNvPr>
          <p:cNvSpPr>
            <a:spLocks noGrp="1"/>
          </p:cNvSpPr>
          <p:nvPr>
            <p:ph type="body" idx="1"/>
          </p:nvPr>
        </p:nvSpPr>
        <p:spPr/>
        <p:txBody>
          <a:bodyPr/>
          <a:lstStyle/>
          <a:p>
            <a:r>
              <a:rPr lang="en-US" i="1"/>
              <a:t>"The Whisper models are trained for speech recognition and translation tasks, capable of transcribing speech audio into the text in the language it is spoken (ASR) as well as translated into English (speech translation)."</a:t>
            </a:r>
          </a:p>
        </p:txBody>
      </p:sp>
      <p:pic>
        <p:nvPicPr>
          <p:cNvPr id="5" name="Picture 5" descr="Logo, company name&#10;&#10;Description automatically generated">
            <a:extLst>
              <a:ext uri="{FF2B5EF4-FFF2-40B4-BE49-F238E27FC236}">
                <a16:creationId xmlns:a16="http://schemas.microsoft.com/office/drawing/2014/main" id="{526D85BA-56DF-4583-225A-BEFF65C77F45}"/>
              </a:ext>
            </a:extLst>
          </p:cNvPr>
          <p:cNvPicPr>
            <a:picLocks noChangeAspect="1"/>
          </p:cNvPicPr>
          <p:nvPr/>
        </p:nvPicPr>
        <p:blipFill>
          <a:blip r:embed="rId2"/>
          <a:stretch>
            <a:fillRect/>
          </a:stretch>
        </p:blipFill>
        <p:spPr>
          <a:xfrm>
            <a:off x="6234393" y="8404"/>
            <a:ext cx="2743200" cy="1143000"/>
          </a:xfrm>
          <a:prstGeom prst="rect">
            <a:avLst/>
          </a:prstGeom>
        </p:spPr>
      </p:pic>
      <p:pic>
        <p:nvPicPr>
          <p:cNvPr id="6" name="Picture 6" descr="Table&#10;&#10;Description automatically generated">
            <a:extLst>
              <a:ext uri="{FF2B5EF4-FFF2-40B4-BE49-F238E27FC236}">
                <a16:creationId xmlns:a16="http://schemas.microsoft.com/office/drawing/2014/main" id="{CB9479C0-8EA5-183A-96F1-62EA82C5D680}"/>
              </a:ext>
            </a:extLst>
          </p:cNvPr>
          <p:cNvPicPr>
            <a:picLocks noChangeAspect="1"/>
          </p:cNvPicPr>
          <p:nvPr/>
        </p:nvPicPr>
        <p:blipFill>
          <a:blip r:embed="rId3"/>
          <a:stretch>
            <a:fillRect/>
          </a:stretch>
        </p:blipFill>
        <p:spPr>
          <a:xfrm>
            <a:off x="4620745" y="2464777"/>
            <a:ext cx="4087904" cy="1722538"/>
          </a:xfrm>
          <a:prstGeom prst="rect">
            <a:avLst/>
          </a:prstGeom>
        </p:spPr>
      </p:pic>
      <p:sp>
        <p:nvSpPr>
          <p:cNvPr id="7" name="TextBox 6">
            <a:extLst>
              <a:ext uri="{FF2B5EF4-FFF2-40B4-BE49-F238E27FC236}">
                <a16:creationId xmlns:a16="http://schemas.microsoft.com/office/drawing/2014/main" id="{597CCF11-7618-70BD-58AE-4A8A5481E1F1}"/>
              </a:ext>
            </a:extLst>
          </p:cNvPr>
          <p:cNvSpPr txBox="1"/>
          <p:nvPr/>
        </p:nvSpPr>
        <p:spPr>
          <a:xfrm>
            <a:off x="695885" y="3170985"/>
            <a:ext cx="358364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hlinkClick r:id="rId4"/>
              </a:rPr>
              <a:t>https://openai.com/blog/whisper</a:t>
            </a:r>
            <a:r>
              <a:rPr lang="en-US">
                <a:latin typeface="Consolas"/>
              </a:rPr>
              <a:t> </a:t>
            </a:r>
          </a:p>
        </p:txBody>
      </p:sp>
    </p:spTree>
    <p:extLst>
      <p:ext uri="{BB962C8B-B14F-4D97-AF65-F5344CB8AC3E}">
        <p14:creationId xmlns:p14="http://schemas.microsoft.com/office/powerpoint/2010/main" val="1119413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Task prompt templates</a:t>
            </a: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pic>
        <p:nvPicPr>
          <p:cNvPr id="2" name="Picture 2" descr="Text&#10;&#10;Description automatically generated">
            <a:extLst>
              <a:ext uri="{FF2B5EF4-FFF2-40B4-BE49-F238E27FC236}">
                <a16:creationId xmlns:a16="http://schemas.microsoft.com/office/drawing/2014/main" id="{4961752F-78B4-6025-0A47-DB9B6FD27340}"/>
              </a:ext>
            </a:extLst>
          </p:cNvPr>
          <p:cNvPicPr>
            <a:picLocks noChangeAspect="1"/>
          </p:cNvPicPr>
          <p:nvPr/>
        </p:nvPicPr>
        <p:blipFill>
          <a:blip r:embed="rId3"/>
          <a:stretch>
            <a:fillRect/>
          </a:stretch>
        </p:blipFill>
        <p:spPr>
          <a:xfrm>
            <a:off x="740485" y="1071121"/>
            <a:ext cx="4625662" cy="3582536"/>
          </a:xfrm>
          <a:prstGeom prst="rect">
            <a:avLst/>
          </a:prstGeom>
        </p:spPr>
      </p:pic>
      <p:sp>
        <p:nvSpPr>
          <p:cNvPr id="3" name="TextBox 2">
            <a:extLst>
              <a:ext uri="{FF2B5EF4-FFF2-40B4-BE49-F238E27FC236}">
                <a16:creationId xmlns:a16="http://schemas.microsoft.com/office/drawing/2014/main" id="{F277637D-1673-E3F6-2585-AF2183BAC377}"/>
              </a:ext>
            </a:extLst>
          </p:cNvPr>
          <p:cNvSpPr txBox="1"/>
          <p:nvPr/>
        </p:nvSpPr>
        <p:spPr>
          <a:xfrm>
            <a:off x="5795210" y="1744579"/>
            <a:ext cx="24263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(3, 11, 33)</a:t>
            </a:r>
          </a:p>
          <a:p>
            <a:r>
              <a:rPr lang="en-US"/>
              <a:t>(45, 54, 99)</a:t>
            </a:r>
          </a:p>
        </p:txBody>
      </p:sp>
    </p:spTree>
    <p:extLst>
      <p:ext uri="{BB962C8B-B14F-4D97-AF65-F5344CB8AC3E}">
        <p14:creationId xmlns:p14="http://schemas.microsoft.com/office/powerpoint/2010/main" val="2914808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Task prompt templates</a:t>
            </a: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pic>
        <p:nvPicPr>
          <p:cNvPr id="2" name="Picture 2" descr="Text&#10;&#10;Description automatically generated">
            <a:extLst>
              <a:ext uri="{FF2B5EF4-FFF2-40B4-BE49-F238E27FC236}">
                <a16:creationId xmlns:a16="http://schemas.microsoft.com/office/drawing/2014/main" id="{4961752F-78B4-6025-0A47-DB9B6FD27340}"/>
              </a:ext>
            </a:extLst>
          </p:cNvPr>
          <p:cNvPicPr>
            <a:picLocks noChangeAspect="1"/>
          </p:cNvPicPr>
          <p:nvPr/>
        </p:nvPicPr>
        <p:blipFill>
          <a:blip r:embed="rId3"/>
          <a:stretch>
            <a:fillRect/>
          </a:stretch>
        </p:blipFill>
        <p:spPr>
          <a:xfrm>
            <a:off x="740485" y="1071121"/>
            <a:ext cx="4625662" cy="3582536"/>
          </a:xfrm>
          <a:prstGeom prst="rect">
            <a:avLst/>
          </a:prstGeom>
        </p:spPr>
      </p:pic>
      <p:sp>
        <p:nvSpPr>
          <p:cNvPr id="3" name="TextBox 2">
            <a:extLst>
              <a:ext uri="{FF2B5EF4-FFF2-40B4-BE49-F238E27FC236}">
                <a16:creationId xmlns:a16="http://schemas.microsoft.com/office/drawing/2014/main" id="{F277637D-1673-E3F6-2585-AF2183BAC377}"/>
              </a:ext>
            </a:extLst>
          </p:cNvPr>
          <p:cNvSpPr txBox="1"/>
          <p:nvPr/>
        </p:nvSpPr>
        <p:spPr>
          <a:xfrm>
            <a:off x="5795210" y="1744579"/>
            <a:ext cx="24263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(3, 11, 33)</a:t>
            </a:r>
          </a:p>
          <a:p>
            <a:r>
              <a:rPr lang="en-US"/>
              <a:t>(45, 54, 99)</a:t>
            </a:r>
          </a:p>
        </p:txBody>
      </p:sp>
      <p:sp>
        <p:nvSpPr>
          <p:cNvPr id="4" name="TextBox 1">
            <a:extLst>
              <a:ext uri="{FF2B5EF4-FFF2-40B4-BE49-F238E27FC236}">
                <a16:creationId xmlns:a16="http://schemas.microsoft.com/office/drawing/2014/main" id="{47654EDA-3610-89FF-3A5E-725CD5CD0B64}"/>
              </a:ext>
            </a:extLst>
          </p:cNvPr>
          <p:cNvSpPr txBox="1"/>
          <p:nvPr/>
        </p:nvSpPr>
        <p:spPr>
          <a:xfrm>
            <a:off x="5795210" y="2396289"/>
            <a:ext cx="242636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(3, 11, 33)</a:t>
            </a:r>
          </a:p>
          <a:p>
            <a:r>
              <a:rPr lang="en-US"/>
              <a:t>(45, 54, 99)</a:t>
            </a:r>
          </a:p>
        </p:txBody>
      </p:sp>
    </p:spTree>
    <p:extLst>
      <p:ext uri="{BB962C8B-B14F-4D97-AF65-F5344CB8AC3E}">
        <p14:creationId xmlns:p14="http://schemas.microsoft.com/office/powerpoint/2010/main" val="1869670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Task prompt templates</a:t>
            </a: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pic>
        <p:nvPicPr>
          <p:cNvPr id="2" name="Picture 2" descr="Text&#10;&#10;Description automatically generated">
            <a:extLst>
              <a:ext uri="{FF2B5EF4-FFF2-40B4-BE49-F238E27FC236}">
                <a16:creationId xmlns:a16="http://schemas.microsoft.com/office/drawing/2014/main" id="{4961752F-78B4-6025-0A47-DB9B6FD27340}"/>
              </a:ext>
            </a:extLst>
          </p:cNvPr>
          <p:cNvPicPr>
            <a:picLocks noChangeAspect="1"/>
          </p:cNvPicPr>
          <p:nvPr/>
        </p:nvPicPr>
        <p:blipFill>
          <a:blip r:embed="rId3"/>
          <a:stretch>
            <a:fillRect/>
          </a:stretch>
        </p:blipFill>
        <p:spPr>
          <a:xfrm>
            <a:off x="740485" y="1071121"/>
            <a:ext cx="4625662" cy="3582536"/>
          </a:xfrm>
          <a:prstGeom prst="rect">
            <a:avLst/>
          </a:prstGeom>
        </p:spPr>
      </p:pic>
      <p:sp>
        <p:nvSpPr>
          <p:cNvPr id="3" name="TextBox 2">
            <a:extLst>
              <a:ext uri="{FF2B5EF4-FFF2-40B4-BE49-F238E27FC236}">
                <a16:creationId xmlns:a16="http://schemas.microsoft.com/office/drawing/2014/main" id="{F277637D-1673-E3F6-2585-AF2183BAC377}"/>
              </a:ext>
            </a:extLst>
          </p:cNvPr>
          <p:cNvSpPr txBox="1"/>
          <p:nvPr/>
        </p:nvSpPr>
        <p:spPr>
          <a:xfrm>
            <a:off x="5795210" y="1744579"/>
            <a:ext cx="24263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(3, 11, 33)</a:t>
            </a:r>
          </a:p>
          <a:p>
            <a:r>
              <a:rPr lang="en-US"/>
              <a:t>(45, 54, 99)</a:t>
            </a:r>
          </a:p>
        </p:txBody>
      </p:sp>
      <p:sp>
        <p:nvSpPr>
          <p:cNvPr id="4" name="TextBox 1">
            <a:extLst>
              <a:ext uri="{FF2B5EF4-FFF2-40B4-BE49-F238E27FC236}">
                <a16:creationId xmlns:a16="http://schemas.microsoft.com/office/drawing/2014/main" id="{47654EDA-3610-89FF-3A5E-725CD5CD0B64}"/>
              </a:ext>
            </a:extLst>
          </p:cNvPr>
          <p:cNvSpPr txBox="1"/>
          <p:nvPr/>
        </p:nvSpPr>
        <p:spPr>
          <a:xfrm>
            <a:off x="5795210" y="2396289"/>
            <a:ext cx="242636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(3, 11, 33)</a:t>
            </a:r>
          </a:p>
          <a:p>
            <a:r>
              <a:rPr lang="en-US"/>
              <a:t>(45, 54, 99)</a:t>
            </a:r>
          </a:p>
        </p:txBody>
      </p:sp>
      <p:sp>
        <p:nvSpPr>
          <p:cNvPr id="5" name="TextBox 1">
            <a:extLst>
              <a:ext uri="{FF2B5EF4-FFF2-40B4-BE49-F238E27FC236}">
                <a16:creationId xmlns:a16="http://schemas.microsoft.com/office/drawing/2014/main" id="{3F11C10B-2E51-EFF4-D07A-FBB4A329F451}"/>
              </a:ext>
            </a:extLst>
          </p:cNvPr>
          <p:cNvSpPr txBox="1"/>
          <p:nvPr/>
        </p:nvSpPr>
        <p:spPr>
          <a:xfrm>
            <a:off x="5795210" y="3138236"/>
            <a:ext cx="242636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(24, minutes, </a:t>
            </a:r>
            <a:r>
              <a:rPr lang="en-US">
                <a:solidFill>
                  <a:srgbClr val="C00000"/>
                </a:solidFill>
              </a:rPr>
              <a:t>60</a:t>
            </a:r>
            <a:r>
              <a:rPr lang="en-US"/>
              <a:t>, 1440)</a:t>
            </a:r>
          </a:p>
        </p:txBody>
      </p:sp>
    </p:spTree>
    <p:extLst>
      <p:ext uri="{BB962C8B-B14F-4D97-AF65-F5344CB8AC3E}">
        <p14:creationId xmlns:p14="http://schemas.microsoft.com/office/powerpoint/2010/main" val="1350634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Performance Gap</a:t>
            </a: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Aft>
                <a:spcPts val="1200"/>
              </a:spcAft>
              <a:buNone/>
            </a:pPr>
            <a:r>
              <a:rPr lang="en-US"/>
              <a:t>Difference in accuracy between top 10% of instances and bottom 10% of instances (by frequency)</a:t>
            </a:r>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pic>
        <p:nvPicPr>
          <p:cNvPr id="3" name="Picture 3">
            <a:extLst>
              <a:ext uri="{FF2B5EF4-FFF2-40B4-BE49-F238E27FC236}">
                <a16:creationId xmlns:a16="http://schemas.microsoft.com/office/drawing/2014/main" id="{3F3BF129-CC08-FDA3-C503-A0155F9A05A1}"/>
              </a:ext>
            </a:extLst>
          </p:cNvPr>
          <p:cNvPicPr>
            <a:picLocks noChangeAspect="1"/>
          </p:cNvPicPr>
          <p:nvPr/>
        </p:nvPicPr>
        <p:blipFill>
          <a:blip r:embed="rId3"/>
          <a:stretch>
            <a:fillRect/>
          </a:stretch>
        </p:blipFill>
        <p:spPr>
          <a:xfrm>
            <a:off x="1619498" y="2323910"/>
            <a:ext cx="5118265" cy="948430"/>
          </a:xfrm>
          <a:prstGeom prst="rect">
            <a:avLst/>
          </a:prstGeom>
        </p:spPr>
      </p:pic>
    </p:spTree>
    <p:extLst>
      <p:ext uri="{BB962C8B-B14F-4D97-AF65-F5344CB8AC3E}">
        <p14:creationId xmlns:p14="http://schemas.microsoft.com/office/powerpoint/2010/main" val="4243711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Experimental setup</a:t>
            </a:r>
            <a:endParaRPr lang="en-US"/>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342900">
              <a:spcAft>
                <a:spcPts val="1200"/>
              </a:spcAft>
              <a:buAutoNum type="arabicPeriod"/>
            </a:pPr>
            <a:r>
              <a:rPr lang="en-US"/>
              <a:t>Models</a:t>
            </a:r>
          </a:p>
          <a:p>
            <a:pPr marL="800100" lvl="1" algn="l">
              <a:lnSpc>
                <a:spcPct val="114999"/>
              </a:lnSpc>
              <a:spcBef>
                <a:spcPts val="0"/>
              </a:spcBef>
              <a:spcAft>
                <a:spcPts val="1200"/>
              </a:spcAft>
              <a:buAutoNum type="arabicPeriod"/>
            </a:pPr>
            <a:r>
              <a:rPr lang="en-US"/>
              <a:t>GPT-J-6B</a:t>
            </a:r>
          </a:p>
          <a:p>
            <a:pPr marL="800100" lvl="1">
              <a:lnSpc>
                <a:spcPct val="114999"/>
              </a:lnSpc>
              <a:spcAft>
                <a:spcPts val="1200"/>
              </a:spcAft>
              <a:buAutoNum type="arabicPeriod"/>
            </a:pPr>
            <a:r>
              <a:rPr lang="en-US"/>
              <a:t>GPT-Neo-1.3B</a:t>
            </a:r>
          </a:p>
          <a:p>
            <a:pPr marL="800100" lvl="1">
              <a:lnSpc>
                <a:spcPct val="114999"/>
              </a:lnSpc>
              <a:spcAft>
                <a:spcPts val="1200"/>
              </a:spcAft>
              <a:buAutoNum type="arabicPeriod"/>
            </a:pPr>
            <a:r>
              <a:rPr lang="en-US"/>
              <a:t>GPT-Neo-2.7B</a:t>
            </a:r>
          </a:p>
          <a:p>
            <a:pPr marL="342900">
              <a:lnSpc>
                <a:spcPct val="114999"/>
              </a:lnSpc>
              <a:spcAft>
                <a:spcPts val="1200"/>
              </a:spcAft>
              <a:buAutoNum type="arabicPeriod"/>
            </a:pPr>
            <a:r>
              <a:rPr lang="en-US" sz="1600"/>
              <a:t>Corpus</a:t>
            </a:r>
          </a:p>
          <a:p>
            <a:pPr marL="800100" lvl="1">
              <a:lnSpc>
                <a:spcPct val="114999"/>
              </a:lnSpc>
              <a:spcAft>
                <a:spcPts val="1200"/>
              </a:spcAft>
              <a:buAutoNum type="arabicPeriod"/>
            </a:pPr>
            <a:r>
              <a:rPr lang="en-US" sz="1200"/>
              <a:t>Pile dataset</a:t>
            </a:r>
          </a:p>
          <a:p>
            <a:pPr marL="342900">
              <a:lnSpc>
                <a:spcPct val="114999"/>
              </a:lnSpc>
              <a:spcAft>
                <a:spcPts val="1200"/>
              </a:spcAft>
              <a:buAutoNum type="arabicPeriod"/>
            </a:pPr>
            <a:r>
              <a:rPr lang="en-US" sz="1600"/>
              <a:t>Prompt counts</a:t>
            </a:r>
          </a:p>
          <a:p>
            <a:pPr marL="800100" lvl="1">
              <a:lnSpc>
                <a:spcPct val="114999"/>
              </a:lnSpc>
              <a:spcAft>
                <a:spcPts val="1200"/>
              </a:spcAft>
              <a:buAutoNum type="arabicPeriod"/>
            </a:pPr>
            <a:r>
              <a:rPr lang="en-US" sz="1200"/>
              <a:t>k = 0,2,4,8,16</a:t>
            </a:r>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spTree>
    <p:extLst>
      <p:ext uri="{BB962C8B-B14F-4D97-AF65-F5344CB8AC3E}">
        <p14:creationId xmlns:p14="http://schemas.microsoft.com/office/powerpoint/2010/main" val="1116494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Pipeline for Data Construction</a:t>
            </a: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pic>
        <p:nvPicPr>
          <p:cNvPr id="3" name="Picture 3" descr="Diagram&#10;&#10;Description automatically generated">
            <a:extLst>
              <a:ext uri="{FF2B5EF4-FFF2-40B4-BE49-F238E27FC236}">
                <a16:creationId xmlns:a16="http://schemas.microsoft.com/office/drawing/2014/main" id="{FFC873FF-1B62-44CD-8072-E295A3A397F4}"/>
              </a:ext>
            </a:extLst>
          </p:cNvPr>
          <p:cNvPicPr>
            <a:picLocks noChangeAspect="1"/>
          </p:cNvPicPr>
          <p:nvPr/>
        </p:nvPicPr>
        <p:blipFill>
          <a:blip r:embed="rId3"/>
          <a:stretch>
            <a:fillRect/>
          </a:stretch>
        </p:blipFill>
        <p:spPr>
          <a:xfrm>
            <a:off x="272718" y="2086836"/>
            <a:ext cx="8565264" cy="1696737"/>
          </a:xfrm>
          <a:prstGeom prst="rect">
            <a:avLst/>
          </a:prstGeom>
        </p:spPr>
      </p:pic>
    </p:spTree>
    <p:extLst>
      <p:ext uri="{BB962C8B-B14F-4D97-AF65-F5344CB8AC3E}">
        <p14:creationId xmlns:p14="http://schemas.microsoft.com/office/powerpoint/2010/main" val="1534226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Main Finding: Heavy dependence on pretraining frequency</a:t>
            </a:r>
          </a:p>
          <a:p>
            <a:endParaRPr lang="en"/>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spTree>
    <p:extLst>
      <p:ext uri="{BB962C8B-B14F-4D97-AF65-F5344CB8AC3E}">
        <p14:creationId xmlns:p14="http://schemas.microsoft.com/office/powerpoint/2010/main" val="920753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Main Finding: Heavy dependence on pretraining frequency</a:t>
            </a:r>
            <a:endParaRPr lang="en-US"/>
          </a:p>
        </p:txBody>
      </p:sp>
      <p:sp>
        <p:nvSpPr>
          <p:cNvPr id="66" name="Google Shape;66;p14"/>
          <p:cNvSpPr txBox="1">
            <a:spLocks noGrp="1"/>
          </p:cNvSpPr>
          <p:nvPr>
            <p:ph type="body" idx="1"/>
          </p:nvPr>
        </p:nvSpPr>
        <p:spPr>
          <a:xfrm>
            <a:off x="311700" y="1152475"/>
            <a:ext cx="8520600" cy="710818"/>
          </a:xfrm>
          <a:prstGeom prst="rect">
            <a:avLst/>
          </a:prstGeom>
        </p:spPr>
        <p:txBody>
          <a:bodyPr spcFirstLastPara="1" wrap="square" lIns="91425" tIns="91425" rIns="91425" bIns="91425" anchor="t" anchorCtr="0">
            <a:normAutofit/>
          </a:bodyPr>
          <a:lstStyle/>
          <a:p>
            <a:pPr marL="0" indent="0" algn="ctr">
              <a:spcAft>
                <a:spcPts val="1200"/>
              </a:spcAft>
              <a:buNone/>
            </a:pPr>
            <a:r>
              <a:rPr lang="en-US" b="1"/>
              <a:t>Strong positive</a:t>
            </a:r>
            <a:r>
              <a:rPr lang="en-US"/>
              <a:t> correlation between </a:t>
            </a:r>
            <a:r>
              <a:rPr lang="en-US" u="sng"/>
              <a:t>test performance</a:t>
            </a:r>
            <a:r>
              <a:rPr lang="en-US"/>
              <a:t> and </a:t>
            </a:r>
            <a:r>
              <a:rPr lang="en-US" u="sng"/>
              <a:t>pretraining term frequency</a:t>
            </a:r>
            <a:endParaRPr lang="en-US"/>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pic>
        <p:nvPicPr>
          <p:cNvPr id="2" name="Picture 3" descr="Chart, histogram&#10;&#10;Description automatically generated">
            <a:extLst>
              <a:ext uri="{FF2B5EF4-FFF2-40B4-BE49-F238E27FC236}">
                <a16:creationId xmlns:a16="http://schemas.microsoft.com/office/drawing/2014/main" id="{C3373203-28C5-D32E-AC43-8A76A3392CC7}"/>
              </a:ext>
            </a:extLst>
          </p:cNvPr>
          <p:cNvPicPr>
            <a:picLocks noChangeAspect="1"/>
          </p:cNvPicPr>
          <p:nvPr/>
        </p:nvPicPr>
        <p:blipFill>
          <a:blip r:embed="rId3"/>
          <a:stretch>
            <a:fillRect/>
          </a:stretch>
        </p:blipFill>
        <p:spPr>
          <a:xfrm>
            <a:off x="1203768" y="1906350"/>
            <a:ext cx="6736465" cy="2546142"/>
          </a:xfrm>
          <a:prstGeom prst="rect">
            <a:avLst/>
          </a:prstGeom>
        </p:spPr>
      </p:pic>
      <p:pic>
        <p:nvPicPr>
          <p:cNvPr id="3" name="Picture 3" descr="Text&#10;&#10;Description automatically generated">
            <a:extLst>
              <a:ext uri="{FF2B5EF4-FFF2-40B4-BE49-F238E27FC236}">
                <a16:creationId xmlns:a16="http://schemas.microsoft.com/office/drawing/2014/main" id="{E2FA3CB8-2E87-73B8-2C23-054DE51476B5}"/>
              </a:ext>
            </a:extLst>
          </p:cNvPr>
          <p:cNvPicPr>
            <a:picLocks noChangeAspect="1"/>
          </p:cNvPicPr>
          <p:nvPr/>
        </p:nvPicPr>
        <p:blipFill>
          <a:blip r:embed="rId4"/>
          <a:stretch>
            <a:fillRect/>
          </a:stretch>
        </p:blipFill>
        <p:spPr>
          <a:xfrm>
            <a:off x="3200400" y="2192003"/>
            <a:ext cx="2743200" cy="1497380"/>
          </a:xfrm>
          <a:prstGeom prst="rect">
            <a:avLst/>
          </a:prstGeom>
        </p:spPr>
      </p:pic>
    </p:spTree>
    <p:extLst>
      <p:ext uri="{BB962C8B-B14F-4D97-AF65-F5344CB8AC3E}">
        <p14:creationId xmlns:p14="http://schemas.microsoft.com/office/powerpoint/2010/main" val="363538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Main Finding: Heavy dependence on pretraining frequency</a:t>
            </a:r>
            <a:endParaRPr lang="en-US"/>
          </a:p>
        </p:txBody>
      </p:sp>
      <p:sp>
        <p:nvSpPr>
          <p:cNvPr id="66" name="Google Shape;66;p14"/>
          <p:cNvSpPr txBox="1">
            <a:spLocks noGrp="1"/>
          </p:cNvSpPr>
          <p:nvPr>
            <p:ph type="body" idx="1"/>
          </p:nvPr>
        </p:nvSpPr>
        <p:spPr>
          <a:xfrm>
            <a:off x="311700" y="1152475"/>
            <a:ext cx="8520600" cy="710818"/>
          </a:xfrm>
          <a:prstGeom prst="rect">
            <a:avLst/>
          </a:prstGeom>
        </p:spPr>
        <p:txBody>
          <a:bodyPr spcFirstLastPara="1" wrap="square" lIns="91425" tIns="91425" rIns="91425" bIns="91425" anchor="t" anchorCtr="0">
            <a:normAutofit/>
          </a:bodyPr>
          <a:lstStyle/>
          <a:p>
            <a:pPr marL="0" indent="0" algn="ctr">
              <a:spcAft>
                <a:spcPts val="1200"/>
              </a:spcAft>
              <a:buNone/>
            </a:pPr>
            <a:r>
              <a:rPr lang="en-US" b="1"/>
              <a:t>Strong positive</a:t>
            </a:r>
            <a:r>
              <a:rPr lang="en-US"/>
              <a:t> correlation between </a:t>
            </a:r>
            <a:r>
              <a:rPr lang="en-US" u="sng"/>
              <a:t>test performance</a:t>
            </a:r>
            <a:r>
              <a:rPr lang="en-US"/>
              <a:t> and </a:t>
            </a:r>
            <a:r>
              <a:rPr lang="en-US" u="sng"/>
              <a:t>pretraining term frequency</a:t>
            </a:r>
            <a:endParaRPr lang="en-US"/>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pic>
        <p:nvPicPr>
          <p:cNvPr id="2" name="Picture 3" descr="Chart, histogram&#10;&#10;Description automatically generated">
            <a:extLst>
              <a:ext uri="{FF2B5EF4-FFF2-40B4-BE49-F238E27FC236}">
                <a16:creationId xmlns:a16="http://schemas.microsoft.com/office/drawing/2014/main" id="{C3373203-28C5-D32E-AC43-8A76A3392CC7}"/>
              </a:ext>
            </a:extLst>
          </p:cNvPr>
          <p:cNvPicPr>
            <a:picLocks noChangeAspect="1"/>
          </p:cNvPicPr>
          <p:nvPr/>
        </p:nvPicPr>
        <p:blipFill>
          <a:blip r:embed="rId3"/>
          <a:stretch>
            <a:fillRect/>
          </a:stretch>
        </p:blipFill>
        <p:spPr>
          <a:xfrm>
            <a:off x="1203768" y="1906350"/>
            <a:ext cx="6736465" cy="2546142"/>
          </a:xfrm>
          <a:prstGeom prst="rect">
            <a:avLst/>
          </a:prstGeom>
        </p:spPr>
      </p:pic>
    </p:spTree>
    <p:extLst>
      <p:ext uri="{BB962C8B-B14F-4D97-AF65-F5344CB8AC3E}">
        <p14:creationId xmlns:p14="http://schemas.microsoft.com/office/powerpoint/2010/main" val="303940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898237"/>
          </a:xfrm>
          <a:prstGeom prst="rect">
            <a:avLst/>
          </a:prstGeom>
        </p:spPr>
        <p:txBody>
          <a:bodyPr spcFirstLastPara="1" wrap="square" lIns="91425" tIns="91425" rIns="91425" bIns="91425" anchor="t" anchorCtr="0">
            <a:normAutofit fontScale="90000"/>
          </a:bodyPr>
          <a:lstStyle/>
          <a:p>
            <a:r>
              <a:rPr lang="en"/>
              <a:t>Additional Support: Performance Gap, </a:t>
            </a:r>
            <a:br>
              <a:rPr lang="en"/>
            </a:br>
            <a:r>
              <a:rPr lang="en"/>
              <a:t>Inference vs Arithmetic Gap</a:t>
            </a:r>
            <a:endParaRPr lang="en-US"/>
          </a:p>
        </p:txBody>
      </p:sp>
      <p:sp>
        <p:nvSpPr>
          <p:cNvPr id="66" name="Google Shape;66;p14"/>
          <p:cNvSpPr txBox="1">
            <a:spLocks noGrp="1"/>
          </p:cNvSpPr>
          <p:nvPr>
            <p:ph type="body" idx="1"/>
          </p:nvPr>
        </p:nvSpPr>
        <p:spPr>
          <a:xfrm>
            <a:off x="311700" y="1434608"/>
            <a:ext cx="8520600" cy="710819"/>
          </a:xfrm>
          <a:prstGeom prst="rect">
            <a:avLst/>
          </a:prstGeom>
        </p:spPr>
        <p:txBody>
          <a:bodyPr spcFirstLastPara="1" wrap="square" lIns="91425" tIns="91425" rIns="91425" bIns="91425" anchor="t" anchorCtr="0">
            <a:normAutofit/>
          </a:bodyPr>
          <a:lstStyle/>
          <a:p>
            <a:pPr marL="285750" indent="-285750" algn="ctr">
              <a:spcAft>
                <a:spcPts val="1200"/>
              </a:spcAft>
            </a:pPr>
            <a:r>
              <a:rPr lang="en-US"/>
              <a:t>Performance gap </a:t>
            </a:r>
            <a:r>
              <a:rPr lang="en-US" b="1"/>
              <a:t>increases </a:t>
            </a:r>
            <a:r>
              <a:rPr lang="en-US"/>
              <a:t>as number of </a:t>
            </a:r>
            <a:r>
              <a:rPr lang="en-US" i="1"/>
              <a:t>k</a:t>
            </a:r>
            <a:r>
              <a:rPr lang="en-US"/>
              <a:t> shots increases</a:t>
            </a:r>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pic>
        <p:nvPicPr>
          <p:cNvPr id="3" name="Picture 3" descr="Table&#10;&#10;Description automatically generated">
            <a:extLst>
              <a:ext uri="{FF2B5EF4-FFF2-40B4-BE49-F238E27FC236}">
                <a16:creationId xmlns:a16="http://schemas.microsoft.com/office/drawing/2014/main" id="{7DFEF84F-F5E7-39DC-54A0-2557A1D1DFAF}"/>
              </a:ext>
            </a:extLst>
          </p:cNvPr>
          <p:cNvPicPr>
            <a:picLocks noChangeAspect="1"/>
          </p:cNvPicPr>
          <p:nvPr/>
        </p:nvPicPr>
        <p:blipFill>
          <a:blip r:embed="rId3"/>
          <a:stretch>
            <a:fillRect/>
          </a:stretch>
        </p:blipFill>
        <p:spPr>
          <a:xfrm>
            <a:off x="436944" y="2516174"/>
            <a:ext cx="8270112" cy="1594156"/>
          </a:xfrm>
          <a:prstGeom prst="rect">
            <a:avLst/>
          </a:prstGeom>
        </p:spPr>
      </p:pic>
      <p:pic>
        <p:nvPicPr>
          <p:cNvPr id="5" name="Picture 2" descr="Text&#10;&#10;Description automatically generated">
            <a:extLst>
              <a:ext uri="{FF2B5EF4-FFF2-40B4-BE49-F238E27FC236}">
                <a16:creationId xmlns:a16="http://schemas.microsoft.com/office/drawing/2014/main" id="{142DDB1A-00DF-80C5-67D1-BF3CCCAC9B10}"/>
              </a:ext>
            </a:extLst>
          </p:cNvPr>
          <p:cNvPicPr>
            <a:picLocks noChangeAspect="1"/>
          </p:cNvPicPr>
          <p:nvPr/>
        </p:nvPicPr>
        <p:blipFill>
          <a:blip r:embed="rId4"/>
          <a:stretch>
            <a:fillRect/>
          </a:stretch>
        </p:blipFill>
        <p:spPr>
          <a:xfrm>
            <a:off x="6310771" y="148865"/>
            <a:ext cx="2781606" cy="1162226"/>
          </a:xfrm>
          <a:prstGeom prst="rect">
            <a:avLst/>
          </a:prstGeom>
        </p:spPr>
      </p:pic>
      <p:grpSp>
        <p:nvGrpSpPr>
          <p:cNvPr id="18" name="Group 17">
            <a:extLst>
              <a:ext uri="{FF2B5EF4-FFF2-40B4-BE49-F238E27FC236}">
                <a16:creationId xmlns:a16="http://schemas.microsoft.com/office/drawing/2014/main" id="{10A3F87A-18A3-8AE6-290B-F7FD3AB898B6}"/>
              </a:ext>
            </a:extLst>
          </p:cNvPr>
          <p:cNvGrpSpPr/>
          <p:nvPr/>
        </p:nvGrpSpPr>
        <p:grpSpPr>
          <a:xfrm>
            <a:off x="2355085" y="3147227"/>
            <a:ext cx="6286499" cy="875338"/>
            <a:chOff x="2355085" y="3147227"/>
            <a:chExt cx="6286499" cy="875338"/>
          </a:xfrm>
        </p:grpSpPr>
        <p:sp>
          <p:nvSpPr>
            <p:cNvPr id="7" name="Rectangle 6">
              <a:extLst>
                <a:ext uri="{FF2B5EF4-FFF2-40B4-BE49-F238E27FC236}">
                  <a16:creationId xmlns:a16="http://schemas.microsoft.com/office/drawing/2014/main" id="{FB661255-2B02-2994-5D0A-57BC1803C0A8}"/>
                </a:ext>
              </a:extLst>
            </p:cNvPr>
            <p:cNvSpPr/>
            <p:nvPr/>
          </p:nvSpPr>
          <p:spPr>
            <a:xfrm>
              <a:off x="2355085" y="3147229"/>
              <a:ext cx="368943" cy="875336"/>
            </a:xfrm>
            <a:prstGeom prst="rect">
              <a:avLst/>
            </a:prstGeom>
            <a:noFill/>
            <a:ln>
              <a:solidFill>
                <a:srgbClr val="FF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CC312E-B4B8-2179-0D29-7E94D72FD125}"/>
                </a:ext>
              </a:extLst>
            </p:cNvPr>
            <p:cNvSpPr/>
            <p:nvPr/>
          </p:nvSpPr>
          <p:spPr>
            <a:xfrm>
              <a:off x="6297712" y="3147228"/>
              <a:ext cx="368943" cy="875336"/>
            </a:xfrm>
            <a:prstGeom prst="rect">
              <a:avLst/>
            </a:prstGeom>
            <a:noFill/>
            <a:ln>
              <a:solidFill>
                <a:srgbClr val="FF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E56E12-33C5-027B-6D37-EDCF52FC3A10}"/>
                </a:ext>
              </a:extLst>
            </p:cNvPr>
            <p:cNvSpPr/>
            <p:nvPr/>
          </p:nvSpPr>
          <p:spPr>
            <a:xfrm>
              <a:off x="8272641" y="3147227"/>
              <a:ext cx="368943" cy="875336"/>
            </a:xfrm>
            <a:prstGeom prst="rect">
              <a:avLst/>
            </a:prstGeom>
            <a:noFill/>
            <a:ln>
              <a:solidFill>
                <a:srgbClr val="FF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Google Shape;66;p14">
            <a:extLst>
              <a:ext uri="{FF2B5EF4-FFF2-40B4-BE49-F238E27FC236}">
                <a16:creationId xmlns:a16="http://schemas.microsoft.com/office/drawing/2014/main" id="{3BF63EAE-96BA-365A-8A5B-209EFFF0509E}"/>
              </a:ext>
            </a:extLst>
          </p:cNvPr>
          <p:cNvSpPr txBox="1">
            <a:spLocks/>
          </p:cNvSpPr>
          <p:nvPr/>
        </p:nvSpPr>
        <p:spPr>
          <a:xfrm>
            <a:off x="312182" y="1861907"/>
            <a:ext cx="8520600" cy="71081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Corbel"/>
              <a:buChar char="●"/>
              <a:defRPr sz="1800" b="0" i="0" u="none" strike="noStrike" cap="none">
                <a:solidFill>
                  <a:schemeClr val="dk2"/>
                </a:solidFill>
                <a:latin typeface="Corbel"/>
                <a:ea typeface="Corbel"/>
                <a:cs typeface="Corbel"/>
                <a:sym typeface="Corbel"/>
              </a:defRPr>
            </a:lvl1pPr>
            <a:lvl2pPr marL="914400" marR="0" lvl="1"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2pPr>
            <a:lvl3pPr marL="1371600" marR="0" lvl="2"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3pPr>
            <a:lvl4pPr marL="1828800" marR="0" lvl="3"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4pPr>
            <a:lvl5pPr marL="2286000" marR="0" lvl="4"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5pPr>
            <a:lvl6pPr marL="2743200" marR="0" lvl="5"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6pPr>
            <a:lvl7pPr marL="3200400" marR="0" lvl="6"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7pPr>
            <a:lvl8pPr marL="3657600" marR="0" lvl="7"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8pPr>
            <a:lvl9pPr marL="4114800" marR="0" lvl="8"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9pPr>
          </a:lstStyle>
          <a:p>
            <a:pPr marL="285750" indent="-285750" algn="ctr">
              <a:spcAft>
                <a:spcPts val="1200"/>
              </a:spcAft>
            </a:pPr>
            <a:r>
              <a:rPr lang="en-US"/>
              <a:t>Inference task performance is much </a:t>
            </a:r>
            <a:r>
              <a:rPr lang="en-US" b="1"/>
              <a:t>lower</a:t>
            </a:r>
            <a:r>
              <a:rPr lang="en-US"/>
              <a:t> than arithmetic task performance</a:t>
            </a:r>
          </a:p>
        </p:txBody>
      </p:sp>
      <p:grpSp>
        <p:nvGrpSpPr>
          <p:cNvPr id="19" name="Group 18">
            <a:extLst>
              <a:ext uri="{FF2B5EF4-FFF2-40B4-BE49-F238E27FC236}">
                <a16:creationId xmlns:a16="http://schemas.microsoft.com/office/drawing/2014/main" id="{623F1DC0-2633-E1BF-F77D-99F8A41FA12A}"/>
              </a:ext>
            </a:extLst>
          </p:cNvPr>
          <p:cNvGrpSpPr/>
          <p:nvPr/>
        </p:nvGrpSpPr>
        <p:grpSpPr>
          <a:xfrm>
            <a:off x="794312" y="3098398"/>
            <a:ext cx="4470722" cy="962145"/>
            <a:chOff x="794312" y="3098398"/>
            <a:chExt cx="4470722" cy="962145"/>
          </a:xfrm>
        </p:grpSpPr>
        <p:sp>
          <p:nvSpPr>
            <p:cNvPr id="13" name="Oval 12">
              <a:extLst>
                <a:ext uri="{FF2B5EF4-FFF2-40B4-BE49-F238E27FC236}">
                  <a16:creationId xmlns:a16="http://schemas.microsoft.com/office/drawing/2014/main" id="{25B5590A-EEBA-8C0D-E41E-E3E52B9EFF6D}"/>
                </a:ext>
              </a:extLst>
            </p:cNvPr>
            <p:cNvSpPr/>
            <p:nvPr/>
          </p:nvSpPr>
          <p:spPr>
            <a:xfrm>
              <a:off x="794312" y="3098398"/>
              <a:ext cx="528095" cy="9621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F4C28E9-5CA0-9407-ECD8-FA58357AC664}"/>
                </a:ext>
              </a:extLst>
            </p:cNvPr>
            <p:cNvSpPr/>
            <p:nvPr/>
          </p:nvSpPr>
          <p:spPr>
            <a:xfrm>
              <a:off x="4736939" y="3098398"/>
              <a:ext cx="528095" cy="9621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4B41CB64-AE7C-1966-AC9C-072CEA09D3B6}"/>
              </a:ext>
            </a:extLst>
          </p:cNvPr>
          <p:cNvGrpSpPr/>
          <p:nvPr/>
        </p:nvGrpSpPr>
        <p:grpSpPr>
          <a:xfrm>
            <a:off x="2798178" y="3098396"/>
            <a:ext cx="4441784" cy="962146"/>
            <a:chOff x="2798178" y="3098396"/>
            <a:chExt cx="4441784" cy="962146"/>
          </a:xfrm>
        </p:grpSpPr>
        <p:sp>
          <p:nvSpPr>
            <p:cNvPr id="16" name="Oval 15">
              <a:extLst>
                <a:ext uri="{FF2B5EF4-FFF2-40B4-BE49-F238E27FC236}">
                  <a16:creationId xmlns:a16="http://schemas.microsoft.com/office/drawing/2014/main" id="{A3478786-FAB7-9A04-BF35-4BA3DC95C6F7}"/>
                </a:ext>
              </a:extLst>
            </p:cNvPr>
            <p:cNvSpPr/>
            <p:nvPr/>
          </p:nvSpPr>
          <p:spPr>
            <a:xfrm>
              <a:off x="2798178" y="3098397"/>
              <a:ext cx="528095" cy="962145"/>
            </a:xfrm>
            <a:prstGeom prst="ellipse">
              <a:avLst/>
            </a:prstGeom>
            <a:noFill/>
            <a:ln>
              <a:solidFill>
                <a:srgbClr val="85D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CFA3619-2946-3081-9F9F-FECB6F29C247}"/>
                </a:ext>
              </a:extLst>
            </p:cNvPr>
            <p:cNvSpPr/>
            <p:nvPr/>
          </p:nvSpPr>
          <p:spPr>
            <a:xfrm>
              <a:off x="6711867" y="3098396"/>
              <a:ext cx="528095" cy="962145"/>
            </a:xfrm>
            <a:prstGeom prst="ellipse">
              <a:avLst/>
            </a:prstGeom>
            <a:noFill/>
            <a:ln>
              <a:solidFill>
                <a:srgbClr val="85D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66;p14">
            <a:extLst>
              <a:ext uri="{FF2B5EF4-FFF2-40B4-BE49-F238E27FC236}">
                <a16:creationId xmlns:a16="http://schemas.microsoft.com/office/drawing/2014/main" id="{04531470-130F-B3FD-FD0E-673D9FA9A234}"/>
              </a:ext>
            </a:extLst>
          </p:cNvPr>
          <p:cNvSpPr txBox="1">
            <a:spLocks/>
          </p:cNvSpPr>
          <p:nvPr/>
        </p:nvSpPr>
        <p:spPr>
          <a:xfrm>
            <a:off x="102391" y="4249186"/>
            <a:ext cx="8940181" cy="7108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Corbel"/>
              <a:buChar char="●"/>
              <a:defRPr sz="1800" b="0" i="0" u="none" strike="noStrike" cap="none">
                <a:solidFill>
                  <a:schemeClr val="dk2"/>
                </a:solidFill>
                <a:latin typeface="Corbel"/>
                <a:ea typeface="Corbel"/>
                <a:cs typeface="Corbel"/>
                <a:sym typeface="Corbel"/>
              </a:defRPr>
            </a:lvl1pPr>
            <a:lvl2pPr marL="914400" marR="0" lvl="1"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2pPr>
            <a:lvl3pPr marL="1371600" marR="0" lvl="2"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3pPr>
            <a:lvl4pPr marL="1828800" marR="0" lvl="3"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4pPr>
            <a:lvl5pPr marL="2286000" marR="0" lvl="4"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5pPr>
            <a:lvl6pPr marL="2743200" marR="0" lvl="5"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6pPr>
            <a:lvl7pPr marL="3200400" marR="0" lvl="6"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7pPr>
            <a:lvl8pPr marL="3657600" marR="0" lvl="7"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8pPr>
            <a:lvl9pPr marL="4114800" marR="0" lvl="8"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9pPr>
          </a:lstStyle>
          <a:p>
            <a:pPr marL="0" indent="0" algn="ctr">
              <a:lnSpc>
                <a:spcPct val="114999"/>
              </a:lnSpc>
              <a:spcAft>
                <a:spcPts val="1200"/>
              </a:spcAft>
              <a:buNone/>
            </a:pPr>
            <a:r>
              <a:rPr lang="en-US" sz="1200"/>
              <a:t>Generalization (Def.): A form of abstraction whereby common properties of specific instances are formulated as general concepts or claims.</a:t>
            </a:r>
          </a:p>
        </p:txBody>
      </p:sp>
    </p:spTree>
    <p:extLst>
      <p:ext uri="{BB962C8B-B14F-4D97-AF65-F5344CB8AC3E}">
        <p14:creationId xmlns:p14="http://schemas.microsoft.com/office/powerpoint/2010/main" val="335076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F3FD-AE39-AE58-DE6B-26293002FBF0}"/>
              </a:ext>
            </a:extLst>
          </p:cNvPr>
          <p:cNvSpPr>
            <a:spLocks noGrp="1"/>
          </p:cNvSpPr>
          <p:nvPr>
            <p:ph type="title"/>
          </p:nvPr>
        </p:nvSpPr>
        <p:spPr/>
        <p:txBody>
          <a:bodyPr>
            <a:normAutofit fontScale="90000"/>
          </a:bodyPr>
          <a:lstStyle/>
          <a:p>
            <a:r>
              <a:rPr lang="en-US"/>
              <a:t>This Week's prompt </a:t>
            </a:r>
          </a:p>
        </p:txBody>
      </p:sp>
      <p:sp>
        <p:nvSpPr>
          <p:cNvPr id="3" name="Text Placeholder 2">
            <a:extLst>
              <a:ext uri="{FF2B5EF4-FFF2-40B4-BE49-F238E27FC236}">
                <a16:creationId xmlns:a16="http://schemas.microsoft.com/office/drawing/2014/main" id="{0A0457E5-D147-B2CA-C493-641C091B0167}"/>
              </a:ext>
            </a:extLst>
          </p:cNvPr>
          <p:cNvSpPr>
            <a:spLocks noGrp="1"/>
          </p:cNvSpPr>
          <p:nvPr>
            <p:ph type="body" idx="1"/>
          </p:nvPr>
        </p:nvSpPr>
        <p:spPr/>
        <p:txBody>
          <a:bodyPr>
            <a:normAutofit/>
          </a:bodyPr>
          <a:lstStyle/>
          <a:p>
            <a:pPr marL="114300" indent="0">
              <a:lnSpc>
                <a:spcPct val="114999"/>
              </a:lnSpc>
              <a:buNone/>
            </a:pPr>
            <a:endParaRPr lang="en-US" sz="2800"/>
          </a:p>
          <a:p>
            <a:pPr marL="114300" indent="0">
              <a:lnSpc>
                <a:spcPct val="114999"/>
              </a:lnSpc>
              <a:buNone/>
            </a:pPr>
            <a:r>
              <a:rPr lang="en-US" sz="2800"/>
              <a:t>This paper is good at ___ but fails to address ___</a:t>
            </a:r>
            <a:endParaRPr lang="en-US"/>
          </a:p>
        </p:txBody>
      </p:sp>
      <p:sp>
        <p:nvSpPr>
          <p:cNvPr id="4" name="Text Placeholder 3">
            <a:extLst>
              <a:ext uri="{FF2B5EF4-FFF2-40B4-BE49-F238E27FC236}">
                <a16:creationId xmlns:a16="http://schemas.microsoft.com/office/drawing/2014/main" id="{E4F927B0-2F24-A0E6-D56D-AFF0FF134BF8}"/>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889219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Outlier – Possible (limited) generalization</a:t>
            </a:r>
          </a:p>
        </p:txBody>
      </p:sp>
      <p:sp>
        <p:nvSpPr>
          <p:cNvPr id="18" name="Google Shape;67;p14">
            <a:extLst>
              <a:ext uri="{FF2B5EF4-FFF2-40B4-BE49-F238E27FC236}">
                <a16:creationId xmlns:a16="http://schemas.microsoft.com/office/drawing/2014/main" id="{E4F6D94E-8810-95CD-D873-F64471D0E8B6}"/>
              </a:ext>
            </a:extLst>
          </p:cNvPr>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pic>
        <p:nvPicPr>
          <p:cNvPr id="21" name="Picture 21" descr="Table&#10;&#10;Description automatically generated">
            <a:extLst>
              <a:ext uri="{FF2B5EF4-FFF2-40B4-BE49-F238E27FC236}">
                <a16:creationId xmlns:a16="http://schemas.microsoft.com/office/drawing/2014/main" id="{D9AEB744-A67F-076F-CD28-DA37628F1458}"/>
              </a:ext>
            </a:extLst>
          </p:cNvPr>
          <p:cNvPicPr>
            <a:picLocks noChangeAspect="1"/>
          </p:cNvPicPr>
          <p:nvPr/>
        </p:nvPicPr>
        <p:blipFill>
          <a:blip r:embed="rId3"/>
          <a:stretch>
            <a:fillRect/>
          </a:stretch>
        </p:blipFill>
        <p:spPr>
          <a:xfrm>
            <a:off x="1225470" y="1357639"/>
            <a:ext cx="6693060" cy="2486098"/>
          </a:xfrm>
          <a:prstGeom prst="rect">
            <a:avLst/>
          </a:prstGeom>
        </p:spPr>
      </p:pic>
    </p:spTree>
    <p:extLst>
      <p:ext uri="{BB962C8B-B14F-4D97-AF65-F5344CB8AC3E}">
        <p14:creationId xmlns:p14="http://schemas.microsoft.com/office/powerpoint/2010/main" val="3889749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Outlier – Possible (limited) generalization</a:t>
            </a:r>
          </a:p>
        </p:txBody>
      </p:sp>
      <p:sp>
        <p:nvSpPr>
          <p:cNvPr id="66" name="Google Shape;66;p14"/>
          <p:cNvSpPr txBox="1">
            <a:spLocks noGrp="1"/>
          </p:cNvSpPr>
          <p:nvPr>
            <p:ph type="body" idx="1"/>
          </p:nvPr>
        </p:nvSpPr>
        <p:spPr>
          <a:xfrm>
            <a:off x="311700" y="1586526"/>
            <a:ext cx="5265221" cy="1593388"/>
          </a:xfrm>
          <a:prstGeom prst="rect">
            <a:avLst/>
          </a:prstGeom>
        </p:spPr>
        <p:txBody>
          <a:bodyPr spcFirstLastPara="1" wrap="square" lIns="91425" tIns="91425" rIns="91425" bIns="91425" anchor="t" anchorCtr="0">
            <a:normAutofit/>
          </a:bodyPr>
          <a:lstStyle/>
          <a:p>
            <a:pPr marL="0" indent="0">
              <a:spcAft>
                <a:spcPts val="1200"/>
              </a:spcAft>
              <a:buNone/>
            </a:pPr>
            <a:r>
              <a:rPr lang="en-US"/>
              <a:t>Task: Time-Unit Conversion for Decade -&gt; Year</a:t>
            </a:r>
          </a:p>
          <a:p>
            <a:pPr marL="285750" indent="-285750">
              <a:lnSpc>
                <a:spcPct val="114999"/>
              </a:lnSpc>
              <a:spcAft>
                <a:spcPts val="1200"/>
              </a:spcAft>
              <a:buFont typeface="Wingdings"/>
              <a:buChar char="Ø"/>
            </a:pPr>
            <a:r>
              <a:rPr lang="en-US"/>
              <a:t>Performance gap </a:t>
            </a:r>
            <a:r>
              <a:rPr lang="en-US" b="1"/>
              <a:t>disappears</a:t>
            </a:r>
            <a:r>
              <a:rPr lang="en-US"/>
              <a:t> as </a:t>
            </a:r>
            <a:r>
              <a:rPr lang="en-US" i="1"/>
              <a:t>k</a:t>
            </a:r>
            <a:r>
              <a:rPr lang="en-US"/>
              <a:t> increases</a:t>
            </a:r>
          </a:p>
        </p:txBody>
      </p:sp>
      <p:grpSp>
        <p:nvGrpSpPr>
          <p:cNvPr id="8" name="Group 7">
            <a:extLst>
              <a:ext uri="{FF2B5EF4-FFF2-40B4-BE49-F238E27FC236}">
                <a16:creationId xmlns:a16="http://schemas.microsoft.com/office/drawing/2014/main" id="{C26C26AE-5CA6-587E-7DB9-91172B01EF41}"/>
              </a:ext>
            </a:extLst>
          </p:cNvPr>
          <p:cNvGrpSpPr/>
          <p:nvPr/>
        </p:nvGrpSpPr>
        <p:grpSpPr>
          <a:xfrm>
            <a:off x="5681723" y="1154480"/>
            <a:ext cx="3148313" cy="2038780"/>
            <a:chOff x="2997843" y="2398758"/>
            <a:chExt cx="3148313" cy="2038780"/>
          </a:xfrm>
        </p:grpSpPr>
        <p:pic>
          <p:nvPicPr>
            <p:cNvPr id="2" name="Picture 2" descr="Table&#10;&#10;Description automatically generated">
              <a:extLst>
                <a:ext uri="{FF2B5EF4-FFF2-40B4-BE49-F238E27FC236}">
                  <a16:creationId xmlns:a16="http://schemas.microsoft.com/office/drawing/2014/main" id="{65920C76-F1A5-CE4D-BB0A-034533DB49A6}"/>
                </a:ext>
              </a:extLst>
            </p:cNvPr>
            <p:cNvPicPr>
              <a:picLocks noChangeAspect="1"/>
            </p:cNvPicPr>
            <p:nvPr/>
          </p:nvPicPr>
          <p:blipFill>
            <a:blip r:embed="rId3"/>
            <a:stretch>
              <a:fillRect/>
            </a:stretch>
          </p:blipFill>
          <p:spPr>
            <a:xfrm>
              <a:off x="2997843" y="2398758"/>
              <a:ext cx="3148313" cy="2038780"/>
            </a:xfrm>
            <a:prstGeom prst="rect">
              <a:avLst/>
            </a:prstGeom>
          </p:spPr>
        </p:pic>
        <p:sp>
          <p:nvSpPr>
            <p:cNvPr id="4" name="Rectangle 3">
              <a:extLst>
                <a:ext uri="{FF2B5EF4-FFF2-40B4-BE49-F238E27FC236}">
                  <a16:creationId xmlns:a16="http://schemas.microsoft.com/office/drawing/2014/main" id="{38672A8E-94F8-34B9-5C27-222AB5CA1522}"/>
                </a:ext>
              </a:extLst>
            </p:cNvPr>
            <p:cNvSpPr/>
            <p:nvPr/>
          </p:nvSpPr>
          <p:spPr>
            <a:xfrm>
              <a:off x="5473015" y="2850628"/>
              <a:ext cx="672778" cy="1497475"/>
            </a:xfrm>
            <a:prstGeom prst="rect">
              <a:avLst/>
            </a:prstGeom>
            <a:noFill/>
            <a:ln>
              <a:solidFill>
                <a:srgbClr val="FF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Google Shape;67;p14">
            <a:extLst>
              <a:ext uri="{FF2B5EF4-FFF2-40B4-BE49-F238E27FC236}">
                <a16:creationId xmlns:a16="http://schemas.microsoft.com/office/drawing/2014/main" id="{E4F6D94E-8810-95CD-D873-F64471D0E8B6}"/>
              </a:ext>
            </a:extLst>
          </p:cNvPr>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sp>
        <p:nvSpPr>
          <p:cNvPr id="5" name="Google Shape;66;p14">
            <a:extLst>
              <a:ext uri="{FF2B5EF4-FFF2-40B4-BE49-F238E27FC236}">
                <a16:creationId xmlns:a16="http://schemas.microsoft.com/office/drawing/2014/main" id="{33DE2374-8DA9-D6D9-8B1B-4F2720638FB9}"/>
              </a:ext>
            </a:extLst>
          </p:cNvPr>
          <p:cNvSpPr txBox="1">
            <a:spLocks/>
          </p:cNvSpPr>
          <p:nvPr/>
        </p:nvSpPr>
        <p:spPr>
          <a:xfrm>
            <a:off x="312183" y="2751711"/>
            <a:ext cx="8520600" cy="181764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Corbel"/>
              <a:buChar char="●"/>
              <a:defRPr sz="1800" b="0" i="0" u="none" strike="noStrike" cap="none">
                <a:solidFill>
                  <a:schemeClr val="dk2"/>
                </a:solidFill>
                <a:latin typeface="Corbel"/>
                <a:ea typeface="Corbel"/>
                <a:cs typeface="Corbel"/>
                <a:sym typeface="Corbel"/>
              </a:defRPr>
            </a:lvl1pPr>
            <a:lvl2pPr marL="914400" marR="0" lvl="1"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2pPr>
            <a:lvl3pPr marL="1371600" marR="0" lvl="2"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3pPr>
            <a:lvl4pPr marL="1828800" marR="0" lvl="3"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4pPr>
            <a:lvl5pPr marL="2286000" marR="0" lvl="4"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5pPr>
            <a:lvl6pPr marL="2743200" marR="0" lvl="5"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6pPr>
            <a:lvl7pPr marL="3200400" marR="0" lvl="6"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7pPr>
            <a:lvl8pPr marL="3657600" marR="0" lvl="7"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8pPr>
            <a:lvl9pPr marL="4114800" marR="0" lvl="8"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9pPr>
          </a:lstStyle>
          <a:p>
            <a:pPr marL="0" indent="0">
              <a:lnSpc>
                <a:spcPct val="114999"/>
              </a:lnSpc>
              <a:spcAft>
                <a:spcPts val="1200"/>
              </a:spcAft>
              <a:buNone/>
            </a:pPr>
            <a:r>
              <a:rPr lang="en-US" sz="2200"/>
              <a:t>Why? </a:t>
            </a:r>
          </a:p>
          <a:p>
            <a:pPr marL="285750" indent="-285750">
              <a:lnSpc>
                <a:spcPct val="114999"/>
              </a:lnSpc>
              <a:spcAft>
                <a:spcPts val="1200"/>
              </a:spcAft>
            </a:pPr>
            <a:r>
              <a:rPr lang="en-US"/>
              <a:t>Task simple enough to generalize? </a:t>
            </a:r>
          </a:p>
          <a:p>
            <a:pPr marL="285750" indent="-285750">
              <a:lnSpc>
                <a:spcPct val="114999"/>
              </a:lnSpc>
              <a:spcAft>
                <a:spcPts val="1200"/>
              </a:spcAft>
            </a:pPr>
            <a:r>
              <a:rPr lang="en-US"/>
              <a:t>Bad frequency range, External factors that were neglected..?</a:t>
            </a:r>
          </a:p>
          <a:p>
            <a:pPr marL="0" indent="0">
              <a:lnSpc>
                <a:spcPct val="114999"/>
              </a:lnSpc>
              <a:spcAft>
                <a:spcPts val="1200"/>
              </a:spcAft>
              <a:buNone/>
            </a:pPr>
            <a:endParaRPr lang="en-US"/>
          </a:p>
        </p:txBody>
      </p:sp>
      <p:pic>
        <p:nvPicPr>
          <p:cNvPr id="7" name="Picture 8" descr="Chart&#10;&#10;Description automatically generated">
            <a:extLst>
              <a:ext uri="{FF2B5EF4-FFF2-40B4-BE49-F238E27FC236}">
                <a16:creationId xmlns:a16="http://schemas.microsoft.com/office/drawing/2014/main" id="{683845C7-9523-ACB7-5881-327BB5DA5704}"/>
              </a:ext>
            </a:extLst>
          </p:cNvPr>
          <p:cNvPicPr>
            <a:picLocks noChangeAspect="1"/>
          </p:cNvPicPr>
          <p:nvPr/>
        </p:nvPicPr>
        <p:blipFill>
          <a:blip r:embed="rId4"/>
          <a:stretch>
            <a:fillRect/>
          </a:stretch>
        </p:blipFill>
        <p:spPr>
          <a:xfrm>
            <a:off x="5580445" y="1119453"/>
            <a:ext cx="3249592" cy="2506714"/>
          </a:xfrm>
          <a:prstGeom prst="rect">
            <a:avLst/>
          </a:prstGeom>
        </p:spPr>
      </p:pic>
    </p:spTree>
    <p:extLst>
      <p:ext uri="{BB962C8B-B14F-4D97-AF65-F5344CB8AC3E}">
        <p14:creationId xmlns:p14="http://schemas.microsoft.com/office/powerpoint/2010/main" val="350088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Model Size on Performance</a:t>
            </a:r>
            <a:endParaRPr lang="en-US"/>
          </a:p>
        </p:txBody>
      </p:sp>
      <p:sp>
        <p:nvSpPr>
          <p:cNvPr id="6" name="Text Placeholder 5">
            <a:extLst>
              <a:ext uri="{FF2B5EF4-FFF2-40B4-BE49-F238E27FC236}">
                <a16:creationId xmlns:a16="http://schemas.microsoft.com/office/drawing/2014/main" id="{669A45C3-3261-317F-195C-9875DC546D63}"/>
              </a:ext>
            </a:extLst>
          </p:cNvPr>
          <p:cNvSpPr>
            <a:spLocks noGrp="1"/>
          </p:cNvSpPr>
          <p:nvPr>
            <p:ph type="body" idx="1"/>
          </p:nvPr>
        </p:nvSpPr>
        <p:spPr>
          <a:xfrm>
            <a:off x="311700" y="1152475"/>
            <a:ext cx="8520600" cy="1369128"/>
          </a:xfrm>
        </p:spPr>
        <p:txBody>
          <a:bodyPr/>
          <a:lstStyle/>
          <a:p>
            <a:pPr marL="114300" indent="0">
              <a:buNone/>
            </a:pPr>
            <a:r>
              <a:rPr lang="en-US"/>
              <a:t>Models perform better on high-frequency terms across all model sizes</a:t>
            </a:r>
          </a:p>
        </p:txBody>
      </p:sp>
      <p:grpSp>
        <p:nvGrpSpPr>
          <p:cNvPr id="11" name="Group 10">
            <a:extLst>
              <a:ext uri="{FF2B5EF4-FFF2-40B4-BE49-F238E27FC236}">
                <a16:creationId xmlns:a16="http://schemas.microsoft.com/office/drawing/2014/main" id="{DADBC2FB-CD41-3761-48D9-2F5E19D4386F}"/>
              </a:ext>
            </a:extLst>
          </p:cNvPr>
          <p:cNvGrpSpPr/>
          <p:nvPr/>
        </p:nvGrpSpPr>
        <p:grpSpPr>
          <a:xfrm>
            <a:off x="1529305" y="2100224"/>
            <a:ext cx="6085391" cy="2635845"/>
            <a:chOff x="1189299" y="2042351"/>
            <a:chExt cx="6085391" cy="2635845"/>
          </a:xfrm>
        </p:grpSpPr>
        <p:pic>
          <p:nvPicPr>
            <p:cNvPr id="9" name="Picture 9" descr="Chart&#10;&#10;Description automatically generated">
              <a:extLst>
                <a:ext uri="{FF2B5EF4-FFF2-40B4-BE49-F238E27FC236}">
                  <a16:creationId xmlns:a16="http://schemas.microsoft.com/office/drawing/2014/main" id="{504F1626-83BB-BB14-CA9E-610507500BAB}"/>
                </a:ext>
              </a:extLst>
            </p:cNvPr>
            <p:cNvPicPr>
              <a:picLocks noChangeAspect="1"/>
            </p:cNvPicPr>
            <p:nvPr/>
          </p:nvPicPr>
          <p:blipFill>
            <a:blip r:embed="rId3"/>
            <a:stretch>
              <a:fillRect/>
            </a:stretch>
          </p:blipFill>
          <p:spPr>
            <a:xfrm>
              <a:off x="4234889" y="2042351"/>
              <a:ext cx="3039801" cy="2635845"/>
            </a:xfrm>
            <a:prstGeom prst="rect">
              <a:avLst/>
            </a:prstGeom>
          </p:spPr>
        </p:pic>
        <p:pic>
          <p:nvPicPr>
            <p:cNvPr id="10" name="Picture 10" descr="Chart&#10;&#10;Description automatically generated">
              <a:extLst>
                <a:ext uri="{FF2B5EF4-FFF2-40B4-BE49-F238E27FC236}">
                  <a16:creationId xmlns:a16="http://schemas.microsoft.com/office/drawing/2014/main" id="{1F44C904-4E6A-C35C-BA16-2BFFA3F92F61}"/>
                </a:ext>
              </a:extLst>
            </p:cNvPr>
            <p:cNvPicPr>
              <a:picLocks noChangeAspect="1"/>
            </p:cNvPicPr>
            <p:nvPr/>
          </p:nvPicPr>
          <p:blipFill>
            <a:blip r:embed="rId4"/>
            <a:stretch>
              <a:fillRect/>
            </a:stretch>
          </p:blipFill>
          <p:spPr>
            <a:xfrm>
              <a:off x="1189299" y="2043805"/>
              <a:ext cx="3039801" cy="2596769"/>
            </a:xfrm>
            <a:prstGeom prst="rect">
              <a:avLst/>
            </a:prstGeom>
          </p:spPr>
        </p:pic>
      </p:grpSp>
      <p:sp>
        <p:nvSpPr>
          <p:cNvPr id="18" name="Google Shape;67;p14">
            <a:extLst>
              <a:ext uri="{FF2B5EF4-FFF2-40B4-BE49-F238E27FC236}">
                <a16:creationId xmlns:a16="http://schemas.microsoft.com/office/drawing/2014/main" id="{E4F6D94E-8810-95CD-D873-F64471D0E8B6}"/>
              </a:ext>
            </a:extLst>
          </p:cNvPr>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spTree>
    <p:extLst>
      <p:ext uri="{BB962C8B-B14F-4D97-AF65-F5344CB8AC3E}">
        <p14:creationId xmlns:p14="http://schemas.microsoft.com/office/powerpoint/2010/main" val="476799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93335" y="405287"/>
            <a:ext cx="4968078" cy="626402"/>
          </a:xfrm>
          <a:prstGeom prst="rect">
            <a:avLst/>
          </a:prstGeom>
        </p:spPr>
        <p:txBody>
          <a:bodyPr spcFirstLastPara="1" wrap="square" lIns="91425" tIns="91425" rIns="91425" bIns="91425" anchor="t" anchorCtr="0">
            <a:normAutofit/>
          </a:bodyPr>
          <a:lstStyle/>
          <a:p>
            <a:pPr algn="ctr"/>
            <a:r>
              <a:rPr lang="en"/>
              <a:t>Overview of the paper</a:t>
            </a:r>
            <a:endParaRPr lang="en-US"/>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graphicFrame>
        <p:nvGraphicFramePr>
          <p:cNvPr id="69" name="Google Shape;87;p17">
            <a:extLst>
              <a:ext uri="{FF2B5EF4-FFF2-40B4-BE49-F238E27FC236}">
                <a16:creationId xmlns:a16="http://schemas.microsoft.com/office/drawing/2014/main" id="{8DB27855-5151-E758-B973-54274B2FE590}"/>
              </a:ext>
            </a:extLst>
          </p:cNvPr>
          <p:cNvGraphicFramePr/>
          <p:nvPr/>
        </p:nvGraphicFramePr>
        <p:xfrm>
          <a:off x="715111" y="1307115"/>
          <a:ext cx="7619648" cy="2999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0716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algn="ctr"/>
            <a:r>
              <a:rPr lang="en"/>
              <a:t>Paper Summary</a:t>
            </a:r>
            <a:endParaRPr lang="en-US"/>
          </a:p>
          <a:p>
            <a:br>
              <a:rPr lang="en-US"/>
            </a:br>
            <a:endParaRPr lang="en-US"/>
          </a:p>
        </p:txBody>
      </p:sp>
      <p:sp>
        <p:nvSpPr>
          <p:cNvPr id="66" name="Google Shape;66;p14"/>
          <p:cNvSpPr txBox="1">
            <a:spLocks noGrp="1"/>
          </p:cNvSpPr>
          <p:nvPr>
            <p:ph type="body" idx="1"/>
          </p:nvPr>
        </p:nvSpPr>
        <p:spPr>
          <a:xfrm>
            <a:off x="1592649" y="1142622"/>
            <a:ext cx="8520600" cy="3416400"/>
          </a:xfrm>
          <a:prstGeom prst="rect">
            <a:avLst/>
          </a:prstGeom>
        </p:spPr>
        <p:txBody>
          <a:bodyPr spcFirstLastPara="1" wrap="square" lIns="91425" tIns="91425" rIns="91425" bIns="91425" anchor="t" anchorCtr="0">
            <a:normAutofit/>
          </a:bodyPr>
          <a:lstStyle/>
          <a:p>
            <a:pPr marL="0" indent="0">
              <a:lnSpc>
                <a:spcPct val="114999"/>
              </a:lnSpc>
              <a:spcAft>
                <a:spcPts val="1200"/>
              </a:spcAft>
              <a:buNone/>
            </a:pPr>
            <a:r>
              <a:rPr lang="en-US"/>
              <a:t>Relation between term frequency and reasoning (over 11 tasks)</a:t>
            </a:r>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Steven, </a:t>
            </a:r>
            <a:r>
              <a:rPr lang="en" err="1"/>
              <a:t>Aowei</a:t>
            </a:r>
            <a:r>
              <a:rPr lang="en"/>
              <a:t>, Illiana</a:t>
            </a:r>
            <a:endParaRPr/>
          </a:p>
        </p:txBody>
      </p:sp>
      <p:pic>
        <p:nvPicPr>
          <p:cNvPr id="2" name="Picture 2" descr="Chart, scatter chart&#10;&#10;Description automatically generated">
            <a:extLst>
              <a:ext uri="{FF2B5EF4-FFF2-40B4-BE49-F238E27FC236}">
                <a16:creationId xmlns:a16="http://schemas.microsoft.com/office/drawing/2014/main" id="{33F94592-70E5-961A-60A7-7E2883F0E0F9}"/>
              </a:ext>
            </a:extLst>
          </p:cNvPr>
          <p:cNvPicPr>
            <a:picLocks noChangeAspect="1"/>
          </p:cNvPicPr>
          <p:nvPr/>
        </p:nvPicPr>
        <p:blipFill>
          <a:blip r:embed="rId3"/>
          <a:stretch>
            <a:fillRect/>
          </a:stretch>
        </p:blipFill>
        <p:spPr>
          <a:xfrm>
            <a:off x="2338386" y="1733714"/>
            <a:ext cx="4467225" cy="3114675"/>
          </a:xfrm>
          <a:prstGeom prst="rect">
            <a:avLst/>
          </a:prstGeom>
        </p:spPr>
      </p:pic>
    </p:spTree>
    <p:extLst>
      <p:ext uri="{BB962C8B-B14F-4D97-AF65-F5344CB8AC3E}">
        <p14:creationId xmlns:p14="http://schemas.microsoft.com/office/powerpoint/2010/main" val="4225358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6C3D-C559-E8FC-A6F3-5FA78B337FDF}"/>
              </a:ext>
            </a:extLst>
          </p:cNvPr>
          <p:cNvSpPr>
            <a:spLocks noGrp="1"/>
          </p:cNvSpPr>
          <p:nvPr>
            <p:ph type="title"/>
          </p:nvPr>
        </p:nvSpPr>
        <p:spPr/>
        <p:txBody>
          <a:bodyPr>
            <a:normAutofit fontScale="90000"/>
          </a:bodyPr>
          <a:lstStyle/>
          <a:p>
            <a:r>
              <a:rPr lang="en-US"/>
              <a:t>Strengths</a:t>
            </a:r>
          </a:p>
        </p:txBody>
      </p:sp>
      <p:sp>
        <p:nvSpPr>
          <p:cNvPr id="3" name="Text Placeholder 2">
            <a:extLst>
              <a:ext uri="{FF2B5EF4-FFF2-40B4-BE49-F238E27FC236}">
                <a16:creationId xmlns:a16="http://schemas.microsoft.com/office/drawing/2014/main" id="{0E3EF8BB-1D6E-7FFC-2253-3D098F750E05}"/>
              </a:ext>
            </a:extLst>
          </p:cNvPr>
          <p:cNvSpPr>
            <a:spLocks noGrp="1"/>
          </p:cNvSpPr>
          <p:nvPr>
            <p:ph type="body" idx="1"/>
          </p:nvPr>
        </p:nvSpPr>
        <p:spPr/>
        <p:txBody>
          <a:bodyPr/>
          <a:lstStyle/>
          <a:p>
            <a:r>
              <a:rPr lang="en-US"/>
              <a:t>Stress the importance of pre-training dataset</a:t>
            </a:r>
          </a:p>
          <a:p>
            <a:pPr marL="114300" indent="0">
              <a:lnSpc>
                <a:spcPct val="114999"/>
              </a:lnSpc>
              <a:buNone/>
            </a:pPr>
            <a:endParaRPr lang="en-US"/>
          </a:p>
        </p:txBody>
      </p:sp>
      <p:sp>
        <p:nvSpPr>
          <p:cNvPr id="6" name="Google Shape;67;p14">
            <a:extLst>
              <a:ext uri="{FF2B5EF4-FFF2-40B4-BE49-F238E27FC236}">
                <a16:creationId xmlns:a16="http://schemas.microsoft.com/office/drawing/2014/main" id="{CDC15B42-7EEA-9171-7F3E-3AC446848E09}"/>
              </a:ext>
            </a:extLst>
          </p:cNvPr>
          <p:cNvSpPr txBox="1">
            <a:spLocks/>
          </p:cNvSpPr>
          <p:nvPr/>
        </p:nvSpPr>
        <p:spPr>
          <a:xfrm>
            <a:off x="190754" y="4691792"/>
            <a:ext cx="3155100" cy="453900"/>
          </a:xfrm>
          <a:prstGeom prst="rect">
            <a:avLst/>
          </a:prstGeom>
          <a:noFill/>
          <a:ln>
            <a:noFill/>
          </a:ln>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1pPr>
            <a:lvl2pPr marL="914400" marR="0" lvl="1"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2pPr>
            <a:lvl3pPr marL="1371600" marR="0" lvl="2"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3pPr>
            <a:lvl4pPr marL="1828800" marR="0" lvl="3"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4pPr>
            <a:lvl5pPr marL="2286000" marR="0" lvl="4"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5pPr>
            <a:lvl6pPr marL="2743200" marR="0" lvl="5"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6pPr>
            <a:lvl7pPr marL="3200400" marR="0" lvl="6"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7pPr>
            <a:lvl8pPr marL="3657600" marR="0" lvl="7"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8pPr>
            <a:lvl9pPr marL="4114800" marR="0" lvl="8"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9pPr>
          </a:lstStyle>
          <a:p>
            <a:pPr marL="0" indent="0">
              <a:spcAft>
                <a:spcPts val="1200"/>
              </a:spcAft>
              <a:buClr>
                <a:schemeClr val="dk1"/>
              </a:buClr>
              <a:buSzPts val="1100"/>
              <a:buFont typeface="Corbel"/>
              <a:buNone/>
            </a:pPr>
            <a:r>
              <a:rPr lang="en"/>
              <a:t>🔎:  </a:t>
            </a:r>
            <a:r>
              <a:rPr lang="en-US"/>
              <a:t>Steven, </a:t>
            </a:r>
            <a:r>
              <a:rPr lang="en-US" err="1"/>
              <a:t>Aowei</a:t>
            </a:r>
            <a:r>
              <a:rPr lang="en-US"/>
              <a:t>, Illiana</a:t>
            </a:r>
          </a:p>
        </p:txBody>
      </p:sp>
    </p:spTree>
    <p:extLst>
      <p:ext uri="{BB962C8B-B14F-4D97-AF65-F5344CB8AC3E}">
        <p14:creationId xmlns:p14="http://schemas.microsoft.com/office/powerpoint/2010/main" val="2325431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6C3D-C559-E8FC-A6F3-5FA78B337FDF}"/>
              </a:ext>
            </a:extLst>
          </p:cNvPr>
          <p:cNvSpPr>
            <a:spLocks noGrp="1"/>
          </p:cNvSpPr>
          <p:nvPr>
            <p:ph type="title"/>
          </p:nvPr>
        </p:nvSpPr>
        <p:spPr/>
        <p:txBody>
          <a:bodyPr>
            <a:normAutofit fontScale="90000"/>
          </a:bodyPr>
          <a:lstStyle/>
          <a:p>
            <a:r>
              <a:rPr lang="en-US"/>
              <a:t>Strengths</a:t>
            </a:r>
          </a:p>
        </p:txBody>
      </p:sp>
      <p:sp>
        <p:nvSpPr>
          <p:cNvPr id="3" name="Text Placeholder 2">
            <a:extLst>
              <a:ext uri="{FF2B5EF4-FFF2-40B4-BE49-F238E27FC236}">
                <a16:creationId xmlns:a16="http://schemas.microsoft.com/office/drawing/2014/main" id="{0E3EF8BB-1D6E-7FFC-2253-3D098F750E05}"/>
              </a:ext>
            </a:extLst>
          </p:cNvPr>
          <p:cNvSpPr>
            <a:spLocks noGrp="1"/>
          </p:cNvSpPr>
          <p:nvPr>
            <p:ph type="body" idx="1"/>
          </p:nvPr>
        </p:nvSpPr>
        <p:spPr/>
        <p:txBody>
          <a:bodyPr/>
          <a:lstStyle/>
          <a:p>
            <a:r>
              <a:rPr lang="en-US"/>
              <a:t>Stress the importance of pre-training dataset</a:t>
            </a:r>
          </a:p>
          <a:p>
            <a:pPr>
              <a:lnSpc>
                <a:spcPct val="114999"/>
              </a:lnSpc>
            </a:pPr>
            <a:r>
              <a:rPr lang="en-US"/>
              <a:t>Experiment setup is intuitive</a:t>
            </a:r>
          </a:p>
          <a:p>
            <a:pPr marL="114300" indent="0">
              <a:lnSpc>
                <a:spcPct val="114999"/>
              </a:lnSpc>
              <a:buNone/>
            </a:pPr>
            <a:endParaRPr lang="en-US"/>
          </a:p>
        </p:txBody>
      </p:sp>
      <p:sp>
        <p:nvSpPr>
          <p:cNvPr id="6" name="Google Shape;67;p14">
            <a:extLst>
              <a:ext uri="{FF2B5EF4-FFF2-40B4-BE49-F238E27FC236}">
                <a16:creationId xmlns:a16="http://schemas.microsoft.com/office/drawing/2014/main" id="{CDC15B42-7EEA-9171-7F3E-3AC446848E09}"/>
              </a:ext>
            </a:extLst>
          </p:cNvPr>
          <p:cNvSpPr txBox="1">
            <a:spLocks/>
          </p:cNvSpPr>
          <p:nvPr/>
        </p:nvSpPr>
        <p:spPr>
          <a:xfrm>
            <a:off x="190754" y="4691792"/>
            <a:ext cx="3155100" cy="453900"/>
          </a:xfrm>
          <a:prstGeom prst="rect">
            <a:avLst/>
          </a:prstGeom>
          <a:noFill/>
          <a:ln>
            <a:noFill/>
          </a:ln>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1pPr>
            <a:lvl2pPr marL="914400" marR="0" lvl="1"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2pPr>
            <a:lvl3pPr marL="1371600" marR="0" lvl="2"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3pPr>
            <a:lvl4pPr marL="1828800" marR="0" lvl="3"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4pPr>
            <a:lvl5pPr marL="2286000" marR="0" lvl="4"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5pPr>
            <a:lvl6pPr marL="2743200" marR="0" lvl="5"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6pPr>
            <a:lvl7pPr marL="3200400" marR="0" lvl="6"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7pPr>
            <a:lvl8pPr marL="3657600" marR="0" lvl="7"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8pPr>
            <a:lvl9pPr marL="4114800" marR="0" lvl="8"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9pPr>
          </a:lstStyle>
          <a:p>
            <a:pPr marL="0" indent="0">
              <a:spcAft>
                <a:spcPts val="1200"/>
              </a:spcAft>
              <a:buClr>
                <a:schemeClr val="dk1"/>
              </a:buClr>
              <a:buSzPts val="1100"/>
              <a:buFont typeface="Corbel"/>
              <a:buNone/>
            </a:pPr>
            <a:r>
              <a:rPr lang="en"/>
              <a:t>🔎:  </a:t>
            </a:r>
            <a:r>
              <a:rPr lang="en-US"/>
              <a:t>Steven, </a:t>
            </a:r>
            <a:r>
              <a:rPr lang="en-US" err="1"/>
              <a:t>Aowei</a:t>
            </a:r>
            <a:r>
              <a:rPr lang="en-US"/>
              <a:t>, Illiana</a:t>
            </a:r>
          </a:p>
        </p:txBody>
      </p:sp>
      <p:pic>
        <p:nvPicPr>
          <p:cNvPr id="4" name="Picture 4">
            <a:extLst>
              <a:ext uri="{FF2B5EF4-FFF2-40B4-BE49-F238E27FC236}">
                <a16:creationId xmlns:a16="http://schemas.microsoft.com/office/drawing/2014/main" id="{B6DD7F13-8182-45A3-DFC3-C0C8202EC28A}"/>
              </a:ext>
            </a:extLst>
          </p:cNvPr>
          <p:cNvPicPr>
            <a:picLocks noChangeAspect="1"/>
          </p:cNvPicPr>
          <p:nvPr/>
        </p:nvPicPr>
        <p:blipFill>
          <a:blip r:embed="rId2"/>
          <a:stretch>
            <a:fillRect/>
          </a:stretch>
        </p:blipFill>
        <p:spPr>
          <a:xfrm>
            <a:off x="309562" y="2239353"/>
            <a:ext cx="8524875" cy="1666875"/>
          </a:xfrm>
          <a:prstGeom prst="rect">
            <a:avLst/>
          </a:prstGeom>
        </p:spPr>
      </p:pic>
    </p:spTree>
    <p:extLst>
      <p:ext uri="{BB962C8B-B14F-4D97-AF65-F5344CB8AC3E}">
        <p14:creationId xmlns:p14="http://schemas.microsoft.com/office/powerpoint/2010/main" val="950773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6C3D-C559-E8FC-A6F3-5FA78B337FDF}"/>
              </a:ext>
            </a:extLst>
          </p:cNvPr>
          <p:cNvSpPr>
            <a:spLocks noGrp="1"/>
          </p:cNvSpPr>
          <p:nvPr>
            <p:ph type="title"/>
          </p:nvPr>
        </p:nvSpPr>
        <p:spPr/>
        <p:txBody>
          <a:bodyPr>
            <a:normAutofit fontScale="90000"/>
          </a:bodyPr>
          <a:lstStyle/>
          <a:p>
            <a:r>
              <a:rPr lang="en-US"/>
              <a:t>Strengths</a:t>
            </a:r>
          </a:p>
        </p:txBody>
      </p:sp>
      <p:sp>
        <p:nvSpPr>
          <p:cNvPr id="3" name="Text Placeholder 2">
            <a:extLst>
              <a:ext uri="{FF2B5EF4-FFF2-40B4-BE49-F238E27FC236}">
                <a16:creationId xmlns:a16="http://schemas.microsoft.com/office/drawing/2014/main" id="{0E3EF8BB-1D6E-7FFC-2253-3D098F750E05}"/>
              </a:ext>
            </a:extLst>
          </p:cNvPr>
          <p:cNvSpPr>
            <a:spLocks noGrp="1"/>
          </p:cNvSpPr>
          <p:nvPr>
            <p:ph type="body" idx="1"/>
          </p:nvPr>
        </p:nvSpPr>
        <p:spPr/>
        <p:txBody>
          <a:bodyPr/>
          <a:lstStyle/>
          <a:p>
            <a:pPr>
              <a:lnSpc>
                <a:spcPct val="114999"/>
              </a:lnSpc>
            </a:pPr>
            <a:r>
              <a:rPr lang="en-US"/>
              <a:t>Stress the importance of pre-training dataset</a:t>
            </a:r>
          </a:p>
          <a:p>
            <a:pPr>
              <a:lnSpc>
                <a:spcPct val="114999"/>
              </a:lnSpc>
            </a:pPr>
            <a:r>
              <a:rPr lang="en-US"/>
              <a:t>Experiment setup is intuitive</a:t>
            </a:r>
          </a:p>
          <a:p>
            <a:pPr>
              <a:lnSpc>
                <a:spcPct val="114999"/>
              </a:lnSpc>
            </a:pPr>
            <a:r>
              <a:rPr lang="en-US"/>
              <a:t>Consistent results over 11 tasks (arithmetic, operational, time unit conversion)</a:t>
            </a:r>
          </a:p>
          <a:p>
            <a:pPr marL="114300" indent="0">
              <a:lnSpc>
                <a:spcPct val="114999"/>
              </a:lnSpc>
              <a:buNone/>
            </a:pPr>
            <a:endParaRPr lang="en-US"/>
          </a:p>
        </p:txBody>
      </p:sp>
      <p:sp>
        <p:nvSpPr>
          <p:cNvPr id="6" name="Google Shape;67;p14">
            <a:extLst>
              <a:ext uri="{FF2B5EF4-FFF2-40B4-BE49-F238E27FC236}">
                <a16:creationId xmlns:a16="http://schemas.microsoft.com/office/drawing/2014/main" id="{CDC15B42-7EEA-9171-7F3E-3AC446848E09}"/>
              </a:ext>
            </a:extLst>
          </p:cNvPr>
          <p:cNvSpPr txBox="1">
            <a:spLocks/>
          </p:cNvSpPr>
          <p:nvPr/>
        </p:nvSpPr>
        <p:spPr>
          <a:xfrm>
            <a:off x="190754" y="4691792"/>
            <a:ext cx="3155100" cy="453900"/>
          </a:xfrm>
          <a:prstGeom prst="rect">
            <a:avLst/>
          </a:prstGeom>
          <a:noFill/>
          <a:ln>
            <a:noFill/>
          </a:ln>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1pPr>
            <a:lvl2pPr marL="914400" marR="0" lvl="1"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2pPr>
            <a:lvl3pPr marL="1371600" marR="0" lvl="2"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3pPr>
            <a:lvl4pPr marL="1828800" marR="0" lvl="3"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4pPr>
            <a:lvl5pPr marL="2286000" marR="0" lvl="4"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5pPr>
            <a:lvl6pPr marL="2743200" marR="0" lvl="5"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6pPr>
            <a:lvl7pPr marL="3200400" marR="0" lvl="6"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7pPr>
            <a:lvl8pPr marL="3657600" marR="0" lvl="7"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8pPr>
            <a:lvl9pPr marL="4114800" marR="0" lvl="8"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9pPr>
          </a:lstStyle>
          <a:p>
            <a:pPr marL="0" indent="0">
              <a:spcAft>
                <a:spcPts val="1200"/>
              </a:spcAft>
              <a:buClr>
                <a:schemeClr val="dk1"/>
              </a:buClr>
              <a:buSzPts val="1100"/>
              <a:buFont typeface="Corbel"/>
              <a:buNone/>
            </a:pPr>
            <a:r>
              <a:rPr lang="en"/>
              <a:t>🔎:  </a:t>
            </a:r>
            <a:r>
              <a:rPr lang="en-US"/>
              <a:t>Steven, </a:t>
            </a:r>
            <a:r>
              <a:rPr lang="en-US" err="1"/>
              <a:t>Aowei</a:t>
            </a:r>
            <a:r>
              <a:rPr lang="en-US"/>
              <a:t>, Illiana</a:t>
            </a:r>
          </a:p>
        </p:txBody>
      </p:sp>
    </p:spTree>
    <p:extLst>
      <p:ext uri="{BB962C8B-B14F-4D97-AF65-F5344CB8AC3E}">
        <p14:creationId xmlns:p14="http://schemas.microsoft.com/office/powerpoint/2010/main" val="3154639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6C3D-C559-E8FC-A6F3-5FA78B337FDF}"/>
              </a:ext>
            </a:extLst>
          </p:cNvPr>
          <p:cNvSpPr>
            <a:spLocks noGrp="1"/>
          </p:cNvSpPr>
          <p:nvPr>
            <p:ph type="title"/>
          </p:nvPr>
        </p:nvSpPr>
        <p:spPr/>
        <p:txBody>
          <a:bodyPr>
            <a:normAutofit fontScale="90000"/>
          </a:bodyPr>
          <a:lstStyle/>
          <a:p>
            <a:r>
              <a:rPr lang="en-US"/>
              <a:t>Strengths</a:t>
            </a:r>
          </a:p>
        </p:txBody>
      </p:sp>
      <p:sp>
        <p:nvSpPr>
          <p:cNvPr id="3" name="Text Placeholder 2">
            <a:extLst>
              <a:ext uri="{FF2B5EF4-FFF2-40B4-BE49-F238E27FC236}">
                <a16:creationId xmlns:a16="http://schemas.microsoft.com/office/drawing/2014/main" id="{0E3EF8BB-1D6E-7FFC-2253-3D098F750E05}"/>
              </a:ext>
            </a:extLst>
          </p:cNvPr>
          <p:cNvSpPr>
            <a:spLocks noGrp="1"/>
          </p:cNvSpPr>
          <p:nvPr>
            <p:ph type="body" idx="1"/>
          </p:nvPr>
        </p:nvSpPr>
        <p:spPr/>
        <p:txBody>
          <a:bodyPr/>
          <a:lstStyle/>
          <a:p>
            <a:pPr>
              <a:lnSpc>
                <a:spcPct val="114999"/>
              </a:lnSpc>
            </a:pPr>
            <a:r>
              <a:rPr lang="en-US"/>
              <a:t>Stress the importance of pre-training dataset</a:t>
            </a:r>
          </a:p>
          <a:p>
            <a:pPr>
              <a:lnSpc>
                <a:spcPct val="114999"/>
              </a:lnSpc>
            </a:pPr>
            <a:r>
              <a:rPr lang="en-US"/>
              <a:t>Experiment setup is intuitive</a:t>
            </a:r>
          </a:p>
          <a:p>
            <a:pPr>
              <a:lnSpc>
                <a:spcPct val="114999"/>
              </a:lnSpc>
            </a:pPr>
            <a:r>
              <a:rPr lang="en-US"/>
              <a:t>Consistent results over 11 tasks (arithmetic, operational, time unit conversion)</a:t>
            </a:r>
          </a:p>
          <a:p>
            <a:pPr>
              <a:lnSpc>
                <a:spcPct val="114999"/>
              </a:lnSpc>
            </a:pPr>
            <a:r>
              <a:rPr lang="en-US"/>
              <a:t>Reproducible methods and code</a:t>
            </a:r>
          </a:p>
          <a:p>
            <a:pPr>
              <a:lnSpc>
                <a:spcPct val="114999"/>
              </a:lnSpc>
            </a:pPr>
            <a:endParaRPr lang="en-US"/>
          </a:p>
          <a:p>
            <a:pPr marL="114300" indent="0">
              <a:lnSpc>
                <a:spcPct val="114999"/>
              </a:lnSpc>
              <a:buNone/>
            </a:pPr>
            <a:endParaRPr lang="en-US"/>
          </a:p>
        </p:txBody>
      </p:sp>
      <p:sp>
        <p:nvSpPr>
          <p:cNvPr id="6" name="Google Shape;67;p14">
            <a:extLst>
              <a:ext uri="{FF2B5EF4-FFF2-40B4-BE49-F238E27FC236}">
                <a16:creationId xmlns:a16="http://schemas.microsoft.com/office/drawing/2014/main" id="{CDC15B42-7EEA-9171-7F3E-3AC446848E09}"/>
              </a:ext>
            </a:extLst>
          </p:cNvPr>
          <p:cNvSpPr txBox="1">
            <a:spLocks/>
          </p:cNvSpPr>
          <p:nvPr/>
        </p:nvSpPr>
        <p:spPr>
          <a:xfrm>
            <a:off x="190754" y="4691792"/>
            <a:ext cx="3155100" cy="453900"/>
          </a:xfrm>
          <a:prstGeom prst="rect">
            <a:avLst/>
          </a:prstGeom>
          <a:noFill/>
          <a:ln>
            <a:noFill/>
          </a:ln>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1pPr>
            <a:lvl2pPr marL="914400" marR="0" lvl="1"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2pPr>
            <a:lvl3pPr marL="1371600" marR="0" lvl="2"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3pPr>
            <a:lvl4pPr marL="1828800" marR="0" lvl="3"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4pPr>
            <a:lvl5pPr marL="2286000" marR="0" lvl="4"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5pPr>
            <a:lvl6pPr marL="2743200" marR="0" lvl="5"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6pPr>
            <a:lvl7pPr marL="3200400" marR="0" lvl="6"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7pPr>
            <a:lvl8pPr marL="3657600" marR="0" lvl="7"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8pPr>
            <a:lvl9pPr marL="4114800" marR="0" lvl="8"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9pPr>
          </a:lstStyle>
          <a:p>
            <a:pPr marL="0" indent="0">
              <a:spcAft>
                <a:spcPts val="1200"/>
              </a:spcAft>
              <a:buClr>
                <a:schemeClr val="dk1"/>
              </a:buClr>
              <a:buSzPts val="1100"/>
              <a:buFont typeface="Corbel"/>
              <a:buNone/>
            </a:pPr>
            <a:r>
              <a:rPr lang="en"/>
              <a:t>🔎:  </a:t>
            </a:r>
            <a:r>
              <a:rPr lang="en-US"/>
              <a:t>Steven, </a:t>
            </a:r>
            <a:r>
              <a:rPr lang="en-US" err="1"/>
              <a:t>Aowei</a:t>
            </a:r>
            <a:r>
              <a:rPr lang="en-US"/>
              <a:t>, Illiana</a:t>
            </a:r>
          </a:p>
        </p:txBody>
      </p:sp>
    </p:spTree>
    <p:extLst>
      <p:ext uri="{BB962C8B-B14F-4D97-AF65-F5344CB8AC3E}">
        <p14:creationId xmlns:p14="http://schemas.microsoft.com/office/powerpoint/2010/main" val="3298026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6C3D-C559-E8FC-A6F3-5FA78B337FDF}"/>
              </a:ext>
            </a:extLst>
          </p:cNvPr>
          <p:cNvSpPr>
            <a:spLocks noGrp="1"/>
          </p:cNvSpPr>
          <p:nvPr>
            <p:ph type="title"/>
          </p:nvPr>
        </p:nvSpPr>
        <p:spPr/>
        <p:txBody>
          <a:bodyPr>
            <a:normAutofit fontScale="90000"/>
          </a:bodyPr>
          <a:lstStyle/>
          <a:p>
            <a:r>
              <a:rPr lang="en-US"/>
              <a:t>Strengths</a:t>
            </a:r>
          </a:p>
        </p:txBody>
      </p:sp>
      <p:sp>
        <p:nvSpPr>
          <p:cNvPr id="3" name="Text Placeholder 2">
            <a:extLst>
              <a:ext uri="{FF2B5EF4-FFF2-40B4-BE49-F238E27FC236}">
                <a16:creationId xmlns:a16="http://schemas.microsoft.com/office/drawing/2014/main" id="{0E3EF8BB-1D6E-7FFC-2253-3D098F750E05}"/>
              </a:ext>
            </a:extLst>
          </p:cNvPr>
          <p:cNvSpPr>
            <a:spLocks noGrp="1"/>
          </p:cNvSpPr>
          <p:nvPr>
            <p:ph type="body" idx="1"/>
          </p:nvPr>
        </p:nvSpPr>
        <p:spPr/>
        <p:txBody>
          <a:bodyPr/>
          <a:lstStyle/>
          <a:p>
            <a:pPr>
              <a:lnSpc>
                <a:spcPct val="114999"/>
              </a:lnSpc>
            </a:pPr>
            <a:r>
              <a:rPr lang="en-US"/>
              <a:t>Stress the importance of pre-training dataset</a:t>
            </a:r>
          </a:p>
          <a:p>
            <a:pPr>
              <a:lnSpc>
                <a:spcPct val="114999"/>
              </a:lnSpc>
            </a:pPr>
            <a:r>
              <a:rPr lang="en-US"/>
              <a:t>Experiment setup is intuitive</a:t>
            </a:r>
          </a:p>
          <a:p>
            <a:pPr>
              <a:lnSpc>
                <a:spcPct val="114999"/>
              </a:lnSpc>
            </a:pPr>
            <a:r>
              <a:rPr lang="en-US"/>
              <a:t>Consistent results over 11 tasks (arithmetic, operational, time unit conversion)</a:t>
            </a:r>
          </a:p>
          <a:p>
            <a:pPr>
              <a:lnSpc>
                <a:spcPct val="114999"/>
              </a:lnSpc>
            </a:pPr>
            <a:r>
              <a:rPr lang="en-US"/>
              <a:t>Reproducible methods and code</a:t>
            </a:r>
          </a:p>
          <a:p>
            <a:pPr>
              <a:lnSpc>
                <a:spcPct val="114999"/>
              </a:lnSpc>
            </a:pPr>
            <a:r>
              <a:rPr lang="en-US"/>
              <a:t>Does well in tying work to related research</a:t>
            </a:r>
          </a:p>
          <a:p>
            <a:pPr>
              <a:lnSpc>
                <a:spcPct val="114999"/>
              </a:lnSpc>
            </a:pPr>
            <a:endParaRPr lang="en-US"/>
          </a:p>
          <a:p>
            <a:pPr marL="114300" indent="0">
              <a:lnSpc>
                <a:spcPct val="114999"/>
              </a:lnSpc>
              <a:buNone/>
            </a:pPr>
            <a:endParaRPr lang="en-US"/>
          </a:p>
        </p:txBody>
      </p:sp>
      <p:sp>
        <p:nvSpPr>
          <p:cNvPr id="6" name="Google Shape;67;p14">
            <a:extLst>
              <a:ext uri="{FF2B5EF4-FFF2-40B4-BE49-F238E27FC236}">
                <a16:creationId xmlns:a16="http://schemas.microsoft.com/office/drawing/2014/main" id="{CDC15B42-7EEA-9171-7F3E-3AC446848E09}"/>
              </a:ext>
            </a:extLst>
          </p:cNvPr>
          <p:cNvSpPr txBox="1">
            <a:spLocks/>
          </p:cNvSpPr>
          <p:nvPr/>
        </p:nvSpPr>
        <p:spPr>
          <a:xfrm>
            <a:off x="190754" y="4691792"/>
            <a:ext cx="3155100" cy="453900"/>
          </a:xfrm>
          <a:prstGeom prst="rect">
            <a:avLst/>
          </a:prstGeom>
          <a:noFill/>
          <a:ln>
            <a:noFill/>
          </a:ln>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Corbel"/>
              <a:buChar char="●"/>
              <a:defRPr sz="1400" b="0" i="0" u="none" strike="noStrike" cap="none">
                <a:solidFill>
                  <a:schemeClr val="dk2"/>
                </a:solidFill>
                <a:latin typeface="Corbel"/>
                <a:ea typeface="Corbel"/>
                <a:cs typeface="Corbel"/>
                <a:sym typeface="Corbel"/>
              </a:defRPr>
            </a:lvl1pPr>
            <a:lvl2pPr marL="914400" marR="0" lvl="1"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2pPr>
            <a:lvl3pPr marL="1371600" marR="0" lvl="2"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3pPr>
            <a:lvl4pPr marL="1828800" marR="0" lvl="3"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4pPr>
            <a:lvl5pPr marL="2286000" marR="0" lvl="4"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5pPr>
            <a:lvl6pPr marL="2743200" marR="0" lvl="5"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6pPr>
            <a:lvl7pPr marL="3200400" marR="0" lvl="6"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7pPr>
            <a:lvl8pPr marL="3657600" marR="0" lvl="7"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8pPr>
            <a:lvl9pPr marL="4114800" marR="0" lvl="8" indent="-292100" algn="l" rtl="0">
              <a:lnSpc>
                <a:spcPct val="115000"/>
              </a:lnSpc>
              <a:spcBef>
                <a:spcPts val="0"/>
              </a:spcBef>
              <a:spcAft>
                <a:spcPts val="0"/>
              </a:spcAft>
              <a:buClr>
                <a:schemeClr val="dk2"/>
              </a:buClr>
              <a:buSzPts val="1000"/>
              <a:buFont typeface="Corbel"/>
              <a:buChar char="■"/>
              <a:defRPr sz="1000" b="0" i="0" u="none" strike="noStrike" cap="none">
                <a:solidFill>
                  <a:schemeClr val="dk2"/>
                </a:solidFill>
                <a:latin typeface="Corbel"/>
                <a:ea typeface="Corbel"/>
                <a:cs typeface="Corbel"/>
                <a:sym typeface="Corbel"/>
              </a:defRPr>
            </a:lvl9pPr>
          </a:lstStyle>
          <a:p>
            <a:pPr marL="0" indent="0">
              <a:spcAft>
                <a:spcPts val="1200"/>
              </a:spcAft>
              <a:buClr>
                <a:schemeClr val="dk1"/>
              </a:buClr>
              <a:buSzPts val="1100"/>
              <a:buFont typeface="Corbel"/>
              <a:buNone/>
            </a:pPr>
            <a:r>
              <a:rPr lang="en"/>
              <a:t>🔎:  </a:t>
            </a:r>
            <a:r>
              <a:rPr lang="en-US"/>
              <a:t>Steven, </a:t>
            </a:r>
            <a:r>
              <a:rPr lang="en-US" err="1"/>
              <a:t>Aowei</a:t>
            </a:r>
            <a:r>
              <a:rPr lang="en-US"/>
              <a:t>, Illiana</a:t>
            </a:r>
          </a:p>
        </p:txBody>
      </p:sp>
    </p:spTree>
    <p:extLst>
      <p:ext uri="{BB962C8B-B14F-4D97-AF65-F5344CB8AC3E}">
        <p14:creationId xmlns:p14="http://schemas.microsoft.com/office/powerpoint/2010/main" val="385812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1473911"/>
          </a:xfrm>
          <a:prstGeom prst="rect">
            <a:avLst/>
          </a:prstGeom>
        </p:spPr>
        <p:txBody>
          <a:bodyPr spcFirstLastPara="1" wrap="square" lIns="91425" tIns="91425" rIns="91425" bIns="91425" anchor="t" anchorCtr="0">
            <a:normAutofit/>
          </a:bodyPr>
          <a:lstStyle/>
          <a:p>
            <a:pPr algn="ctr"/>
            <a:r>
              <a:rPr lang="en"/>
              <a:t>Impact of Pretraining Term Frequencies on Few-Shot Reasoning</a:t>
            </a:r>
            <a:endParaRPr lang="en-US"/>
          </a:p>
        </p:txBody>
      </p:sp>
      <p:sp>
        <p:nvSpPr>
          <p:cNvPr id="66" name="Google Shape;66;p14"/>
          <p:cNvSpPr txBox="1">
            <a:spLocks noGrp="1"/>
          </p:cNvSpPr>
          <p:nvPr>
            <p:ph type="body" idx="1"/>
          </p:nvPr>
        </p:nvSpPr>
        <p:spPr>
          <a:xfrm>
            <a:off x="311700" y="1701994"/>
            <a:ext cx="8520600" cy="2866881"/>
          </a:xfrm>
          <a:prstGeom prst="rect">
            <a:avLst/>
          </a:prstGeom>
        </p:spPr>
        <p:txBody>
          <a:bodyPr spcFirstLastPara="1" wrap="square" lIns="91425" tIns="91425" rIns="91425" bIns="91425" anchor="t" anchorCtr="0">
            <a:normAutofit/>
          </a:bodyPr>
          <a:lstStyle/>
          <a:p>
            <a:pPr marL="0" indent="0">
              <a:spcAft>
                <a:spcPts val="1200"/>
              </a:spcAft>
              <a:buNone/>
            </a:pPr>
            <a:r>
              <a:rPr lang="en-US"/>
              <a:t>The flow of the presentation</a:t>
            </a:r>
          </a:p>
          <a:p>
            <a:pPr marL="0" indent="0">
              <a:lnSpc>
                <a:spcPct val="114999"/>
              </a:lnSpc>
              <a:spcAft>
                <a:spcPts val="1200"/>
              </a:spcAft>
              <a:buNone/>
            </a:pPr>
            <a:r>
              <a:rPr lang="en-US"/>
              <a:t>    -Background / Motivation</a:t>
            </a:r>
          </a:p>
          <a:p>
            <a:pPr marL="0" indent="0">
              <a:lnSpc>
                <a:spcPct val="114999"/>
              </a:lnSpc>
              <a:spcAft>
                <a:spcPts val="1200"/>
              </a:spcAft>
              <a:buNone/>
            </a:pPr>
            <a:r>
              <a:rPr lang="en-US"/>
              <a:t>    -Method</a:t>
            </a:r>
          </a:p>
          <a:p>
            <a:pPr marL="0" indent="0">
              <a:lnSpc>
                <a:spcPct val="114999"/>
              </a:lnSpc>
              <a:spcAft>
                <a:spcPts val="1200"/>
              </a:spcAft>
              <a:buNone/>
            </a:pPr>
            <a:r>
              <a:rPr lang="en-US"/>
              <a:t>    -Experiments</a:t>
            </a:r>
          </a:p>
          <a:p>
            <a:pPr marL="0" indent="0">
              <a:lnSpc>
                <a:spcPct val="114999"/>
              </a:lnSpc>
              <a:spcAft>
                <a:spcPts val="1200"/>
              </a:spcAft>
              <a:buNone/>
            </a:pPr>
            <a:r>
              <a:rPr lang="en-US"/>
              <a:t>    -Conclusions</a:t>
            </a:r>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spTree>
    <p:extLst>
      <p:ext uri="{BB962C8B-B14F-4D97-AF65-F5344CB8AC3E}">
        <p14:creationId xmlns:p14="http://schemas.microsoft.com/office/powerpoint/2010/main" val="3737889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algn="ctr"/>
            <a:r>
              <a:rPr lang="en"/>
              <a:t>Weakness</a:t>
            </a:r>
          </a:p>
          <a:p>
            <a:br>
              <a:rPr lang="en-US"/>
            </a:br>
            <a:endParaRPr lang="en-US"/>
          </a:p>
        </p:txBody>
      </p:sp>
      <p:sp>
        <p:nvSpPr>
          <p:cNvPr id="66" name="Google Shape;66;p14"/>
          <p:cNvSpPr txBox="1">
            <a:spLocks noGrp="1"/>
          </p:cNvSpPr>
          <p:nvPr>
            <p:ph type="body" idx="1"/>
          </p:nvPr>
        </p:nvSpPr>
        <p:spPr>
          <a:xfrm>
            <a:off x="380675" y="1142622"/>
            <a:ext cx="8520600" cy="3416400"/>
          </a:xfrm>
          <a:prstGeom prst="rect">
            <a:avLst/>
          </a:prstGeom>
        </p:spPr>
        <p:txBody>
          <a:bodyPr spcFirstLastPara="1" wrap="square" lIns="91425" tIns="91425" rIns="91425" bIns="91425" anchor="t" anchorCtr="0">
            <a:normAutofit/>
          </a:bodyPr>
          <a:lstStyle/>
          <a:p>
            <a:pPr marL="285750" indent="-285750">
              <a:lnSpc>
                <a:spcPct val="114999"/>
              </a:lnSpc>
            </a:pPr>
            <a:r>
              <a:rPr lang="en-US"/>
              <a:t>Limited to GPT models</a:t>
            </a:r>
          </a:p>
          <a:p>
            <a:pPr marL="285750" indent="-285750">
              <a:lnSpc>
                <a:spcPct val="114999"/>
              </a:lnSpc>
            </a:pPr>
            <a:endParaRPr lang="en-US" sz="1800"/>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Steven, </a:t>
            </a:r>
            <a:r>
              <a:rPr lang="en" err="1"/>
              <a:t>Aowei</a:t>
            </a:r>
            <a:r>
              <a:rPr lang="en"/>
              <a:t>, Illiana</a:t>
            </a:r>
            <a:endParaRPr/>
          </a:p>
        </p:txBody>
      </p:sp>
    </p:spTree>
    <p:extLst>
      <p:ext uri="{BB962C8B-B14F-4D97-AF65-F5344CB8AC3E}">
        <p14:creationId xmlns:p14="http://schemas.microsoft.com/office/powerpoint/2010/main" val="1284821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algn="ctr"/>
            <a:r>
              <a:rPr lang="en"/>
              <a:t>Weakness</a:t>
            </a:r>
          </a:p>
          <a:p>
            <a:br>
              <a:rPr lang="en-US"/>
            </a:br>
            <a:endParaRPr lang="en-US"/>
          </a:p>
        </p:txBody>
      </p:sp>
      <p:sp>
        <p:nvSpPr>
          <p:cNvPr id="66" name="Google Shape;66;p14"/>
          <p:cNvSpPr txBox="1">
            <a:spLocks noGrp="1"/>
          </p:cNvSpPr>
          <p:nvPr>
            <p:ph type="body" idx="1"/>
          </p:nvPr>
        </p:nvSpPr>
        <p:spPr>
          <a:xfrm>
            <a:off x="380675" y="1142622"/>
            <a:ext cx="8520600" cy="3416400"/>
          </a:xfrm>
          <a:prstGeom prst="rect">
            <a:avLst/>
          </a:prstGeom>
        </p:spPr>
        <p:txBody>
          <a:bodyPr spcFirstLastPara="1" wrap="square" lIns="91425" tIns="91425" rIns="91425" bIns="91425" anchor="t" anchorCtr="0">
            <a:normAutofit/>
          </a:bodyPr>
          <a:lstStyle/>
          <a:p>
            <a:pPr marL="285750" indent="-285750">
              <a:lnSpc>
                <a:spcPct val="114999"/>
              </a:lnSpc>
            </a:pPr>
            <a:r>
              <a:rPr lang="en-US"/>
              <a:t>Limited to GPT models</a:t>
            </a:r>
          </a:p>
          <a:p>
            <a:pPr marL="285750" indent="-285750">
              <a:lnSpc>
                <a:spcPct val="114999"/>
              </a:lnSpc>
            </a:pPr>
            <a:r>
              <a:rPr lang="en-US"/>
              <a:t>Limited by numerical reasoning tasks</a:t>
            </a:r>
          </a:p>
          <a:p>
            <a:pPr marL="1200150" lvl="1" indent="-285750">
              <a:lnSpc>
                <a:spcPct val="114999"/>
              </a:lnSpc>
            </a:pPr>
            <a:r>
              <a:rPr lang="en-US" sz="1800"/>
              <a:t>Analysis on commonsense reasoning would be interesting</a:t>
            </a:r>
          </a:p>
          <a:p>
            <a:pPr marL="0" indent="0">
              <a:lnSpc>
                <a:spcPct val="114999"/>
              </a:lnSpc>
              <a:spcAft>
                <a:spcPts val="1200"/>
              </a:spcAft>
              <a:buNone/>
            </a:pPr>
            <a:endParaRPr lang="en-US"/>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Steven, </a:t>
            </a:r>
            <a:r>
              <a:rPr lang="en" err="1"/>
              <a:t>Aowei</a:t>
            </a:r>
            <a:r>
              <a:rPr lang="en"/>
              <a:t>, Illiana</a:t>
            </a:r>
            <a:endParaRPr/>
          </a:p>
        </p:txBody>
      </p:sp>
    </p:spTree>
    <p:extLst>
      <p:ext uri="{BB962C8B-B14F-4D97-AF65-F5344CB8AC3E}">
        <p14:creationId xmlns:p14="http://schemas.microsoft.com/office/powerpoint/2010/main" val="727646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algn="ctr"/>
            <a:r>
              <a:rPr lang="en"/>
              <a:t>Weakness</a:t>
            </a:r>
          </a:p>
          <a:p>
            <a:br>
              <a:rPr lang="en-US"/>
            </a:br>
            <a:endParaRPr lang="en-US"/>
          </a:p>
        </p:txBody>
      </p:sp>
      <p:sp>
        <p:nvSpPr>
          <p:cNvPr id="66" name="Google Shape;66;p14"/>
          <p:cNvSpPr txBox="1">
            <a:spLocks noGrp="1"/>
          </p:cNvSpPr>
          <p:nvPr>
            <p:ph type="body" idx="1"/>
          </p:nvPr>
        </p:nvSpPr>
        <p:spPr>
          <a:xfrm>
            <a:off x="380675" y="1142622"/>
            <a:ext cx="8520600" cy="3416400"/>
          </a:xfrm>
          <a:prstGeom prst="rect">
            <a:avLst/>
          </a:prstGeom>
        </p:spPr>
        <p:txBody>
          <a:bodyPr spcFirstLastPara="1" wrap="square" lIns="91425" tIns="91425" rIns="91425" bIns="91425" anchor="t" anchorCtr="0">
            <a:normAutofit/>
          </a:bodyPr>
          <a:lstStyle/>
          <a:p>
            <a:pPr>
              <a:lnSpc>
                <a:spcPct val="114999"/>
              </a:lnSpc>
            </a:pPr>
            <a:r>
              <a:rPr lang="en-US"/>
              <a:t>Limited by numerical reasoning tasks</a:t>
            </a:r>
          </a:p>
          <a:p>
            <a:pPr>
              <a:lnSpc>
                <a:spcPct val="114999"/>
              </a:lnSpc>
            </a:pPr>
            <a:r>
              <a:rPr lang="en-US"/>
              <a:t>Hard </a:t>
            </a:r>
            <a:r>
              <a:rPr lang="en-US" sz="1800"/>
              <a:t>to </a:t>
            </a:r>
            <a:r>
              <a:rPr lang="en-US"/>
              <a:t>explain the performance gap:</a:t>
            </a:r>
          </a:p>
          <a:p>
            <a:pPr lvl="1">
              <a:lnSpc>
                <a:spcPct val="114999"/>
              </a:lnSpc>
              <a:buSzPts val="1800"/>
            </a:pPr>
            <a:r>
              <a:rPr lang="en-US" sz="1800"/>
              <a:t>Does the gap come from memorization?</a:t>
            </a:r>
            <a:endParaRPr lang="en-US"/>
          </a:p>
          <a:p>
            <a:pPr lvl="1">
              <a:lnSpc>
                <a:spcPct val="114999"/>
              </a:lnSpc>
              <a:buSzPts val="1800"/>
            </a:pPr>
            <a:r>
              <a:rPr lang="en-US" sz="1800"/>
              <a:t>Other confounders?</a:t>
            </a:r>
            <a:endParaRPr lang="en-US"/>
          </a:p>
          <a:p>
            <a:pPr lvl="2">
              <a:lnSpc>
                <a:spcPct val="114999"/>
              </a:lnSpc>
              <a:buSzPts val="1800"/>
            </a:pPr>
            <a:r>
              <a:rPr lang="en-US" sz="1800"/>
              <a:t>Sentence length</a:t>
            </a:r>
            <a:endParaRPr lang="en-US"/>
          </a:p>
          <a:p>
            <a:pPr lvl="2">
              <a:lnSpc>
                <a:spcPct val="114999"/>
              </a:lnSpc>
              <a:buSzPts val="1800"/>
            </a:pPr>
            <a:r>
              <a:rPr lang="en-US" sz="1800"/>
              <a:t>Context (numbers occurs in arithmetic context during training?)</a:t>
            </a:r>
            <a:endParaRPr lang="en-US"/>
          </a:p>
          <a:p>
            <a:pPr lvl="2">
              <a:lnSpc>
                <a:spcPct val="114999"/>
              </a:lnSpc>
              <a:buSzPts val="1800"/>
            </a:pPr>
            <a:r>
              <a:rPr lang="en-US" sz="1800"/>
              <a:t>…</a:t>
            </a:r>
            <a:endParaRPr lang="en-US"/>
          </a:p>
          <a:p>
            <a:pPr marL="285750" indent="-285750">
              <a:lnSpc>
                <a:spcPct val="114999"/>
              </a:lnSpc>
            </a:pPr>
            <a:endParaRPr lang="en-US"/>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Steven, </a:t>
            </a:r>
            <a:r>
              <a:rPr lang="en" err="1"/>
              <a:t>Aowei</a:t>
            </a:r>
            <a:r>
              <a:rPr lang="en"/>
              <a:t>, Illiana</a:t>
            </a:r>
            <a:endParaRPr/>
          </a:p>
        </p:txBody>
      </p:sp>
    </p:spTree>
    <p:extLst>
      <p:ext uri="{BB962C8B-B14F-4D97-AF65-F5344CB8AC3E}">
        <p14:creationId xmlns:p14="http://schemas.microsoft.com/office/powerpoint/2010/main" val="81967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algn="ctr"/>
            <a:r>
              <a:rPr lang="en"/>
              <a:t>Weakness</a:t>
            </a:r>
          </a:p>
          <a:p>
            <a:br>
              <a:rPr lang="en-US"/>
            </a:br>
            <a:endParaRPr lang="en-US"/>
          </a:p>
        </p:txBody>
      </p:sp>
      <p:sp>
        <p:nvSpPr>
          <p:cNvPr id="66" name="Google Shape;66;p14"/>
          <p:cNvSpPr txBox="1">
            <a:spLocks noGrp="1"/>
          </p:cNvSpPr>
          <p:nvPr>
            <p:ph type="body" idx="1"/>
          </p:nvPr>
        </p:nvSpPr>
        <p:spPr>
          <a:xfrm>
            <a:off x="380675" y="1142622"/>
            <a:ext cx="8520600" cy="3416400"/>
          </a:xfrm>
          <a:prstGeom prst="rect">
            <a:avLst/>
          </a:prstGeom>
        </p:spPr>
        <p:txBody>
          <a:bodyPr spcFirstLastPara="1" wrap="square" lIns="91425" tIns="91425" rIns="91425" bIns="91425" anchor="t" anchorCtr="0">
            <a:normAutofit/>
          </a:bodyPr>
          <a:lstStyle/>
          <a:p>
            <a:pPr>
              <a:lnSpc>
                <a:spcPct val="114999"/>
              </a:lnSpc>
            </a:pPr>
            <a:r>
              <a:rPr lang="en-US"/>
              <a:t>Limited by numerical reasoning tasks</a:t>
            </a:r>
          </a:p>
          <a:p>
            <a:pPr>
              <a:lnSpc>
                <a:spcPct val="114999"/>
              </a:lnSpc>
            </a:pPr>
            <a:r>
              <a:rPr lang="en-US"/>
              <a:t>Hard </a:t>
            </a:r>
            <a:r>
              <a:rPr lang="en-US" sz="1800"/>
              <a:t>to </a:t>
            </a:r>
            <a:r>
              <a:rPr lang="en-US"/>
              <a:t>explain the performance gap:</a:t>
            </a:r>
          </a:p>
          <a:p>
            <a:pPr>
              <a:lnSpc>
                <a:spcPct val="114999"/>
              </a:lnSpc>
              <a:buSzPts val="1800"/>
            </a:pPr>
            <a:r>
              <a:rPr lang="en-US"/>
              <a:t>Is “frequency vs performance” enough</a:t>
            </a:r>
            <a:r>
              <a:rPr lang="en-US" sz="1800"/>
              <a:t>?</a:t>
            </a:r>
            <a:endParaRPr lang="en-US"/>
          </a:p>
          <a:p>
            <a:pPr lvl="1">
              <a:lnSpc>
                <a:spcPct val="114999"/>
              </a:lnSpc>
              <a:buSzPts val="1800"/>
            </a:pPr>
            <a:r>
              <a:rPr lang="en-US" sz="1800"/>
              <a:t>Frequency is a simple heuristic measurement</a:t>
            </a:r>
            <a:endParaRPr lang="en-US"/>
          </a:p>
          <a:p>
            <a:pPr lvl="1">
              <a:lnSpc>
                <a:spcPct val="114999"/>
              </a:lnSpc>
              <a:buSzPts val="1800"/>
            </a:pPr>
            <a:r>
              <a:rPr lang="en-US" sz="1800"/>
              <a:t>Even if frequency gives no performance gap, can we say model has reasoning ability?</a:t>
            </a:r>
            <a:endParaRPr lang="en-US"/>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Steven, </a:t>
            </a:r>
            <a:r>
              <a:rPr lang="en" err="1"/>
              <a:t>Aowei</a:t>
            </a:r>
            <a:r>
              <a:rPr lang="en"/>
              <a:t>, Illiana</a:t>
            </a:r>
            <a:endParaRPr/>
          </a:p>
        </p:txBody>
      </p:sp>
    </p:spTree>
    <p:extLst>
      <p:ext uri="{BB962C8B-B14F-4D97-AF65-F5344CB8AC3E}">
        <p14:creationId xmlns:p14="http://schemas.microsoft.com/office/powerpoint/2010/main" val="34651553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C1AE-775B-8C77-FC98-52E91314791F}"/>
              </a:ext>
            </a:extLst>
          </p:cNvPr>
          <p:cNvSpPr>
            <a:spLocks noGrp="1"/>
          </p:cNvSpPr>
          <p:nvPr>
            <p:ph type="title"/>
          </p:nvPr>
        </p:nvSpPr>
        <p:spPr/>
        <p:txBody>
          <a:bodyPr>
            <a:normAutofit fontScale="90000"/>
          </a:bodyPr>
          <a:lstStyle/>
          <a:p>
            <a:pPr algn="ctr"/>
            <a:r>
              <a:rPr lang="en-US"/>
              <a:t>Weakness</a:t>
            </a:r>
          </a:p>
        </p:txBody>
      </p:sp>
      <p:sp>
        <p:nvSpPr>
          <p:cNvPr id="3" name="Text Placeholder 2">
            <a:extLst>
              <a:ext uri="{FF2B5EF4-FFF2-40B4-BE49-F238E27FC236}">
                <a16:creationId xmlns:a16="http://schemas.microsoft.com/office/drawing/2014/main" id="{F1B65B80-9E57-B704-202E-B98E69DE3735}"/>
              </a:ext>
            </a:extLst>
          </p:cNvPr>
          <p:cNvSpPr>
            <a:spLocks noGrp="1"/>
          </p:cNvSpPr>
          <p:nvPr>
            <p:ph type="body" idx="1"/>
          </p:nvPr>
        </p:nvSpPr>
        <p:spPr/>
        <p:txBody>
          <a:bodyPr/>
          <a:lstStyle/>
          <a:p>
            <a:r>
              <a:rPr lang="en-US"/>
              <a:t>Only talked about the result they found but didn’t explained in detail why this happened. Solution needed. </a:t>
            </a:r>
          </a:p>
          <a:p>
            <a:pPr>
              <a:lnSpc>
                <a:spcPct val="114999"/>
              </a:lnSpc>
            </a:pPr>
            <a:r>
              <a:rPr lang="en-US"/>
              <a:t>Multiplication task. </a:t>
            </a:r>
          </a:p>
          <a:p>
            <a:pPr marL="114300" indent="0">
              <a:lnSpc>
                <a:spcPct val="114999"/>
              </a:lnSpc>
              <a:buNone/>
            </a:pPr>
            <a:br>
              <a:rPr lang="en-US"/>
            </a:br>
            <a:endParaRPr lang="en-US"/>
          </a:p>
          <a:p>
            <a:pPr lvl="1">
              <a:lnSpc>
                <a:spcPct val="114999"/>
              </a:lnSpc>
            </a:pPr>
            <a:r>
              <a:rPr lang="en-US"/>
              <a:t>Why The other operand  was chosen from [1,50]. </a:t>
            </a:r>
          </a:p>
          <a:p>
            <a:pPr lvl="1">
              <a:lnSpc>
                <a:spcPct val="114999"/>
              </a:lnSpc>
            </a:pPr>
            <a:r>
              <a:rPr lang="en-US"/>
              <a:t>What if the number was very  Unique . </a:t>
            </a:r>
          </a:p>
          <a:p>
            <a:pPr marL="596900" lvl="1" indent="0">
              <a:lnSpc>
                <a:spcPct val="114999"/>
              </a:lnSpc>
              <a:buNone/>
            </a:pPr>
            <a:br>
              <a:rPr lang="en-US"/>
            </a:br>
            <a:endParaRPr lang="en-US"/>
          </a:p>
        </p:txBody>
      </p:sp>
      <p:sp>
        <p:nvSpPr>
          <p:cNvPr id="4" name="Text Placeholder 3">
            <a:extLst>
              <a:ext uri="{FF2B5EF4-FFF2-40B4-BE49-F238E27FC236}">
                <a16:creationId xmlns:a16="http://schemas.microsoft.com/office/drawing/2014/main" id="{16D3C0EE-8BAB-ED98-8424-3EE68BEE1712}"/>
              </a:ext>
            </a:extLst>
          </p:cNvPr>
          <p:cNvSpPr>
            <a:spLocks noGrp="1"/>
          </p:cNvSpPr>
          <p:nvPr>
            <p:ph type="body" idx="2"/>
          </p:nvPr>
        </p:nvSpPr>
        <p:spPr/>
        <p:txBody>
          <a:bodyPr/>
          <a:lstStyle/>
          <a:p>
            <a:pPr marL="139700" indent="0">
              <a:buNone/>
            </a:pPr>
            <a:r>
              <a:rPr lang="en"/>
              <a:t>🔎:  Steven, </a:t>
            </a:r>
            <a:r>
              <a:rPr lang="en" err="1"/>
              <a:t>Aowei</a:t>
            </a:r>
            <a:r>
              <a:rPr lang="en"/>
              <a:t>, Illiana</a:t>
            </a:r>
            <a:endParaRPr lang="en-US"/>
          </a:p>
          <a:p>
            <a:pPr>
              <a:lnSpc>
                <a:spcPct val="114999"/>
              </a:lnSpc>
            </a:pPr>
            <a:endParaRPr lang="en-US"/>
          </a:p>
        </p:txBody>
      </p:sp>
      <p:pic>
        <p:nvPicPr>
          <p:cNvPr id="5" name="Picture 5" descr="Text&#10;&#10;Description automatically generated">
            <a:extLst>
              <a:ext uri="{FF2B5EF4-FFF2-40B4-BE49-F238E27FC236}">
                <a16:creationId xmlns:a16="http://schemas.microsoft.com/office/drawing/2014/main" id="{5AAF691A-B2EE-4285-3124-4F737875CAFD}"/>
              </a:ext>
            </a:extLst>
          </p:cNvPr>
          <p:cNvPicPr>
            <a:picLocks noChangeAspect="1"/>
          </p:cNvPicPr>
          <p:nvPr/>
        </p:nvPicPr>
        <p:blipFill>
          <a:blip r:embed="rId2"/>
          <a:stretch>
            <a:fillRect/>
          </a:stretch>
        </p:blipFill>
        <p:spPr>
          <a:xfrm>
            <a:off x="940858" y="2201333"/>
            <a:ext cx="3790950" cy="571500"/>
          </a:xfrm>
          <a:prstGeom prst="rect">
            <a:avLst/>
          </a:prstGeom>
        </p:spPr>
      </p:pic>
    </p:spTree>
    <p:extLst>
      <p:ext uri="{BB962C8B-B14F-4D97-AF65-F5344CB8AC3E}">
        <p14:creationId xmlns:p14="http://schemas.microsoft.com/office/powerpoint/2010/main" val="20902405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Models used for experiments</a:t>
            </a: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Aft>
                <a:spcPts val="1200"/>
              </a:spcAft>
            </a:pPr>
            <a:r>
              <a:rPr lang="en-US"/>
              <a:t>GPT-Neo- 1.3B</a:t>
            </a:r>
          </a:p>
          <a:p>
            <a:pPr marL="285750" indent="-285750">
              <a:lnSpc>
                <a:spcPct val="114999"/>
              </a:lnSpc>
              <a:spcAft>
                <a:spcPts val="1200"/>
              </a:spcAft>
            </a:pPr>
            <a:r>
              <a:rPr lang="en-US"/>
              <a:t>GPT-2</a:t>
            </a:r>
          </a:p>
          <a:p>
            <a:pPr marL="285750" indent="-285750">
              <a:lnSpc>
                <a:spcPct val="114999"/>
              </a:lnSpc>
              <a:spcAft>
                <a:spcPts val="1200"/>
              </a:spcAft>
            </a:pPr>
            <a:r>
              <a:rPr lang="en-US"/>
              <a:t>GPT-3</a:t>
            </a:r>
          </a:p>
          <a:p>
            <a:pPr marL="285750" indent="-285750">
              <a:lnSpc>
                <a:spcPct val="114999"/>
              </a:lnSpc>
              <a:spcAft>
                <a:spcPts val="1200"/>
              </a:spcAft>
            </a:pPr>
            <a:endParaRPr lang="en-US"/>
          </a:p>
        </p:txBody>
      </p:sp>
      <p:sp>
        <p:nvSpPr>
          <p:cNvPr id="74" name="Google Shape;74;p15"/>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None/>
            </a:pPr>
            <a:r>
              <a:rPr lang="en"/>
              <a:t>👩🏽‍🔬: </a:t>
            </a:r>
            <a:endParaRPr lang="en-US"/>
          </a:p>
        </p:txBody>
      </p:sp>
    </p:spTree>
    <p:extLst>
      <p:ext uri="{BB962C8B-B14F-4D97-AF65-F5344CB8AC3E}">
        <p14:creationId xmlns:p14="http://schemas.microsoft.com/office/powerpoint/2010/main" val="38099636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gpt-neo-1.3B</a:t>
            </a: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nSpc>
                <a:spcPct val="114999"/>
              </a:lnSpc>
              <a:buNone/>
            </a:pPr>
            <a:r>
              <a:rPr lang="en">
                <a:hlinkClick r:id="rId3"/>
              </a:rPr>
              <a:t>https://colab.research.google.com/drive/1Nv4Qjmhe3PKenQy2OHeocfrV-y539jOC#scrollTo=hdGXP51_6NDc</a:t>
            </a:r>
            <a:endParaRPr lang="en-US"/>
          </a:p>
          <a:p>
            <a:pPr>
              <a:lnSpc>
                <a:spcPct val="114999"/>
              </a:lnSpc>
              <a:buNone/>
            </a:pPr>
            <a:endParaRPr lang="en"/>
          </a:p>
          <a:p>
            <a:pPr>
              <a:lnSpc>
                <a:spcPct val="114999"/>
              </a:lnSpc>
              <a:buNone/>
            </a:pPr>
            <a:r>
              <a:rPr lang="en">
                <a:hlinkClick r:id="rId4"/>
              </a:rPr>
              <a:t>https://huggingface.co/spaces/gradio/gpt-neo</a:t>
            </a:r>
          </a:p>
          <a:p>
            <a:pPr>
              <a:lnSpc>
                <a:spcPct val="114999"/>
              </a:lnSpc>
              <a:buNone/>
            </a:pPr>
            <a:endParaRPr lang="en"/>
          </a:p>
          <a:p>
            <a:pPr>
              <a:lnSpc>
                <a:spcPct val="114999"/>
              </a:lnSpc>
              <a:buNone/>
            </a:pPr>
            <a:endParaRPr lang="en"/>
          </a:p>
          <a:p>
            <a:pPr>
              <a:lnSpc>
                <a:spcPct val="114999"/>
              </a:lnSpc>
              <a:buNone/>
            </a:pPr>
            <a:r>
              <a:rPr lang="en">
                <a:hlinkClick r:id="rId5"/>
              </a:rPr>
              <a:t>https://colab.research.google.com/drive/1rH1EvXmEbSnLjoi7nZgI8noxzlA1CvCI#scrollTo=AHJzdDt6Tagy</a:t>
            </a:r>
          </a:p>
          <a:p>
            <a:pPr>
              <a:lnSpc>
                <a:spcPct val="114999"/>
              </a:lnSpc>
              <a:buNone/>
            </a:pPr>
            <a:endParaRPr lang="en"/>
          </a:p>
          <a:p>
            <a:pPr>
              <a:lnSpc>
                <a:spcPct val="114999"/>
              </a:lnSpc>
              <a:buNone/>
            </a:pPr>
            <a:endParaRPr lang="en"/>
          </a:p>
          <a:p>
            <a:pPr>
              <a:lnSpc>
                <a:spcPct val="114999"/>
              </a:lnSpc>
              <a:buNone/>
            </a:pPr>
            <a:endParaRPr lang="en-US"/>
          </a:p>
          <a:p>
            <a:pPr>
              <a:lnSpc>
                <a:spcPct val="114999"/>
              </a:lnSpc>
              <a:buNone/>
            </a:pPr>
            <a:endParaRPr lang="en-US"/>
          </a:p>
          <a:p>
            <a:pPr>
              <a:lnSpc>
                <a:spcPct val="114999"/>
              </a:lnSpc>
              <a:buNone/>
            </a:pPr>
            <a:endParaRPr lang="en-US"/>
          </a:p>
        </p:txBody>
      </p:sp>
      <p:sp>
        <p:nvSpPr>
          <p:cNvPr id="74" name="Google Shape;74;p15"/>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None/>
            </a:pPr>
            <a:r>
              <a:rPr lang="en"/>
              <a:t>👩🏽‍🔬: </a:t>
            </a:r>
            <a:endParaRPr/>
          </a:p>
        </p:txBody>
      </p:sp>
      <p:sp>
        <p:nvSpPr>
          <p:cNvPr id="3" name="Google Shape;72;p15">
            <a:extLst>
              <a:ext uri="{FF2B5EF4-FFF2-40B4-BE49-F238E27FC236}">
                <a16:creationId xmlns:a16="http://schemas.microsoft.com/office/drawing/2014/main" id="{1B03A1D3-B8CA-5967-FE27-3D8B26C1CBA9}"/>
              </a:ext>
            </a:extLst>
          </p:cNvPr>
          <p:cNvSpPr txBox="1">
            <a:spLocks/>
          </p:cNvSpPr>
          <p:nvPr/>
        </p:nvSpPr>
        <p:spPr>
          <a:xfrm>
            <a:off x="315013" y="2576968"/>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orbel"/>
              <a:buNone/>
              <a:defRPr sz="28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a:t>gpt2</a:t>
            </a:r>
          </a:p>
        </p:txBody>
      </p:sp>
    </p:spTree>
    <p:extLst>
      <p:ext uri="{BB962C8B-B14F-4D97-AF65-F5344CB8AC3E}">
        <p14:creationId xmlns:p14="http://schemas.microsoft.com/office/powerpoint/2010/main" val="3334280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93986" y="231846"/>
            <a:ext cx="8520600" cy="572700"/>
          </a:xfrm>
          <a:prstGeom prst="rect">
            <a:avLst/>
          </a:prstGeom>
        </p:spPr>
        <p:txBody>
          <a:bodyPr spcFirstLastPara="1" wrap="square" lIns="91425" tIns="91425" rIns="91425" bIns="91425" anchor="t" anchorCtr="0">
            <a:normAutofit fontScale="90000"/>
          </a:bodyPr>
          <a:lstStyle/>
          <a:p>
            <a:r>
              <a:rPr lang="en-US"/>
              <a:t>Take Away Messages</a:t>
            </a:r>
            <a:endParaRPr lang="en"/>
          </a:p>
          <a:p>
            <a:endParaRPr lang="en"/>
          </a:p>
        </p:txBody>
      </p:sp>
      <p:sp>
        <p:nvSpPr>
          <p:cNvPr id="87" name="Google Shape;87;p17"/>
          <p:cNvSpPr txBox="1">
            <a:spLocks noGrp="1"/>
          </p:cNvSpPr>
          <p:nvPr>
            <p:ph type="body" idx="1"/>
          </p:nvPr>
        </p:nvSpPr>
        <p:spPr>
          <a:xfrm>
            <a:off x="7807" y="912082"/>
            <a:ext cx="3930459" cy="3416400"/>
          </a:xfrm>
          <a:prstGeom prst="rect">
            <a:avLst/>
          </a:prstGeom>
        </p:spPr>
        <p:txBody>
          <a:bodyPr spcFirstLastPara="1" wrap="square" lIns="91425" tIns="91425" rIns="91425" bIns="91425" anchor="t" anchorCtr="0">
            <a:normAutofit/>
          </a:bodyPr>
          <a:lstStyle/>
          <a:p>
            <a:pPr marL="0" indent="0">
              <a:lnSpc>
                <a:spcPct val="114999"/>
              </a:lnSpc>
              <a:spcAft>
                <a:spcPts val="1200"/>
              </a:spcAft>
              <a:buNone/>
            </a:pPr>
            <a:r>
              <a:rPr lang="en-US" sz="1600"/>
              <a:t>1.Low-order co-occurrence statistics impact reasoning tasks significantly</a:t>
            </a:r>
          </a:p>
          <a:p>
            <a:pPr marL="0" indent="0">
              <a:lnSpc>
                <a:spcPct val="114999"/>
              </a:lnSpc>
              <a:spcAft>
                <a:spcPts val="1200"/>
              </a:spcAft>
              <a:buNone/>
            </a:pPr>
            <a:endParaRPr lang="en-US" sz="1600"/>
          </a:p>
          <a:p>
            <a:pPr marL="0" indent="0">
              <a:lnSpc>
                <a:spcPct val="114999"/>
              </a:lnSpc>
              <a:spcAft>
                <a:spcPts val="1200"/>
              </a:spcAft>
              <a:buNone/>
            </a:pPr>
            <a:r>
              <a:rPr lang="en-US" sz="1600"/>
              <a:t>2.Pretraining data,  unknown black box?</a:t>
            </a:r>
          </a:p>
          <a:p>
            <a:pPr marL="0" indent="0">
              <a:lnSpc>
                <a:spcPct val="114999"/>
              </a:lnSpc>
              <a:spcAft>
                <a:spcPts val="1200"/>
              </a:spcAft>
              <a:buNone/>
            </a:pPr>
            <a:endParaRPr lang="en-US" sz="1600"/>
          </a:p>
          <a:p>
            <a:pPr marL="0" indent="0">
              <a:lnSpc>
                <a:spcPct val="114999"/>
              </a:lnSpc>
              <a:spcAft>
                <a:spcPts val="1200"/>
              </a:spcAft>
              <a:buNone/>
            </a:pPr>
            <a:r>
              <a:rPr lang="en-US" sz="1600"/>
              <a:t>3.Characterzing the impacting factors on reasoning ability is still an issue</a:t>
            </a:r>
          </a:p>
        </p:txBody>
      </p:sp>
      <p:sp>
        <p:nvSpPr>
          <p:cNvPr id="88" name="Google Shape;88;p17"/>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Clr>
                <a:schemeClr val="dk1"/>
              </a:buClr>
              <a:buSzPts val="1100"/>
              <a:buFont typeface="Arial"/>
              <a:buNone/>
            </a:pPr>
            <a:r>
              <a:rPr lang="en"/>
              <a:t>🔭: </a:t>
            </a:r>
            <a:r>
              <a:rPr lang="en" err="1"/>
              <a:t>Boyuan</a:t>
            </a:r>
            <a:r>
              <a:rPr lang="en"/>
              <a:t> Zheng, </a:t>
            </a:r>
            <a:r>
              <a:rPr lang="en" err="1"/>
              <a:t>Zhiqing</a:t>
            </a:r>
            <a:r>
              <a:rPr lang="en"/>
              <a:t> Zhong</a:t>
            </a:r>
            <a:endParaRPr/>
          </a:p>
        </p:txBody>
      </p:sp>
      <p:sp>
        <p:nvSpPr>
          <p:cNvPr id="2" name="TextBox 1">
            <a:extLst>
              <a:ext uri="{FF2B5EF4-FFF2-40B4-BE49-F238E27FC236}">
                <a16:creationId xmlns:a16="http://schemas.microsoft.com/office/drawing/2014/main" id="{C1880C36-2981-9FE9-88DD-EDC64B0CA168}"/>
              </a:ext>
            </a:extLst>
          </p:cNvPr>
          <p:cNvSpPr txBox="1"/>
          <p:nvPr/>
        </p:nvSpPr>
        <p:spPr>
          <a:xfrm>
            <a:off x="1594131" y="1432290"/>
            <a:ext cx="184731" cy="307777"/>
          </a:xfrm>
          <a:prstGeom prst="rect">
            <a:avLst/>
          </a:prstGeom>
          <a:noFill/>
        </p:spPr>
        <p:txBody>
          <a:bodyPr wrap="none" rtlCol="0">
            <a:spAutoFit/>
          </a:bodyPr>
          <a:lstStyle/>
          <a:p>
            <a:endParaRPr lang="en-US"/>
          </a:p>
        </p:txBody>
      </p:sp>
      <p:pic>
        <p:nvPicPr>
          <p:cNvPr id="3" name="Picture 3" descr="Letter&#10;&#10;Description automatically generated">
            <a:extLst>
              <a:ext uri="{FF2B5EF4-FFF2-40B4-BE49-F238E27FC236}">
                <a16:creationId xmlns:a16="http://schemas.microsoft.com/office/drawing/2014/main" id="{E6F7417A-283F-7AA7-CCD4-5C7AF51D5E81}"/>
              </a:ext>
            </a:extLst>
          </p:cNvPr>
          <p:cNvPicPr>
            <a:picLocks noChangeAspect="1"/>
          </p:cNvPicPr>
          <p:nvPr/>
        </p:nvPicPr>
        <p:blipFill>
          <a:blip r:embed="rId3"/>
          <a:stretch>
            <a:fillRect/>
          </a:stretch>
        </p:blipFill>
        <p:spPr>
          <a:xfrm>
            <a:off x="3898900" y="752475"/>
            <a:ext cx="5210628" cy="3810906"/>
          </a:xfrm>
          <a:prstGeom prst="rect">
            <a:avLst/>
          </a:prstGeom>
        </p:spPr>
      </p:pic>
    </p:spTree>
    <p:extLst>
      <p:ext uri="{BB962C8B-B14F-4D97-AF65-F5344CB8AC3E}">
        <p14:creationId xmlns:p14="http://schemas.microsoft.com/office/powerpoint/2010/main" val="37559632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US"/>
              <a:t>Short-Term Follow-Ups</a:t>
            </a:r>
          </a:p>
          <a:p>
            <a:endParaRPr lang="en"/>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nSpc>
                <a:spcPct val="114999"/>
              </a:lnSpc>
              <a:buNone/>
            </a:pPr>
            <a:r>
              <a:rPr lang="en-US"/>
              <a:t>Better benchmarks for reasoning ability considering the impact of the training data</a:t>
            </a:r>
          </a:p>
          <a:p>
            <a:pPr>
              <a:lnSpc>
                <a:spcPct val="114999"/>
              </a:lnSpc>
              <a:buNone/>
            </a:pPr>
            <a:endParaRPr lang="en-US"/>
          </a:p>
          <a:p>
            <a:pPr>
              <a:lnSpc>
                <a:spcPct val="114999"/>
              </a:lnSpc>
              <a:buNone/>
            </a:pPr>
            <a:r>
              <a:rPr lang="en-US"/>
              <a:t>1.Mathmatically and Logical as a playground</a:t>
            </a:r>
            <a:endParaRPr lang="en"/>
          </a:p>
          <a:p>
            <a:pPr>
              <a:lnSpc>
                <a:spcPct val="114999"/>
              </a:lnSpc>
              <a:buNone/>
            </a:pPr>
            <a:endParaRPr lang="en-US"/>
          </a:p>
          <a:p>
            <a:pPr>
              <a:lnSpc>
                <a:spcPct val="114999"/>
              </a:lnSpc>
              <a:buNone/>
            </a:pPr>
            <a:r>
              <a:rPr lang="en"/>
              <a:t>2.A benchmark without impact of the pretraining data </a:t>
            </a:r>
          </a:p>
          <a:p>
            <a:pPr>
              <a:lnSpc>
                <a:spcPct val="114999"/>
              </a:lnSpc>
              <a:buNone/>
            </a:pPr>
            <a:endParaRPr lang="en"/>
          </a:p>
          <a:p>
            <a:pPr>
              <a:lnSpc>
                <a:spcPct val="114999"/>
              </a:lnSpc>
              <a:buNone/>
            </a:pPr>
            <a:r>
              <a:rPr lang="en"/>
              <a:t>3.More general form of tasks (natural languages)</a:t>
            </a:r>
            <a:endParaRPr lang="en-US"/>
          </a:p>
        </p:txBody>
      </p:sp>
      <p:sp>
        <p:nvSpPr>
          <p:cNvPr id="88" name="Google Shape;88;p17"/>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Clr>
                <a:schemeClr val="dk1"/>
              </a:buClr>
              <a:buSzPts val="1100"/>
              <a:buFont typeface="Arial"/>
              <a:buNone/>
            </a:pPr>
            <a:r>
              <a:rPr lang="en"/>
              <a:t>🔭: </a:t>
            </a:r>
            <a:r>
              <a:rPr lang="en" err="1"/>
              <a:t>Boyuan</a:t>
            </a:r>
            <a:r>
              <a:rPr lang="en"/>
              <a:t> Zheng, </a:t>
            </a:r>
            <a:r>
              <a:rPr lang="en" err="1"/>
              <a:t>Zhiqing</a:t>
            </a:r>
            <a:r>
              <a:rPr lang="en"/>
              <a:t> Zhong</a:t>
            </a:r>
            <a:endParaRPr/>
          </a:p>
        </p:txBody>
      </p:sp>
      <p:sp>
        <p:nvSpPr>
          <p:cNvPr id="2" name="TextBox 1">
            <a:extLst>
              <a:ext uri="{FF2B5EF4-FFF2-40B4-BE49-F238E27FC236}">
                <a16:creationId xmlns:a16="http://schemas.microsoft.com/office/drawing/2014/main" id="{C1880C36-2981-9FE9-88DD-EDC64B0CA168}"/>
              </a:ext>
            </a:extLst>
          </p:cNvPr>
          <p:cNvSpPr txBox="1"/>
          <p:nvPr/>
        </p:nvSpPr>
        <p:spPr>
          <a:xfrm>
            <a:off x="1594131" y="1432290"/>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6713690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US"/>
              <a:t>What about 5 years impacts?</a:t>
            </a:r>
            <a:endParaRPr lang="en"/>
          </a:p>
          <a:p>
            <a:endParaRPr lang="en"/>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lnSpc>
                <a:spcPct val="114999"/>
              </a:lnSpc>
              <a:spcAft>
                <a:spcPts val="1200"/>
              </a:spcAft>
              <a:buNone/>
            </a:pPr>
            <a:r>
              <a:rPr lang="en-US"/>
              <a:t>More pretraining data aware benchmarks</a:t>
            </a:r>
          </a:p>
          <a:p>
            <a:pPr marL="285750" indent="-285750">
              <a:lnSpc>
                <a:spcPct val="114999"/>
              </a:lnSpc>
              <a:spcAft>
                <a:spcPts val="1200"/>
              </a:spcAft>
            </a:pPr>
            <a:r>
              <a:rPr lang="en-US"/>
              <a:t> Quantify the impact through a set of metrics/tools and use that to investigate how much the model is influenced</a:t>
            </a:r>
          </a:p>
          <a:p>
            <a:pPr marL="285750" indent="-285750">
              <a:lnSpc>
                <a:spcPct val="114999"/>
              </a:lnSpc>
              <a:spcAft>
                <a:spcPts val="1200"/>
              </a:spcAft>
            </a:pPr>
            <a:r>
              <a:rPr lang="en-US"/>
              <a:t>Remove data points heavily impacted by pretraining data out of the evaluation dataset</a:t>
            </a:r>
          </a:p>
          <a:p>
            <a:pPr marL="285750" indent="-285750">
              <a:lnSpc>
                <a:spcPct val="114999"/>
              </a:lnSpc>
              <a:spcAft>
                <a:spcPts val="1200"/>
              </a:spcAft>
            </a:pPr>
            <a:r>
              <a:rPr lang="en-US"/>
              <a:t>Consider the impact of pretraining data when building the evaluation dataset</a:t>
            </a:r>
          </a:p>
        </p:txBody>
      </p:sp>
      <p:sp>
        <p:nvSpPr>
          <p:cNvPr id="88" name="Google Shape;88;p17"/>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Clr>
                <a:schemeClr val="dk1"/>
              </a:buClr>
              <a:buSzPts val="1100"/>
              <a:buFont typeface="Arial"/>
              <a:buNone/>
            </a:pPr>
            <a:r>
              <a:rPr lang="en"/>
              <a:t>🔭: </a:t>
            </a:r>
            <a:r>
              <a:rPr lang="en" err="1"/>
              <a:t>Boyuan</a:t>
            </a:r>
            <a:r>
              <a:rPr lang="en"/>
              <a:t> Zheng, </a:t>
            </a:r>
            <a:r>
              <a:rPr lang="en" err="1"/>
              <a:t>Zhiqing</a:t>
            </a:r>
            <a:r>
              <a:rPr lang="en"/>
              <a:t> Zhong</a:t>
            </a:r>
            <a:endParaRPr/>
          </a:p>
        </p:txBody>
      </p:sp>
      <p:sp>
        <p:nvSpPr>
          <p:cNvPr id="2" name="TextBox 1">
            <a:extLst>
              <a:ext uri="{FF2B5EF4-FFF2-40B4-BE49-F238E27FC236}">
                <a16:creationId xmlns:a16="http://schemas.microsoft.com/office/drawing/2014/main" id="{C1880C36-2981-9FE9-88DD-EDC64B0CA168}"/>
              </a:ext>
            </a:extLst>
          </p:cNvPr>
          <p:cNvSpPr txBox="1"/>
          <p:nvPr/>
        </p:nvSpPr>
        <p:spPr>
          <a:xfrm>
            <a:off x="1594131" y="1432290"/>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563775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57835" y="320467"/>
            <a:ext cx="8520600" cy="1473911"/>
          </a:xfrm>
          <a:prstGeom prst="rect">
            <a:avLst/>
          </a:prstGeom>
        </p:spPr>
        <p:txBody>
          <a:bodyPr spcFirstLastPara="1" wrap="square" lIns="91425" tIns="91425" rIns="91425" bIns="91425" anchor="t" anchorCtr="0">
            <a:normAutofit/>
          </a:bodyPr>
          <a:lstStyle/>
          <a:p>
            <a:pPr algn="ctr"/>
            <a:r>
              <a:rPr lang="en"/>
              <a:t>Numerical reasoning</a:t>
            </a:r>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pic>
        <p:nvPicPr>
          <p:cNvPr id="4" name="Picture 4" descr="Calendar&#10;&#10;Description automatically generated">
            <a:extLst>
              <a:ext uri="{FF2B5EF4-FFF2-40B4-BE49-F238E27FC236}">
                <a16:creationId xmlns:a16="http://schemas.microsoft.com/office/drawing/2014/main" id="{5B88CC1C-4F21-2765-6C1D-CAC8314C8E21}"/>
              </a:ext>
            </a:extLst>
          </p:cNvPr>
          <p:cNvPicPr>
            <a:picLocks noChangeAspect="1"/>
          </p:cNvPicPr>
          <p:nvPr/>
        </p:nvPicPr>
        <p:blipFill>
          <a:blip r:embed="rId3"/>
          <a:stretch>
            <a:fillRect/>
          </a:stretch>
        </p:blipFill>
        <p:spPr>
          <a:xfrm>
            <a:off x="4655527" y="2139094"/>
            <a:ext cx="2705100" cy="1685925"/>
          </a:xfrm>
          <a:prstGeom prst="rect">
            <a:avLst/>
          </a:prstGeom>
        </p:spPr>
      </p:pic>
      <p:pic>
        <p:nvPicPr>
          <p:cNvPr id="5" name="Picture 5" descr="Icon&#10;&#10;Description automatically generated">
            <a:extLst>
              <a:ext uri="{FF2B5EF4-FFF2-40B4-BE49-F238E27FC236}">
                <a16:creationId xmlns:a16="http://schemas.microsoft.com/office/drawing/2014/main" id="{49E55D38-88F7-4FB8-BFD5-01727F8F188A}"/>
              </a:ext>
            </a:extLst>
          </p:cNvPr>
          <p:cNvPicPr>
            <a:picLocks noChangeAspect="1"/>
          </p:cNvPicPr>
          <p:nvPr/>
        </p:nvPicPr>
        <p:blipFill>
          <a:blip r:embed="rId4"/>
          <a:stretch>
            <a:fillRect/>
          </a:stretch>
        </p:blipFill>
        <p:spPr>
          <a:xfrm>
            <a:off x="1500187" y="1822572"/>
            <a:ext cx="2143125" cy="2143125"/>
          </a:xfrm>
          <a:prstGeom prst="rect">
            <a:avLst/>
          </a:prstGeom>
        </p:spPr>
      </p:pic>
    </p:spTree>
    <p:extLst>
      <p:ext uri="{BB962C8B-B14F-4D97-AF65-F5344CB8AC3E}">
        <p14:creationId xmlns:p14="http://schemas.microsoft.com/office/powerpoint/2010/main" val="1001848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Frequency Effects on Syntactic Rule Learning in Transformers</a:t>
            </a:r>
            <a:endParaRPr lang="en-US"/>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lnSpc>
                <a:spcPct val="114999"/>
              </a:lnSpc>
              <a:spcAft>
                <a:spcPts val="1200"/>
              </a:spcAft>
            </a:pPr>
            <a:r>
              <a:rPr lang="en-US"/>
              <a:t>using the case study of BERT’s performance on English subject–verb agreement. </a:t>
            </a:r>
            <a:endParaRPr lang="en-US">
              <a:latin typeface="Times New Roman"/>
            </a:endParaRPr>
          </a:p>
          <a:p>
            <a:pPr marL="285750" indent="-285750">
              <a:lnSpc>
                <a:spcPct val="114999"/>
              </a:lnSpc>
              <a:spcAft>
                <a:spcPts val="1200"/>
              </a:spcAft>
            </a:pPr>
            <a:r>
              <a:rPr lang="en-US"/>
              <a:t>train multiple instances of BERT from scratch, allowing us to perform a series of controlled interventions at pre-training time.</a:t>
            </a:r>
          </a:p>
          <a:p>
            <a:pPr marL="285750" indent="-285750">
              <a:lnSpc>
                <a:spcPct val="114999"/>
              </a:lnSpc>
              <a:spcAft>
                <a:spcPts val="1200"/>
              </a:spcAft>
            </a:pPr>
            <a:r>
              <a:rPr lang="en-US"/>
              <a:t>subject–verb pairs that never occurred in training</a:t>
            </a:r>
          </a:p>
          <a:p>
            <a:pPr marL="285750" indent="-285750">
              <a:lnSpc>
                <a:spcPct val="114999"/>
              </a:lnSpc>
              <a:spcAft>
                <a:spcPts val="1200"/>
              </a:spcAft>
            </a:pPr>
            <a:r>
              <a:rPr lang="en-US"/>
              <a:t>performance is heavily influenced by word frequency</a:t>
            </a:r>
          </a:p>
          <a:p>
            <a:pPr marL="285750" indent="-285750">
              <a:lnSpc>
                <a:spcPct val="114999"/>
              </a:lnSpc>
              <a:spcAft>
                <a:spcPts val="1200"/>
              </a:spcAft>
            </a:pPr>
            <a:r>
              <a:rPr lang="en-US"/>
              <a:t>What if we change the syntactic to logistic, semantic, etc.</a:t>
            </a:r>
          </a:p>
        </p:txBody>
      </p:sp>
      <p:sp>
        <p:nvSpPr>
          <p:cNvPr id="88" name="Google Shape;88;p17"/>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a:t>
            </a:r>
            <a:r>
              <a:rPr lang="en-US"/>
              <a:t>Boyuan Zheng, Zhiqing Zhong</a:t>
            </a:r>
          </a:p>
        </p:txBody>
      </p:sp>
    </p:spTree>
    <p:extLst>
      <p:ext uri="{BB962C8B-B14F-4D97-AF65-F5344CB8AC3E}">
        <p14:creationId xmlns:p14="http://schemas.microsoft.com/office/powerpoint/2010/main" val="34472633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err="1"/>
              <a:t>Shortcomes</a:t>
            </a:r>
            <a:r>
              <a:rPr lang="en"/>
              <a:t>...</a:t>
            </a:r>
            <a:endParaRPr lang="en-US"/>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lnSpc>
                <a:spcPct val="114999"/>
              </a:lnSpc>
              <a:spcAft>
                <a:spcPts val="1200"/>
              </a:spcAft>
            </a:pPr>
            <a:r>
              <a:rPr lang="en-US"/>
              <a:t>BERT appears to represent the correct rule but fails to predict agreement features for low frequency verb forms.</a:t>
            </a:r>
          </a:p>
          <a:p>
            <a:pPr marL="285750" indent="-285750">
              <a:lnSpc>
                <a:spcPct val="114999"/>
              </a:lnSpc>
              <a:spcAft>
                <a:spcPts val="1200"/>
              </a:spcAft>
            </a:pPr>
            <a:r>
              <a:rPr lang="en-US"/>
              <a:t>BERT fails to apply the rule when doing so requires overcoming strong item-specific priors.</a:t>
            </a:r>
          </a:p>
        </p:txBody>
      </p:sp>
      <p:sp>
        <p:nvSpPr>
          <p:cNvPr id="88" name="Google Shape;88;p17"/>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a:t>
            </a:r>
            <a:r>
              <a:rPr lang="en-US"/>
              <a:t>Boyuan Zheng, </a:t>
            </a:r>
            <a:r>
              <a:rPr lang="en-US" err="1"/>
              <a:t>Zhiqing</a:t>
            </a:r>
            <a:r>
              <a:rPr lang="en-US"/>
              <a:t> Zhong</a:t>
            </a:r>
          </a:p>
        </p:txBody>
      </p:sp>
    </p:spTree>
    <p:extLst>
      <p:ext uri="{BB962C8B-B14F-4D97-AF65-F5344CB8AC3E}">
        <p14:creationId xmlns:p14="http://schemas.microsoft.com/office/powerpoint/2010/main" val="1762073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53133" y="540275"/>
            <a:ext cx="2422876" cy="1224796"/>
          </a:xfrm>
          <a:prstGeom prst="rect">
            <a:avLst/>
          </a:prstGeom>
        </p:spPr>
        <p:txBody>
          <a:bodyPr spcFirstLastPara="1" wrap="square" lIns="91425" tIns="91425" rIns="91425" bIns="91425" anchor="t" anchorCtr="0">
            <a:normAutofit/>
          </a:bodyPr>
          <a:lstStyle/>
          <a:p>
            <a:pPr algn="ctr"/>
            <a:r>
              <a:rPr lang="en"/>
              <a:t>Background</a:t>
            </a:r>
          </a:p>
          <a:p>
            <a:pPr algn="ctr"/>
            <a:endParaRPr lang="en"/>
          </a:p>
        </p:txBody>
      </p:sp>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spTree>
    <p:extLst>
      <p:ext uri="{BB962C8B-B14F-4D97-AF65-F5344CB8AC3E}">
        <p14:creationId xmlns:p14="http://schemas.microsoft.com/office/powerpoint/2010/main" val="288436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sp>
        <p:nvSpPr>
          <p:cNvPr id="2" name="TextBox 1">
            <a:extLst>
              <a:ext uri="{FF2B5EF4-FFF2-40B4-BE49-F238E27FC236}">
                <a16:creationId xmlns:a16="http://schemas.microsoft.com/office/drawing/2014/main" id="{0BE19593-EC2B-7540-6025-673AE6644AB9}"/>
              </a:ext>
            </a:extLst>
          </p:cNvPr>
          <p:cNvSpPr txBox="1"/>
          <p:nvPr/>
        </p:nvSpPr>
        <p:spPr>
          <a:xfrm>
            <a:off x="1633903" y="1179634"/>
            <a:ext cx="596411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current evaluation schemes for the reasoning of large language models, often neglect or underestimate the impact of </a:t>
            </a:r>
            <a:r>
              <a:rPr lang="en-US" sz="1600" b="1">
                <a:solidFill>
                  <a:srgbClr val="FF0000"/>
                </a:solidFill>
                <a:latin typeface="Corbel"/>
              </a:rPr>
              <a:t>data leakage</a:t>
            </a:r>
          </a:p>
        </p:txBody>
      </p:sp>
      <p:sp>
        <p:nvSpPr>
          <p:cNvPr id="6" name="Google Shape;65;p14">
            <a:extLst>
              <a:ext uri="{FF2B5EF4-FFF2-40B4-BE49-F238E27FC236}">
                <a16:creationId xmlns:a16="http://schemas.microsoft.com/office/drawing/2014/main" id="{BB092576-AFF9-E96A-0F36-4BB338142527}"/>
              </a:ext>
            </a:extLst>
          </p:cNvPr>
          <p:cNvSpPr txBox="1">
            <a:spLocks/>
          </p:cNvSpPr>
          <p:nvPr/>
        </p:nvSpPr>
        <p:spPr>
          <a:xfrm>
            <a:off x="653133" y="540275"/>
            <a:ext cx="2422876" cy="122479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Corbel"/>
              <a:buNone/>
              <a:defRPr sz="28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
              <a:t>Background</a:t>
            </a:r>
          </a:p>
          <a:p>
            <a:pPr algn="ctr"/>
            <a:endParaRPr lang="en"/>
          </a:p>
        </p:txBody>
      </p:sp>
    </p:spTree>
    <p:extLst>
      <p:ext uri="{BB962C8B-B14F-4D97-AF65-F5344CB8AC3E}">
        <p14:creationId xmlns:p14="http://schemas.microsoft.com/office/powerpoint/2010/main" val="92790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sp>
        <p:nvSpPr>
          <p:cNvPr id="2" name="TextBox 1">
            <a:extLst>
              <a:ext uri="{FF2B5EF4-FFF2-40B4-BE49-F238E27FC236}">
                <a16:creationId xmlns:a16="http://schemas.microsoft.com/office/drawing/2014/main" id="{0BE19593-EC2B-7540-6025-673AE6644AB9}"/>
              </a:ext>
            </a:extLst>
          </p:cNvPr>
          <p:cNvSpPr txBox="1"/>
          <p:nvPr/>
        </p:nvSpPr>
        <p:spPr>
          <a:xfrm>
            <a:off x="1633903" y="1179634"/>
            <a:ext cx="596411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current evaluation schemes for the reasoning of large language models, often neglect or underestimate the impact of </a:t>
            </a:r>
            <a:r>
              <a:rPr lang="en-US" sz="1600" b="1">
                <a:solidFill>
                  <a:srgbClr val="FF0000"/>
                </a:solidFill>
                <a:latin typeface="Corbel"/>
              </a:rPr>
              <a:t>data leakage</a:t>
            </a:r>
          </a:p>
        </p:txBody>
      </p:sp>
      <p:sp>
        <p:nvSpPr>
          <p:cNvPr id="3" name="TextBox 2">
            <a:extLst>
              <a:ext uri="{FF2B5EF4-FFF2-40B4-BE49-F238E27FC236}">
                <a16:creationId xmlns:a16="http://schemas.microsoft.com/office/drawing/2014/main" id="{C5891399-574D-FFC2-4E41-F486FCDD9926}"/>
              </a:ext>
            </a:extLst>
          </p:cNvPr>
          <p:cNvSpPr txBox="1"/>
          <p:nvPr/>
        </p:nvSpPr>
        <p:spPr>
          <a:xfrm>
            <a:off x="848458" y="1984130"/>
            <a:ext cx="771817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A model that has learned to reason in the training phase should be able to generalize outside of the narrow context that it was trained in.</a:t>
            </a:r>
          </a:p>
        </p:txBody>
      </p:sp>
      <p:sp>
        <p:nvSpPr>
          <p:cNvPr id="7" name="Google Shape;65;p14">
            <a:extLst>
              <a:ext uri="{FF2B5EF4-FFF2-40B4-BE49-F238E27FC236}">
                <a16:creationId xmlns:a16="http://schemas.microsoft.com/office/drawing/2014/main" id="{A8DED6BA-09CF-A09B-4279-C178351A6AD2}"/>
              </a:ext>
            </a:extLst>
          </p:cNvPr>
          <p:cNvSpPr txBox="1">
            <a:spLocks noGrp="1"/>
          </p:cNvSpPr>
          <p:nvPr>
            <p:ph type="title"/>
          </p:nvPr>
        </p:nvSpPr>
        <p:spPr>
          <a:xfrm>
            <a:off x="653133" y="540275"/>
            <a:ext cx="2422876" cy="1224796"/>
          </a:xfrm>
          <a:prstGeom prst="rect">
            <a:avLst/>
          </a:prstGeom>
        </p:spPr>
        <p:txBody>
          <a:bodyPr spcFirstLastPara="1" wrap="square" lIns="91425" tIns="91425" rIns="91425" bIns="91425" anchor="t" anchorCtr="0">
            <a:normAutofit/>
          </a:bodyPr>
          <a:lstStyle/>
          <a:p>
            <a:pPr algn="ctr"/>
            <a:r>
              <a:rPr lang="en"/>
              <a:t>Background</a:t>
            </a:r>
          </a:p>
          <a:p>
            <a:pPr algn="ctr"/>
            <a:endParaRPr lang="en"/>
          </a:p>
        </p:txBody>
      </p:sp>
    </p:spTree>
    <p:extLst>
      <p:ext uri="{BB962C8B-B14F-4D97-AF65-F5344CB8AC3E}">
        <p14:creationId xmlns:p14="http://schemas.microsoft.com/office/powerpoint/2010/main" val="279537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4"/>
          <p:cNvSpPr txBox="1">
            <a:spLocks noGrp="1"/>
          </p:cNvSpPr>
          <p:nvPr>
            <p:ph type="body" idx="2"/>
          </p:nvPr>
        </p:nvSpPr>
        <p:spPr>
          <a:xfrm>
            <a:off x="93155" y="4695967"/>
            <a:ext cx="3155100" cy="453900"/>
          </a:xfrm>
          <a:prstGeom prst="rect">
            <a:avLst/>
          </a:prstGeom>
        </p:spPr>
        <p:txBody>
          <a:bodyPr spcFirstLastPara="1" wrap="square" lIns="91425" tIns="91425" rIns="91425" bIns="91425" anchor="t" anchorCtr="0">
            <a:normAutofit fontScale="55000" lnSpcReduction="20000"/>
          </a:bodyPr>
          <a:lstStyle/>
          <a:p>
            <a:pPr marL="0" indent="0">
              <a:spcAft>
                <a:spcPts val="1200"/>
              </a:spcAft>
              <a:buClr>
                <a:schemeClr val="dk1"/>
              </a:buClr>
              <a:buSzPts val="1100"/>
              <a:buNone/>
            </a:pPr>
            <a:r>
              <a:rPr lang="en"/>
              <a:t>✍️: Vicky Zeng, Neha Verma, </a:t>
            </a:r>
            <a:r>
              <a:rPr lang="en" err="1"/>
              <a:t>Lingfeng</a:t>
            </a:r>
            <a:r>
              <a:rPr lang="en"/>
              <a:t> Shen</a:t>
            </a:r>
            <a:endParaRPr/>
          </a:p>
        </p:txBody>
      </p:sp>
      <p:sp>
        <p:nvSpPr>
          <p:cNvPr id="2" name="TextBox 1">
            <a:extLst>
              <a:ext uri="{FF2B5EF4-FFF2-40B4-BE49-F238E27FC236}">
                <a16:creationId xmlns:a16="http://schemas.microsoft.com/office/drawing/2014/main" id="{0BE19593-EC2B-7540-6025-673AE6644AB9}"/>
              </a:ext>
            </a:extLst>
          </p:cNvPr>
          <p:cNvSpPr txBox="1"/>
          <p:nvPr/>
        </p:nvSpPr>
        <p:spPr>
          <a:xfrm>
            <a:off x="1633903" y="1179634"/>
            <a:ext cx="596411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current evaluation schemes for the reasoning of large language models, often neglect or underestimate the impact of </a:t>
            </a:r>
            <a:r>
              <a:rPr lang="en-US" sz="1600" b="1">
                <a:solidFill>
                  <a:srgbClr val="FF0000"/>
                </a:solidFill>
                <a:latin typeface="Corbel"/>
              </a:rPr>
              <a:t>data leakage</a:t>
            </a:r>
          </a:p>
        </p:txBody>
      </p:sp>
      <p:sp>
        <p:nvSpPr>
          <p:cNvPr id="3" name="TextBox 2">
            <a:extLst>
              <a:ext uri="{FF2B5EF4-FFF2-40B4-BE49-F238E27FC236}">
                <a16:creationId xmlns:a16="http://schemas.microsoft.com/office/drawing/2014/main" id="{C5891399-574D-FFC2-4E41-F486FCDD9926}"/>
              </a:ext>
            </a:extLst>
          </p:cNvPr>
          <p:cNvSpPr txBox="1"/>
          <p:nvPr/>
        </p:nvSpPr>
        <p:spPr>
          <a:xfrm>
            <a:off x="848458" y="1984130"/>
            <a:ext cx="771817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orbel"/>
              </a:rPr>
              <a:t>A model that has learned to reason in the training phase should be able to generalize outside of the narrow context that it was trained in.</a:t>
            </a:r>
          </a:p>
        </p:txBody>
      </p:sp>
      <p:pic>
        <p:nvPicPr>
          <p:cNvPr id="4" name="Picture 4">
            <a:extLst>
              <a:ext uri="{FF2B5EF4-FFF2-40B4-BE49-F238E27FC236}">
                <a16:creationId xmlns:a16="http://schemas.microsoft.com/office/drawing/2014/main" id="{EE77B1F0-2061-0638-43F1-2C0A51D39DDE}"/>
              </a:ext>
            </a:extLst>
          </p:cNvPr>
          <p:cNvPicPr>
            <a:picLocks noChangeAspect="1"/>
          </p:cNvPicPr>
          <p:nvPr/>
        </p:nvPicPr>
        <p:blipFill>
          <a:blip r:embed="rId3"/>
          <a:stretch>
            <a:fillRect/>
          </a:stretch>
        </p:blipFill>
        <p:spPr>
          <a:xfrm>
            <a:off x="1521565" y="3098836"/>
            <a:ext cx="1219933" cy="1219933"/>
          </a:xfrm>
          <a:prstGeom prst="rect">
            <a:avLst/>
          </a:prstGeom>
        </p:spPr>
      </p:pic>
      <p:cxnSp>
        <p:nvCxnSpPr>
          <p:cNvPr id="5" name="Straight Arrow Connector 4">
            <a:extLst>
              <a:ext uri="{FF2B5EF4-FFF2-40B4-BE49-F238E27FC236}">
                <a16:creationId xmlns:a16="http://schemas.microsoft.com/office/drawing/2014/main" id="{FFC6E3EC-3977-BE1C-80CA-74F956D61EE2}"/>
              </a:ext>
            </a:extLst>
          </p:cNvPr>
          <p:cNvCxnSpPr/>
          <p:nvPr/>
        </p:nvCxnSpPr>
        <p:spPr>
          <a:xfrm>
            <a:off x="2986454" y="3960934"/>
            <a:ext cx="753206" cy="445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D88BE4C-17F9-1933-470F-3429EFBBA3A7}"/>
              </a:ext>
            </a:extLst>
          </p:cNvPr>
          <p:cNvCxnSpPr>
            <a:cxnSpLocks/>
          </p:cNvCxnSpPr>
          <p:nvPr/>
        </p:nvCxnSpPr>
        <p:spPr>
          <a:xfrm flipV="1">
            <a:off x="2986452" y="3102218"/>
            <a:ext cx="775188" cy="529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7" descr="A picture containing text, clipart&#10;&#10;Description automatically generated">
            <a:extLst>
              <a:ext uri="{FF2B5EF4-FFF2-40B4-BE49-F238E27FC236}">
                <a16:creationId xmlns:a16="http://schemas.microsoft.com/office/drawing/2014/main" id="{190D9DEB-5DC3-EA82-3BDB-E1ECB18F8D61}"/>
              </a:ext>
            </a:extLst>
          </p:cNvPr>
          <p:cNvPicPr>
            <a:picLocks noChangeAspect="1"/>
          </p:cNvPicPr>
          <p:nvPr/>
        </p:nvPicPr>
        <p:blipFill>
          <a:blip r:embed="rId4"/>
          <a:stretch>
            <a:fillRect/>
          </a:stretch>
        </p:blipFill>
        <p:spPr>
          <a:xfrm>
            <a:off x="4226534" y="2654909"/>
            <a:ext cx="962026" cy="764199"/>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3446BBB8-EC45-2E30-95AE-02AE82AF1723}"/>
              </a:ext>
            </a:extLst>
          </p:cNvPr>
          <p:cNvPicPr>
            <a:picLocks noChangeAspect="1"/>
          </p:cNvPicPr>
          <p:nvPr/>
        </p:nvPicPr>
        <p:blipFill>
          <a:blip r:embed="rId4"/>
          <a:stretch>
            <a:fillRect/>
          </a:stretch>
        </p:blipFill>
        <p:spPr>
          <a:xfrm>
            <a:off x="4226534" y="3981082"/>
            <a:ext cx="962026" cy="764199"/>
          </a:xfrm>
          <a:prstGeom prst="rect">
            <a:avLst/>
          </a:prstGeom>
        </p:spPr>
      </p:pic>
      <p:sp>
        <p:nvSpPr>
          <p:cNvPr id="9" name="TextBox 8">
            <a:extLst>
              <a:ext uri="{FF2B5EF4-FFF2-40B4-BE49-F238E27FC236}">
                <a16:creationId xmlns:a16="http://schemas.microsoft.com/office/drawing/2014/main" id="{42E03F3C-D381-E3D4-6951-3321842C09B4}"/>
              </a:ext>
            </a:extLst>
          </p:cNvPr>
          <p:cNvSpPr txBox="1"/>
          <p:nvPr/>
        </p:nvSpPr>
        <p:spPr>
          <a:xfrm>
            <a:off x="5968080" y="2918012"/>
            <a:ext cx="136668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latin typeface="Corbel"/>
              </a:rPr>
              <a:t>Performance</a:t>
            </a:r>
          </a:p>
        </p:txBody>
      </p:sp>
      <p:sp>
        <p:nvSpPr>
          <p:cNvPr id="10" name="TextBox 9">
            <a:extLst>
              <a:ext uri="{FF2B5EF4-FFF2-40B4-BE49-F238E27FC236}">
                <a16:creationId xmlns:a16="http://schemas.microsoft.com/office/drawing/2014/main" id="{7A2DFE9B-BD3D-2F0F-42C7-EEB121C818C3}"/>
              </a:ext>
            </a:extLst>
          </p:cNvPr>
          <p:cNvSpPr txBox="1"/>
          <p:nvPr/>
        </p:nvSpPr>
        <p:spPr>
          <a:xfrm>
            <a:off x="5968080" y="4313833"/>
            <a:ext cx="13397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a:latin typeface="Corbel"/>
              </a:rPr>
              <a:t>Performance</a:t>
            </a:r>
          </a:p>
        </p:txBody>
      </p:sp>
      <p:sp>
        <p:nvSpPr>
          <p:cNvPr id="11" name="TextBox 10">
            <a:extLst>
              <a:ext uri="{FF2B5EF4-FFF2-40B4-BE49-F238E27FC236}">
                <a16:creationId xmlns:a16="http://schemas.microsoft.com/office/drawing/2014/main" id="{8C2084D7-D50C-3327-3C1E-0A3A5A46C8D2}"/>
              </a:ext>
            </a:extLst>
          </p:cNvPr>
          <p:cNvSpPr txBox="1"/>
          <p:nvPr/>
        </p:nvSpPr>
        <p:spPr>
          <a:xfrm>
            <a:off x="4132557" y="3455894"/>
            <a:ext cx="131289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rbel"/>
              </a:rPr>
              <a:t>Frequent data</a:t>
            </a:r>
            <a:endParaRPr lang="en-US"/>
          </a:p>
        </p:txBody>
      </p:sp>
      <p:sp>
        <p:nvSpPr>
          <p:cNvPr id="12" name="TextBox 11">
            <a:extLst>
              <a:ext uri="{FF2B5EF4-FFF2-40B4-BE49-F238E27FC236}">
                <a16:creationId xmlns:a16="http://schemas.microsoft.com/office/drawing/2014/main" id="{1EA7B865-632F-9571-D8B8-0B654BAAC3BB}"/>
              </a:ext>
            </a:extLst>
          </p:cNvPr>
          <p:cNvSpPr txBox="1"/>
          <p:nvPr/>
        </p:nvSpPr>
        <p:spPr>
          <a:xfrm>
            <a:off x="4051874" y="4746812"/>
            <a:ext cx="19650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rbel"/>
              </a:rPr>
              <a:t>Less frequent data</a:t>
            </a:r>
          </a:p>
        </p:txBody>
      </p:sp>
      <p:sp>
        <p:nvSpPr>
          <p:cNvPr id="16" name="Google Shape;65;p14">
            <a:extLst>
              <a:ext uri="{FF2B5EF4-FFF2-40B4-BE49-F238E27FC236}">
                <a16:creationId xmlns:a16="http://schemas.microsoft.com/office/drawing/2014/main" id="{F25C64B0-5FB8-94AE-DE7B-D78DA7ED0F31}"/>
              </a:ext>
            </a:extLst>
          </p:cNvPr>
          <p:cNvSpPr txBox="1">
            <a:spLocks noGrp="1"/>
          </p:cNvSpPr>
          <p:nvPr>
            <p:ph type="title"/>
          </p:nvPr>
        </p:nvSpPr>
        <p:spPr>
          <a:xfrm>
            <a:off x="653133" y="540275"/>
            <a:ext cx="2422876" cy="1224796"/>
          </a:xfrm>
          <a:prstGeom prst="rect">
            <a:avLst/>
          </a:prstGeom>
        </p:spPr>
        <p:txBody>
          <a:bodyPr spcFirstLastPara="1" wrap="square" lIns="91425" tIns="91425" rIns="91425" bIns="91425" anchor="t" anchorCtr="0">
            <a:normAutofit/>
          </a:bodyPr>
          <a:lstStyle/>
          <a:p>
            <a:pPr algn="ctr"/>
            <a:r>
              <a:rPr lang="en"/>
              <a:t>Background</a:t>
            </a:r>
          </a:p>
          <a:p>
            <a:pPr algn="ctr"/>
            <a:endParaRPr lang="en"/>
          </a:p>
        </p:txBody>
      </p:sp>
    </p:spTree>
    <p:extLst>
      <p:ext uri="{BB962C8B-B14F-4D97-AF65-F5344CB8AC3E}">
        <p14:creationId xmlns:p14="http://schemas.microsoft.com/office/powerpoint/2010/main" val="147478252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51</Slides>
  <Notes>43</Notes>
  <HiddenSlides>1</HiddenSlide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Simple Light</vt:lpstr>
      <vt:lpstr>Session #8:  Limits of In-Context Learning</vt:lpstr>
      <vt:lpstr>News: Whisper </vt:lpstr>
      <vt:lpstr>This Week's prompt </vt:lpstr>
      <vt:lpstr>Impact of Pretraining Term Frequencies on Few-Shot Reasoning</vt:lpstr>
      <vt:lpstr>Numerical reasoning</vt:lpstr>
      <vt:lpstr>Background </vt:lpstr>
      <vt:lpstr>PowerPoint Presentation</vt:lpstr>
      <vt:lpstr>Background </vt:lpstr>
      <vt:lpstr>Background </vt:lpstr>
      <vt:lpstr>Related Work</vt:lpstr>
      <vt:lpstr>A little question </vt:lpstr>
      <vt:lpstr>A little question </vt:lpstr>
      <vt:lpstr>A little question </vt:lpstr>
      <vt:lpstr>A little question </vt:lpstr>
      <vt:lpstr>Problems</vt:lpstr>
      <vt:lpstr>Instances</vt:lpstr>
      <vt:lpstr>Instances</vt:lpstr>
      <vt:lpstr>Frequency</vt:lpstr>
      <vt:lpstr>Task prompt templates</vt:lpstr>
      <vt:lpstr>Task prompt templates</vt:lpstr>
      <vt:lpstr>Task prompt templates</vt:lpstr>
      <vt:lpstr>Task prompt templates</vt:lpstr>
      <vt:lpstr>Performance Gap</vt:lpstr>
      <vt:lpstr>Experimental setup</vt:lpstr>
      <vt:lpstr>Pipeline for Data Construction</vt:lpstr>
      <vt:lpstr>Main Finding: Heavy dependence on pretraining frequency </vt:lpstr>
      <vt:lpstr>Main Finding: Heavy dependence on pretraining frequency</vt:lpstr>
      <vt:lpstr>Main Finding: Heavy dependence on pretraining frequency</vt:lpstr>
      <vt:lpstr>Additional Support: Performance Gap,  Inference vs Arithmetic Gap</vt:lpstr>
      <vt:lpstr>Outlier – Possible (limited) generalization</vt:lpstr>
      <vt:lpstr>Outlier – Possible (limited) generalization</vt:lpstr>
      <vt:lpstr>Model Size on Performance</vt:lpstr>
      <vt:lpstr>Overview of the paper</vt:lpstr>
      <vt:lpstr>Paper Summary  </vt:lpstr>
      <vt:lpstr>Strengths</vt:lpstr>
      <vt:lpstr>Strengths</vt:lpstr>
      <vt:lpstr>Strengths</vt:lpstr>
      <vt:lpstr>Strengths</vt:lpstr>
      <vt:lpstr>Strengths</vt:lpstr>
      <vt:lpstr>Weakness  </vt:lpstr>
      <vt:lpstr>Weakness  </vt:lpstr>
      <vt:lpstr>Weakness  </vt:lpstr>
      <vt:lpstr>Weakness  </vt:lpstr>
      <vt:lpstr>Weakness</vt:lpstr>
      <vt:lpstr>Models used for experiments</vt:lpstr>
      <vt:lpstr>gpt-neo-1.3B</vt:lpstr>
      <vt:lpstr>Take Away Messages </vt:lpstr>
      <vt:lpstr>Short-Term Follow-Ups </vt:lpstr>
      <vt:lpstr>What about 5 years impacts? </vt:lpstr>
      <vt:lpstr>Frequency Effects on Syntactic Rule Learning in Transformers</vt:lpstr>
      <vt:lpstr>Shortcomes...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revision>2</cp:revision>
  <dcterms:modified xsi:type="dcterms:W3CDTF">2022-09-22T19:16:24Z</dcterms:modified>
</cp:coreProperties>
</file>