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Black"/>
      <p:bold r:id="rId32"/>
      <p:boldItalic r:id="rId33"/>
    </p:embeddedFont>
    <p:embeddedFont>
      <p:font typeface="Roboto"/>
      <p:regular r:id="rId34"/>
      <p:bold r:id="rId35"/>
      <p:italic r:id="rId36"/>
      <p:boldItalic r:id="rId37"/>
    </p:embeddedFont>
    <p:embeddedFont>
      <p:font typeface="Delius"/>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Daniel Khashabi"/>
  <p:cmAuthor clrIdx="1" id="1" initials="" lastIdx="8" name="Dongwei Jiang"/>
  <p:cmAuthor clrIdx="2" id="2" initials="" lastIdx="5" name="chu pik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lack-boldItalic.fntdata"/><Relationship Id="rId10" Type="http://schemas.openxmlformats.org/officeDocument/2006/relationships/slide" Target="slides/slide4.xml"/><Relationship Id="rId32" Type="http://schemas.openxmlformats.org/officeDocument/2006/relationships/font" Target="fonts/RobotoBlack-bold.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Delius-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21T18:24:22.980">
    <p:pos x="6000" y="0"/>
    <p:text>Is there an implicit assumption that scoring (assigning logit/probablity) to a string is easier than sampling a new token? If so, let's articulate it.</p:text>
  </p:cm>
  <p:cm authorId="1" idx="1" dt="2024-10-21T18:24:22.980">
    <p:pos x="6000" y="0"/>
    <p:text>The assumption here is that scoring can be done in parallel, which is more efficient, while sampling a new token needs to be done auto-regressively. This is explained in comments (green ones) and I'll explain it in class</p:text>
  </p:cm>
  <p:cm authorId="0" idx="2" dt="2024-10-21T18:22:11.532">
    <p:pos x="6000" y="100"/>
    <p:text>There is so much here. I am wondering if it's possible to show the idea in a simpler terms before showing the full algorithm?</p:text>
  </p:cm>
  <p:cm authorId="1" idx="2" dt="2024-10-21T18:22:11.532">
    <p:pos x="6000" y="100"/>
    <p:text>We will explain the idea in simpler terms during the presentation of slide 2 and slide 3</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4-10-22T01:11:33.002">
    <p:pos x="6000" y="0"/>
    <p:text>is this necessary?</p:text>
  </p:cm>
  <p:cm authorId="2" idx="1" dt="2024-10-22T01:11:33.002">
    <p:pos x="6000" y="0"/>
    <p:text>It is also benefits brought by the speculative decoding algorithm, we can quickly mentioned it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4-10-22T01:10:28.507">
    <p:pos x="6000" y="0"/>
    <p:text>maybe useful to show the equation for wall-time calculation here?</p:text>
  </p:cm>
  <p:cm authorId="2" idx="2" dt="2024-10-22T01:10:28.507">
    <p:pos x="6000" y="0"/>
    <p:text>We probably need to use black board to write down the formula and show the derivation. I think it's fine not repeat show formula here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5" dt="2024-10-22T02:26:09.037">
    <p:pos x="6000" y="0"/>
    <p:text>for the current version, i only have 1 observation in the introduction</p:text>
  </p:cm>
  <p:cm authorId="2" idx="3" dt="2024-10-22T01:09:13.863">
    <p:pos x="6000" y="0"/>
    <p:text>?</p:text>
  </p:cm>
  <p:cm authorId="1" idx="6" dt="2024-10-22T02:26:09.037">
    <p:pos x="6000" y="0"/>
    <p:text>This should be observation 2</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7" dt="2024-10-22T01:09:04.379">
    <p:pos x="6000" y="0"/>
    <p:text>is this necessary?</p:text>
  </p:cm>
  <p:cm authorId="2" idx="4" dt="2024-10-22T01:09:04.379">
    <p:pos x="6000" y="0"/>
    <p:text>reinforce the point that the higher number of gamma may helps to boost the speed of running algorithm by reduce the frequency of calling target model.</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8" dt="2024-10-22T01:15:51.927">
    <p:pos x="6000" y="0"/>
    <p:text>maybe merge this with above?</p:text>
  </p:cm>
  <p:cm authorId="2" idx="5" dt="2024-10-22T01:15:51.927">
    <p:pos x="6000" y="0"/>
    <p:text>There's not enough space on previous page, I think it is fine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59ff4cf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59ff4cf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caaaec53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caaaec53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caaaec53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caaaec53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caaaec53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caaaec53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caaaec53d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caaaec53d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caaaec53d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caaaec53d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cb23f94b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0cb23f94b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cb23f94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cb23f94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cb23f94b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0cb23f94b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cb23f94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cb23f94b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caaaec53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caaaec53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Notably,</a:t>
            </a:r>
            <a:endParaRPr/>
          </a:p>
          <a:p>
            <a:pPr indent="0" lvl="0" marL="0" rtl="0" algn="l">
              <a:spcBef>
                <a:spcPts val="0"/>
              </a:spcBef>
              <a:spcAft>
                <a:spcPts val="0"/>
              </a:spcAft>
              <a:buNone/>
            </a:pPr>
            <a:r>
              <a:rPr lang="en"/>
              <a:t>Wisdom of Committees (Schwartz et al., 2020) leverages</a:t>
            </a:r>
            <a:endParaRPr/>
          </a:p>
          <a:p>
            <a:pPr indent="0" lvl="0" marL="0" rtl="0" algn="l">
              <a:spcBef>
                <a:spcPts val="0"/>
              </a:spcBef>
              <a:spcAft>
                <a:spcPts val="0"/>
              </a:spcAft>
              <a:buNone/>
            </a:pPr>
            <a:r>
              <a:rPr lang="en"/>
              <a:t>off-the-shelf smaller models, but is an adaptive computation</a:t>
            </a:r>
            <a:endParaRPr/>
          </a:p>
          <a:p>
            <a:pPr indent="0" lvl="0" marL="0" rtl="0" algn="l">
              <a:spcBef>
                <a:spcPts val="0"/>
              </a:spcBef>
              <a:spcAft>
                <a:spcPts val="0"/>
              </a:spcAft>
              <a:buNone/>
            </a:pPr>
            <a:r>
              <a:rPr lang="en"/>
              <a:t>approach, and so it uses a heuristic to determine when to</a:t>
            </a:r>
            <a:endParaRPr/>
          </a:p>
          <a:p>
            <a:pPr indent="0" lvl="0" marL="0" rtl="0" algn="l">
              <a:spcBef>
                <a:spcPts val="0"/>
              </a:spcBef>
              <a:spcAft>
                <a:spcPts val="0"/>
              </a:spcAft>
              <a:buNone/>
            </a:pPr>
            <a:r>
              <a:rPr lang="en"/>
              <a:t>stop, losing the guarantee of identical outputs to those of</a:t>
            </a:r>
            <a:endParaRPr/>
          </a:p>
          <a:p>
            <a:pPr indent="0" lvl="0" marL="0" rtl="0" algn="l">
              <a:spcBef>
                <a:spcPts val="0"/>
              </a:spcBef>
              <a:spcAft>
                <a:spcPts val="0"/>
              </a:spcAft>
              <a:buNone/>
            </a:pPr>
            <a:r>
              <a:rPr lang="en"/>
              <a:t>the target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Blockwise</a:t>
            </a:r>
            <a:endParaRPr/>
          </a:p>
          <a:p>
            <a:pPr indent="0" lvl="0" marL="0" rtl="0" algn="l">
              <a:spcBef>
                <a:spcPts val="0"/>
              </a:spcBef>
              <a:spcAft>
                <a:spcPts val="0"/>
              </a:spcAft>
              <a:buNone/>
            </a:pPr>
            <a:r>
              <a:rPr lang="en"/>
              <a:t>Parallel Decoding (Stern et al., 2018) decodes several tokens</a:t>
            </a:r>
            <a:endParaRPr/>
          </a:p>
          <a:p>
            <a:pPr indent="0" lvl="0" marL="0" rtl="0" algn="l">
              <a:spcBef>
                <a:spcPts val="0"/>
              </a:spcBef>
              <a:spcAft>
                <a:spcPts val="0"/>
              </a:spcAft>
              <a:buNone/>
            </a:pPr>
            <a:r>
              <a:rPr lang="en"/>
              <a:t>in parallel, similarly to our work. However, it only</a:t>
            </a:r>
            <a:endParaRPr/>
          </a:p>
          <a:p>
            <a:pPr indent="0" lvl="0" marL="0" rtl="0" algn="l">
              <a:spcBef>
                <a:spcPts val="0"/>
              </a:spcBef>
              <a:spcAft>
                <a:spcPts val="0"/>
              </a:spcAft>
              <a:buNone/>
            </a:pPr>
            <a:r>
              <a:rPr lang="en"/>
              <a:t>supports greedy decoding (temperature=0) and not the general</a:t>
            </a:r>
            <a:endParaRPr/>
          </a:p>
          <a:p>
            <a:pPr indent="0" lvl="0" marL="0" rtl="0" algn="l">
              <a:spcBef>
                <a:spcPts val="0"/>
              </a:spcBef>
              <a:spcAft>
                <a:spcPts val="0"/>
              </a:spcAft>
              <a:buNone/>
            </a:pPr>
            <a:r>
              <a:rPr lang="en"/>
              <a:t>stochastic setting, it requires additional training of a</a:t>
            </a:r>
            <a:endParaRPr/>
          </a:p>
          <a:p>
            <a:pPr indent="0" lvl="0" marL="0" rtl="0" algn="l">
              <a:spcBef>
                <a:spcPts val="0"/>
              </a:spcBef>
              <a:spcAft>
                <a:spcPts val="0"/>
              </a:spcAft>
              <a:buNone/>
            </a:pPr>
            <a:r>
              <a:rPr lang="en"/>
              <a:t>custom model, and focuses on preserving down-stream task</a:t>
            </a:r>
            <a:endParaRPr/>
          </a:p>
          <a:p>
            <a:pPr indent="0" lvl="0" marL="0" rtl="0" algn="l">
              <a:spcBef>
                <a:spcPts val="0"/>
              </a:spcBef>
              <a:spcAft>
                <a:spcPts val="0"/>
              </a:spcAft>
              <a:buNone/>
            </a:pPr>
            <a:r>
              <a:rPr lang="en"/>
              <a:t>quality, instead of guaranteeing identical outputs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cb23f94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cb23f94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0cb23f94b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0cb23f94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0cb23f94b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0cb23f94b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0cb23f94b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0cb23f94b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0cb23f94b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0cb23f94b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008763b8f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008763b8f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76c41d5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76c41d5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caaaec53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caaaec53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caaaec53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caaaec53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caaaec53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caaaec5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59ff4cf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59ff4cf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break this down for random variables X₁, X₂, ... Xₙ that are i.i.d.: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Expected value E(X) is defined as Σ(x * P(X=x)) - this is a theoretical calculation based on the probability distribution</a:t>
            </a:r>
            <a:endParaRPr/>
          </a:p>
          <a:p>
            <a:pPr indent="0" lvl="0" marL="0" rtl="0" algn="l">
              <a:spcBef>
                <a:spcPts val="0"/>
              </a:spcBef>
              <a:spcAft>
                <a:spcPts val="0"/>
              </a:spcAft>
              <a:buNone/>
            </a:pPr>
            <a:r>
              <a:rPr lang="en"/>
              <a:t>The average (X₁ + X₂ + ... + Xₙ)/n is a calculation based on observed values</a:t>
            </a:r>
            <a:endParaRPr/>
          </a:p>
          <a:p>
            <a:pPr indent="0" lvl="0" marL="0" rtl="0" algn="l">
              <a:spcBef>
                <a:spcPts val="0"/>
              </a:spcBef>
              <a:spcAft>
                <a:spcPts val="0"/>
              </a:spcAft>
              <a:buNone/>
            </a:pPr>
            <a:r>
              <a:rPr lang="en"/>
              <a:t>Law of Large Numbers says this average converges to the EXPECTED value, not just any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Because: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X_i has the same probability distribution (identically distributed)</a:t>
            </a:r>
            <a:endParaRPr/>
          </a:p>
          <a:p>
            <a:pPr indent="0" lvl="0" marL="0" rtl="0" algn="l">
              <a:spcBef>
                <a:spcPts val="0"/>
              </a:spcBef>
              <a:spcAft>
                <a:spcPts val="0"/>
              </a:spcAft>
              <a:buNone/>
            </a:pPr>
            <a:r>
              <a:rPr lang="en"/>
              <a:t>Each X_i contributes independently to the sum (independent)</a:t>
            </a:r>
            <a:endParaRPr/>
          </a:p>
          <a:p>
            <a:pPr indent="0" lvl="0" marL="0" rtl="0" algn="l">
              <a:spcBef>
                <a:spcPts val="0"/>
              </a:spcBef>
              <a:spcAft>
                <a:spcPts val="0"/>
              </a:spcAft>
              <a:buNone/>
            </a:pPr>
            <a:r>
              <a:rPr lang="en"/>
              <a:t>Therefore, when you take enough samples, you're essentially sampling the whole probability distribution according to its true probabilities</a:t>
            </a:r>
            <a:endParaRPr/>
          </a:p>
          <a:p>
            <a:pPr indent="0" lvl="0" marL="0" rtl="0" algn="l">
              <a:spcBef>
                <a:spcPts val="0"/>
              </a:spcBef>
              <a:spcAft>
                <a:spcPts val="0"/>
              </a:spcAft>
              <a:buNone/>
            </a:pPr>
            <a:r>
              <a:rPr lang="en"/>
              <a:t>So the average must converge to the weighted sum of values (weighted by their probabilities) - which is exactly the definition of expected value!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caaaec53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caaaec53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caaaec5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caaaec5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support of a probability distribution is the set of all possible values that a random variable can take with non-zero probability</a:t>
            </a:r>
            <a:br>
              <a:rPr lang="en"/>
            </a:br>
            <a:br>
              <a:rPr lang="en"/>
            </a:br>
            <a:r>
              <a:rPr lang="en"/>
              <a:t>For a discrete random variable X with probability mass function p(x), the expected value of a function g(X) is:</a:t>
            </a:r>
            <a:endParaRPr/>
          </a:p>
          <a:p>
            <a:pPr indent="0" lvl="0" marL="0" rtl="0" algn="l">
              <a:spcBef>
                <a:spcPts val="0"/>
              </a:spcBef>
              <a:spcAft>
                <a:spcPts val="0"/>
              </a:spcAft>
              <a:buNone/>
            </a:pPr>
            <a:r>
              <a:rPr lang="en"/>
              <a:t>E[g(X)] = Σ_x g(x) * p(x)</a:t>
            </a:r>
            <a:endParaRPr/>
          </a:p>
          <a:p>
            <a:pPr indent="0" lvl="0" marL="0" rtl="0" algn="l">
              <a:spcBef>
                <a:spcPts val="0"/>
              </a:spcBef>
              <a:spcAft>
                <a:spcPts val="0"/>
              </a:spcAft>
              <a:buNone/>
            </a:pPr>
            <a:r>
              <a:rPr lang="en"/>
              <a:t>In this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 is distributed according to q(x)</a:t>
            </a:r>
            <a:endParaRPr/>
          </a:p>
          <a:p>
            <a:pPr indent="0" lvl="0" marL="0" rtl="0" algn="l">
              <a:spcBef>
                <a:spcPts val="0"/>
              </a:spcBef>
              <a:spcAft>
                <a:spcPts val="0"/>
              </a:spcAft>
              <a:buNone/>
            </a:pPr>
            <a:r>
              <a:rPr lang="en"/>
              <a:t>g(x) is the function min(1, p(x)/q(x))</a:t>
            </a:r>
            <a:endParaRPr/>
          </a:p>
          <a:p>
            <a:pPr indent="0" lvl="0" marL="0" rtl="0" algn="l">
              <a:spcBef>
                <a:spcPts val="0"/>
              </a:spcBef>
              <a:spcAft>
                <a:spcPts val="0"/>
              </a:spcAft>
              <a:buNone/>
            </a:pPr>
            <a:r>
              <a:rPr lang="en"/>
              <a:t>So E[g(X)] = Σ_x min(1, p(x)/q(x)) * q(x)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Yes, this is a normal way to expand expectations! The key is that when you see E_x~q(x), it means you multiply by q(x) when you expand the sum. This is why probability theory writes expected values with a subscript showing the distribution.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000000"/>
              </a:buClr>
              <a:buSzPts val="1400"/>
              <a:buChar char="●"/>
              <a:defRPr sz="1400">
                <a:solidFill>
                  <a:srgbClr val="000000"/>
                </a:solidFill>
              </a:defRPr>
            </a:lvl1pPr>
            <a:lvl2pPr indent="-304800" lvl="1" marL="914400" rtl="0">
              <a:spcBef>
                <a:spcPts val="0"/>
              </a:spcBef>
              <a:spcAft>
                <a:spcPts val="0"/>
              </a:spcAft>
              <a:buClr>
                <a:srgbClr val="000000"/>
              </a:buClr>
              <a:buSzPts val="1200"/>
              <a:buChar char="○"/>
              <a:defRPr sz="1200">
                <a:solidFill>
                  <a:srgbClr val="000000"/>
                </a:solidFill>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000000"/>
              </a:buClr>
              <a:buSzPts val="1400"/>
              <a:buChar char="●"/>
              <a:defRPr sz="1400">
                <a:solidFill>
                  <a:srgbClr val="000000"/>
                </a:solidFill>
              </a:defRPr>
            </a:lvl1pPr>
            <a:lvl2pPr indent="-304800" lvl="1" marL="914400" rtl="0">
              <a:spcBef>
                <a:spcPts val="0"/>
              </a:spcBef>
              <a:spcAft>
                <a:spcPts val="0"/>
              </a:spcAft>
              <a:buClr>
                <a:srgbClr val="000000"/>
              </a:buClr>
              <a:buSzPts val="1200"/>
              <a:buChar char="○"/>
              <a:defRPr sz="1200">
                <a:solidFill>
                  <a:srgbClr val="000000"/>
                </a:solidFill>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4367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5.png"/><Relationship Id="rId4" Type="http://schemas.openxmlformats.org/officeDocument/2006/relationships/image" Target="../media/image41.png"/><Relationship Id="rId5" Type="http://schemas.openxmlformats.org/officeDocument/2006/relationships/image" Target="../media/image30.png"/><Relationship Id="rId6" Type="http://schemas.openxmlformats.org/officeDocument/2006/relationships/image" Target="../media/image34.png"/><Relationship Id="rId7" Type="http://schemas.openxmlformats.org/officeDocument/2006/relationships/image" Target="../media/image56.png"/><Relationship Id="rId8"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4.png"/><Relationship Id="rId4" Type="http://schemas.openxmlformats.org/officeDocument/2006/relationships/image" Target="../media/image42.png"/><Relationship Id="rId5" Type="http://schemas.openxmlformats.org/officeDocument/2006/relationships/image" Target="../media/image44.png"/><Relationship Id="rId6" Type="http://schemas.openxmlformats.org/officeDocument/2006/relationships/image" Target="../media/image49.png"/><Relationship Id="rId7" Type="http://schemas.openxmlformats.org/officeDocument/2006/relationships/image" Target="../media/image4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10" Type="http://schemas.openxmlformats.org/officeDocument/2006/relationships/image" Target="../media/image60.png"/><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34.png"/><Relationship Id="rId9" Type="http://schemas.openxmlformats.org/officeDocument/2006/relationships/image" Target="../media/image58.png"/><Relationship Id="rId5" Type="http://schemas.openxmlformats.org/officeDocument/2006/relationships/image" Target="../media/image62.png"/><Relationship Id="rId6" Type="http://schemas.openxmlformats.org/officeDocument/2006/relationships/image" Target="../media/image48.png"/><Relationship Id="rId7" Type="http://schemas.openxmlformats.org/officeDocument/2006/relationships/image" Target="../media/image44.png"/><Relationship Id="rId8"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comments" Target="../comments/comment2.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comments" Target="../comments/comment3.xml"/><Relationship Id="rId4" Type="http://schemas.openxmlformats.org/officeDocument/2006/relationships/image" Target="../media/image44.png"/><Relationship Id="rId5" Type="http://schemas.openxmlformats.org/officeDocument/2006/relationships/image" Target="../media/image65.png"/><Relationship Id="rId6"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4.png"/><Relationship Id="rId4" Type="http://schemas.openxmlformats.org/officeDocument/2006/relationships/image" Target="../media/image63.png"/><Relationship Id="rId5" Type="http://schemas.openxmlformats.org/officeDocument/2006/relationships/image" Target="../media/image69.png"/><Relationship Id="rId6" Type="http://schemas.openxmlformats.org/officeDocument/2006/relationships/image" Target="../media/image6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7.pn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3.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comments" Target="../comments/comment4.xml"/><Relationship Id="rId4" Type="http://schemas.openxmlformats.org/officeDocument/2006/relationships/image" Target="../media/image44.png"/><Relationship Id="rId5" Type="http://schemas.openxmlformats.org/officeDocument/2006/relationships/image" Target="../media/image61.png"/><Relationship Id="rId6"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comments" Target="../comments/comment5.xml"/><Relationship Id="rId4" Type="http://schemas.openxmlformats.org/officeDocument/2006/relationships/image" Target="../media/image67.png"/><Relationship Id="rId5" Type="http://schemas.openxmlformats.org/officeDocument/2006/relationships/image" Target="../media/image9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8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comments" Target="../comments/comment6.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3.png"/><Relationship Id="rId4" Type="http://schemas.openxmlformats.org/officeDocument/2006/relationships/image" Target="../media/image90.png"/><Relationship Id="rId5" Type="http://schemas.openxmlformats.org/officeDocument/2006/relationships/image" Target="../media/image89.png"/><Relationship Id="rId6" Type="http://schemas.openxmlformats.org/officeDocument/2006/relationships/image" Target="../media/image34.png"/><Relationship Id="rId7"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8.png"/><Relationship Id="rId13" Type="http://schemas.openxmlformats.org/officeDocument/2006/relationships/image" Target="../media/image9.png"/><Relationship Id="rId12"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81.png"/><Relationship Id="rId9" Type="http://schemas.openxmlformats.org/officeDocument/2006/relationships/image" Target="../media/image4.png"/><Relationship Id="rId14" Type="http://schemas.openxmlformats.org/officeDocument/2006/relationships/image" Target="../media/image15.png"/><Relationship Id="rId5" Type="http://schemas.openxmlformats.org/officeDocument/2006/relationships/image" Target="../media/image21.png"/><Relationship Id="rId6" Type="http://schemas.openxmlformats.org/officeDocument/2006/relationships/image" Target="../media/image2.png"/><Relationship Id="rId7" Type="http://schemas.openxmlformats.org/officeDocument/2006/relationships/image" Target="../media/image12.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86.png"/><Relationship Id="rId13" Type="http://schemas.openxmlformats.org/officeDocument/2006/relationships/image" Target="../media/image24.png"/><Relationship Id="rId12" Type="http://schemas.openxmlformats.org/officeDocument/2006/relationships/image" Target="../media/image25.png"/><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17.png"/><Relationship Id="rId7" Type="http://schemas.openxmlformats.org/officeDocument/2006/relationships/image" Target="../media/image5.png"/><Relationship Id="rId8"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8.png"/><Relationship Id="rId4" Type="http://schemas.openxmlformats.org/officeDocument/2006/relationships/image" Target="../media/image25.png"/><Relationship Id="rId5" Type="http://schemas.openxmlformats.org/officeDocument/2006/relationships/image" Target="../media/image14.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40.png"/><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74.png"/><Relationship Id="rId9" Type="http://schemas.openxmlformats.org/officeDocument/2006/relationships/image" Target="../media/image38.png"/><Relationship Id="rId5" Type="http://schemas.openxmlformats.org/officeDocument/2006/relationships/image" Target="../media/image23.png"/><Relationship Id="rId6" Type="http://schemas.openxmlformats.org/officeDocument/2006/relationships/image" Target="../media/image28.png"/><Relationship Id="rId7" Type="http://schemas.openxmlformats.org/officeDocument/2006/relationships/image" Target="../media/image73.png"/><Relationship Id="rId8"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0" y="2"/>
            <a:ext cx="9144000" cy="5143500"/>
          </a:xfrm>
          <a:prstGeom prst="rect">
            <a:avLst/>
          </a:prstGeom>
          <a:noFill/>
          <a:ln>
            <a:noFill/>
          </a:ln>
        </p:spPr>
      </p:pic>
      <p:sp>
        <p:nvSpPr>
          <p:cNvPr id="68" name="Google Shape;68;p13"/>
          <p:cNvSpPr txBox="1"/>
          <p:nvPr/>
        </p:nvSpPr>
        <p:spPr>
          <a:xfrm>
            <a:off x="390525" y="2319975"/>
            <a:ext cx="8222100" cy="12831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SzPts val="935"/>
              <a:buNone/>
            </a:pPr>
            <a:r>
              <a:t/>
            </a:r>
            <a:endParaRPr b="1" sz="2705">
              <a:solidFill>
                <a:srgbClr val="FFFFFF"/>
              </a:solidFill>
            </a:endParaRPr>
          </a:p>
        </p:txBody>
      </p:sp>
      <p:sp>
        <p:nvSpPr>
          <p:cNvPr id="69" name="Google Shape;69;p13"/>
          <p:cNvSpPr txBox="1"/>
          <p:nvPr/>
        </p:nvSpPr>
        <p:spPr>
          <a:xfrm>
            <a:off x="566475" y="4270505"/>
            <a:ext cx="8222100" cy="4329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solidFill>
                  <a:srgbClr val="FFFFFF"/>
                </a:solidFill>
              </a:rPr>
              <a:t>Dongwei Jiang, Yiran Zhong, Oct 22</a:t>
            </a:r>
            <a:endParaRPr sz="1800">
              <a:solidFill>
                <a:srgbClr val="FFFFFF"/>
              </a:solidFill>
            </a:endParaRPr>
          </a:p>
        </p:txBody>
      </p:sp>
      <p:sp>
        <p:nvSpPr>
          <p:cNvPr id="70" name="Google Shape;70;p13"/>
          <p:cNvSpPr txBox="1"/>
          <p:nvPr/>
        </p:nvSpPr>
        <p:spPr>
          <a:xfrm>
            <a:off x="460950" y="2571740"/>
            <a:ext cx="8222100" cy="128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2965">
                <a:solidFill>
                  <a:srgbClr val="FFFFFF"/>
                </a:solidFill>
              </a:rPr>
              <a:t>Fast Inference from Transformers via Speculative Decoding</a:t>
            </a:r>
            <a:endParaRPr sz="2965">
              <a:solidFill>
                <a:srgbClr val="FFFFFF"/>
              </a:solidFill>
            </a:endParaRPr>
          </a:p>
          <a:p>
            <a:pPr indent="0" lvl="0" marL="0" rtl="0" algn="l">
              <a:lnSpc>
                <a:spcPct val="115000"/>
              </a:lnSpc>
              <a:spcBef>
                <a:spcPts val="0"/>
              </a:spcBef>
              <a:spcAft>
                <a:spcPts val="0"/>
              </a:spcAft>
              <a:buSzPts val="1018"/>
              <a:buNone/>
            </a:pPr>
            <a:r>
              <a:t/>
            </a:r>
            <a:endParaRPr sz="2965">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Walltime improvement</a:t>
            </a:r>
            <a:endParaRPr sz="2400"/>
          </a:p>
        </p:txBody>
      </p:sp>
      <p:sp>
        <p:nvSpPr>
          <p:cNvPr id="226" name="Google Shape;226;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2"/>
          <p:cNvSpPr txBox="1"/>
          <p:nvPr/>
        </p:nvSpPr>
        <p:spPr>
          <a:xfrm>
            <a:off x="249025" y="919500"/>
            <a:ext cx="8582100" cy="3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To analyze improvement of the actual elapsed time for running algorithm of speculative decoding</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b="1" i="1" lang="en" sz="1800">
                <a:solidFill>
                  <a:schemeClr val="lt2"/>
                </a:solidFill>
                <a:latin typeface="Roboto"/>
                <a:ea typeface="Roboto"/>
                <a:cs typeface="Roboto"/>
                <a:sym typeface="Roboto"/>
              </a:rPr>
              <a:t>Reduction in calls</a:t>
            </a:r>
            <a:r>
              <a:rPr lang="en" sz="1800">
                <a:solidFill>
                  <a:schemeClr val="lt2"/>
                </a:solidFill>
                <a:latin typeface="Roboto"/>
                <a:ea typeface="Roboto"/>
                <a:cs typeface="Roboto"/>
                <a:sym typeface="Roboto"/>
              </a:rPr>
              <a:t>:                         (reduce the # of call to target model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b="1" i="1" lang="en" sz="1800">
                <a:solidFill>
                  <a:schemeClr val="lt2"/>
                </a:solidFill>
                <a:latin typeface="Roboto"/>
                <a:ea typeface="Roboto"/>
                <a:cs typeface="Roboto"/>
                <a:sym typeface="Roboto"/>
              </a:rPr>
              <a:t>Cost efficient</a:t>
            </a:r>
            <a:r>
              <a:rPr lang="en" sz="1800">
                <a:solidFill>
                  <a:schemeClr val="lt2"/>
                </a:solidFill>
                <a:latin typeface="Roboto"/>
                <a:ea typeface="Roboto"/>
                <a:cs typeface="Roboto"/>
                <a:sym typeface="Roboto"/>
              </a:rPr>
              <a:t>:  c (ratio of time for single run of approximation model           to target model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b="1" i="1" lang="en" sz="1800">
                <a:solidFill>
                  <a:schemeClr val="lt2"/>
                </a:solidFill>
                <a:latin typeface="Roboto"/>
                <a:ea typeface="Roboto"/>
                <a:cs typeface="Roboto"/>
                <a:sym typeface="Roboto"/>
              </a:rPr>
              <a:t>Expected cost producing a token</a:t>
            </a:r>
            <a:r>
              <a:rPr lang="en" sz="1800">
                <a:solidFill>
                  <a:schemeClr val="lt2"/>
                </a:solidFill>
                <a:latin typeface="Roboto"/>
                <a:ea typeface="Roboto"/>
                <a:cs typeface="Roboto"/>
                <a:sym typeface="Roboto"/>
              </a:rPr>
              <a:t>:                                              where T is cost of single decoding step.</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b="1" i="1" lang="en" sz="1800">
                <a:solidFill>
                  <a:schemeClr val="lt2"/>
                </a:solidFill>
                <a:latin typeface="Roboto"/>
                <a:ea typeface="Roboto"/>
                <a:cs typeface="Roboto"/>
                <a:sym typeface="Roboto"/>
              </a:rPr>
              <a:t>Improvement Factor</a:t>
            </a:r>
            <a:r>
              <a:rPr lang="en" sz="1800">
                <a:solidFill>
                  <a:schemeClr val="lt2"/>
                </a:solidFill>
                <a:latin typeface="Roboto"/>
                <a:ea typeface="Roboto"/>
                <a:cs typeface="Roboto"/>
                <a:sym typeface="Roboto"/>
              </a:rPr>
              <a:t>:                                       the higher value of alpha and lower c for</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better improvement </a:t>
            </a:r>
            <a:endParaRPr sz="1800">
              <a:solidFill>
                <a:schemeClr val="lt2"/>
              </a:solidFill>
              <a:latin typeface="Roboto"/>
              <a:ea typeface="Roboto"/>
              <a:cs typeface="Roboto"/>
              <a:sym typeface="Roboto"/>
            </a:endParaRPr>
          </a:p>
        </p:txBody>
      </p:sp>
      <p:pic>
        <p:nvPicPr>
          <p:cNvPr id="228" name="Google Shape;228;p22"/>
          <p:cNvPicPr preferRelativeResize="0"/>
          <p:nvPr/>
        </p:nvPicPr>
        <p:blipFill>
          <a:blip r:embed="rId3">
            <a:alphaModFix/>
          </a:blip>
          <a:stretch>
            <a:fillRect/>
          </a:stretch>
        </p:blipFill>
        <p:spPr>
          <a:xfrm>
            <a:off x="152400" y="4979700"/>
            <a:ext cx="12113" cy="11400"/>
          </a:xfrm>
          <a:prstGeom prst="rect">
            <a:avLst/>
          </a:prstGeom>
          <a:noFill/>
          <a:ln>
            <a:noFill/>
          </a:ln>
        </p:spPr>
      </p:pic>
      <p:pic>
        <p:nvPicPr>
          <p:cNvPr id="229" name="Google Shape;229;p22" title="[115,115,115,&quot;https://www.codecogs.com/eqnedit.php?latex=%5Cfrac%7B1-%5Calpha%20%5E%7B%5Cgamma%20%2B1%7D%7D%7B1-%5Calpha%20%7D#0&quot;]"/>
          <p:cNvPicPr preferRelativeResize="0"/>
          <p:nvPr/>
        </p:nvPicPr>
        <p:blipFill>
          <a:blip r:embed="rId4">
            <a:alphaModFix/>
          </a:blip>
          <a:stretch>
            <a:fillRect/>
          </a:stretch>
        </p:blipFill>
        <p:spPr>
          <a:xfrm>
            <a:off x="2337700" y="1682950"/>
            <a:ext cx="1023641" cy="602700"/>
          </a:xfrm>
          <a:prstGeom prst="rect">
            <a:avLst/>
          </a:prstGeom>
          <a:noFill/>
          <a:ln>
            <a:noFill/>
          </a:ln>
        </p:spPr>
      </p:pic>
      <p:pic>
        <p:nvPicPr>
          <p:cNvPr id="230" name="Google Shape;230;p22" title="[115,115,115,&quot;https://www.codecogs.com/eqnedit.php?latex=M_%7Bp%7D#0&quot;]"/>
          <p:cNvPicPr preferRelativeResize="0"/>
          <p:nvPr/>
        </p:nvPicPr>
        <p:blipFill>
          <a:blip r:embed="rId5">
            <a:alphaModFix/>
          </a:blip>
          <a:stretch>
            <a:fillRect/>
          </a:stretch>
        </p:blipFill>
        <p:spPr>
          <a:xfrm>
            <a:off x="7314250" y="1810352"/>
            <a:ext cx="396200" cy="305125"/>
          </a:xfrm>
          <a:prstGeom prst="rect">
            <a:avLst/>
          </a:prstGeom>
          <a:noFill/>
          <a:ln>
            <a:noFill/>
          </a:ln>
        </p:spPr>
      </p:pic>
      <p:pic>
        <p:nvPicPr>
          <p:cNvPr id="231" name="Google Shape;231;p22" title="[115,115,115,&quot;https://www.codecogs.com/eqnedit.php?latex=M_%7Bp%7D#0&quot;]"/>
          <p:cNvPicPr preferRelativeResize="0"/>
          <p:nvPr/>
        </p:nvPicPr>
        <p:blipFill>
          <a:blip r:embed="rId5">
            <a:alphaModFix/>
          </a:blip>
          <a:stretch>
            <a:fillRect/>
          </a:stretch>
        </p:blipFill>
        <p:spPr>
          <a:xfrm>
            <a:off x="1111200" y="2687775"/>
            <a:ext cx="460625" cy="354721"/>
          </a:xfrm>
          <a:prstGeom prst="rect">
            <a:avLst/>
          </a:prstGeom>
          <a:noFill/>
          <a:ln>
            <a:noFill/>
          </a:ln>
        </p:spPr>
      </p:pic>
      <p:pic>
        <p:nvPicPr>
          <p:cNvPr id="232" name="Google Shape;232;p22" title="[115,115,115,&quot;https://www.codecogs.com/eqnedit.php?latex=M_%7Bq%7D#0&quot;]"/>
          <p:cNvPicPr preferRelativeResize="0"/>
          <p:nvPr/>
        </p:nvPicPr>
        <p:blipFill>
          <a:blip r:embed="rId6">
            <a:alphaModFix/>
          </a:blip>
          <a:stretch>
            <a:fillRect/>
          </a:stretch>
        </p:blipFill>
        <p:spPr>
          <a:xfrm>
            <a:off x="7363525" y="2381250"/>
            <a:ext cx="460625" cy="362450"/>
          </a:xfrm>
          <a:prstGeom prst="rect">
            <a:avLst/>
          </a:prstGeom>
          <a:noFill/>
          <a:ln>
            <a:noFill/>
          </a:ln>
        </p:spPr>
      </p:pic>
      <p:pic>
        <p:nvPicPr>
          <p:cNvPr id="233" name="Google Shape;233;p22" title="[115,115,115,&quot;https://www.codecogs.com/eqnedit.php?latex=%5Cfrac%7B(c%5Cgamma%20%2B1)(1-%5Calpha%20)%7D%7B1-%5Calpha%20%5E%7B%5Cgamma%20%2B1%7D%7D%5Ccdot%20T#0&quot;]"/>
          <p:cNvPicPr preferRelativeResize="0"/>
          <p:nvPr/>
        </p:nvPicPr>
        <p:blipFill>
          <a:blip r:embed="rId7">
            <a:alphaModFix/>
          </a:blip>
          <a:stretch>
            <a:fillRect/>
          </a:stretch>
        </p:blipFill>
        <p:spPr>
          <a:xfrm>
            <a:off x="3848450" y="3042499"/>
            <a:ext cx="2289153" cy="602700"/>
          </a:xfrm>
          <a:prstGeom prst="rect">
            <a:avLst/>
          </a:prstGeom>
          <a:noFill/>
          <a:ln>
            <a:noFill/>
          </a:ln>
        </p:spPr>
      </p:pic>
      <p:pic>
        <p:nvPicPr>
          <p:cNvPr id="234" name="Google Shape;234;p22" title="[115,115,115,&quot;https://www.codecogs.com/eqnedit.php?latex=%5Cfrac%7B1-%5Calpha%20%5E%7B%5Cgamma%20%2B1%7D%7D%7B(1-%5Calpha%20)(%5Cgamma%20c%2B1)%7D#0&quot;]"/>
          <p:cNvPicPr preferRelativeResize="0"/>
          <p:nvPr/>
        </p:nvPicPr>
        <p:blipFill>
          <a:blip r:embed="rId8">
            <a:alphaModFix/>
          </a:blip>
          <a:stretch>
            <a:fillRect/>
          </a:stretch>
        </p:blipFill>
        <p:spPr>
          <a:xfrm>
            <a:off x="2652932" y="3931075"/>
            <a:ext cx="1770275" cy="65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Special case when </a:t>
            </a:r>
            <a:endParaRPr sz="2400"/>
          </a:p>
        </p:txBody>
      </p:sp>
      <p:sp>
        <p:nvSpPr>
          <p:cNvPr id="240" name="Google Shape;240;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3"/>
          <p:cNvSpPr txBox="1"/>
          <p:nvPr/>
        </p:nvSpPr>
        <p:spPr>
          <a:xfrm>
            <a:off x="239450" y="1024875"/>
            <a:ext cx="8610900" cy="36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When                 , there’s value of       provide improvement</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When</a:t>
            </a:r>
            <a:r>
              <a:rPr lang="en" sz="1800">
                <a:solidFill>
                  <a:srgbClr val="999999"/>
                </a:solidFill>
                <a:latin typeface="Roboto"/>
                <a:ea typeface="Roboto"/>
                <a:cs typeface="Roboto"/>
                <a:sym typeface="Roboto"/>
              </a:rPr>
              <a:t> </a:t>
            </a:r>
            <a:r>
              <a:rPr lang="en" sz="1500">
                <a:solidFill>
                  <a:srgbClr val="999999"/>
                </a:solidFill>
              </a:rPr>
              <a:t>              , </a:t>
            </a:r>
            <a:r>
              <a:rPr lang="en" sz="1800">
                <a:solidFill>
                  <a:schemeClr val="lt2"/>
                </a:solidFill>
                <a:latin typeface="Roboto"/>
                <a:ea typeface="Roboto"/>
                <a:cs typeface="Roboto"/>
                <a:sym typeface="Roboto"/>
              </a:rPr>
              <a:t>The </a:t>
            </a:r>
            <a:r>
              <a:rPr lang="en" sz="1800">
                <a:solidFill>
                  <a:schemeClr val="lt2"/>
                </a:solidFill>
                <a:latin typeface="Roboto"/>
                <a:ea typeface="Roboto"/>
                <a:cs typeface="Roboto"/>
                <a:sym typeface="Roboto"/>
              </a:rPr>
              <a:t>improvement</a:t>
            </a:r>
            <a:r>
              <a:rPr lang="en" sz="1800">
                <a:solidFill>
                  <a:schemeClr val="lt2"/>
                </a:solidFill>
                <a:latin typeface="Roboto"/>
                <a:ea typeface="Roboto"/>
                <a:cs typeface="Roboto"/>
                <a:sym typeface="Roboto"/>
              </a:rPr>
              <a:t> factor is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242" name="Google Shape;242;p23" title="[115,115,115,&quot;https://www.codecogs.com/eqnedit.php?latex=%5Cfrac%7B1-%5Calpha%20%5E%7B2%7D%7D%7B(1-%5Calpha%20)(c%2B1)%7D%20%3D%20%5Cfrac%7B1%2B%5Calpha%20%7D%7B1%2Bc%7D#0&quot;]"/>
          <p:cNvPicPr preferRelativeResize="0"/>
          <p:nvPr/>
        </p:nvPicPr>
        <p:blipFill>
          <a:blip r:embed="rId3">
            <a:alphaModFix/>
          </a:blip>
          <a:stretch>
            <a:fillRect/>
          </a:stretch>
        </p:blipFill>
        <p:spPr>
          <a:xfrm>
            <a:off x="4572000" y="1755400"/>
            <a:ext cx="2885927" cy="711650"/>
          </a:xfrm>
          <a:prstGeom prst="rect">
            <a:avLst/>
          </a:prstGeom>
          <a:noFill/>
          <a:ln>
            <a:noFill/>
          </a:ln>
        </p:spPr>
      </p:pic>
      <p:pic>
        <p:nvPicPr>
          <p:cNvPr id="243" name="Google Shape;243;p23" title="[255,255,255,&quot;https://www.codecogs.com/eqnedit.php?latex=%5Cgamma%20%3D%201#0&quot;]"/>
          <p:cNvPicPr preferRelativeResize="0"/>
          <p:nvPr/>
        </p:nvPicPr>
        <p:blipFill>
          <a:blip r:embed="rId4">
            <a:alphaModFix/>
          </a:blip>
          <a:stretch>
            <a:fillRect/>
          </a:stretch>
        </p:blipFill>
        <p:spPr>
          <a:xfrm>
            <a:off x="2830525" y="190700"/>
            <a:ext cx="661176" cy="254000"/>
          </a:xfrm>
          <a:prstGeom prst="rect">
            <a:avLst/>
          </a:prstGeom>
          <a:noFill/>
          <a:ln>
            <a:noFill/>
          </a:ln>
        </p:spPr>
      </p:pic>
      <p:pic>
        <p:nvPicPr>
          <p:cNvPr id="244" name="Google Shape;244;p23" title="[115,115,115,&quot;https://www.codecogs.com/eqnedit.php?latex=%5Cgamma#0&quot;]"/>
          <p:cNvPicPr preferRelativeResize="0"/>
          <p:nvPr/>
        </p:nvPicPr>
        <p:blipFill>
          <a:blip r:embed="rId5">
            <a:alphaModFix/>
          </a:blip>
          <a:stretch>
            <a:fillRect/>
          </a:stretch>
        </p:blipFill>
        <p:spPr>
          <a:xfrm>
            <a:off x="3615350" y="1122025"/>
            <a:ext cx="202160" cy="254000"/>
          </a:xfrm>
          <a:prstGeom prst="rect">
            <a:avLst/>
          </a:prstGeom>
          <a:noFill/>
          <a:ln>
            <a:noFill/>
          </a:ln>
        </p:spPr>
      </p:pic>
      <p:pic>
        <p:nvPicPr>
          <p:cNvPr id="245" name="Google Shape;245;p23" title="[66,66,66,&quot;https://www.codecogs.com/eqnedit.php?latex=%5Cgamma%20%3D%201#0&quot;]"/>
          <p:cNvPicPr preferRelativeResize="0"/>
          <p:nvPr/>
        </p:nvPicPr>
        <p:blipFill>
          <a:blip r:embed="rId6">
            <a:alphaModFix/>
          </a:blip>
          <a:stretch>
            <a:fillRect/>
          </a:stretch>
        </p:blipFill>
        <p:spPr>
          <a:xfrm>
            <a:off x="968075" y="1984225"/>
            <a:ext cx="661175" cy="254006"/>
          </a:xfrm>
          <a:prstGeom prst="rect">
            <a:avLst/>
          </a:prstGeom>
          <a:noFill/>
          <a:ln>
            <a:noFill/>
          </a:ln>
        </p:spPr>
      </p:pic>
      <p:pic>
        <p:nvPicPr>
          <p:cNvPr id="246" name="Google Shape;246;p23" title="[115,115,115,&quot;https://www.codecogs.com/eqnedit.php?latex=%5Calpha%20%3E%20c#0&quot;]"/>
          <p:cNvPicPr preferRelativeResize="0"/>
          <p:nvPr/>
        </p:nvPicPr>
        <p:blipFill>
          <a:blip r:embed="rId7">
            <a:alphaModFix/>
          </a:blip>
          <a:stretch>
            <a:fillRect/>
          </a:stretch>
        </p:blipFill>
        <p:spPr>
          <a:xfrm>
            <a:off x="968075" y="1153775"/>
            <a:ext cx="791482" cy="19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Number of Arithmetic operations</a:t>
            </a:r>
            <a:endParaRPr sz="2400"/>
          </a:p>
        </p:txBody>
      </p:sp>
      <p:sp>
        <p:nvSpPr>
          <p:cNvPr id="252" name="Google Shape;252;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24"/>
          <p:cNvSpPr txBox="1"/>
          <p:nvPr/>
        </p:nvSpPr>
        <p:spPr>
          <a:xfrm>
            <a:off x="249025" y="929075"/>
            <a:ext cx="8476800" cy="36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lt2"/>
                </a:solidFill>
                <a:latin typeface="Roboto"/>
                <a:ea typeface="Roboto"/>
                <a:cs typeface="Roboto"/>
                <a:sym typeface="Roboto"/>
              </a:rPr>
              <a:t>Purpose</a:t>
            </a:r>
            <a:r>
              <a:rPr lang="en" sz="1800">
                <a:solidFill>
                  <a:schemeClr val="lt2"/>
                </a:solidFill>
                <a:latin typeface="Roboto"/>
                <a:ea typeface="Roboto"/>
                <a:cs typeface="Roboto"/>
                <a:sym typeface="Roboto"/>
              </a:rPr>
              <a:t>: Analyze how speculative decoding impacts the total number of arithmetic operations compared to standard decoding.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500">
                <a:solidFill>
                  <a:schemeClr val="lt2"/>
                </a:solidFill>
              </a:rPr>
              <a:t>Speculative decoding involve</a:t>
            </a:r>
            <a:r>
              <a:rPr lang="en" sz="1800">
                <a:solidFill>
                  <a:schemeClr val="lt2"/>
                </a:solidFill>
                <a:latin typeface="Roboto"/>
                <a:ea typeface="Roboto"/>
                <a:cs typeface="Roboto"/>
                <a:sym typeface="Roboto"/>
              </a:rPr>
              <a:t> </a:t>
            </a:r>
            <a:r>
              <a:rPr lang="en" sz="1800">
                <a:solidFill>
                  <a:schemeClr val="lt2"/>
                </a:solidFill>
                <a:latin typeface="Roboto"/>
                <a:ea typeface="Roboto"/>
                <a:cs typeface="Roboto"/>
                <a:sym typeface="Roboto"/>
              </a:rPr>
              <a:t> </a:t>
            </a:r>
            <a:r>
              <a:rPr lang="en" sz="1500">
                <a:solidFill>
                  <a:schemeClr val="lt2"/>
                </a:solidFill>
              </a:rPr>
              <a:t>           parallel runs of          it increase the number of concurrent arithmetic operations by a factor of             . </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rPr lang="en" sz="1500">
                <a:solidFill>
                  <a:schemeClr val="lt2"/>
                </a:solidFill>
              </a:rPr>
              <a:t>Increase concurrency will cause the unnecessary additional computation if samples were rejected. </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254" name="Google Shape;254;p24" title="[115,115,115,&quot;https://www.codecogs.com/eqnedit.php?latex=M_%7Bp%7D#0&quot;]"/>
          <p:cNvPicPr preferRelativeResize="0"/>
          <p:nvPr/>
        </p:nvPicPr>
        <p:blipFill>
          <a:blip r:embed="rId3">
            <a:alphaModFix/>
          </a:blip>
          <a:stretch>
            <a:fillRect/>
          </a:stretch>
        </p:blipFill>
        <p:spPr>
          <a:xfrm>
            <a:off x="4862400" y="2143400"/>
            <a:ext cx="333875" cy="257100"/>
          </a:xfrm>
          <a:prstGeom prst="rect">
            <a:avLst/>
          </a:prstGeom>
          <a:noFill/>
          <a:ln>
            <a:noFill/>
          </a:ln>
        </p:spPr>
      </p:pic>
      <p:pic>
        <p:nvPicPr>
          <p:cNvPr id="255" name="Google Shape;255;p24" title="[115,115,115,&quot;https://www.codecogs.com/eqnedit.php?latex=%5Cgamma%20%2B%201#0&quot;]"/>
          <p:cNvPicPr preferRelativeResize="0"/>
          <p:nvPr/>
        </p:nvPicPr>
        <p:blipFill>
          <a:blip r:embed="rId4">
            <a:alphaModFix/>
          </a:blip>
          <a:stretch>
            <a:fillRect/>
          </a:stretch>
        </p:blipFill>
        <p:spPr>
          <a:xfrm>
            <a:off x="3369900" y="2400500"/>
            <a:ext cx="522160" cy="211125"/>
          </a:xfrm>
          <a:prstGeom prst="rect">
            <a:avLst/>
          </a:prstGeom>
          <a:noFill/>
          <a:ln>
            <a:noFill/>
          </a:ln>
        </p:spPr>
      </p:pic>
      <p:pic>
        <p:nvPicPr>
          <p:cNvPr id="256" name="Google Shape;256;p24" title="[115,115,115,&quot;https://www.codecogs.com/eqnedit.php?latex=%5Cgamma%20%2B%201#0&quot;]"/>
          <p:cNvPicPr preferRelativeResize="0"/>
          <p:nvPr/>
        </p:nvPicPr>
        <p:blipFill>
          <a:blip r:embed="rId4">
            <a:alphaModFix/>
          </a:blip>
          <a:stretch>
            <a:fillRect/>
          </a:stretch>
        </p:blipFill>
        <p:spPr>
          <a:xfrm>
            <a:off x="2847725" y="2140194"/>
            <a:ext cx="522175" cy="2111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Expected factor of increase</a:t>
            </a:r>
            <a:endParaRPr sz="2400"/>
          </a:p>
        </p:txBody>
      </p:sp>
      <p:sp>
        <p:nvSpPr>
          <p:cNvPr id="262" name="Google Shape;262;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25"/>
          <p:cNvSpPr txBox="1"/>
          <p:nvPr/>
        </p:nvSpPr>
        <p:spPr>
          <a:xfrm>
            <a:off x="268200" y="976975"/>
            <a:ext cx="8524500" cy="36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Suppose single run of        has      operations, and       has          operations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The     run for        and the            run in parallel for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Total operation: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We normalize (show total operations of speculative decoding compare to the standard decoding) it by      and dividing by expected number of tokens.</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The expected factor of increase in operations: </a:t>
            </a:r>
            <a:endParaRPr sz="1800">
              <a:solidFill>
                <a:schemeClr val="lt2"/>
              </a:solidFill>
              <a:latin typeface="Roboto"/>
              <a:ea typeface="Roboto"/>
              <a:cs typeface="Roboto"/>
              <a:sym typeface="Roboto"/>
            </a:endParaRPr>
          </a:p>
        </p:txBody>
      </p:sp>
      <p:pic>
        <p:nvPicPr>
          <p:cNvPr id="264" name="Google Shape;264;p25" title="[115,115,115,&quot;https://www.codecogs.com/eqnedit.php?latex=M_%7Bp%7D#0&quot;]"/>
          <p:cNvPicPr preferRelativeResize="0"/>
          <p:nvPr/>
        </p:nvPicPr>
        <p:blipFill>
          <a:blip r:embed="rId3">
            <a:alphaModFix/>
          </a:blip>
          <a:stretch>
            <a:fillRect/>
          </a:stretch>
        </p:blipFill>
        <p:spPr>
          <a:xfrm>
            <a:off x="2624000" y="1122675"/>
            <a:ext cx="296900" cy="228639"/>
          </a:xfrm>
          <a:prstGeom prst="rect">
            <a:avLst/>
          </a:prstGeom>
          <a:noFill/>
          <a:ln>
            <a:noFill/>
          </a:ln>
        </p:spPr>
      </p:pic>
      <p:pic>
        <p:nvPicPr>
          <p:cNvPr id="265" name="Google Shape;265;p25" title="[115,115,115,&quot;https://www.codecogs.com/eqnedit.php?latex=M_%7Bq%7D#0&quot;]"/>
          <p:cNvPicPr preferRelativeResize="0"/>
          <p:nvPr/>
        </p:nvPicPr>
        <p:blipFill>
          <a:blip r:embed="rId4">
            <a:alphaModFix/>
          </a:blip>
          <a:stretch>
            <a:fillRect/>
          </a:stretch>
        </p:blipFill>
        <p:spPr>
          <a:xfrm>
            <a:off x="5317825" y="1101127"/>
            <a:ext cx="296900" cy="233620"/>
          </a:xfrm>
          <a:prstGeom prst="rect">
            <a:avLst/>
          </a:prstGeom>
          <a:noFill/>
          <a:ln>
            <a:noFill/>
          </a:ln>
        </p:spPr>
      </p:pic>
      <p:pic>
        <p:nvPicPr>
          <p:cNvPr id="266" name="Google Shape;266;p25" title="[115,115,115,&quot;https://www.codecogs.com/eqnedit.php?latex=%5Cwidehat%7BT%7D#0&quot;]"/>
          <p:cNvPicPr preferRelativeResize="0"/>
          <p:nvPr/>
        </p:nvPicPr>
        <p:blipFill>
          <a:blip r:embed="rId5">
            <a:alphaModFix/>
          </a:blip>
          <a:stretch>
            <a:fillRect/>
          </a:stretch>
        </p:blipFill>
        <p:spPr>
          <a:xfrm>
            <a:off x="3454400" y="1058100"/>
            <a:ext cx="194875" cy="276525"/>
          </a:xfrm>
          <a:prstGeom prst="rect">
            <a:avLst/>
          </a:prstGeom>
          <a:noFill/>
          <a:ln>
            <a:noFill/>
          </a:ln>
        </p:spPr>
      </p:pic>
      <p:pic>
        <p:nvPicPr>
          <p:cNvPr id="267" name="Google Shape;267;p25" title="[115,115,115,&quot;https://www.codecogs.com/eqnedit.php?latex=c%5Ccdot%20%5Cwidehat%7BT%7D#0&quot;]"/>
          <p:cNvPicPr preferRelativeResize="0"/>
          <p:nvPr/>
        </p:nvPicPr>
        <p:blipFill>
          <a:blip r:embed="rId6">
            <a:alphaModFix/>
          </a:blip>
          <a:stretch>
            <a:fillRect/>
          </a:stretch>
        </p:blipFill>
        <p:spPr>
          <a:xfrm>
            <a:off x="6107150" y="1079550"/>
            <a:ext cx="425175" cy="233625"/>
          </a:xfrm>
          <a:prstGeom prst="rect">
            <a:avLst/>
          </a:prstGeom>
          <a:noFill/>
          <a:ln>
            <a:noFill/>
          </a:ln>
        </p:spPr>
      </p:pic>
      <p:pic>
        <p:nvPicPr>
          <p:cNvPr id="268" name="Google Shape;268;p25" title="[115,115,115,&quot;https://www.codecogs.com/eqnedit.php?latex=%5Cgamma#0&quot;]"/>
          <p:cNvPicPr preferRelativeResize="0"/>
          <p:nvPr/>
        </p:nvPicPr>
        <p:blipFill>
          <a:blip r:embed="rId7">
            <a:alphaModFix/>
          </a:blip>
          <a:stretch>
            <a:fillRect/>
          </a:stretch>
        </p:blipFill>
        <p:spPr>
          <a:xfrm>
            <a:off x="802525" y="1669125"/>
            <a:ext cx="151622" cy="190500"/>
          </a:xfrm>
          <a:prstGeom prst="rect">
            <a:avLst/>
          </a:prstGeom>
          <a:noFill/>
          <a:ln>
            <a:noFill/>
          </a:ln>
        </p:spPr>
      </p:pic>
      <p:pic>
        <p:nvPicPr>
          <p:cNvPr id="269" name="Google Shape;269;p25" title="[115,115,115,&quot;https://www.codecogs.com/eqnedit.php?latex=M_%7Bq%7D#0&quot;]"/>
          <p:cNvPicPr preferRelativeResize="0"/>
          <p:nvPr/>
        </p:nvPicPr>
        <p:blipFill>
          <a:blip r:embed="rId4">
            <a:alphaModFix/>
          </a:blip>
          <a:stretch>
            <a:fillRect/>
          </a:stretch>
        </p:blipFill>
        <p:spPr>
          <a:xfrm>
            <a:off x="1786125" y="1669125"/>
            <a:ext cx="296906" cy="233625"/>
          </a:xfrm>
          <a:prstGeom prst="rect">
            <a:avLst/>
          </a:prstGeom>
          <a:noFill/>
          <a:ln>
            <a:noFill/>
          </a:ln>
        </p:spPr>
      </p:pic>
      <p:pic>
        <p:nvPicPr>
          <p:cNvPr id="270" name="Google Shape;270;p25" title="[115,115,115,&quot;https://www.codecogs.com/eqnedit.php?latex=%5Cgamma%20%2B%201#0&quot;]"/>
          <p:cNvPicPr preferRelativeResize="0"/>
          <p:nvPr/>
        </p:nvPicPr>
        <p:blipFill>
          <a:blip r:embed="rId8">
            <a:alphaModFix/>
          </a:blip>
          <a:stretch>
            <a:fillRect/>
          </a:stretch>
        </p:blipFill>
        <p:spPr>
          <a:xfrm>
            <a:off x="2994450" y="1625582"/>
            <a:ext cx="548700" cy="221856"/>
          </a:xfrm>
          <a:prstGeom prst="rect">
            <a:avLst/>
          </a:prstGeom>
          <a:noFill/>
          <a:ln>
            <a:noFill/>
          </a:ln>
        </p:spPr>
      </p:pic>
      <p:pic>
        <p:nvPicPr>
          <p:cNvPr id="271" name="Google Shape;271;p25" title="[115,115,115,&quot;https://www.codecogs.com/eqnedit.php?latex=M_%7Bp%7D#0&quot;]"/>
          <p:cNvPicPr preferRelativeResize="0"/>
          <p:nvPr/>
        </p:nvPicPr>
        <p:blipFill>
          <a:blip r:embed="rId3">
            <a:alphaModFix/>
          </a:blip>
          <a:stretch>
            <a:fillRect/>
          </a:stretch>
        </p:blipFill>
        <p:spPr>
          <a:xfrm>
            <a:off x="5373975" y="1650050"/>
            <a:ext cx="296900" cy="228639"/>
          </a:xfrm>
          <a:prstGeom prst="rect">
            <a:avLst/>
          </a:prstGeom>
          <a:noFill/>
          <a:ln>
            <a:noFill/>
          </a:ln>
        </p:spPr>
      </p:pic>
      <p:pic>
        <p:nvPicPr>
          <p:cNvPr id="272" name="Google Shape;272;p25" title="[115,115,115,&quot;https://www.codecogs.com/eqnedit.php?latex=%5Cwidehat%7BT%7Dc%5Cgamma%20%2B%20%5Cwidehat%7BT%7D(%5Cgamma%20%2B1)#0&quot;]"/>
          <p:cNvPicPr preferRelativeResize="0"/>
          <p:nvPr/>
        </p:nvPicPr>
        <p:blipFill>
          <a:blip r:embed="rId9">
            <a:alphaModFix/>
          </a:blip>
          <a:stretch>
            <a:fillRect/>
          </a:stretch>
        </p:blipFill>
        <p:spPr>
          <a:xfrm>
            <a:off x="2088950" y="2138400"/>
            <a:ext cx="1812517" cy="348350"/>
          </a:xfrm>
          <a:prstGeom prst="rect">
            <a:avLst/>
          </a:prstGeom>
          <a:noFill/>
          <a:ln>
            <a:noFill/>
          </a:ln>
        </p:spPr>
      </p:pic>
      <p:pic>
        <p:nvPicPr>
          <p:cNvPr id="273" name="Google Shape;273;p25" title="[115,115,115,&quot;https://www.codecogs.com/eqnedit.php?latex=%5Cwidehat%7BT%7D#0&quot;]"/>
          <p:cNvPicPr preferRelativeResize="0"/>
          <p:nvPr/>
        </p:nvPicPr>
        <p:blipFill>
          <a:blip r:embed="rId5">
            <a:alphaModFix/>
          </a:blip>
          <a:stretch>
            <a:fillRect/>
          </a:stretch>
        </p:blipFill>
        <p:spPr>
          <a:xfrm>
            <a:off x="2897780" y="3024775"/>
            <a:ext cx="194875" cy="276578"/>
          </a:xfrm>
          <a:prstGeom prst="rect">
            <a:avLst/>
          </a:prstGeom>
          <a:noFill/>
          <a:ln>
            <a:noFill/>
          </a:ln>
        </p:spPr>
      </p:pic>
      <p:pic>
        <p:nvPicPr>
          <p:cNvPr id="274" name="Google Shape;274;p25" title="[115,115,115,&quot;https://www.codecogs.com/eqnedit.php?latex=%5Cfrac%7B(1-%5Calpha%20)(%5Cgamma%20c%20%2B%20%5Cgamma%20%20%2B%201)%7D%7B1-%5Calpha%20%5E%7B%5Cgamma%20%2B1%7D%7D#0&quot;]"/>
          <p:cNvPicPr preferRelativeResize="0"/>
          <p:nvPr/>
        </p:nvPicPr>
        <p:blipFill>
          <a:blip r:embed="rId10">
            <a:alphaModFix/>
          </a:blip>
          <a:stretch>
            <a:fillRect/>
          </a:stretch>
        </p:blipFill>
        <p:spPr>
          <a:xfrm>
            <a:off x="5174150" y="3575675"/>
            <a:ext cx="1929124" cy="49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Memory Efficiency</a:t>
            </a:r>
            <a:endParaRPr sz="2400"/>
          </a:p>
        </p:txBody>
      </p:sp>
      <p:sp>
        <p:nvSpPr>
          <p:cNvPr id="280" name="Google Shape;280;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26"/>
          <p:cNvSpPr txBox="1"/>
          <p:nvPr/>
        </p:nvSpPr>
        <p:spPr>
          <a:xfrm>
            <a:off x="279300" y="922900"/>
            <a:ext cx="8536800" cy="3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Memory shrink by factor                (expected token generated)</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Because</a:t>
            </a:r>
            <a:r>
              <a:rPr lang="en" sz="1800">
                <a:solidFill>
                  <a:schemeClr val="lt2"/>
                </a:solidFill>
                <a:latin typeface="Roboto"/>
                <a:ea typeface="Roboto"/>
                <a:cs typeface="Roboto"/>
                <a:sym typeface="Roboto"/>
              </a:rPr>
              <a:t> comparing to standard decoding which generating one token at time, we generate this expected number of token in parallel, the target model’s weights and KV cache can be read once per execution.</a:t>
            </a:r>
            <a:endParaRPr sz="1800">
              <a:solidFill>
                <a:schemeClr val="lt2"/>
              </a:solidFill>
              <a:latin typeface="Roboto"/>
              <a:ea typeface="Roboto"/>
              <a:cs typeface="Roboto"/>
              <a:sym typeface="Roboto"/>
            </a:endParaRPr>
          </a:p>
        </p:txBody>
      </p:sp>
      <p:pic>
        <p:nvPicPr>
          <p:cNvPr id="282" name="Google Shape;282;p26" title="[115,115,115,&quot;https://www.codecogs.com/eqnedit.php?latex=%5Cfrac%7B1-%5Calpha%20%5E%7B%5Cgamma%20%2B1%7D%7D%7B1-%5Calpha%20%7D#0&quot;]"/>
          <p:cNvPicPr preferRelativeResize="0"/>
          <p:nvPr/>
        </p:nvPicPr>
        <p:blipFill>
          <a:blip r:embed="rId4">
            <a:alphaModFix/>
          </a:blip>
          <a:stretch>
            <a:fillRect/>
          </a:stretch>
        </p:blipFill>
        <p:spPr>
          <a:xfrm>
            <a:off x="2926575" y="1462600"/>
            <a:ext cx="741876" cy="43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Choice of  </a:t>
            </a:r>
            <a:r>
              <a:rPr lang="en" sz="2400">
                <a:latin typeface="Arial"/>
                <a:ea typeface="Arial"/>
                <a:cs typeface="Arial"/>
                <a:sym typeface="Arial"/>
              </a:rPr>
              <a:t>γ</a:t>
            </a:r>
            <a:endParaRPr sz="2400"/>
          </a:p>
        </p:txBody>
      </p:sp>
      <p:sp>
        <p:nvSpPr>
          <p:cNvPr id="288" name="Google Shape;288;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27"/>
          <p:cNvSpPr txBox="1"/>
          <p:nvPr/>
        </p:nvSpPr>
        <p:spPr>
          <a:xfrm>
            <a:off x="303900" y="1040413"/>
            <a:ext cx="8415300" cy="3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      represents the number of speculative decoding iterations before a target model evaluation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goal is to maximize walltime improvement by selecting an optimal     given cost coefficient     and acceptance rate          </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      Could be optimized through numerical search.</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The best     depends on balance between computation cost      and acceptance rate </a:t>
            </a:r>
            <a:endParaRPr sz="1800">
              <a:solidFill>
                <a:schemeClr val="lt2"/>
              </a:solidFill>
              <a:latin typeface="Roboto"/>
              <a:ea typeface="Roboto"/>
              <a:cs typeface="Roboto"/>
              <a:sym typeface="Roboto"/>
            </a:endParaRPr>
          </a:p>
          <a:p>
            <a:pPr indent="0" lvl="0" marL="0" rtl="0" algn="l">
              <a:spcBef>
                <a:spcPts val="120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290" name="Google Shape;290;p27" title="[115,115,115,&quot;https://www.codecogs.com/eqnedit.php?latex=%5Cgamma#0&quot;]"/>
          <p:cNvPicPr preferRelativeResize="0"/>
          <p:nvPr/>
        </p:nvPicPr>
        <p:blipFill>
          <a:blip r:embed="rId4">
            <a:alphaModFix/>
          </a:blip>
          <a:stretch>
            <a:fillRect/>
          </a:stretch>
        </p:blipFill>
        <p:spPr>
          <a:xfrm>
            <a:off x="484150" y="1186153"/>
            <a:ext cx="164900" cy="207151"/>
          </a:xfrm>
          <a:prstGeom prst="rect">
            <a:avLst/>
          </a:prstGeom>
          <a:noFill/>
          <a:ln>
            <a:noFill/>
          </a:ln>
        </p:spPr>
      </p:pic>
      <p:pic>
        <p:nvPicPr>
          <p:cNvPr id="291" name="Google Shape;291;p27" title="[115,115,115,&quot;https://www.codecogs.com/eqnedit.php?latex=%5Cgamma#0&quot;]"/>
          <p:cNvPicPr preferRelativeResize="0"/>
          <p:nvPr/>
        </p:nvPicPr>
        <p:blipFill>
          <a:blip r:embed="rId4">
            <a:alphaModFix/>
          </a:blip>
          <a:stretch>
            <a:fillRect/>
          </a:stretch>
        </p:blipFill>
        <p:spPr>
          <a:xfrm>
            <a:off x="7116350" y="2161413"/>
            <a:ext cx="151622" cy="190500"/>
          </a:xfrm>
          <a:prstGeom prst="rect">
            <a:avLst/>
          </a:prstGeom>
          <a:noFill/>
          <a:ln>
            <a:noFill/>
          </a:ln>
        </p:spPr>
      </p:pic>
      <p:pic>
        <p:nvPicPr>
          <p:cNvPr id="292" name="Google Shape;292;p27" title="[115,115,115,&quot;https://www.codecogs.com/eqnedit.php?latex=c#0&quot;]"/>
          <p:cNvPicPr preferRelativeResize="0"/>
          <p:nvPr/>
        </p:nvPicPr>
        <p:blipFill>
          <a:blip r:embed="rId5">
            <a:alphaModFix/>
          </a:blip>
          <a:stretch>
            <a:fillRect/>
          </a:stretch>
        </p:blipFill>
        <p:spPr>
          <a:xfrm>
            <a:off x="1542525" y="2476500"/>
            <a:ext cx="164910" cy="190500"/>
          </a:xfrm>
          <a:prstGeom prst="rect">
            <a:avLst/>
          </a:prstGeom>
          <a:noFill/>
          <a:ln>
            <a:noFill/>
          </a:ln>
        </p:spPr>
      </p:pic>
      <p:pic>
        <p:nvPicPr>
          <p:cNvPr id="293" name="Google Shape;293;p27" title="[115,115,115,&quot;https://www.codecogs.com/eqnedit.php?latex=%5Calpha#0&quot;]"/>
          <p:cNvPicPr preferRelativeResize="0"/>
          <p:nvPr/>
        </p:nvPicPr>
        <p:blipFill>
          <a:blip r:embed="rId6">
            <a:alphaModFix/>
          </a:blip>
          <a:stretch>
            <a:fillRect/>
          </a:stretch>
        </p:blipFill>
        <p:spPr>
          <a:xfrm>
            <a:off x="3956400" y="2476500"/>
            <a:ext cx="235992" cy="190500"/>
          </a:xfrm>
          <a:prstGeom prst="rect">
            <a:avLst/>
          </a:prstGeom>
          <a:noFill/>
          <a:ln>
            <a:noFill/>
          </a:ln>
        </p:spPr>
      </p:pic>
      <p:pic>
        <p:nvPicPr>
          <p:cNvPr id="294" name="Google Shape;294;p27" title="[115,115,115,&quot;https://www.codecogs.com/eqnedit.php?latex=%5Cgamma#0&quot;]"/>
          <p:cNvPicPr preferRelativeResize="0"/>
          <p:nvPr/>
        </p:nvPicPr>
        <p:blipFill>
          <a:blip r:embed="rId4">
            <a:alphaModFix/>
          </a:blip>
          <a:stretch>
            <a:fillRect/>
          </a:stretch>
        </p:blipFill>
        <p:spPr>
          <a:xfrm>
            <a:off x="1341375" y="3411963"/>
            <a:ext cx="151622" cy="190500"/>
          </a:xfrm>
          <a:prstGeom prst="rect">
            <a:avLst/>
          </a:prstGeom>
          <a:noFill/>
          <a:ln>
            <a:noFill/>
          </a:ln>
        </p:spPr>
      </p:pic>
      <p:pic>
        <p:nvPicPr>
          <p:cNvPr id="295" name="Google Shape;295;p27" title="[115,115,115,&quot;https://www.codecogs.com/eqnedit.php?latex=%5Cgamma#0&quot;]"/>
          <p:cNvPicPr preferRelativeResize="0"/>
          <p:nvPr/>
        </p:nvPicPr>
        <p:blipFill>
          <a:blip r:embed="rId4">
            <a:alphaModFix/>
          </a:blip>
          <a:stretch>
            <a:fillRect/>
          </a:stretch>
        </p:blipFill>
        <p:spPr>
          <a:xfrm>
            <a:off x="490788" y="2910788"/>
            <a:ext cx="151622" cy="190500"/>
          </a:xfrm>
          <a:prstGeom prst="rect">
            <a:avLst/>
          </a:prstGeom>
          <a:noFill/>
          <a:ln>
            <a:noFill/>
          </a:ln>
        </p:spPr>
      </p:pic>
      <p:pic>
        <p:nvPicPr>
          <p:cNvPr id="296" name="Google Shape;296;p27" title="[115,115,115,&quot;https://www.codecogs.com/eqnedit.php?latex=c#0&quot;]"/>
          <p:cNvPicPr preferRelativeResize="0"/>
          <p:nvPr/>
        </p:nvPicPr>
        <p:blipFill>
          <a:blip r:embed="rId5">
            <a:alphaModFix/>
          </a:blip>
          <a:stretch>
            <a:fillRect/>
          </a:stretch>
        </p:blipFill>
        <p:spPr>
          <a:xfrm>
            <a:off x="6463200" y="3411963"/>
            <a:ext cx="164910" cy="190500"/>
          </a:xfrm>
          <a:prstGeom prst="rect">
            <a:avLst/>
          </a:prstGeom>
          <a:noFill/>
          <a:ln>
            <a:noFill/>
          </a:ln>
        </p:spPr>
      </p:pic>
      <p:pic>
        <p:nvPicPr>
          <p:cNvPr id="297" name="Google Shape;297;p27" title="[115,115,115,&quot;https://www.codecogs.com/eqnedit.php?latex=%5Calpha#0&quot;]"/>
          <p:cNvPicPr preferRelativeResize="0"/>
          <p:nvPr/>
        </p:nvPicPr>
        <p:blipFill>
          <a:blip r:embed="rId6">
            <a:alphaModFix/>
          </a:blip>
          <a:stretch>
            <a:fillRect/>
          </a:stretch>
        </p:blipFill>
        <p:spPr>
          <a:xfrm>
            <a:off x="898950" y="3739838"/>
            <a:ext cx="235992" cy="19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Trade off (      increase with higher      and lower      )</a:t>
            </a:r>
            <a:endParaRPr sz="2300"/>
          </a:p>
        </p:txBody>
      </p:sp>
      <p:sp>
        <p:nvSpPr>
          <p:cNvPr id="303" name="Google Shape;303;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28"/>
          <p:cNvSpPr txBox="1"/>
          <p:nvPr/>
        </p:nvSpPr>
        <p:spPr>
          <a:xfrm>
            <a:off x="218575" y="898625"/>
            <a:ext cx="8476200" cy="36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305" name="Google Shape;305;p28"/>
          <p:cNvPicPr preferRelativeResize="0"/>
          <p:nvPr/>
        </p:nvPicPr>
        <p:blipFill>
          <a:blip r:embed="rId3">
            <a:alphaModFix/>
          </a:blip>
          <a:stretch>
            <a:fillRect/>
          </a:stretch>
        </p:blipFill>
        <p:spPr>
          <a:xfrm>
            <a:off x="1631800" y="713425"/>
            <a:ext cx="5880410" cy="4430074"/>
          </a:xfrm>
          <a:prstGeom prst="rect">
            <a:avLst/>
          </a:prstGeom>
          <a:noFill/>
          <a:ln>
            <a:noFill/>
          </a:ln>
        </p:spPr>
      </p:pic>
      <p:pic>
        <p:nvPicPr>
          <p:cNvPr id="306" name="Google Shape;306;p28" title="[255,255,255,&quot;https://www.codecogs.com/eqnedit.php?latex=%5Calpha#0&quot;]"/>
          <p:cNvPicPr preferRelativeResize="0"/>
          <p:nvPr/>
        </p:nvPicPr>
        <p:blipFill>
          <a:blip r:embed="rId4">
            <a:alphaModFix/>
          </a:blip>
          <a:stretch>
            <a:fillRect/>
          </a:stretch>
        </p:blipFill>
        <p:spPr>
          <a:xfrm>
            <a:off x="4664550" y="222450"/>
            <a:ext cx="235992" cy="190500"/>
          </a:xfrm>
          <a:prstGeom prst="rect">
            <a:avLst/>
          </a:prstGeom>
          <a:noFill/>
          <a:ln>
            <a:noFill/>
          </a:ln>
        </p:spPr>
      </p:pic>
      <p:pic>
        <p:nvPicPr>
          <p:cNvPr id="307" name="Google Shape;307;p28" title="[255,255,255,&quot;https://www.codecogs.com/eqnedit.php?latex=c#0&quot;]"/>
          <p:cNvPicPr preferRelativeResize="0"/>
          <p:nvPr/>
        </p:nvPicPr>
        <p:blipFill>
          <a:blip r:embed="rId5">
            <a:alphaModFix/>
          </a:blip>
          <a:stretch>
            <a:fillRect/>
          </a:stretch>
        </p:blipFill>
        <p:spPr>
          <a:xfrm>
            <a:off x="6412850" y="222450"/>
            <a:ext cx="164910" cy="190500"/>
          </a:xfrm>
          <a:prstGeom prst="rect">
            <a:avLst/>
          </a:prstGeom>
          <a:noFill/>
          <a:ln>
            <a:noFill/>
          </a:ln>
        </p:spPr>
      </p:pic>
      <p:pic>
        <p:nvPicPr>
          <p:cNvPr id="308" name="Google Shape;308;p28" title="[255,255,255,&quot;https://www.codecogs.com/eqnedit.php?latex=%5Cgamma#0&quot;]"/>
          <p:cNvPicPr preferRelativeResize="0"/>
          <p:nvPr/>
        </p:nvPicPr>
        <p:blipFill>
          <a:blip r:embed="rId6">
            <a:alphaModFix/>
          </a:blip>
          <a:stretch>
            <a:fillRect/>
          </a:stretch>
        </p:blipFill>
        <p:spPr>
          <a:xfrm>
            <a:off x="1691275" y="222450"/>
            <a:ext cx="151622" cy="190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Increase of       lead to speed up and lower increase in </a:t>
            </a:r>
            <a:r>
              <a:rPr lang="en" sz="2000"/>
              <a:t>arithmetic</a:t>
            </a:r>
            <a:r>
              <a:rPr lang="en" sz="2000"/>
              <a:t> operation</a:t>
            </a:r>
            <a:endParaRPr sz="2000"/>
          </a:p>
        </p:txBody>
      </p:sp>
      <p:sp>
        <p:nvSpPr>
          <p:cNvPr id="314" name="Google Shape;314;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5" name="Google Shape;315;p29"/>
          <p:cNvPicPr preferRelativeResize="0"/>
          <p:nvPr/>
        </p:nvPicPr>
        <p:blipFill>
          <a:blip r:embed="rId3">
            <a:alphaModFix/>
          </a:blip>
          <a:stretch>
            <a:fillRect/>
          </a:stretch>
        </p:blipFill>
        <p:spPr>
          <a:xfrm>
            <a:off x="1561050" y="771450"/>
            <a:ext cx="5543155" cy="4219649"/>
          </a:xfrm>
          <a:prstGeom prst="rect">
            <a:avLst/>
          </a:prstGeom>
          <a:noFill/>
          <a:ln>
            <a:noFill/>
          </a:ln>
        </p:spPr>
      </p:pic>
      <p:pic>
        <p:nvPicPr>
          <p:cNvPr id="316" name="Google Shape;316;p29" title="[255,255,255,&quot;https://www.codecogs.com/eqnedit.php?latex=%5Calpha#0&quot;]"/>
          <p:cNvPicPr preferRelativeResize="0"/>
          <p:nvPr/>
        </p:nvPicPr>
        <p:blipFill>
          <a:blip r:embed="rId4">
            <a:alphaModFix/>
          </a:blip>
          <a:stretch>
            <a:fillRect/>
          </a:stretch>
        </p:blipFill>
        <p:spPr>
          <a:xfrm>
            <a:off x="1561050" y="238125"/>
            <a:ext cx="216575" cy="17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Different     affect speed and operations</a:t>
            </a:r>
            <a:endParaRPr sz="2400"/>
          </a:p>
        </p:txBody>
      </p:sp>
      <p:sp>
        <p:nvSpPr>
          <p:cNvPr id="322" name="Google Shape;322;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30"/>
          <p:cNvPicPr preferRelativeResize="0"/>
          <p:nvPr/>
        </p:nvPicPr>
        <p:blipFill>
          <a:blip r:embed="rId3">
            <a:alphaModFix/>
          </a:blip>
          <a:stretch>
            <a:fillRect/>
          </a:stretch>
        </p:blipFill>
        <p:spPr>
          <a:xfrm>
            <a:off x="693388" y="759300"/>
            <a:ext cx="7757220" cy="4219650"/>
          </a:xfrm>
          <a:prstGeom prst="rect">
            <a:avLst/>
          </a:prstGeom>
          <a:noFill/>
          <a:ln>
            <a:noFill/>
          </a:ln>
        </p:spPr>
      </p:pic>
      <p:pic>
        <p:nvPicPr>
          <p:cNvPr id="324" name="Google Shape;324;p30" title="[255,255,255,&quot;https://www.codecogs.com/eqnedit.php?latex=%5Cgamma#0&quot;]"/>
          <p:cNvPicPr preferRelativeResize="0"/>
          <p:nvPr/>
        </p:nvPicPr>
        <p:blipFill>
          <a:blip r:embed="rId4">
            <a:alphaModFix/>
          </a:blip>
          <a:stretch>
            <a:fillRect/>
          </a:stretch>
        </p:blipFill>
        <p:spPr>
          <a:xfrm>
            <a:off x="1491850" y="222450"/>
            <a:ext cx="151622" cy="19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Observation 4</a:t>
            </a:r>
            <a:endParaRPr sz="2400"/>
          </a:p>
        </p:txBody>
      </p:sp>
      <p:sp>
        <p:nvSpPr>
          <p:cNvPr id="330" name="Google Shape;330;p3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31"/>
          <p:cNvSpPr txBox="1"/>
          <p:nvPr/>
        </p:nvSpPr>
        <p:spPr>
          <a:xfrm>
            <a:off x="352150" y="1068625"/>
            <a:ext cx="8063400" cy="329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Adaptive speculative decoding offers a more efficient way to boost speed by intelligently managing the number of speculative steps, leading to significant walltime reductions.</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However, if    is too high relative to acceptance rate      , it may lead to wasted computation due to rejected tokens from        , thus reduce efficiency.</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lt2"/>
              </a:solidFill>
              <a:latin typeface="Roboto"/>
              <a:ea typeface="Roboto"/>
              <a:cs typeface="Roboto"/>
              <a:sym typeface="Roboto"/>
            </a:endParaRPr>
          </a:p>
          <a:p>
            <a:pPr indent="0" lvl="0" marL="0" rtl="0" algn="l">
              <a:spcBef>
                <a:spcPts val="1200"/>
              </a:spcBef>
              <a:spcAft>
                <a:spcPts val="0"/>
              </a:spcAft>
              <a:buNone/>
            </a:pPr>
            <a:r>
              <a:t/>
            </a:r>
            <a:endParaRPr sz="1800">
              <a:solidFill>
                <a:schemeClr val="lt2"/>
              </a:solidFill>
              <a:latin typeface="Roboto"/>
              <a:ea typeface="Roboto"/>
              <a:cs typeface="Roboto"/>
              <a:sym typeface="Roboto"/>
            </a:endParaRPr>
          </a:p>
        </p:txBody>
      </p:sp>
      <p:pic>
        <p:nvPicPr>
          <p:cNvPr id="332" name="Google Shape;332;p31" title="[115,115,115,&quot;https://www.codecogs.com/eqnedit.php?latex=%5Cgamma#0&quot;]"/>
          <p:cNvPicPr preferRelativeResize="0"/>
          <p:nvPr/>
        </p:nvPicPr>
        <p:blipFill>
          <a:blip r:embed="rId4">
            <a:alphaModFix/>
          </a:blip>
          <a:stretch>
            <a:fillRect/>
          </a:stretch>
        </p:blipFill>
        <p:spPr>
          <a:xfrm>
            <a:off x="1615050" y="2756550"/>
            <a:ext cx="151622" cy="190500"/>
          </a:xfrm>
          <a:prstGeom prst="rect">
            <a:avLst/>
          </a:prstGeom>
          <a:noFill/>
          <a:ln>
            <a:noFill/>
          </a:ln>
        </p:spPr>
      </p:pic>
      <p:pic>
        <p:nvPicPr>
          <p:cNvPr id="333" name="Google Shape;333;p31" title="[115,115,115,&quot;https://www.codecogs.com/eqnedit.php?latex=%5Calpha#0&quot;]"/>
          <p:cNvPicPr preferRelativeResize="0"/>
          <p:nvPr/>
        </p:nvPicPr>
        <p:blipFill>
          <a:blip r:embed="rId5">
            <a:alphaModFix/>
          </a:blip>
          <a:stretch>
            <a:fillRect/>
          </a:stretch>
        </p:blipFill>
        <p:spPr>
          <a:xfrm>
            <a:off x="5646675" y="2756550"/>
            <a:ext cx="235992" cy="190500"/>
          </a:xfrm>
          <a:prstGeom prst="rect">
            <a:avLst/>
          </a:prstGeom>
          <a:noFill/>
          <a:ln>
            <a:noFill/>
          </a:ln>
        </p:spPr>
      </p:pic>
      <p:pic>
        <p:nvPicPr>
          <p:cNvPr id="334" name="Google Shape;334;p31" title="[115,115,115,&quot;https://www.codecogs.com/eqnedit.php?latex=M_%7Bq%7D#0&quot;]"/>
          <p:cNvPicPr preferRelativeResize="0"/>
          <p:nvPr/>
        </p:nvPicPr>
        <p:blipFill>
          <a:blip r:embed="rId6">
            <a:alphaModFix/>
          </a:blip>
          <a:stretch>
            <a:fillRect/>
          </a:stretch>
        </p:blipFill>
        <p:spPr>
          <a:xfrm>
            <a:off x="4699525" y="3084450"/>
            <a:ext cx="242094" cy="19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Highlevel </a:t>
            </a:r>
            <a:r>
              <a:rPr lang="en" sz="2400"/>
              <a:t>TakeAway</a:t>
            </a:r>
            <a:endParaRPr sz="2400"/>
          </a:p>
        </p:txBody>
      </p:sp>
      <p:sp>
        <p:nvSpPr>
          <p:cNvPr id="76" name="Google Shape;76;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4"/>
          <p:cNvSpPr txBox="1"/>
          <p:nvPr/>
        </p:nvSpPr>
        <p:spPr>
          <a:xfrm>
            <a:off x="427250" y="1104875"/>
            <a:ext cx="7867500" cy="3260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This is a method that decodes faster from autoregressive models: </a:t>
            </a:r>
            <a:r>
              <a:rPr b="1" lang="en" sz="1800">
                <a:solidFill>
                  <a:srgbClr val="FF0000"/>
                </a:solidFill>
                <a:latin typeface="Roboto"/>
                <a:ea typeface="Roboto"/>
                <a:cs typeface="Roboto"/>
                <a:sym typeface="Roboto"/>
              </a:rPr>
              <a:t>2X-3X</a:t>
            </a:r>
            <a:r>
              <a:rPr lang="en" sz="1800">
                <a:solidFill>
                  <a:schemeClr val="lt2"/>
                </a:solidFill>
                <a:latin typeface="Roboto"/>
                <a:ea typeface="Roboto"/>
                <a:cs typeface="Roboto"/>
                <a:sym typeface="Roboto"/>
              </a:rPr>
              <a:t> in typical scenarios.</a:t>
            </a:r>
            <a:endParaRPr sz="1800">
              <a:solidFill>
                <a:schemeClr val="lt2"/>
              </a:solidFill>
              <a:latin typeface="Roboto"/>
              <a:ea typeface="Roboto"/>
              <a:cs typeface="Roboto"/>
              <a:sym typeface="Roboto"/>
            </a:endParaRPr>
          </a:p>
          <a:p>
            <a:pPr indent="0" lvl="0" marL="457200" rtl="0" algn="l">
              <a:lnSpc>
                <a:spcPct val="150000"/>
              </a:lnSpc>
              <a:spcBef>
                <a:spcPts val="0"/>
              </a:spcBef>
              <a:spcAft>
                <a:spcPts val="0"/>
              </a:spcAft>
              <a:buNone/>
            </a:pPr>
            <a:r>
              <a:t/>
            </a:r>
            <a:endParaRPr sz="1800">
              <a:solidFill>
                <a:schemeClr val="lt2"/>
              </a:solidFill>
              <a:latin typeface="Roboto"/>
              <a:ea typeface="Roboto"/>
              <a:cs typeface="Roboto"/>
              <a:sym typeface="Roboto"/>
            </a:endParaRPr>
          </a:p>
          <a:p>
            <a:pPr indent="-342900" lvl="0" marL="457200" rtl="0" algn="l">
              <a:lnSpc>
                <a:spcPct val="150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Only different decoding algorithm: </a:t>
            </a:r>
            <a:r>
              <a:rPr b="1" lang="en" sz="1800">
                <a:solidFill>
                  <a:srgbClr val="93C47D"/>
                </a:solidFill>
                <a:latin typeface="Roboto"/>
                <a:ea typeface="Roboto"/>
                <a:cs typeface="Roboto"/>
                <a:sym typeface="Roboto"/>
              </a:rPr>
              <a:t>no architecture changes, no re-training</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0" lvl="0" marL="457200" rtl="0" algn="l">
              <a:lnSpc>
                <a:spcPct val="150000"/>
              </a:lnSpc>
              <a:spcBef>
                <a:spcPts val="0"/>
              </a:spcBef>
              <a:spcAft>
                <a:spcPts val="0"/>
              </a:spcAft>
              <a:buNone/>
            </a:pPr>
            <a:r>
              <a:t/>
            </a:r>
            <a:endParaRPr sz="1800">
              <a:solidFill>
                <a:schemeClr val="lt2"/>
              </a:solidFill>
              <a:latin typeface="Roboto"/>
              <a:ea typeface="Roboto"/>
              <a:cs typeface="Roboto"/>
              <a:sym typeface="Roboto"/>
            </a:endParaRPr>
          </a:p>
          <a:p>
            <a:pPr indent="-342900" lvl="0" marL="457200" rtl="0" algn="l">
              <a:lnSpc>
                <a:spcPct val="150000"/>
              </a:lnSpc>
              <a:spcBef>
                <a:spcPts val="0"/>
              </a:spcBef>
              <a:spcAft>
                <a:spcPts val="0"/>
              </a:spcAft>
              <a:buClr>
                <a:schemeClr val="lt2"/>
              </a:buClr>
              <a:buSzPts val="1800"/>
              <a:buFont typeface="Roboto"/>
              <a:buChar char="❖"/>
            </a:pPr>
            <a:r>
              <a:rPr b="1" lang="en" sz="1800">
                <a:solidFill>
                  <a:srgbClr val="1155CC"/>
                </a:solidFill>
                <a:latin typeface="Roboto"/>
                <a:ea typeface="Roboto"/>
                <a:cs typeface="Roboto"/>
                <a:sym typeface="Roboto"/>
              </a:rPr>
              <a:t>Identical</a:t>
            </a:r>
            <a:r>
              <a:rPr lang="en" sz="1800">
                <a:solidFill>
                  <a:schemeClr val="lt2"/>
                </a:solidFill>
                <a:latin typeface="Roboto"/>
                <a:ea typeface="Roboto"/>
                <a:cs typeface="Roboto"/>
                <a:sym typeface="Roboto"/>
              </a:rPr>
              <a:t> output distribution.</a:t>
            </a:r>
            <a:endParaRPr sz="1800">
              <a:solidFill>
                <a:schemeClr val="lt2"/>
              </a:solidFill>
              <a:latin typeface="Roboto"/>
              <a:ea typeface="Roboto"/>
              <a:cs typeface="Roboto"/>
              <a:sym typeface="Roboto"/>
            </a:endParaRPr>
          </a:p>
          <a:p>
            <a:pPr indent="0" lvl="0" marL="457200" rtl="0" algn="l">
              <a:lnSpc>
                <a:spcPct val="150000"/>
              </a:lnSpc>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000"/>
              <a:t>Speculative decoding with different    compared to standard decoding</a:t>
            </a:r>
            <a:endParaRPr sz="2000"/>
          </a:p>
        </p:txBody>
      </p:sp>
      <p:sp>
        <p:nvSpPr>
          <p:cNvPr id="340" name="Google Shape;340;p3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1" name="Google Shape;341;p32"/>
          <p:cNvSpPr txBox="1"/>
          <p:nvPr/>
        </p:nvSpPr>
        <p:spPr>
          <a:xfrm>
            <a:off x="340025" y="947175"/>
            <a:ext cx="8427600" cy="36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342" name="Google Shape;342;p32" title="[255,255,255,&quot;https://www.codecogs.com/eqnedit.php?latex=%5Cgamma#0&quot;]"/>
          <p:cNvPicPr preferRelativeResize="0"/>
          <p:nvPr/>
        </p:nvPicPr>
        <p:blipFill>
          <a:blip r:embed="rId4">
            <a:alphaModFix/>
          </a:blip>
          <a:stretch>
            <a:fillRect/>
          </a:stretch>
        </p:blipFill>
        <p:spPr>
          <a:xfrm>
            <a:off x="4182550" y="222450"/>
            <a:ext cx="151622" cy="190500"/>
          </a:xfrm>
          <a:prstGeom prst="rect">
            <a:avLst/>
          </a:prstGeom>
          <a:noFill/>
          <a:ln>
            <a:noFill/>
          </a:ln>
        </p:spPr>
      </p:pic>
      <p:pic>
        <p:nvPicPr>
          <p:cNvPr id="343" name="Google Shape;343;p32"/>
          <p:cNvPicPr preferRelativeResize="0"/>
          <p:nvPr/>
        </p:nvPicPr>
        <p:blipFill>
          <a:blip r:embed="rId5">
            <a:alphaModFix/>
          </a:blip>
          <a:stretch>
            <a:fillRect/>
          </a:stretch>
        </p:blipFill>
        <p:spPr>
          <a:xfrm>
            <a:off x="0" y="1317544"/>
            <a:ext cx="9144001" cy="29144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Experiment</a:t>
            </a:r>
            <a:endParaRPr sz="2400"/>
          </a:p>
        </p:txBody>
      </p:sp>
      <p:sp>
        <p:nvSpPr>
          <p:cNvPr id="349" name="Google Shape;349;p3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33"/>
          <p:cNvSpPr txBox="1"/>
          <p:nvPr/>
        </p:nvSpPr>
        <p:spPr>
          <a:xfrm>
            <a:off x="303575" y="935050"/>
            <a:ext cx="8063400" cy="36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i="1" lang="en" sz="1800">
                <a:solidFill>
                  <a:schemeClr val="lt2"/>
                </a:solidFill>
                <a:latin typeface="Roboto"/>
                <a:ea typeface="Roboto"/>
                <a:cs typeface="Roboto"/>
                <a:sym typeface="Roboto"/>
              </a:rPr>
              <a:t>Goal</a:t>
            </a:r>
            <a:r>
              <a:rPr lang="en" sz="1800">
                <a:solidFill>
                  <a:schemeClr val="lt2"/>
                </a:solidFill>
                <a:latin typeface="Roboto"/>
                <a:ea typeface="Roboto"/>
                <a:cs typeface="Roboto"/>
                <a:sym typeface="Roboto"/>
              </a:rPr>
              <a:t>: Validate the speculative decoding method on real tasks and compare it with standard decoding.</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b="1" i="1" lang="en" sz="1800">
                <a:solidFill>
                  <a:schemeClr val="lt2"/>
                </a:solidFill>
                <a:latin typeface="Roboto"/>
                <a:ea typeface="Roboto"/>
                <a:cs typeface="Roboto"/>
                <a:sym typeface="Roboto"/>
              </a:rPr>
              <a:t>Task</a:t>
            </a:r>
            <a:r>
              <a:rPr lang="en" sz="1800">
                <a:solidFill>
                  <a:schemeClr val="lt2"/>
                </a:solidFill>
                <a:latin typeface="Roboto"/>
                <a:ea typeface="Roboto"/>
                <a:cs typeface="Roboto"/>
                <a:sym typeface="Roboto"/>
              </a:rPr>
              <a:t>: 1. Machine Translation (English-to-German)  2. Text Summarization</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b="1" i="1" lang="en" sz="1800">
                <a:solidFill>
                  <a:schemeClr val="lt2"/>
                </a:solidFill>
                <a:latin typeface="Roboto"/>
                <a:ea typeface="Roboto"/>
                <a:cs typeface="Roboto"/>
                <a:sym typeface="Roboto"/>
              </a:rPr>
              <a:t>Models</a:t>
            </a: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i="1" lang="en" sz="1800">
                <a:solidFill>
                  <a:schemeClr val="lt2"/>
                </a:solidFill>
                <a:latin typeface="Roboto"/>
                <a:ea typeface="Roboto"/>
                <a:cs typeface="Roboto"/>
                <a:sym typeface="Roboto"/>
              </a:rPr>
              <a:t>Target Model</a:t>
            </a:r>
            <a:r>
              <a:rPr lang="en" sz="1800">
                <a:solidFill>
                  <a:schemeClr val="lt2"/>
                </a:solidFill>
                <a:latin typeface="Roboto"/>
                <a:ea typeface="Roboto"/>
                <a:cs typeface="Roboto"/>
                <a:sym typeface="Roboto"/>
              </a:rPr>
              <a:t>: T5-XXL (11B parameters)</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i="1" lang="en" sz="1800">
                <a:solidFill>
                  <a:schemeClr val="lt2"/>
                </a:solidFill>
                <a:latin typeface="Roboto"/>
                <a:ea typeface="Roboto"/>
                <a:cs typeface="Roboto"/>
                <a:sym typeface="Roboto"/>
              </a:rPr>
              <a:t>Approximation Models</a:t>
            </a:r>
            <a:r>
              <a:rPr lang="en" sz="1800">
                <a:solidFill>
                  <a:schemeClr val="lt2"/>
                </a:solidFill>
                <a:latin typeface="Roboto"/>
                <a:ea typeface="Roboto"/>
                <a:cs typeface="Roboto"/>
                <a:sym typeface="Roboto"/>
              </a:rPr>
              <a:t>:  T5-small (77M), T5-base (250M), T5-large (800M)</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b="1" i="1" lang="en" sz="1800">
                <a:solidFill>
                  <a:schemeClr val="lt2"/>
                </a:solidFill>
                <a:latin typeface="Roboto"/>
                <a:ea typeface="Roboto"/>
                <a:cs typeface="Roboto"/>
                <a:sym typeface="Roboto"/>
              </a:rPr>
              <a:t>Decoding type</a:t>
            </a:r>
            <a:r>
              <a:rPr lang="en" sz="1800">
                <a:solidFill>
                  <a:schemeClr val="lt2"/>
                </a:solidFill>
                <a:latin typeface="Roboto"/>
                <a:ea typeface="Roboto"/>
                <a:cs typeface="Roboto"/>
                <a:sym typeface="Roboto"/>
              </a:rPr>
              <a:t>: Argmax Sampling (temperature = 0)</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Standard Sampling (temperature = 1)</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chemeClr val="lt2"/>
              </a:solidFill>
              <a:latin typeface="Roboto"/>
              <a:ea typeface="Roboto"/>
              <a:cs typeface="Roboto"/>
              <a:sym typeface="Roboto"/>
            </a:endParaRPr>
          </a:p>
          <a:p>
            <a:pPr indent="0" lvl="0" marL="0" rtl="0" algn="l">
              <a:spcBef>
                <a:spcPts val="120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R</a:t>
            </a:r>
            <a:r>
              <a:rPr lang="en" sz="2400"/>
              <a:t>esult</a:t>
            </a:r>
            <a:endParaRPr sz="2400"/>
          </a:p>
        </p:txBody>
      </p:sp>
      <p:sp>
        <p:nvSpPr>
          <p:cNvPr id="356" name="Google Shape;356;p3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34"/>
          <p:cNvSpPr txBox="1"/>
          <p:nvPr/>
        </p:nvSpPr>
        <p:spPr>
          <a:xfrm>
            <a:off x="279300" y="910750"/>
            <a:ext cx="8476200" cy="36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lt2"/>
                </a:solidFill>
                <a:latin typeface="Roboto"/>
                <a:ea typeface="Roboto"/>
                <a:cs typeface="Roboto"/>
                <a:sym typeface="Roboto"/>
              </a:rPr>
              <a:t>Translation Task</a:t>
            </a:r>
            <a:r>
              <a:rPr lang="en">
                <a:solidFill>
                  <a:schemeClr val="lt2"/>
                </a:solidFill>
                <a:latin typeface="Roboto"/>
                <a:ea typeface="Roboto"/>
                <a:cs typeface="Roboto"/>
                <a:sym typeface="Roboto"/>
              </a:rPr>
              <a:t>: WMT EnDe fine-tuned on T5.    </a:t>
            </a:r>
            <a:r>
              <a:rPr b="1" lang="en">
                <a:solidFill>
                  <a:schemeClr val="lt2"/>
                </a:solidFill>
                <a:latin typeface="Roboto"/>
                <a:ea typeface="Roboto"/>
                <a:cs typeface="Roboto"/>
                <a:sym typeface="Roboto"/>
              </a:rPr>
              <a:t>Summarization Task</a:t>
            </a:r>
            <a:r>
              <a:rPr lang="en">
                <a:solidFill>
                  <a:schemeClr val="lt2"/>
                </a:solidFill>
                <a:latin typeface="Roboto"/>
                <a:ea typeface="Roboto"/>
                <a:cs typeface="Roboto"/>
                <a:sym typeface="Roboto"/>
              </a:rPr>
              <a:t>: CNN/DM fine-tuned on T5.</a:t>
            </a:r>
            <a:endParaRPr>
              <a:solidFill>
                <a:schemeClr val="lt2"/>
              </a:solidFill>
              <a:latin typeface="Roboto"/>
              <a:ea typeface="Roboto"/>
              <a:cs typeface="Roboto"/>
              <a:sym typeface="Roboto"/>
            </a:endParaRPr>
          </a:p>
          <a:p>
            <a:pPr indent="0" lvl="0" marL="0" rtl="0" algn="l">
              <a:spcBef>
                <a:spcPts val="1200"/>
              </a:spcBef>
              <a:spcAft>
                <a:spcPts val="0"/>
              </a:spcAft>
              <a:buNone/>
            </a:pPr>
            <a:r>
              <a:t/>
            </a:r>
            <a:endParaRPr sz="1800">
              <a:solidFill>
                <a:schemeClr val="lt2"/>
              </a:solidFill>
              <a:latin typeface="Roboto"/>
              <a:ea typeface="Roboto"/>
              <a:cs typeface="Roboto"/>
              <a:sym typeface="Roboto"/>
            </a:endParaRPr>
          </a:p>
        </p:txBody>
      </p:sp>
      <p:pic>
        <p:nvPicPr>
          <p:cNvPr id="358" name="Google Shape;358;p34"/>
          <p:cNvPicPr preferRelativeResize="0"/>
          <p:nvPr/>
        </p:nvPicPr>
        <p:blipFill>
          <a:blip r:embed="rId3">
            <a:alphaModFix/>
          </a:blip>
          <a:stretch>
            <a:fillRect/>
          </a:stretch>
        </p:blipFill>
        <p:spPr>
          <a:xfrm>
            <a:off x="1962900" y="1502575"/>
            <a:ext cx="4514126" cy="345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Observation 5</a:t>
            </a:r>
            <a:endParaRPr sz="2400"/>
          </a:p>
        </p:txBody>
      </p:sp>
      <p:sp>
        <p:nvSpPr>
          <p:cNvPr id="364" name="Google Shape;364;p3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35"/>
          <p:cNvSpPr txBox="1"/>
          <p:nvPr/>
        </p:nvSpPr>
        <p:spPr>
          <a:xfrm>
            <a:off x="400725" y="922900"/>
            <a:ext cx="7905300" cy="3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Argmax sampling provide higher acceptance rate      and thus have better speed up improvement.</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Approximation model T5-small achieve best improve in speed</a:t>
            </a:r>
            <a:endParaRPr sz="1800">
              <a:solidFill>
                <a:schemeClr val="lt2"/>
              </a:solidFill>
              <a:latin typeface="Roboto"/>
              <a:ea typeface="Roboto"/>
              <a:cs typeface="Roboto"/>
              <a:sym typeface="Roboto"/>
            </a:endParaRPr>
          </a:p>
        </p:txBody>
      </p:sp>
      <p:pic>
        <p:nvPicPr>
          <p:cNvPr id="366" name="Google Shape;366;p35" title="[115,115,115,&quot;https://www.codecogs.com/eqnedit.php?latex=%5Calpha#0&quot;]"/>
          <p:cNvPicPr preferRelativeResize="0"/>
          <p:nvPr/>
        </p:nvPicPr>
        <p:blipFill>
          <a:blip r:embed="rId4">
            <a:alphaModFix/>
          </a:blip>
          <a:stretch>
            <a:fillRect/>
          </a:stretch>
        </p:blipFill>
        <p:spPr>
          <a:xfrm>
            <a:off x="5500950" y="1347925"/>
            <a:ext cx="235992" cy="190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Empirical      value for various target model</a:t>
            </a:r>
            <a:endParaRPr sz="2400"/>
          </a:p>
        </p:txBody>
      </p:sp>
      <p:sp>
        <p:nvSpPr>
          <p:cNvPr id="372" name="Google Shape;372;p3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3" name="Google Shape;373;p36" title="[255,255,255,&quot;https://www.codecogs.com/eqnedit.php?latex=%5Calpha#0&quot;]"/>
          <p:cNvPicPr preferRelativeResize="0"/>
          <p:nvPr/>
        </p:nvPicPr>
        <p:blipFill>
          <a:blip r:embed="rId3">
            <a:alphaModFix/>
          </a:blip>
          <a:stretch>
            <a:fillRect/>
          </a:stretch>
        </p:blipFill>
        <p:spPr>
          <a:xfrm>
            <a:off x="1553000" y="222450"/>
            <a:ext cx="235992" cy="190500"/>
          </a:xfrm>
          <a:prstGeom prst="rect">
            <a:avLst/>
          </a:prstGeom>
          <a:noFill/>
          <a:ln>
            <a:noFill/>
          </a:ln>
        </p:spPr>
      </p:pic>
      <p:pic>
        <p:nvPicPr>
          <p:cNvPr id="374" name="Google Shape;374;p36"/>
          <p:cNvPicPr preferRelativeResize="0"/>
          <p:nvPr/>
        </p:nvPicPr>
        <p:blipFill>
          <a:blip r:embed="rId4">
            <a:alphaModFix/>
          </a:blip>
          <a:stretch>
            <a:fillRect/>
          </a:stretch>
        </p:blipFill>
        <p:spPr>
          <a:xfrm>
            <a:off x="383325" y="2033726"/>
            <a:ext cx="3649426" cy="2897575"/>
          </a:xfrm>
          <a:prstGeom prst="rect">
            <a:avLst/>
          </a:prstGeom>
          <a:noFill/>
          <a:ln>
            <a:noFill/>
          </a:ln>
        </p:spPr>
      </p:pic>
      <p:pic>
        <p:nvPicPr>
          <p:cNvPr id="375" name="Google Shape;375;p36"/>
          <p:cNvPicPr preferRelativeResize="0"/>
          <p:nvPr/>
        </p:nvPicPr>
        <p:blipFill>
          <a:blip r:embed="rId5">
            <a:alphaModFix/>
          </a:blip>
          <a:stretch>
            <a:fillRect/>
          </a:stretch>
        </p:blipFill>
        <p:spPr>
          <a:xfrm>
            <a:off x="4572000" y="2033725"/>
            <a:ext cx="3859872" cy="2991150"/>
          </a:xfrm>
          <a:prstGeom prst="rect">
            <a:avLst/>
          </a:prstGeom>
          <a:noFill/>
          <a:ln>
            <a:noFill/>
          </a:ln>
        </p:spPr>
      </p:pic>
      <p:sp>
        <p:nvSpPr>
          <p:cNvPr id="376" name="Google Shape;376;p36"/>
          <p:cNvSpPr txBox="1"/>
          <p:nvPr/>
        </p:nvSpPr>
        <p:spPr>
          <a:xfrm>
            <a:off x="430125" y="708541"/>
            <a:ext cx="8379000" cy="9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latin typeface="Roboto"/>
                <a:ea typeface="Roboto"/>
                <a:cs typeface="Roboto"/>
                <a:sym typeface="Roboto"/>
              </a:rPr>
              <a:t>Smaller        (like unigrams/bigrams) lead to lower </a:t>
            </a:r>
            <a:endParaRPr sz="16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600">
                <a:solidFill>
                  <a:schemeClr val="lt2"/>
                </a:solidFill>
                <a:latin typeface="Roboto"/>
                <a:ea typeface="Roboto"/>
                <a:cs typeface="Roboto"/>
                <a:sym typeface="Roboto"/>
              </a:rPr>
              <a:t>Simple models (unigrams, bigrams) still provide non-zero        , may yielding reasonable speedups.</a:t>
            </a:r>
            <a:endParaRPr sz="1600">
              <a:solidFill>
                <a:schemeClr val="lt2"/>
              </a:solidFill>
              <a:latin typeface="Roboto"/>
              <a:ea typeface="Roboto"/>
              <a:cs typeface="Roboto"/>
              <a:sym typeface="Roboto"/>
            </a:endParaRPr>
          </a:p>
        </p:txBody>
      </p:sp>
      <p:pic>
        <p:nvPicPr>
          <p:cNvPr id="377" name="Google Shape;377;p36" title="[115,115,115,&quot;https://www.codecogs.com/eqnedit.php?latex=M_%7Bq%7D#0&quot;]"/>
          <p:cNvPicPr preferRelativeResize="0"/>
          <p:nvPr/>
        </p:nvPicPr>
        <p:blipFill>
          <a:blip r:embed="rId6">
            <a:alphaModFix/>
          </a:blip>
          <a:stretch>
            <a:fillRect/>
          </a:stretch>
        </p:blipFill>
        <p:spPr>
          <a:xfrm>
            <a:off x="1281575" y="835449"/>
            <a:ext cx="242120" cy="190500"/>
          </a:xfrm>
          <a:prstGeom prst="rect">
            <a:avLst/>
          </a:prstGeom>
          <a:noFill/>
          <a:ln>
            <a:noFill/>
          </a:ln>
        </p:spPr>
      </p:pic>
      <p:pic>
        <p:nvPicPr>
          <p:cNvPr id="378" name="Google Shape;378;p36" title="[115,115,115,&quot;https://www.codecogs.com/eqnedit.php?latex=%5Calpha#0&quot;]"/>
          <p:cNvPicPr preferRelativeResize="0"/>
          <p:nvPr/>
        </p:nvPicPr>
        <p:blipFill>
          <a:blip r:embed="rId7">
            <a:alphaModFix/>
          </a:blip>
          <a:stretch>
            <a:fillRect/>
          </a:stretch>
        </p:blipFill>
        <p:spPr>
          <a:xfrm>
            <a:off x="5762175" y="1378329"/>
            <a:ext cx="196568" cy="158650"/>
          </a:xfrm>
          <a:prstGeom prst="rect">
            <a:avLst/>
          </a:prstGeom>
          <a:noFill/>
          <a:ln>
            <a:noFill/>
          </a:ln>
        </p:spPr>
      </p:pic>
      <p:pic>
        <p:nvPicPr>
          <p:cNvPr id="379" name="Google Shape;379;p36" title="[115,115,115,&quot;https://www.codecogs.com/eqnedit.php?latex=%5Calpha#0&quot;]"/>
          <p:cNvPicPr preferRelativeResize="0"/>
          <p:nvPr/>
        </p:nvPicPr>
        <p:blipFill>
          <a:blip r:embed="rId7">
            <a:alphaModFix/>
          </a:blip>
          <a:stretch>
            <a:fillRect/>
          </a:stretch>
        </p:blipFill>
        <p:spPr>
          <a:xfrm>
            <a:off x="5117875" y="851375"/>
            <a:ext cx="196543" cy="158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latin typeface="Roboto Black"/>
                <a:ea typeface="Roboto Black"/>
                <a:cs typeface="Roboto Black"/>
                <a:sym typeface="Roboto Black"/>
              </a:rPr>
              <a:t>Thank you!</a:t>
            </a:r>
            <a:endParaRPr sz="6500">
              <a:latin typeface="Roboto Black"/>
              <a:ea typeface="Roboto Black"/>
              <a:cs typeface="Roboto Black"/>
              <a:sym typeface="Roboto Black"/>
            </a:endParaRPr>
          </a:p>
        </p:txBody>
      </p:sp>
      <p:sp>
        <p:nvSpPr>
          <p:cNvPr id="385" name="Google Shape;385;p3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Observation</a:t>
            </a:r>
            <a:endParaRPr sz="2400"/>
          </a:p>
        </p:txBody>
      </p:sp>
      <p:sp>
        <p:nvSpPr>
          <p:cNvPr id="83" name="Google Shape;83;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5"/>
          <p:cNvSpPr txBox="1"/>
          <p:nvPr/>
        </p:nvSpPr>
        <p:spPr>
          <a:xfrm>
            <a:off x="403325" y="779450"/>
            <a:ext cx="7916700" cy="8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2"/>
                </a:solidFill>
              </a:rPr>
              <a:t>Some tokens are easier to predict than others. So it’s possible for efficient smaller models to stand in for their larger counterparts!</a:t>
            </a:r>
            <a:endParaRPr sz="1800">
              <a:solidFill>
                <a:schemeClr val="lt2"/>
              </a:solidFill>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85" name="Google Shape;85;p15"/>
          <p:cNvSpPr/>
          <p:nvPr/>
        </p:nvSpPr>
        <p:spPr>
          <a:xfrm>
            <a:off x="650875" y="2103450"/>
            <a:ext cx="2976600" cy="12621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100B model</a:t>
            </a:r>
            <a:endParaRPr>
              <a:latin typeface="Roboto"/>
              <a:ea typeface="Roboto"/>
              <a:cs typeface="Roboto"/>
              <a:sym typeface="Roboto"/>
            </a:endParaRPr>
          </a:p>
        </p:txBody>
      </p:sp>
      <p:sp>
        <p:nvSpPr>
          <p:cNvPr id="86" name="Google Shape;86;p15"/>
          <p:cNvSpPr/>
          <p:nvPr/>
        </p:nvSpPr>
        <p:spPr>
          <a:xfrm rot="-5400000">
            <a:off x="2598750" y="2650200"/>
            <a:ext cx="1448100" cy="1686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7" name="Google Shape;87;p15"/>
          <p:cNvSpPr txBox="1"/>
          <p:nvPr/>
        </p:nvSpPr>
        <p:spPr>
          <a:xfrm>
            <a:off x="762000" y="3436950"/>
            <a:ext cx="2865600" cy="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rPr>
              <a:t>Geoffrey Hinton was </a:t>
            </a:r>
            <a:r>
              <a:rPr lang="en" sz="1600">
                <a:solidFill>
                  <a:schemeClr val="lt2"/>
                </a:solidFill>
              </a:rPr>
              <a:t>awarded</a:t>
            </a:r>
            <a:r>
              <a:rPr lang="en" sz="1600">
                <a:solidFill>
                  <a:schemeClr val="lt2"/>
                </a:solidFill>
              </a:rPr>
              <a:t> the nobel …</a:t>
            </a:r>
            <a:endParaRPr sz="1600">
              <a:solidFill>
                <a:schemeClr val="lt2"/>
              </a:solidFill>
            </a:endParaRPr>
          </a:p>
        </p:txBody>
      </p:sp>
      <p:sp>
        <p:nvSpPr>
          <p:cNvPr id="88" name="Google Shape;88;p15"/>
          <p:cNvSpPr txBox="1"/>
          <p:nvPr/>
        </p:nvSpPr>
        <p:spPr>
          <a:xfrm>
            <a:off x="3008350" y="1595450"/>
            <a:ext cx="12318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rPr>
              <a:t>prize</a:t>
            </a:r>
            <a:endParaRPr sz="1600">
              <a:solidFill>
                <a:schemeClr val="lt2"/>
              </a:solidFill>
            </a:endParaRPr>
          </a:p>
        </p:txBody>
      </p:sp>
      <p:sp>
        <p:nvSpPr>
          <p:cNvPr id="89" name="Google Shape;89;p15"/>
          <p:cNvSpPr txBox="1"/>
          <p:nvPr/>
        </p:nvSpPr>
        <p:spPr>
          <a:xfrm>
            <a:off x="900925" y="4306025"/>
            <a:ext cx="2476500" cy="73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6AA84F"/>
                </a:solidFill>
              </a:rPr>
              <a:t>This is easy! </a:t>
            </a:r>
            <a:endParaRPr b="1">
              <a:solidFill>
                <a:srgbClr val="6AA84F"/>
              </a:solidFill>
            </a:endParaRPr>
          </a:p>
          <a:p>
            <a:pPr indent="0" lvl="0" marL="0" rtl="0" algn="ctr">
              <a:lnSpc>
                <a:spcPct val="115000"/>
              </a:lnSpc>
              <a:spcBef>
                <a:spcPts val="0"/>
              </a:spcBef>
              <a:spcAft>
                <a:spcPts val="0"/>
              </a:spcAft>
              <a:buNone/>
            </a:pPr>
            <a:r>
              <a:rPr b="1" lang="en">
                <a:solidFill>
                  <a:srgbClr val="6AA84F"/>
                </a:solidFill>
              </a:rPr>
              <a:t>Let’s use 1B model!</a:t>
            </a:r>
            <a:endParaRPr b="1">
              <a:solidFill>
                <a:srgbClr val="6AA84F"/>
              </a:solidFill>
            </a:endParaRPr>
          </a:p>
        </p:txBody>
      </p:sp>
      <p:sp>
        <p:nvSpPr>
          <p:cNvPr id="90" name="Google Shape;90;p15"/>
          <p:cNvSpPr/>
          <p:nvPr/>
        </p:nvSpPr>
        <p:spPr>
          <a:xfrm>
            <a:off x="4906975" y="2137500"/>
            <a:ext cx="2919300" cy="12621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100B model</a:t>
            </a:r>
            <a:endParaRPr>
              <a:latin typeface="Roboto"/>
              <a:ea typeface="Roboto"/>
              <a:cs typeface="Roboto"/>
              <a:sym typeface="Roboto"/>
            </a:endParaRPr>
          </a:p>
        </p:txBody>
      </p:sp>
      <p:sp>
        <p:nvSpPr>
          <p:cNvPr id="91" name="Google Shape;91;p15"/>
          <p:cNvSpPr/>
          <p:nvPr/>
        </p:nvSpPr>
        <p:spPr>
          <a:xfrm rot="-5400000">
            <a:off x="6821325" y="2684250"/>
            <a:ext cx="1448100" cy="1686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2" name="Google Shape;92;p15"/>
          <p:cNvSpPr txBox="1"/>
          <p:nvPr/>
        </p:nvSpPr>
        <p:spPr>
          <a:xfrm>
            <a:off x="5018100" y="3471000"/>
            <a:ext cx="3014700" cy="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rPr>
              <a:t>Geoffrey Hinton was awarded the nobel prize in …</a:t>
            </a:r>
            <a:endParaRPr sz="1600">
              <a:solidFill>
                <a:schemeClr val="lt2"/>
              </a:solidFill>
            </a:endParaRPr>
          </a:p>
        </p:txBody>
      </p:sp>
      <p:sp>
        <p:nvSpPr>
          <p:cNvPr id="93" name="Google Shape;93;p15"/>
          <p:cNvSpPr txBox="1"/>
          <p:nvPr/>
        </p:nvSpPr>
        <p:spPr>
          <a:xfrm>
            <a:off x="7088225" y="1595450"/>
            <a:ext cx="12318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rPr>
              <a:t>physics</a:t>
            </a:r>
            <a:endParaRPr sz="1600">
              <a:solidFill>
                <a:schemeClr val="lt2"/>
              </a:solidFill>
            </a:endParaRPr>
          </a:p>
        </p:txBody>
      </p:sp>
      <p:sp>
        <p:nvSpPr>
          <p:cNvPr id="94" name="Google Shape;94;p15"/>
          <p:cNvSpPr txBox="1"/>
          <p:nvPr/>
        </p:nvSpPr>
        <p:spPr>
          <a:xfrm>
            <a:off x="5128375" y="4306025"/>
            <a:ext cx="2476500" cy="73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CC0000"/>
                </a:solidFill>
              </a:rPr>
              <a:t>This is hard! </a:t>
            </a:r>
            <a:endParaRPr b="1">
              <a:solidFill>
                <a:srgbClr val="CC0000"/>
              </a:solidFill>
            </a:endParaRPr>
          </a:p>
          <a:p>
            <a:pPr indent="0" lvl="0" marL="0" rtl="0" algn="ctr">
              <a:lnSpc>
                <a:spcPct val="115000"/>
              </a:lnSpc>
              <a:spcBef>
                <a:spcPts val="0"/>
              </a:spcBef>
              <a:spcAft>
                <a:spcPts val="0"/>
              </a:spcAft>
              <a:buNone/>
            </a:pPr>
            <a:r>
              <a:rPr b="1" lang="en">
                <a:solidFill>
                  <a:srgbClr val="CC0000"/>
                </a:solidFill>
              </a:rPr>
              <a:t>Have to use 100B model!</a:t>
            </a:r>
            <a:endParaRPr b="1">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How can we make sure small model’s </a:t>
            </a:r>
            <a:r>
              <a:rPr lang="en" sz="2400"/>
              <a:t>predictions are correct?</a:t>
            </a:r>
            <a:endParaRPr sz="2400"/>
          </a:p>
        </p:txBody>
      </p:sp>
      <p:sp>
        <p:nvSpPr>
          <p:cNvPr id="100" name="Google Shape;100;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6"/>
          <p:cNvSpPr/>
          <p:nvPr/>
        </p:nvSpPr>
        <p:spPr>
          <a:xfrm>
            <a:off x="400675" y="2168813"/>
            <a:ext cx="2352000" cy="1182600"/>
          </a:xfrm>
          <a:prstGeom prst="roundRect">
            <a:avLst>
              <a:gd fmla="val 16667" name="adj"/>
            </a:avLst>
          </a:prstGeom>
          <a:solidFill>
            <a:srgbClr val="B6D7A8"/>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D0D0D"/>
                </a:solidFill>
              </a:rPr>
              <a:t>Geoffrey Hinton was awarded the nobel prize in …</a:t>
            </a:r>
            <a:endParaRPr sz="1200">
              <a:solidFill>
                <a:srgbClr val="0D0D0D"/>
              </a:solidFill>
              <a:latin typeface="Delius"/>
              <a:ea typeface="Delius"/>
              <a:cs typeface="Delius"/>
              <a:sym typeface="Delius"/>
            </a:endParaRPr>
          </a:p>
        </p:txBody>
      </p:sp>
      <p:sp>
        <p:nvSpPr>
          <p:cNvPr id="102" name="Google Shape;102;p16"/>
          <p:cNvSpPr/>
          <p:nvPr/>
        </p:nvSpPr>
        <p:spPr>
          <a:xfrm>
            <a:off x="4228625" y="1608550"/>
            <a:ext cx="1190400" cy="481200"/>
          </a:xfrm>
          <a:prstGeom prst="roundRect">
            <a:avLst>
              <a:gd fmla="val 16667" name="adj"/>
            </a:avLst>
          </a:prstGeom>
          <a:noFill/>
          <a:ln cap="flat" cmpd="sng" w="9525">
            <a:solidFill>
              <a:srgbClr val="30303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Peace</a:t>
            </a:r>
            <a:endParaRPr sz="1200"/>
          </a:p>
        </p:txBody>
      </p:sp>
      <p:sp>
        <p:nvSpPr>
          <p:cNvPr id="103" name="Google Shape;103;p16"/>
          <p:cNvSpPr/>
          <p:nvPr/>
        </p:nvSpPr>
        <p:spPr>
          <a:xfrm>
            <a:off x="4228625" y="2286813"/>
            <a:ext cx="1190400" cy="497100"/>
          </a:xfrm>
          <a:prstGeom prst="roundRect">
            <a:avLst>
              <a:gd fmla="val 16667" name="adj"/>
            </a:avLst>
          </a:prstGeom>
          <a:noFill/>
          <a:ln cap="flat" cmpd="sng" w="9525">
            <a:solidFill>
              <a:srgbClr val="30303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Literature</a:t>
            </a:r>
            <a:endParaRPr sz="1200"/>
          </a:p>
        </p:txBody>
      </p:sp>
      <p:cxnSp>
        <p:nvCxnSpPr>
          <p:cNvPr id="104" name="Google Shape;104;p16"/>
          <p:cNvCxnSpPr>
            <a:stCxn id="105" idx="3"/>
            <a:endCxn id="102" idx="1"/>
          </p:cNvCxnSpPr>
          <p:nvPr/>
        </p:nvCxnSpPr>
        <p:spPr>
          <a:xfrm flipH="1" rot="10800000">
            <a:off x="3711078" y="1849020"/>
            <a:ext cx="517500" cy="911100"/>
          </a:xfrm>
          <a:prstGeom prst="straightConnector1">
            <a:avLst/>
          </a:prstGeom>
          <a:noFill/>
          <a:ln cap="flat" cmpd="sng" w="19050">
            <a:solidFill>
              <a:srgbClr val="000000"/>
            </a:solidFill>
            <a:prstDash val="solid"/>
            <a:round/>
            <a:headEnd len="med" w="med" type="none"/>
            <a:tailEnd len="med" w="med" type="triangle"/>
          </a:ln>
        </p:spPr>
      </p:cxnSp>
      <p:cxnSp>
        <p:nvCxnSpPr>
          <p:cNvPr id="106" name="Google Shape;106;p16"/>
          <p:cNvCxnSpPr>
            <a:stCxn id="105" idx="3"/>
            <a:endCxn id="103" idx="1"/>
          </p:cNvCxnSpPr>
          <p:nvPr/>
        </p:nvCxnSpPr>
        <p:spPr>
          <a:xfrm flipH="1" rot="10800000">
            <a:off x="3711078" y="2535420"/>
            <a:ext cx="517500" cy="224700"/>
          </a:xfrm>
          <a:prstGeom prst="straightConnector1">
            <a:avLst/>
          </a:prstGeom>
          <a:noFill/>
          <a:ln cap="flat" cmpd="sng" w="19050">
            <a:solidFill>
              <a:srgbClr val="000000"/>
            </a:solidFill>
            <a:prstDash val="solid"/>
            <a:round/>
            <a:headEnd len="med" w="med" type="none"/>
            <a:tailEnd len="med" w="med" type="triangle"/>
          </a:ln>
        </p:spPr>
      </p:cxnSp>
      <p:cxnSp>
        <p:nvCxnSpPr>
          <p:cNvPr id="107" name="Google Shape;107;p16"/>
          <p:cNvCxnSpPr>
            <a:stCxn id="105" idx="3"/>
            <a:endCxn id="108" idx="1"/>
          </p:cNvCxnSpPr>
          <p:nvPr/>
        </p:nvCxnSpPr>
        <p:spPr>
          <a:xfrm>
            <a:off x="3711078" y="2760120"/>
            <a:ext cx="517500" cy="448500"/>
          </a:xfrm>
          <a:prstGeom prst="straightConnector1">
            <a:avLst/>
          </a:prstGeom>
          <a:noFill/>
          <a:ln cap="flat" cmpd="sng" w="19050">
            <a:solidFill>
              <a:srgbClr val="000000"/>
            </a:solidFill>
            <a:prstDash val="solid"/>
            <a:round/>
            <a:headEnd len="med" w="med" type="none"/>
            <a:tailEnd len="med" w="med" type="triangle"/>
          </a:ln>
        </p:spPr>
      </p:cxnSp>
      <p:sp>
        <p:nvSpPr>
          <p:cNvPr id="109" name="Google Shape;109;p16"/>
          <p:cNvSpPr/>
          <p:nvPr/>
        </p:nvSpPr>
        <p:spPr>
          <a:xfrm>
            <a:off x="4228624" y="3662188"/>
            <a:ext cx="1190400" cy="481200"/>
          </a:xfrm>
          <a:prstGeom prst="roundRect">
            <a:avLst>
              <a:gd fmla="val 16667" name="adj"/>
            </a:avLst>
          </a:prstGeom>
          <a:noFill/>
          <a:ln cap="flat" cmpd="sng" w="9525">
            <a:solidFill>
              <a:srgbClr val="30303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Chemistry</a:t>
            </a:r>
            <a:endParaRPr sz="1200"/>
          </a:p>
        </p:txBody>
      </p:sp>
      <p:cxnSp>
        <p:nvCxnSpPr>
          <p:cNvPr id="110" name="Google Shape;110;p16"/>
          <p:cNvCxnSpPr>
            <a:stCxn id="105" idx="3"/>
            <a:endCxn id="109" idx="1"/>
          </p:cNvCxnSpPr>
          <p:nvPr/>
        </p:nvCxnSpPr>
        <p:spPr>
          <a:xfrm>
            <a:off x="3711078" y="2760120"/>
            <a:ext cx="517500" cy="1142700"/>
          </a:xfrm>
          <a:prstGeom prst="straightConnector1">
            <a:avLst/>
          </a:prstGeom>
          <a:noFill/>
          <a:ln cap="flat" cmpd="sng" w="19050">
            <a:solidFill>
              <a:srgbClr val="000000"/>
            </a:solidFill>
            <a:prstDash val="solid"/>
            <a:round/>
            <a:headEnd len="med" w="med" type="none"/>
            <a:tailEnd len="med" w="med" type="triangle"/>
          </a:ln>
        </p:spPr>
      </p:cxnSp>
      <p:sp>
        <p:nvSpPr>
          <p:cNvPr id="111" name="Google Shape;111;p16"/>
          <p:cNvSpPr txBox="1"/>
          <p:nvPr/>
        </p:nvSpPr>
        <p:spPr>
          <a:xfrm>
            <a:off x="403325" y="712350"/>
            <a:ext cx="7916700" cy="8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We can use small model to propose several candidates and use large model to decide whether to accept them!</a:t>
            </a:r>
            <a:endParaRPr sz="1800"/>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12" name="Google Shape;112;p16"/>
          <p:cNvSpPr txBox="1"/>
          <p:nvPr/>
        </p:nvSpPr>
        <p:spPr>
          <a:xfrm>
            <a:off x="403325" y="4327525"/>
            <a:ext cx="7916700" cy="81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Since large models can verify multiple predictions at once, we can let the small model guess several tokens ahead!</a:t>
            </a:r>
            <a:endParaRPr sz="1800"/>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105" name="Google Shape;105;p16"/>
          <p:cNvPicPr preferRelativeResize="0"/>
          <p:nvPr/>
        </p:nvPicPr>
        <p:blipFill rotWithShape="1">
          <a:blip r:embed="rId3">
            <a:alphaModFix/>
          </a:blip>
          <a:srcRect b="-15127" l="0" r="0" t="0"/>
          <a:stretch/>
        </p:blipFill>
        <p:spPr>
          <a:xfrm>
            <a:off x="3000123" y="2338311"/>
            <a:ext cx="710955" cy="843618"/>
          </a:xfrm>
          <a:prstGeom prst="rect">
            <a:avLst/>
          </a:prstGeom>
          <a:noFill/>
          <a:ln>
            <a:noFill/>
          </a:ln>
        </p:spPr>
      </p:pic>
      <p:cxnSp>
        <p:nvCxnSpPr>
          <p:cNvPr id="113" name="Google Shape;113;p16"/>
          <p:cNvCxnSpPr>
            <a:stCxn id="101" idx="3"/>
            <a:endCxn id="105" idx="1"/>
          </p:cNvCxnSpPr>
          <p:nvPr/>
        </p:nvCxnSpPr>
        <p:spPr>
          <a:xfrm>
            <a:off x="2752675" y="2760113"/>
            <a:ext cx="247500" cy="0"/>
          </a:xfrm>
          <a:prstGeom prst="straightConnector1">
            <a:avLst/>
          </a:prstGeom>
          <a:noFill/>
          <a:ln cap="flat" cmpd="sng" w="19050">
            <a:solidFill>
              <a:srgbClr val="000000"/>
            </a:solidFill>
            <a:prstDash val="solid"/>
            <a:round/>
            <a:headEnd len="med" w="med" type="none"/>
            <a:tailEnd len="med" w="med" type="triangle"/>
          </a:ln>
        </p:spPr>
      </p:cxnSp>
      <p:pic>
        <p:nvPicPr>
          <p:cNvPr id="114" name="Google Shape;114;p16"/>
          <p:cNvPicPr preferRelativeResize="0"/>
          <p:nvPr/>
        </p:nvPicPr>
        <p:blipFill rotWithShape="1">
          <a:blip r:embed="rId3">
            <a:alphaModFix/>
          </a:blip>
          <a:srcRect b="-15127" l="0" r="0" t="0"/>
          <a:stretch/>
        </p:blipFill>
        <p:spPr>
          <a:xfrm>
            <a:off x="5924675" y="1972324"/>
            <a:ext cx="1429242" cy="1695963"/>
          </a:xfrm>
          <a:prstGeom prst="rect">
            <a:avLst/>
          </a:prstGeom>
          <a:noFill/>
          <a:ln>
            <a:noFill/>
          </a:ln>
        </p:spPr>
      </p:pic>
      <p:sp>
        <p:nvSpPr>
          <p:cNvPr id="108" name="Google Shape;108;p16"/>
          <p:cNvSpPr/>
          <p:nvPr/>
        </p:nvSpPr>
        <p:spPr>
          <a:xfrm>
            <a:off x="4228625" y="2960075"/>
            <a:ext cx="1190400" cy="497100"/>
          </a:xfrm>
          <a:prstGeom prst="roundRect">
            <a:avLst>
              <a:gd fmla="val 16667" name="adj"/>
            </a:avLst>
          </a:prstGeom>
          <a:noFill/>
          <a:ln cap="flat" cmpd="sng" w="9525">
            <a:solidFill>
              <a:srgbClr val="30303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Physics</a:t>
            </a:r>
            <a:endParaRPr sz="1200"/>
          </a:p>
        </p:txBody>
      </p:sp>
      <p:cxnSp>
        <p:nvCxnSpPr>
          <p:cNvPr id="115" name="Google Shape;115;p16"/>
          <p:cNvCxnSpPr>
            <a:stCxn id="114" idx="3"/>
            <a:endCxn id="116" idx="1"/>
          </p:cNvCxnSpPr>
          <p:nvPr/>
        </p:nvCxnSpPr>
        <p:spPr>
          <a:xfrm>
            <a:off x="7353917" y="2820306"/>
            <a:ext cx="299400" cy="0"/>
          </a:xfrm>
          <a:prstGeom prst="straightConnector1">
            <a:avLst/>
          </a:prstGeom>
          <a:noFill/>
          <a:ln cap="flat" cmpd="sng" w="19050">
            <a:solidFill>
              <a:srgbClr val="000000"/>
            </a:solidFill>
            <a:prstDash val="solid"/>
            <a:round/>
            <a:headEnd len="med" w="med" type="none"/>
            <a:tailEnd len="med" w="med" type="triangle"/>
          </a:ln>
        </p:spPr>
      </p:cxnSp>
      <p:sp>
        <p:nvSpPr>
          <p:cNvPr id="116" name="Google Shape;116;p16"/>
          <p:cNvSpPr/>
          <p:nvPr/>
        </p:nvSpPr>
        <p:spPr>
          <a:xfrm>
            <a:off x="7653250" y="2571750"/>
            <a:ext cx="1190400" cy="497100"/>
          </a:xfrm>
          <a:prstGeom prst="roundRect">
            <a:avLst>
              <a:gd fmla="val 16667" name="adj"/>
            </a:avLst>
          </a:prstGeom>
          <a:solidFill>
            <a:srgbClr val="B5CEA8"/>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Physics</a:t>
            </a:r>
            <a:endParaRPr sz="1200"/>
          </a:p>
        </p:txBody>
      </p:sp>
      <p:cxnSp>
        <p:nvCxnSpPr>
          <p:cNvPr id="117" name="Google Shape;117;p16"/>
          <p:cNvCxnSpPr>
            <a:stCxn id="102" idx="3"/>
            <a:endCxn id="114" idx="1"/>
          </p:cNvCxnSpPr>
          <p:nvPr/>
        </p:nvCxnSpPr>
        <p:spPr>
          <a:xfrm>
            <a:off x="5419025" y="1849150"/>
            <a:ext cx="505800" cy="971100"/>
          </a:xfrm>
          <a:prstGeom prst="straightConnector1">
            <a:avLst/>
          </a:prstGeom>
          <a:noFill/>
          <a:ln cap="flat" cmpd="sng" w="19050">
            <a:solidFill>
              <a:srgbClr val="000000"/>
            </a:solidFill>
            <a:prstDash val="solid"/>
            <a:round/>
            <a:headEnd len="med" w="med" type="none"/>
            <a:tailEnd len="med" w="med" type="triangle"/>
          </a:ln>
        </p:spPr>
      </p:cxnSp>
      <p:cxnSp>
        <p:nvCxnSpPr>
          <p:cNvPr id="118" name="Google Shape;118;p16"/>
          <p:cNvCxnSpPr>
            <a:stCxn id="103" idx="3"/>
            <a:endCxn id="114" idx="1"/>
          </p:cNvCxnSpPr>
          <p:nvPr/>
        </p:nvCxnSpPr>
        <p:spPr>
          <a:xfrm>
            <a:off x="5419025" y="2535363"/>
            <a:ext cx="505800" cy="285000"/>
          </a:xfrm>
          <a:prstGeom prst="straightConnector1">
            <a:avLst/>
          </a:prstGeom>
          <a:noFill/>
          <a:ln cap="flat" cmpd="sng" w="19050">
            <a:solidFill>
              <a:srgbClr val="000000"/>
            </a:solidFill>
            <a:prstDash val="solid"/>
            <a:round/>
            <a:headEnd len="med" w="med" type="none"/>
            <a:tailEnd len="med" w="med" type="triangle"/>
          </a:ln>
        </p:spPr>
      </p:cxnSp>
      <p:cxnSp>
        <p:nvCxnSpPr>
          <p:cNvPr id="119" name="Google Shape;119;p16"/>
          <p:cNvCxnSpPr>
            <a:stCxn id="108" idx="3"/>
            <a:endCxn id="114" idx="1"/>
          </p:cNvCxnSpPr>
          <p:nvPr/>
        </p:nvCxnSpPr>
        <p:spPr>
          <a:xfrm flipH="1" rot="10800000">
            <a:off x="5419025" y="2820425"/>
            <a:ext cx="505800" cy="388200"/>
          </a:xfrm>
          <a:prstGeom prst="straightConnector1">
            <a:avLst/>
          </a:prstGeom>
          <a:noFill/>
          <a:ln cap="flat" cmpd="sng" w="19050">
            <a:solidFill>
              <a:srgbClr val="000000"/>
            </a:solidFill>
            <a:prstDash val="solid"/>
            <a:round/>
            <a:headEnd len="med" w="med" type="none"/>
            <a:tailEnd len="med" w="med" type="triangle"/>
          </a:ln>
        </p:spPr>
      </p:cxnSp>
      <p:cxnSp>
        <p:nvCxnSpPr>
          <p:cNvPr id="120" name="Google Shape;120;p16"/>
          <p:cNvCxnSpPr>
            <a:stCxn id="109" idx="3"/>
            <a:endCxn id="114" idx="1"/>
          </p:cNvCxnSpPr>
          <p:nvPr/>
        </p:nvCxnSpPr>
        <p:spPr>
          <a:xfrm flipH="1" rot="10800000">
            <a:off x="5419024" y="2820388"/>
            <a:ext cx="505800" cy="10824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Speculative Decoding</a:t>
            </a:r>
            <a:endParaRPr sz="2400"/>
          </a:p>
        </p:txBody>
      </p:sp>
      <p:sp>
        <p:nvSpPr>
          <p:cNvPr id="126" name="Google Shape;126;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7"/>
          <p:cNvSpPr txBox="1"/>
          <p:nvPr/>
        </p:nvSpPr>
        <p:spPr>
          <a:xfrm>
            <a:off x="417500" y="1504950"/>
            <a:ext cx="7881900" cy="112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93C47D"/>
                </a:solidFill>
              </a:rPr>
              <a:t>Green</a:t>
            </a:r>
            <a:r>
              <a:rPr lang="en">
                <a:solidFill>
                  <a:schemeClr val="lt2"/>
                </a:solidFill>
              </a:rPr>
              <a:t> ones are predictions from the small model</a:t>
            </a:r>
            <a:endParaRPr>
              <a:solidFill>
                <a:schemeClr val="lt2"/>
              </a:solidFill>
            </a:endParaRPr>
          </a:p>
          <a:p>
            <a:pPr indent="0" lvl="0" marL="0" rtl="0" algn="l">
              <a:lnSpc>
                <a:spcPct val="150000"/>
              </a:lnSpc>
              <a:spcBef>
                <a:spcPts val="0"/>
              </a:spcBef>
              <a:spcAft>
                <a:spcPts val="0"/>
              </a:spcAft>
              <a:buNone/>
            </a:pPr>
            <a:r>
              <a:rPr b="1" lang="en">
                <a:solidFill>
                  <a:srgbClr val="FF0000"/>
                </a:solidFill>
              </a:rPr>
              <a:t>Red</a:t>
            </a:r>
            <a:r>
              <a:rPr lang="en">
                <a:solidFill>
                  <a:schemeClr val="lt2"/>
                </a:solidFill>
              </a:rPr>
              <a:t> ones are rejected predictions from the big model</a:t>
            </a:r>
            <a:endParaRPr>
              <a:solidFill>
                <a:schemeClr val="lt2"/>
              </a:solidFill>
            </a:endParaRPr>
          </a:p>
          <a:p>
            <a:pPr indent="0" lvl="0" marL="0" rtl="0" algn="l">
              <a:lnSpc>
                <a:spcPct val="150000"/>
              </a:lnSpc>
              <a:spcBef>
                <a:spcPts val="0"/>
              </a:spcBef>
              <a:spcAft>
                <a:spcPts val="0"/>
              </a:spcAft>
              <a:buNone/>
            </a:pPr>
            <a:r>
              <a:rPr b="1" lang="en">
                <a:solidFill>
                  <a:srgbClr val="0000FF"/>
                </a:solidFill>
              </a:rPr>
              <a:t>Blue</a:t>
            </a:r>
            <a:r>
              <a:rPr lang="en">
                <a:solidFill>
                  <a:schemeClr val="lt2"/>
                </a:solidFill>
              </a:rPr>
              <a:t> ones are </a:t>
            </a:r>
            <a:r>
              <a:rPr lang="en">
                <a:solidFill>
                  <a:schemeClr val="lt2"/>
                </a:solidFill>
              </a:rPr>
              <a:t>corrections</a:t>
            </a:r>
            <a:r>
              <a:rPr lang="en">
                <a:solidFill>
                  <a:schemeClr val="lt2"/>
                </a:solidFill>
              </a:rPr>
              <a:t> </a:t>
            </a:r>
            <a:r>
              <a:rPr lang="en">
                <a:solidFill>
                  <a:schemeClr val="lt2"/>
                </a:solidFill>
              </a:rPr>
              <a:t>proposed</a:t>
            </a:r>
            <a:r>
              <a:rPr lang="en">
                <a:solidFill>
                  <a:schemeClr val="lt2"/>
                </a:solidFill>
              </a:rPr>
              <a:t> by the big model</a:t>
            </a:r>
            <a:endParaRPr>
              <a:solidFill>
                <a:schemeClr val="lt2"/>
              </a:solidFill>
            </a:endParaRPr>
          </a:p>
        </p:txBody>
      </p:sp>
      <p:pic>
        <p:nvPicPr>
          <p:cNvPr id="128" name="Google Shape;128;p17"/>
          <p:cNvPicPr preferRelativeResize="0"/>
          <p:nvPr/>
        </p:nvPicPr>
        <p:blipFill>
          <a:blip r:embed="rId3">
            <a:alphaModFix/>
          </a:blip>
          <a:stretch>
            <a:fillRect/>
          </a:stretch>
        </p:blipFill>
        <p:spPr>
          <a:xfrm>
            <a:off x="417500" y="2625950"/>
            <a:ext cx="8308976" cy="2216950"/>
          </a:xfrm>
          <a:prstGeom prst="rect">
            <a:avLst/>
          </a:prstGeom>
          <a:noFill/>
          <a:ln>
            <a:noFill/>
          </a:ln>
        </p:spPr>
      </p:pic>
      <p:cxnSp>
        <p:nvCxnSpPr>
          <p:cNvPr id="129" name="Google Shape;129;p17"/>
          <p:cNvCxnSpPr>
            <a:stCxn id="130" idx="1"/>
          </p:cNvCxnSpPr>
          <p:nvPr/>
        </p:nvCxnSpPr>
        <p:spPr>
          <a:xfrm rot="10800000">
            <a:off x="2738525" y="2832200"/>
            <a:ext cx="2222400" cy="209400"/>
          </a:xfrm>
          <a:prstGeom prst="straightConnector1">
            <a:avLst/>
          </a:prstGeom>
          <a:noFill/>
          <a:ln cap="flat" cmpd="sng" w="9525">
            <a:solidFill>
              <a:schemeClr val="dk2"/>
            </a:solidFill>
            <a:prstDash val="solid"/>
            <a:round/>
            <a:headEnd len="med" w="med" type="none"/>
            <a:tailEnd len="med" w="med" type="stealth"/>
          </a:ln>
        </p:spPr>
      </p:cxnSp>
      <p:sp>
        <p:nvSpPr>
          <p:cNvPr id="130" name="Google Shape;130;p17"/>
          <p:cNvSpPr txBox="1"/>
          <p:nvPr/>
        </p:nvSpPr>
        <p:spPr>
          <a:xfrm>
            <a:off x="4960925" y="2625950"/>
            <a:ext cx="346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the first prediction</a:t>
            </a:r>
            <a:r>
              <a:rPr lang="en"/>
              <a:t>, the big model was run only once, and 5 tokens were generated! Thats 80% speed up!</a:t>
            </a:r>
            <a:endParaRPr/>
          </a:p>
        </p:txBody>
      </p:sp>
      <p:sp>
        <p:nvSpPr>
          <p:cNvPr id="131" name="Google Shape;131;p17"/>
          <p:cNvSpPr txBox="1"/>
          <p:nvPr/>
        </p:nvSpPr>
        <p:spPr>
          <a:xfrm>
            <a:off x="417500" y="776625"/>
            <a:ext cx="7881900" cy="1125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D0D0D"/>
                </a:solidFill>
              </a:rPr>
              <a:t>Let the small model make multiple expensive step-by-step predictions, then verify them all at once with the big model!</a:t>
            </a:r>
            <a:endParaRPr b="1">
              <a:solidFill>
                <a:srgbClr val="0D0D0D"/>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Overall Algorithm</a:t>
            </a:r>
            <a:endParaRPr sz="2400"/>
          </a:p>
        </p:txBody>
      </p:sp>
      <p:sp>
        <p:nvSpPr>
          <p:cNvPr id="137" name="Google Shape;137;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8"/>
          <p:cNvPicPr preferRelativeResize="0"/>
          <p:nvPr/>
        </p:nvPicPr>
        <p:blipFill>
          <a:blip r:embed="rId4">
            <a:alphaModFix/>
          </a:blip>
          <a:stretch>
            <a:fillRect/>
          </a:stretch>
        </p:blipFill>
        <p:spPr>
          <a:xfrm>
            <a:off x="4954400" y="760725"/>
            <a:ext cx="3872151" cy="4276852"/>
          </a:xfrm>
          <a:prstGeom prst="rect">
            <a:avLst/>
          </a:prstGeom>
          <a:noFill/>
          <a:ln>
            <a:noFill/>
          </a:ln>
        </p:spPr>
      </p:pic>
      <p:sp>
        <p:nvSpPr>
          <p:cNvPr id="139" name="Google Shape;139;p18"/>
          <p:cNvSpPr txBox="1"/>
          <p:nvPr/>
        </p:nvSpPr>
        <p:spPr>
          <a:xfrm>
            <a:off x="457200" y="1360400"/>
            <a:ext cx="3000000" cy="300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i="1" sz="750"/>
          </a:p>
        </p:txBody>
      </p:sp>
      <p:sp>
        <p:nvSpPr>
          <p:cNvPr id="140" name="Google Shape;140;p18"/>
          <p:cNvSpPr txBox="1"/>
          <p:nvPr/>
        </p:nvSpPr>
        <p:spPr>
          <a:xfrm>
            <a:off x="69600" y="1409550"/>
            <a:ext cx="49596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sample             , we instead sample             </a:t>
            </a:r>
            <a:endParaRPr/>
          </a:p>
        </p:txBody>
      </p:sp>
      <p:pic>
        <p:nvPicPr>
          <p:cNvPr id="141" name="Google Shape;141;p18" title="[0,0,0,&quot;https://www.codecogs.com/eqnedit.php?latex=x%20%5Csim%20p(x)#0&quot;]"/>
          <p:cNvPicPr preferRelativeResize="0"/>
          <p:nvPr/>
        </p:nvPicPr>
        <p:blipFill>
          <a:blip r:embed="rId5">
            <a:alphaModFix/>
          </a:blip>
          <a:stretch>
            <a:fillRect/>
          </a:stretch>
        </p:blipFill>
        <p:spPr>
          <a:xfrm>
            <a:off x="1024128" y="1554480"/>
            <a:ext cx="527473" cy="148167"/>
          </a:xfrm>
          <a:prstGeom prst="rect">
            <a:avLst/>
          </a:prstGeom>
          <a:noFill/>
          <a:ln>
            <a:noFill/>
          </a:ln>
        </p:spPr>
      </p:pic>
      <p:sp>
        <p:nvSpPr>
          <p:cNvPr id="142" name="Google Shape;142;p18"/>
          <p:cNvSpPr txBox="1"/>
          <p:nvPr/>
        </p:nvSpPr>
        <p:spPr>
          <a:xfrm>
            <a:off x="103400" y="2324613"/>
            <a:ext cx="395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 numbers sampled uniformly from [0,1]</a:t>
            </a:r>
            <a:endParaRPr/>
          </a:p>
        </p:txBody>
      </p:sp>
      <p:sp>
        <p:nvSpPr>
          <p:cNvPr id="143" name="Google Shape;143;p18"/>
          <p:cNvSpPr txBox="1"/>
          <p:nvPr/>
        </p:nvSpPr>
        <p:spPr>
          <a:xfrm>
            <a:off x="103400" y="2737188"/>
            <a:ext cx="47415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Find the min i that </a:t>
            </a:r>
            <a:r>
              <a:rPr lang="en"/>
              <a:t>satisfies the condition. If        &gt;       , it’s always accepted. </a:t>
            </a:r>
            <a:r>
              <a:rPr lang="en"/>
              <a:t>If everything is accepted, it sets n to </a:t>
            </a:r>
            <a:endParaRPr/>
          </a:p>
        </p:txBody>
      </p:sp>
      <p:sp>
        <p:nvSpPr>
          <p:cNvPr id="144" name="Google Shape;144;p18"/>
          <p:cNvSpPr txBox="1"/>
          <p:nvPr/>
        </p:nvSpPr>
        <p:spPr>
          <a:xfrm>
            <a:off x="103400" y="3598575"/>
            <a:ext cx="42609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Deal with the last token: if everything is accepted, it follows the distribution of </a:t>
            </a:r>
            <a:endParaRPr/>
          </a:p>
        </p:txBody>
      </p:sp>
      <p:sp>
        <p:nvSpPr>
          <p:cNvPr id="145" name="Google Shape;145;p18"/>
          <p:cNvSpPr txBox="1"/>
          <p:nvPr/>
        </p:nvSpPr>
        <p:spPr>
          <a:xfrm>
            <a:off x="100584" y="4216363"/>
            <a:ext cx="47415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Else, follows the distribution of </a:t>
            </a:r>
            <a:r>
              <a:rPr lang="en"/>
              <a:t>norm(max(0,           -         )). </a:t>
            </a:r>
            <a:r>
              <a:rPr lang="en"/>
              <a:t> This adjusts the probability mass that was affected by the rejected guess by      from step n + 1     </a:t>
            </a:r>
            <a:endParaRPr/>
          </a:p>
        </p:txBody>
      </p:sp>
      <p:grpSp>
        <p:nvGrpSpPr>
          <p:cNvPr id="146" name="Google Shape;146;p18"/>
          <p:cNvGrpSpPr/>
          <p:nvPr/>
        </p:nvGrpSpPr>
        <p:grpSpPr>
          <a:xfrm>
            <a:off x="69600" y="760713"/>
            <a:ext cx="4959600" cy="817088"/>
            <a:chOff x="69600" y="760713"/>
            <a:chExt cx="4959600" cy="817088"/>
          </a:xfrm>
        </p:grpSpPr>
        <p:sp>
          <p:nvSpPr>
            <p:cNvPr id="147" name="Google Shape;147;p18"/>
            <p:cNvSpPr txBox="1"/>
            <p:nvPr/>
          </p:nvSpPr>
          <p:spPr>
            <a:xfrm>
              <a:off x="1063650" y="1177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p18"/>
            <p:cNvSpPr txBox="1"/>
            <p:nvPr/>
          </p:nvSpPr>
          <p:spPr>
            <a:xfrm>
              <a:off x="69600" y="760713"/>
              <a:ext cx="49596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Definition:       is the base model and      is the efficient approximation model</a:t>
              </a:r>
              <a:endParaRPr/>
            </a:p>
          </p:txBody>
        </p:sp>
        <p:pic>
          <p:nvPicPr>
            <p:cNvPr id="149" name="Google Shape;149;p18" title="[0,0,0,&quot;https://www.codecogs.com/eqnedit.php?latex=M_p#0&quot;]"/>
            <p:cNvPicPr preferRelativeResize="0"/>
            <p:nvPr/>
          </p:nvPicPr>
          <p:blipFill>
            <a:blip r:embed="rId6">
              <a:alphaModFix/>
            </a:blip>
            <a:stretch>
              <a:fillRect/>
            </a:stretch>
          </p:blipFill>
          <p:spPr>
            <a:xfrm>
              <a:off x="1051560" y="905256"/>
              <a:ext cx="192411" cy="148167"/>
            </a:xfrm>
            <a:prstGeom prst="rect">
              <a:avLst/>
            </a:prstGeom>
            <a:noFill/>
            <a:ln>
              <a:noFill/>
            </a:ln>
          </p:spPr>
        </p:pic>
        <p:pic>
          <p:nvPicPr>
            <p:cNvPr id="150" name="Google Shape;150;p18" title="[0,0,0,&quot;https://www.codecogs.com/eqnedit.php?latex=M_q#0&quot;]"/>
            <p:cNvPicPr preferRelativeResize="0"/>
            <p:nvPr/>
          </p:nvPicPr>
          <p:blipFill>
            <a:blip r:embed="rId7">
              <a:alphaModFix/>
            </a:blip>
            <a:stretch>
              <a:fillRect/>
            </a:stretch>
          </p:blipFill>
          <p:spPr>
            <a:xfrm>
              <a:off x="3099816" y="905256"/>
              <a:ext cx="188295" cy="148167"/>
            </a:xfrm>
            <a:prstGeom prst="rect">
              <a:avLst/>
            </a:prstGeom>
            <a:noFill/>
            <a:ln>
              <a:noFill/>
            </a:ln>
          </p:spPr>
        </p:pic>
      </p:grpSp>
      <p:pic>
        <p:nvPicPr>
          <p:cNvPr id="151" name="Google Shape;151;p18" title="[0,0,0,&quot;https://www.codecogs.com/eqnedit.php?latex=x%20%5Csim%20q(x)#0&quot;]"/>
          <p:cNvPicPr preferRelativeResize="0"/>
          <p:nvPr/>
        </p:nvPicPr>
        <p:blipFill>
          <a:blip r:embed="rId8">
            <a:alphaModFix/>
          </a:blip>
          <a:stretch>
            <a:fillRect/>
          </a:stretch>
        </p:blipFill>
        <p:spPr>
          <a:xfrm>
            <a:off x="3227832" y="1554480"/>
            <a:ext cx="524510" cy="148167"/>
          </a:xfrm>
          <a:prstGeom prst="rect">
            <a:avLst/>
          </a:prstGeom>
          <a:noFill/>
          <a:ln>
            <a:noFill/>
          </a:ln>
        </p:spPr>
      </p:pic>
      <p:pic>
        <p:nvPicPr>
          <p:cNvPr id="152" name="Google Shape;152;p18" title="[0,0,0,&quot;https://www.codecogs.com/eqnedit.php?latex=%20%5Cgamma%20#0&quot;]"/>
          <p:cNvPicPr preferRelativeResize="0"/>
          <p:nvPr/>
        </p:nvPicPr>
        <p:blipFill>
          <a:blip r:embed="rId9">
            <a:alphaModFix/>
          </a:blip>
          <a:stretch>
            <a:fillRect/>
          </a:stretch>
        </p:blipFill>
        <p:spPr>
          <a:xfrm>
            <a:off x="4461000" y="3136392"/>
            <a:ext cx="117929" cy="100584"/>
          </a:xfrm>
          <a:prstGeom prst="rect">
            <a:avLst/>
          </a:prstGeom>
          <a:noFill/>
          <a:ln>
            <a:noFill/>
          </a:ln>
        </p:spPr>
      </p:pic>
      <p:pic>
        <p:nvPicPr>
          <p:cNvPr id="153" name="Google Shape;153;p18" title="[0,0,0,&quot;https://www.codecogs.com/eqnedit.php?latex=M_p#0&quot;]"/>
          <p:cNvPicPr preferRelativeResize="0"/>
          <p:nvPr/>
        </p:nvPicPr>
        <p:blipFill>
          <a:blip r:embed="rId6">
            <a:alphaModFix/>
          </a:blip>
          <a:stretch>
            <a:fillRect/>
          </a:stretch>
        </p:blipFill>
        <p:spPr>
          <a:xfrm>
            <a:off x="2194560" y="3977640"/>
            <a:ext cx="192411" cy="148167"/>
          </a:xfrm>
          <a:prstGeom prst="rect">
            <a:avLst/>
          </a:prstGeom>
          <a:noFill/>
          <a:ln>
            <a:noFill/>
          </a:ln>
        </p:spPr>
      </p:pic>
      <p:pic>
        <p:nvPicPr>
          <p:cNvPr id="154" name="Google Shape;154;p18" title="[0,0,0,&quot;https://www.codecogs.com/eqnedit.php?latex=p_%7Bn%2B1%7D(x)#0&quot;]"/>
          <p:cNvPicPr preferRelativeResize="0"/>
          <p:nvPr/>
        </p:nvPicPr>
        <p:blipFill>
          <a:blip r:embed="rId10">
            <a:alphaModFix/>
          </a:blip>
          <a:stretch>
            <a:fillRect/>
          </a:stretch>
        </p:blipFill>
        <p:spPr>
          <a:xfrm>
            <a:off x="3657600" y="4343400"/>
            <a:ext cx="461292" cy="148167"/>
          </a:xfrm>
          <a:prstGeom prst="rect">
            <a:avLst/>
          </a:prstGeom>
          <a:noFill/>
          <a:ln>
            <a:noFill/>
          </a:ln>
        </p:spPr>
      </p:pic>
      <p:pic>
        <p:nvPicPr>
          <p:cNvPr id="155" name="Google Shape;155;p18" title="[0,0,0,&quot;https://www.codecogs.com/eqnedit.php?latex=q_%7Bn%2B1%7D(x)#0&quot;]"/>
          <p:cNvPicPr preferRelativeResize="0"/>
          <p:nvPr/>
        </p:nvPicPr>
        <p:blipFill>
          <a:blip r:embed="rId11">
            <a:alphaModFix/>
          </a:blip>
          <a:stretch>
            <a:fillRect/>
          </a:stretch>
        </p:blipFill>
        <p:spPr>
          <a:xfrm>
            <a:off x="4297680" y="4335875"/>
            <a:ext cx="442524" cy="148167"/>
          </a:xfrm>
          <a:prstGeom prst="rect">
            <a:avLst/>
          </a:prstGeom>
          <a:noFill/>
          <a:ln>
            <a:noFill/>
          </a:ln>
        </p:spPr>
      </p:pic>
      <p:pic>
        <p:nvPicPr>
          <p:cNvPr id="156" name="Google Shape;156;p18" title="[0,0,0,&quot;https://www.codecogs.com/eqnedit.php?latex=p_%7Bi%7D%7B(x)%7D#0&quot;]"/>
          <p:cNvPicPr preferRelativeResize="0"/>
          <p:nvPr/>
        </p:nvPicPr>
        <p:blipFill>
          <a:blip r:embed="rId12">
            <a:alphaModFix/>
          </a:blip>
          <a:stretch>
            <a:fillRect/>
          </a:stretch>
        </p:blipFill>
        <p:spPr>
          <a:xfrm>
            <a:off x="3584925" y="2863200"/>
            <a:ext cx="300284" cy="148167"/>
          </a:xfrm>
          <a:prstGeom prst="rect">
            <a:avLst/>
          </a:prstGeom>
          <a:noFill/>
          <a:ln>
            <a:noFill/>
          </a:ln>
        </p:spPr>
      </p:pic>
      <p:pic>
        <p:nvPicPr>
          <p:cNvPr id="157" name="Google Shape;157;p18" title="[0,0,0,&quot;https://www.codecogs.com/eqnedit.php?latex=q_%7Bi%7D%7B(x)%7D#0&quot;]"/>
          <p:cNvPicPr preferRelativeResize="0"/>
          <p:nvPr/>
        </p:nvPicPr>
        <p:blipFill>
          <a:blip r:embed="rId13">
            <a:alphaModFix/>
          </a:blip>
          <a:stretch>
            <a:fillRect/>
          </a:stretch>
        </p:blipFill>
        <p:spPr>
          <a:xfrm>
            <a:off x="4088650" y="2863200"/>
            <a:ext cx="281517" cy="148167"/>
          </a:xfrm>
          <a:prstGeom prst="rect">
            <a:avLst/>
          </a:prstGeom>
          <a:noFill/>
          <a:ln>
            <a:noFill/>
          </a:ln>
        </p:spPr>
      </p:pic>
      <p:pic>
        <p:nvPicPr>
          <p:cNvPr id="158" name="Google Shape;158;p18" title="[0,0,0,&quot;https://www.codecogs.com/eqnedit.php?latex=M_q#0&quot;]"/>
          <p:cNvPicPr preferRelativeResize="0"/>
          <p:nvPr/>
        </p:nvPicPr>
        <p:blipFill>
          <a:blip r:embed="rId7">
            <a:alphaModFix/>
          </a:blip>
          <a:stretch>
            <a:fillRect/>
          </a:stretch>
        </p:blipFill>
        <p:spPr>
          <a:xfrm>
            <a:off x="1925193" y="4834176"/>
            <a:ext cx="188295" cy="148167"/>
          </a:xfrm>
          <a:prstGeom prst="rect">
            <a:avLst/>
          </a:prstGeom>
          <a:noFill/>
          <a:ln>
            <a:noFill/>
          </a:ln>
        </p:spPr>
      </p:pic>
      <p:cxnSp>
        <p:nvCxnSpPr>
          <p:cNvPr id="159" name="Google Shape;159;p18"/>
          <p:cNvCxnSpPr/>
          <p:nvPr/>
        </p:nvCxnSpPr>
        <p:spPr>
          <a:xfrm>
            <a:off x="4478925" y="1068825"/>
            <a:ext cx="683400" cy="945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8"/>
          <p:cNvCxnSpPr/>
          <p:nvPr/>
        </p:nvCxnSpPr>
        <p:spPr>
          <a:xfrm>
            <a:off x="3911800" y="1614150"/>
            <a:ext cx="1359600" cy="1092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8"/>
          <p:cNvCxnSpPr>
            <a:stCxn id="142" idx="3"/>
          </p:cNvCxnSpPr>
          <p:nvPr/>
        </p:nvCxnSpPr>
        <p:spPr>
          <a:xfrm>
            <a:off x="4057700" y="2524713"/>
            <a:ext cx="1077900" cy="4599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8"/>
          <p:cNvCxnSpPr/>
          <p:nvPr/>
        </p:nvCxnSpPr>
        <p:spPr>
          <a:xfrm>
            <a:off x="4733425" y="3170150"/>
            <a:ext cx="407100" cy="1308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8"/>
          <p:cNvCxnSpPr>
            <a:stCxn id="144" idx="3"/>
          </p:cNvCxnSpPr>
          <p:nvPr/>
        </p:nvCxnSpPr>
        <p:spPr>
          <a:xfrm flipH="1" rot="10800000">
            <a:off x="4364300" y="3737175"/>
            <a:ext cx="761700" cy="1692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8"/>
          <p:cNvCxnSpPr/>
          <p:nvPr/>
        </p:nvCxnSpPr>
        <p:spPr>
          <a:xfrm flipH="1" rot="10800000">
            <a:off x="4711600" y="4029700"/>
            <a:ext cx="603300" cy="681900"/>
          </a:xfrm>
          <a:prstGeom prst="straightConnector1">
            <a:avLst/>
          </a:prstGeom>
          <a:noFill/>
          <a:ln cap="flat" cmpd="sng" w="9525">
            <a:solidFill>
              <a:schemeClr val="dk2"/>
            </a:solidFill>
            <a:prstDash val="solid"/>
            <a:round/>
            <a:headEnd len="med" w="med" type="none"/>
            <a:tailEnd len="med" w="med" type="triangle"/>
          </a:ln>
        </p:spPr>
      </p:cxnSp>
      <p:pic>
        <p:nvPicPr>
          <p:cNvPr id="165" name="Google Shape;165;p18" title="[13,13,13,&quot;https://www.codecogs.com/eqnedit.php?latex=q(x)%20%3D%20q(x_n%20%7C%20x_%7B%3Cn%7D)#0&quot;]"/>
          <p:cNvPicPr preferRelativeResize="0"/>
          <p:nvPr/>
        </p:nvPicPr>
        <p:blipFill>
          <a:blip r:embed="rId14">
            <a:alphaModFix/>
          </a:blip>
          <a:stretch>
            <a:fillRect/>
          </a:stretch>
        </p:blipFill>
        <p:spPr>
          <a:xfrm>
            <a:off x="196625" y="1866623"/>
            <a:ext cx="1046856" cy="148150"/>
          </a:xfrm>
          <a:prstGeom prst="rect">
            <a:avLst/>
          </a:prstGeom>
          <a:noFill/>
          <a:ln>
            <a:noFill/>
          </a:ln>
        </p:spPr>
      </p:pic>
      <p:sp>
        <p:nvSpPr>
          <p:cNvPr id="166" name="Google Shape;166;p18"/>
          <p:cNvSpPr txBox="1"/>
          <p:nvPr/>
        </p:nvSpPr>
        <p:spPr>
          <a:xfrm>
            <a:off x="6824750" y="1776700"/>
            <a:ext cx="22041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We’re </a:t>
            </a:r>
            <a:r>
              <a:rPr lang="en" sz="1000"/>
              <a:t>substituting</a:t>
            </a:r>
            <a:r>
              <a:rPr lang="en" sz="1000"/>
              <a:t> multiple AR generation of M_p with multiple AR generation of M_q and one parallel generation of M_p</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What is the Expected Number of Accepted Tokens?</a:t>
            </a:r>
            <a:endParaRPr sz="2400"/>
          </a:p>
        </p:txBody>
      </p:sp>
      <p:sp>
        <p:nvSpPr>
          <p:cNvPr id="172" name="Google Shape;172;p19"/>
          <p:cNvSpPr txBox="1"/>
          <p:nvPr/>
        </p:nvSpPr>
        <p:spPr>
          <a:xfrm>
            <a:off x="1063650" y="1177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3" name="Google Shape;173;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19"/>
          <p:cNvSpPr txBox="1"/>
          <p:nvPr/>
        </p:nvSpPr>
        <p:spPr>
          <a:xfrm>
            <a:off x="242875" y="746500"/>
            <a:ext cx="87408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Definition: </a:t>
            </a:r>
            <a:r>
              <a:rPr lang="en" sz="1800"/>
              <a:t>       is the probability of accepting                      , under i.i.d assumption,                     </a:t>
            </a:r>
            <a:endParaRPr sz="1800"/>
          </a:p>
          <a:p>
            <a:pPr indent="0" lvl="0" marL="0" rtl="0" algn="l">
              <a:lnSpc>
                <a:spcPct val="115000"/>
              </a:lnSpc>
              <a:spcBef>
                <a:spcPts val="0"/>
              </a:spcBef>
              <a:spcAft>
                <a:spcPts val="0"/>
              </a:spcAft>
              <a:buNone/>
            </a:pPr>
            <a:r>
              <a:rPr lang="en" sz="1800"/>
              <a:t>               is its expectation, or the probability of accepting any token, then we have: </a:t>
            </a:r>
            <a:endParaRPr sz="1800"/>
          </a:p>
          <a:p>
            <a:pPr indent="0" lvl="0" marL="0" rtl="0" algn="l">
              <a:lnSpc>
                <a:spcPct val="115000"/>
              </a:lnSpc>
              <a:spcBef>
                <a:spcPts val="0"/>
              </a:spcBef>
              <a:spcAft>
                <a:spcPts val="0"/>
              </a:spcAft>
              <a:buNone/>
            </a:pPr>
            <a:r>
              <a:t/>
            </a:r>
            <a:endParaRPr sz="1500"/>
          </a:p>
        </p:txBody>
      </p:sp>
      <p:pic>
        <p:nvPicPr>
          <p:cNvPr id="175" name="Google Shape;175;p19" title="[0,0,0,&quot;https://www.codecogs.com/eqnedit.php?latex=%5Cbeta_%7Bx_%7B%3Ct%7D%7D#0&quot;]"/>
          <p:cNvPicPr preferRelativeResize="0"/>
          <p:nvPr/>
        </p:nvPicPr>
        <p:blipFill>
          <a:blip r:embed="rId3">
            <a:alphaModFix/>
          </a:blip>
          <a:stretch>
            <a:fillRect/>
          </a:stretch>
        </p:blipFill>
        <p:spPr>
          <a:xfrm>
            <a:off x="1429850" y="861375"/>
            <a:ext cx="382644" cy="232425"/>
          </a:xfrm>
          <a:prstGeom prst="rect">
            <a:avLst/>
          </a:prstGeom>
          <a:noFill/>
          <a:ln>
            <a:noFill/>
          </a:ln>
        </p:spPr>
      </p:pic>
      <p:pic>
        <p:nvPicPr>
          <p:cNvPr id="176" name="Google Shape;176;p19" title="[0,0,0,&quot;https://www.codecogs.com/eqnedit.php?latex=x_t%20%5Csim%20q(x_t%7Cx_%7B%3Ct%7D)#0&quot;]"/>
          <p:cNvPicPr preferRelativeResize="0"/>
          <p:nvPr/>
        </p:nvPicPr>
        <p:blipFill>
          <a:blip r:embed="rId4">
            <a:alphaModFix/>
          </a:blip>
          <a:stretch>
            <a:fillRect/>
          </a:stretch>
        </p:blipFill>
        <p:spPr>
          <a:xfrm>
            <a:off x="4861775" y="861375"/>
            <a:ext cx="1351199" cy="232425"/>
          </a:xfrm>
          <a:prstGeom prst="rect">
            <a:avLst/>
          </a:prstGeom>
          <a:noFill/>
          <a:ln>
            <a:noFill/>
          </a:ln>
        </p:spPr>
      </p:pic>
      <p:pic>
        <p:nvPicPr>
          <p:cNvPr id="177" name="Google Shape;177;p19" title="[0,0,0,&quot;https://www.codecogs.com/eqnedit.php?latex=%5Calpha%20%3D%20E(%5Cbeta)#0&quot;]"/>
          <p:cNvPicPr preferRelativeResize="0"/>
          <p:nvPr/>
        </p:nvPicPr>
        <p:blipFill>
          <a:blip r:embed="rId5">
            <a:alphaModFix/>
          </a:blip>
          <a:stretch>
            <a:fillRect/>
          </a:stretch>
        </p:blipFill>
        <p:spPr>
          <a:xfrm>
            <a:off x="341425" y="1197875"/>
            <a:ext cx="892690" cy="225452"/>
          </a:xfrm>
          <a:prstGeom prst="rect">
            <a:avLst/>
          </a:prstGeom>
          <a:noFill/>
          <a:ln>
            <a:noFill/>
          </a:ln>
        </p:spPr>
      </p:pic>
      <p:sp>
        <p:nvSpPr>
          <p:cNvPr id="178" name="Google Shape;178;p19"/>
          <p:cNvSpPr txBox="1"/>
          <p:nvPr/>
        </p:nvSpPr>
        <p:spPr>
          <a:xfrm>
            <a:off x="242875" y="1555034"/>
            <a:ext cx="7506600" cy="345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rPr lang="en" sz="1800"/>
              <a:t>First, get the probability mass function of # generated tokens (or X). </a:t>
            </a:r>
            <a:endParaRPr sz="1800"/>
          </a:p>
          <a:p>
            <a:pPr indent="0" lvl="0" marL="0" rtl="0" algn="l">
              <a:lnSpc>
                <a:spcPct val="115000"/>
              </a:lnSpc>
              <a:spcBef>
                <a:spcPts val="1200"/>
              </a:spcBef>
              <a:spcAft>
                <a:spcPts val="0"/>
              </a:spcAft>
              <a:buNone/>
            </a:pPr>
            <a:r>
              <a:rPr lang="en" sz="1800"/>
              <a:t>For k = 1, 2, ...,    :</a:t>
            </a:r>
            <a:endParaRPr sz="1800"/>
          </a:p>
          <a:p>
            <a:pPr indent="0" lvl="0" marL="0" rtl="0" algn="l">
              <a:lnSpc>
                <a:spcPct val="115000"/>
              </a:lnSpc>
              <a:spcBef>
                <a:spcPts val="1200"/>
              </a:spcBef>
              <a:spcAft>
                <a:spcPts val="0"/>
              </a:spcAft>
              <a:buNone/>
            </a:pPr>
            <a:r>
              <a:rPr lang="en" sz="1800"/>
              <a:t>For k =    + 1:</a:t>
            </a:r>
            <a:endParaRPr sz="1800"/>
          </a:p>
          <a:p>
            <a:pPr indent="0" lvl="0" marL="0" rtl="0" algn="l">
              <a:lnSpc>
                <a:spcPct val="115000"/>
              </a:lnSpc>
              <a:spcBef>
                <a:spcPts val="1200"/>
              </a:spcBef>
              <a:spcAft>
                <a:spcPts val="0"/>
              </a:spcAft>
              <a:buNone/>
            </a:pPr>
            <a:r>
              <a:rPr lang="en" sz="1800"/>
              <a:t>Then, the expected value of X is </a:t>
            </a:r>
            <a:endParaRPr sz="1800"/>
          </a:p>
          <a:p>
            <a:pPr indent="0" lvl="0" marL="0" rtl="0" algn="l">
              <a:lnSpc>
                <a:spcPct val="115000"/>
              </a:lnSpc>
              <a:spcBef>
                <a:spcPts val="1200"/>
              </a:spcBef>
              <a:spcAft>
                <a:spcPts val="0"/>
              </a:spcAft>
              <a:buNone/>
            </a:pPr>
            <a:r>
              <a:rPr lang="en" sz="1800"/>
              <a:t>Lemma: the sum of a geometric series (proof by induction): </a:t>
            </a:r>
            <a:endParaRPr sz="1800"/>
          </a:p>
          <a:p>
            <a:pPr indent="0" lvl="0" marL="0" rtl="0" algn="l">
              <a:lnSpc>
                <a:spcPct val="115000"/>
              </a:lnSpc>
              <a:spcBef>
                <a:spcPts val="1200"/>
              </a:spcBef>
              <a:spcAft>
                <a:spcPts val="0"/>
              </a:spcAft>
              <a:buNone/>
            </a:pPr>
            <a:r>
              <a:rPr lang="en" sz="1800"/>
              <a:t>Applying this formula above with x =     and n =    : </a:t>
            </a:r>
            <a:endParaRPr sz="1800"/>
          </a:p>
          <a:p>
            <a:pPr indent="0" lvl="0" marL="0" rtl="0" algn="l">
              <a:spcBef>
                <a:spcPts val="1200"/>
              </a:spcBef>
              <a:spcAft>
                <a:spcPts val="0"/>
              </a:spcAft>
              <a:buNone/>
            </a:pPr>
            <a:r>
              <a:t/>
            </a:r>
            <a:endParaRPr sz="1800"/>
          </a:p>
        </p:txBody>
      </p:sp>
      <p:pic>
        <p:nvPicPr>
          <p:cNvPr id="179" name="Google Shape;179;p19" title="[0,0,0,&quot;https://www.codecogs.com/eqnedit.php?latex=P(X%20%3D%20k)%20%3D%20(1-%5Calpha)%5Calpha%5E%7Bk-1%7D#0&quot;]"/>
          <p:cNvPicPr preferRelativeResize="0"/>
          <p:nvPr/>
        </p:nvPicPr>
        <p:blipFill>
          <a:blip r:embed="rId6">
            <a:alphaModFix/>
          </a:blip>
          <a:stretch>
            <a:fillRect/>
          </a:stretch>
        </p:blipFill>
        <p:spPr>
          <a:xfrm>
            <a:off x="2283300" y="2601435"/>
            <a:ext cx="2170945" cy="242128"/>
          </a:xfrm>
          <a:prstGeom prst="rect">
            <a:avLst/>
          </a:prstGeom>
          <a:noFill/>
          <a:ln>
            <a:noFill/>
          </a:ln>
        </p:spPr>
      </p:pic>
      <p:pic>
        <p:nvPicPr>
          <p:cNvPr id="180" name="Google Shape;180;p19" title="[0,0,0,&quot;https://www.codecogs.com/eqnedit.php?latex=P(X%20%3D%20k)%20%3D%20%5Calpha%5E%5Cgamma#0&quot;]"/>
          <p:cNvPicPr preferRelativeResize="0"/>
          <p:nvPr/>
        </p:nvPicPr>
        <p:blipFill>
          <a:blip r:embed="rId7">
            <a:alphaModFix/>
          </a:blip>
          <a:stretch>
            <a:fillRect/>
          </a:stretch>
        </p:blipFill>
        <p:spPr>
          <a:xfrm>
            <a:off x="1812492" y="3078644"/>
            <a:ext cx="1367208" cy="232440"/>
          </a:xfrm>
          <a:prstGeom prst="rect">
            <a:avLst/>
          </a:prstGeom>
          <a:noFill/>
          <a:ln>
            <a:noFill/>
          </a:ln>
        </p:spPr>
      </p:pic>
      <p:pic>
        <p:nvPicPr>
          <p:cNvPr id="181" name="Google Shape;181;p19" title="[0,0,0,&quot;https://www.codecogs.com/eqnedit.php?latex=%5Csum_%7Bk%3D1%7D%5En%20kx%5E%7Bk-1%7D%20%3D%20%5Cfrac%7B1-x%5En%7D%7B(1-x)%5E2%7D%20-%20%5Cfrac%7Bnx%5En%7D%7B1-x%7D#0&quot;]"/>
          <p:cNvPicPr preferRelativeResize="0"/>
          <p:nvPr/>
        </p:nvPicPr>
        <p:blipFill>
          <a:blip r:embed="rId8">
            <a:alphaModFix/>
          </a:blip>
          <a:stretch>
            <a:fillRect/>
          </a:stretch>
        </p:blipFill>
        <p:spPr>
          <a:xfrm>
            <a:off x="6433998" y="3900677"/>
            <a:ext cx="2092466" cy="456300"/>
          </a:xfrm>
          <a:prstGeom prst="rect">
            <a:avLst/>
          </a:prstGeom>
          <a:noFill/>
          <a:ln>
            <a:noFill/>
          </a:ln>
        </p:spPr>
      </p:pic>
      <p:pic>
        <p:nvPicPr>
          <p:cNvPr id="182" name="Google Shape;182;p19" title="[0,0,0,&quot;https://www.codecogs.com/eqnedit.php?latex=%5Calpha#0&quot;]"/>
          <p:cNvPicPr preferRelativeResize="0"/>
          <p:nvPr/>
        </p:nvPicPr>
        <p:blipFill>
          <a:blip r:embed="rId9">
            <a:alphaModFix/>
          </a:blip>
          <a:stretch>
            <a:fillRect/>
          </a:stretch>
        </p:blipFill>
        <p:spPr>
          <a:xfrm>
            <a:off x="4063644" y="4547193"/>
            <a:ext cx="118872" cy="100584"/>
          </a:xfrm>
          <a:prstGeom prst="rect">
            <a:avLst/>
          </a:prstGeom>
          <a:noFill/>
          <a:ln>
            <a:noFill/>
          </a:ln>
        </p:spPr>
      </p:pic>
      <p:pic>
        <p:nvPicPr>
          <p:cNvPr id="183" name="Google Shape;183;p19" title="[0,0,0,&quot;https://www.codecogs.com/eqnedit.php?latex=E(X)%20%3D%20(1-%5Calpha)%5Cleft%5B%5Cfrac%7B1-%5Calpha%5E%5Cgamma%7D%7B(1-%5Calpha)%5E2%7D%20-%5Cfrac%7B%5Cgamma%5Calpha%5E%5Cgamma%7D%7B1-%5Calpha%7D%5Cright%5D%20%2B%20(%5Cgamma%2B1)%5Calpha%5E%5Cgamma#0&quot;]"/>
          <p:cNvPicPr preferRelativeResize="0"/>
          <p:nvPr/>
        </p:nvPicPr>
        <p:blipFill>
          <a:blip r:embed="rId10">
            <a:alphaModFix/>
          </a:blip>
          <a:stretch>
            <a:fillRect/>
          </a:stretch>
        </p:blipFill>
        <p:spPr>
          <a:xfrm>
            <a:off x="5509800" y="4400875"/>
            <a:ext cx="3092873" cy="393200"/>
          </a:xfrm>
          <a:prstGeom prst="rect">
            <a:avLst/>
          </a:prstGeom>
          <a:noFill/>
          <a:ln>
            <a:noFill/>
          </a:ln>
        </p:spPr>
      </p:pic>
      <p:pic>
        <p:nvPicPr>
          <p:cNvPr id="184" name="Google Shape;184;p19" title="[0,0,0,&quot;https://www.codecogs.com/eqnedit.php?latex=%20%5Cgamma%20#0&quot;]"/>
          <p:cNvPicPr preferRelativeResize="0"/>
          <p:nvPr/>
        </p:nvPicPr>
        <p:blipFill>
          <a:blip r:embed="rId11">
            <a:alphaModFix/>
          </a:blip>
          <a:stretch>
            <a:fillRect/>
          </a:stretch>
        </p:blipFill>
        <p:spPr>
          <a:xfrm>
            <a:off x="1888150" y="2652223"/>
            <a:ext cx="173705" cy="148175"/>
          </a:xfrm>
          <a:prstGeom prst="rect">
            <a:avLst/>
          </a:prstGeom>
          <a:noFill/>
          <a:ln>
            <a:noFill/>
          </a:ln>
        </p:spPr>
      </p:pic>
      <p:pic>
        <p:nvPicPr>
          <p:cNvPr id="185" name="Google Shape;185;p19" title="[0,0,0,&quot;https://www.codecogs.com/eqnedit.php?latex=%20%5Cgamma%20#0&quot;]"/>
          <p:cNvPicPr preferRelativeResize="0"/>
          <p:nvPr/>
        </p:nvPicPr>
        <p:blipFill>
          <a:blip r:embed="rId11">
            <a:alphaModFix/>
          </a:blip>
          <a:stretch>
            <a:fillRect/>
          </a:stretch>
        </p:blipFill>
        <p:spPr>
          <a:xfrm>
            <a:off x="5087063" y="4523415"/>
            <a:ext cx="173700" cy="148144"/>
          </a:xfrm>
          <a:prstGeom prst="rect">
            <a:avLst/>
          </a:prstGeom>
          <a:noFill/>
          <a:ln>
            <a:noFill/>
          </a:ln>
        </p:spPr>
      </p:pic>
      <p:pic>
        <p:nvPicPr>
          <p:cNvPr id="186" name="Google Shape;186;p19" title="[0,0,0,&quot;https://www.codecogs.com/eqnedit.php?latex=%20%5Cgamma%20#0&quot;]"/>
          <p:cNvPicPr preferRelativeResize="0"/>
          <p:nvPr/>
        </p:nvPicPr>
        <p:blipFill>
          <a:blip r:embed="rId11">
            <a:alphaModFix/>
          </a:blip>
          <a:stretch>
            <a:fillRect/>
          </a:stretch>
        </p:blipFill>
        <p:spPr>
          <a:xfrm>
            <a:off x="1063650" y="3120786"/>
            <a:ext cx="173705" cy="148175"/>
          </a:xfrm>
          <a:prstGeom prst="rect">
            <a:avLst/>
          </a:prstGeom>
          <a:noFill/>
          <a:ln>
            <a:noFill/>
          </a:ln>
        </p:spPr>
      </p:pic>
      <p:pic>
        <p:nvPicPr>
          <p:cNvPr id="187" name="Google Shape;187;p19" title="[0,0,0,&quot;https://www.codecogs.com/eqnedit.php?latex=E(%5C%23%5C%20generated%5C%20tokens)%20%3D%20%5Cfrac%7B1%20-%20%5Calpha%5E%7B%5Cgamma%20%2B%201%7D%7D%7B1%20-%20%5Calpha%7D#0&quot;]"/>
          <p:cNvPicPr preferRelativeResize="0"/>
          <p:nvPr/>
        </p:nvPicPr>
        <p:blipFill>
          <a:blip r:embed="rId12">
            <a:alphaModFix/>
          </a:blip>
          <a:stretch>
            <a:fillRect/>
          </a:stretch>
        </p:blipFill>
        <p:spPr>
          <a:xfrm>
            <a:off x="341425" y="1452402"/>
            <a:ext cx="3841124" cy="547998"/>
          </a:xfrm>
          <a:prstGeom prst="rect">
            <a:avLst/>
          </a:prstGeom>
          <a:noFill/>
          <a:ln>
            <a:noFill/>
          </a:ln>
        </p:spPr>
      </p:pic>
      <p:pic>
        <p:nvPicPr>
          <p:cNvPr id="188" name="Google Shape;188;p19" title="[0,0,0,&quot;https://www.codecogs.com/eqnedit.php?latex=E(X)%20%3D%20(1-%5Calpha)%20%5Csum_%7Bk%3D1%7D%5E%7B%5Cgamma%7D%20k%5Calpha%5E%7Bk-1%7D%20%2B%20(%5Cgamma%2B1)%5Calpha%5E%5Cgamma#0&quot;]"/>
          <p:cNvPicPr preferRelativeResize="0"/>
          <p:nvPr/>
        </p:nvPicPr>
        <p:blipFill>
          <a:blip r:embed="rId13">
            <a:alphaModFix/>
          </a:blip>
          <a:stretch>
            <a:fillRect/>
          </a:stretch>
        </p:blipFill>
        <p:spPr>
          <a:xfrm>
            <a:off x="3673913" y="3429087"/>
            <a:ext cx="3000001" cy="5088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Empirical</a:t>
            </a:r>
            <a:r>
              <a:rPr lang="en" sz="2400"/>
              <a:t> results for</a:t>
            </a:r>
            <a:r>
              <a:rPr lang="en" sz="2400"/>
              <a:t> Expected Number of Accepted Tokens</a:t>
            </a:r>
            <a:endParaRPr sz="2400"/>
          </a:p>
        </p:txBody>
      </p:sp>
      <p:sp>
        <p:nvSpPr>
          <p:cNvPr id="194" name="Google Shape;194;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20"/>
          <p:cNvPicPr preferRelativeResize="0"/>
          <p:nvPr/>
        </p:nvPicPr>
        <p:blipFill>
          <a:blip r:embed="rId3">
            <a:alphaModFix/>
          </a:blip>
          <a:stretch>
            <a:fillRect/>
          </a:stretch>
        </p:blipFill>
        <p:spPr>
          <a:xfrm>
            <a:off x="3923350" y="949600"/>
            <a:ext cx="5006648" cy="3683400"/>
          </a:xfrm>
          <a:prstGeom prst="rect">
            <a:avLst/>
          </a:prstGeom>
          <a:noFill/>
          <a:ln>
            <a:noFill/>
          </a:ln>
        </p:spPr>
      </p:pic>
      <p:pic>
        <p:nvPicPr>
          <p:cNvPr id="196" name="Google Shape;196;p20" title="[0,0,0,&quot;https://www.codecogs.com/eqnedit.php?latex=E(%5C%23%5C%20generated%5C%20tokens)%20%3D%20%5Cfrac%7B1%20-%20%5Calpha%5E%7B%5Cgamma%20%2B%201%7D%7D%7B1%20-%20%5Calpha%7D#0&quot;]"/>
          <p:cNvPicPr preferRelativeResize="0"/>
          <p:nvPr/>
        </p:nvPicPr>
        <p:blipFill>
          <a:blip r:embed="rId4">
            <a:alphaModFix/>
          </a:blip>
          <a:stretch>
            <a:fillRect/>
          </a:stretch>
        </p:blipFill>
        <p:spPr>
          <a:xfrm>
            <a:off x="266950" y="1472325"/>
            <a:ext cx="3392010" cy="483925"/>
          </a:xfrm>
          <a:prstGeom prst="rect">
            <a:avLst/>
          </a:prstGeom>
          <a:noFill/>
          <a:ln>
            <a:noFill/>
          </a:ln>
        </p:spPr>
      </p:pic>
      <p:sp>
        <p:nvSpPr>
          <p:cNvPr id="197" name="Google Shape;197;p20"/>
          <p:cNvSpPr txBox="1"/>
          <p:nvPr/>
        </p:nvSpPr>
        <p:spPr>
          <a:xfrm>
            <a:off x="186975" y="3075450"/>
            <a:ext cx="3000000" cy="141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t>If     is 0.9, we can </a:t>
            </a:r>
            <a:r>
              <a:rPr lang="en" sz="1800"/>
              <a:t>almost</a:t>
            </a:r>
            <a:r>
              <a:rPr lang="en" sz="1800"/>
              <a:t> accept all    ! But what are the true alphas?</a:t>
            </a:r>
            <a:endParaRPr sz="1800"/>
          </a:p>
        </p:txBody>
      </p:sp>
      <p:pic>
        <p:nvPicPr>
          <p:cNvPr id="198" name="Google Shape;198;p20" title="[0,0,0,&quot;https://www.codecogs.com/eqnedit.php?latex=%5Calpha#0&quot;]"/>
          <p:cNvPicPr preferRelativeResize="0"/>
          <p:nvPr/>
        </p:nvPicPr>
        <p:blipFill>
          <a:blip r:embed="rId5">
            <a:alphaModFix/>
          </a:blip>
          <a:stretch>
            <a:fillRect/>
          </a:stretch>
        </p:blipFill>
        <p:spPr>
          <a:xfrm>
            <a:off x="495850" y="3243072"/>
            <a:ext cx="164592" cy="128016"/>
          </a:xfrm>
          <a:prstGeom prst="rect">
            <a:avLst/>
          </a:prstGeom>
          <a:noFill/>
          <a:ln>
            <a:noFill/>
          </a:ln>
        </p:spPr>
      </p:pic>
      <p:pic>
        <p:nvPicPr>
          <p:cNvPr id="199" name="Google Shape;199;p20" title="[0,0,0,&quot;https://www.codecogs.com/eqnedit.php?latex=%5Cgamma#0&quot;]"/>
          <p:cNvPicPr preferRelativeResize="0"/>
          <p:nvPr/>
        </p:nvPicPr>
        <p:blipFill>
          <a:blip r:embed="rId6">
            <a:alphaModFix/>
          </a:blip>
          <a:stretch>
            <a:fillRect/>
          </a:stretch>
        </p:blipFill>
        <p:spPr>
          <a:xfrm>
            <a:off x="1295500" y="3564650"/>
            <a:ext cx="125200" cy="157300"/>
          </a:xfrm>
          <a:prstGeom prst="rect">
            <a:avLst/>
          </a:prstGeom>
          <a:noFill/>
          <a:ln>
            <a:noFill/>
          </a:ln>
        </p:spPr>
      </p:pic>
      <p:sp>
        <p:nvSpPr>
          <p:cNvPr id="200" name="Google Shape;200;p20"/>
          <p:cNvSpPr txBox="1"/>
          <p:nvPr/>
        </p:nvSpPr>
        <p:spPr>
          <a:xfrm>
            <a:off x="186975" y="1005525"/>
            <a:ext cx="3000000" cy="141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t>Remember:</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103400" y="21525"/>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Calculating Alpha </a:t>
            </a:r>
            <a:endParaRPr sz="2400">
              <a:solidFill>
                <a:schemeClr val="dk2"/>
              </a:solidFill>
            </a:endParaRPr>
          </a:p>
        </p:txBody>
      </p:sp>
      <p:sp>
        <p:nvSpPr>
          <p:cNvPr id="206" name="Google Shape;206;p21"/>
          <p:cNvSpPr txBox="1"/>
          <p:nvPr/>
        </p:nvSpPr>
        <p:spPr>
          <a:xfrm>
            <a:off x="1063650" y="1177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7" name="Google Shape;207;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1"/>
          <p:cNvSpPr txBox="1"/>
          <p:nvPr/>
        </p:nvSpPr>
        <p:spPr>
          <a:xfrm>
            <a:off x="364300" y="1117200"/>
            <a:ext cx="8463900" cy="17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Define:                                                               where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Lemma: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Proof: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209" name="Google Shape;209;p21" title="[115,115,115,&quot;https://www.codecogs.com/eqnedit.php?latex=D_%7BLK%7D(p%2C%20q)%20%3D%201%20-%20%5Csum_x%5Cmin(p(x)%2C%20q(x))#0&quot;]"/>
          <p:cNvPicPr preferRelativeResize="0"/>
          <p:nvPr/>
        </p:nvPicPr>
        <p:blipFill>
          <a:blip r:embed="rId3">
            <a:alphaModFix/>
          </a:blip>
          <a:stretch>
            <a:fillRect/>
          </a:stretch>
        </p:blipFill>
        <p:spPr>
          <a:xfrm>
            <a:off x="1381363" y="1774112"/>
            <a:ext cx="2861127" cy="400200"/>
          </a:xfrm>
          <a:prstGeom prst="rect">
            <a:avLst/>
          </a:prstGeom>
          <a:noFill/>
          <a:ln>
            <a:noFill/>
          </a:ln>
        </p:spPr>
      </p:pic>
      <p:pic>
        <p:nvPicPr>
          <p:cNvPr id="210" name="Google Shape;210;p21" title="[115,115,115,&quot;https://www.codecogs.com/eqnedit.php?latex=D_%7BLK%7D(p%2C%20q)%20%3D%20%5Csum_%7Bx%7D%7Cp(x)%20-%20M(x)%7C%20%3D%20%5Csum_x%5Cfrac%7B%7Cp-q%7C%7D%7B2%7D%3D%201%20-%20%5Csum_x%5Cfrac%7Bp%20%2B%20q%20-%20%7Cp%20-%20q%7C%7D%7B2%7D%20%3D%201%20-%20%5Csum_x%5Cmin(p(x)%2C%20q(x))#0&quot;]"/>
          <p:cNvPicPr preferRelativeResize="0"/>
          <p:nvPr/>
        </p:nvPicPr>
        <p:blipFill>
          <a:blip r:embed="rId4">
            <a:alphaModFix/>
          </a:blip>
          <a:stretch>
            <a:fillRect/>
          </a:stretch>
        </p:blipFill>
        <p:spPr>
          <a:xfrm>
            <a:off x="1174475" y="2227025"/>
            <a:ext cx="7233395" cy="456983"/>
          </a:xfrm>
          <a:prstGeom prst="rect">
            <a:avLst/>
          </a:prstGeom>
          <a:noFill/>
          <a:ln>
            <a:noFill/>
          </a:ln>
        </p:spPr>
      </p:pic>
      <p:pic>
        <p:nvPicPr>
          <p:cNvPr id="211" name="Google Shape;211;p21" title="[115,115,115,&quot;https://www.codecogs.com/eqnedit.php?latex=%5Cbeta%20%3D%201%20-%20D_%7BLK%7D(p%2C%20q)#0&quot;]"/>
          <p:cNvPicPr preferRelativeResize="0"/>
          <p:nvPr/>
        </p:nvPicPr>
        <p:blipFill>
          <a:blip r:embed="rId5">
            <a:alphaModFix/>
          </a:blip>
          <a:stretch>
            <a:fillRect/>
          </a:stretch>
        </p:blipFill>
        <p:spPr>
          <a:xfrm>
            <a:off x="2014713" y="2911787"/>
            <a:ext cx="1594415" cy="208890"/>
          </a:xfrm>
          <a:prstGeom prst="rect">
            <a:avLst/>
          </a:prstGeom>
          <a:noFill/>
          <a:ln>
            <a:noFill/>
          </a:ln>
        </p:spPr>
      </p:pic>
      <p:pic>
        <p:nvPicPr>
          <p:cNvPr id="212" name="Google Shape;212;p21" title="[115,115,115,&quot;https://www.codecogs.com/eqnedit.php?latex=M(x)%20%3D%20%5Cfrac%7Bp(x)%20%2B%20q(x)%7D%7B2%7D#0&quot;]"/>
          <p:cNvPicPr preferRelativeResize="0"/>
          <p:nvPr/>
        </p:nvPicPr>
        <p:blipFill>
          <a:blip r:embed="rId6">
            <a:alphaModFix/>
          </a:blip>
          <a:stretch>
            <a:fillRect/>
          </a:stretch>
        </p:blipFill>
        <p:spPr>
          <a:xfrm>
            <a:off x="5914750" y="1170432"/>
            <a:ext cx="1498116" cy="374904"/>
          </a:xfrm>
          <a:prstGeom prst="rect">
            <a:avLst/>
          </a:prstGeom>
          <a:noFill/>
          <a:ln>
            <a:noFill/>
          </a:ln>
        </p:spPr>
      </p:pic>
      <p:pic>
        <p:nvPicPr>
          <p:cNvPr id="213" name="Google Shape;213;p21" title="[115,115,115,&quot;https://www.codecogs.com/eqnedit.php?latex=D_%7BLK%7D(p%2C%20q)%20%3D%20%5Csum_%7Bx%7D%7Cp(x)%20-%20M(x)%7C%20%3D%20%5Csum_%7Bx%7D%7Cq(x)%20-%20M(x)%7C#0&quot;]"/>
          <p:cNvPicPr preferRelativeResize="0"/>
          <p:nvPr/>
        </p:nvPicPr>
        <p:blipFill>
          <a:blip r:embed="rId7">
            <a:alphaModFix/>
          </a:blip>
          <a:stretch>
            <a:fillRect/>
          </a:stretch>
        </p:blipFill>
        <p:spPr>
          <a:xfrm>
            <a:off x="1247200" y="1216152"/>
            <a:ext cx="3820023" cy="370701"/>
          </a:xfrm>
          <a:prstGeom prst="rect">
            <a:avLst/>
          </a:prstGeom>
          <a:noFill/>
          <a:ln>
            <a:noFill/>
          </a:ln>
        </p:spPr>
      </p:pic>
      <p:pic>
        <p:nvPicPr>
          <p:cNvPr id="214" name="Google Shape;214;p21" title="[115,115,115,&quot;https://www.codecogs.com/eqnedit.php?latex=%20%3D%20E_%7Bx%20%5Csim%20q(x)%7D%5Cmin(1%2C%20%5Cfrac%7Bp(x)%7D%7Bq(x)%7D)%20#0&quot;]"/>
          <p:cNvPicPr preferRelativeResize="0"/>
          <p:nvPr/>
        </p:nvPicPr>
        <p:blipFill>
          <a:blip r:embed="rId8">
            <a:alphaModFix/>
          </a:blip>
          <a:stretch>
            <a:fillRect/>
          </a:stretch>
        </p:blipFill>
        <p:spPr>
          <a:xfrm>
            <a:off x="3650225" y="3324175"/>
            <a:ext cx="1587250" cy="400200"/>
          </a:xfrm>
          <a:prstGeom prst="rect">
            <a:avLst/>
          </a:prstGeom>
          <a:noFill/>
          <a:ln>
            <a:noFill/>
          </a:ln>
        </p:spPr>
      </p:pic>
      <p:pic>
        <p:nvPicPr>
          <p:cNvPr id="215" name="Google Shape;215;p21" title="[115,115,115,&quot;https://www.codecogs.com/eqnedit.php?latex=%20%3D%5Csum_x%5Cmin(p(x)%2C%20q(x))%20#0&quot;]"/>
          <p:cNvPicPr preferRelativeResize="0"/>
          <p:nvPr/>
        </p:nvPicPr>
        <p:blipFill>
          <a:blip r:embed="rId9">
            <a:alphaModFix/>
          </a:blip>
          <a:stretch>
            <a:fillRect/>
          </a:stretch>
        </p:blipFill>
        <p:spPr>
          <a:xfrm>
            <a:off x="5364363" y="3403025"/>
            <a:ext cx="1361924" cy="321356"/>
          </a:xfrm>
          <a:prstGeom prst="rect">
            <a:avLst/>
          </a:prstGeom>
          <a:noFill/>
          <a:ln>
            <a:noFill/>
          </a:ln>
        </p:spPr>
      </p:pic>
      <p:pic>
        <p:nvPicPr>
          <p:cNvPr id="216" name="Google Shape;216;p21" title="[115,115,115,&quot;https://www.codecogs.com/eqnedit.php?latex=%5Calpha%20%3D%201%20-%20E(D_%7BLK%7D(p%2C%20q))%20%3D%20E(%5Cmin(p%2C%20q))#0&quot;]"/>
          <p:cNvPicPr preferRelativeResize="0"/>
          <p:nvPr/>
        </p:nvPicPr>
        <p:blipFill>
          <a:blip r:embed="rId10">
            <a:alphaModFix/>
          </a:blip>
          <a:stretch>
            <a:fillRect/>
          </a:stretch>
        </p:blipFill>
        <p:spPr>
          <a:xfrm>
            <a:off x="2271075" y="3995150"/>
            <a:ext cx="3303259" cy="208890"/>
          </a:xfrm>
          <a:prstGeom prst="rect">
            <a:avLst/>
          </a:prstGeom>
          <a:noFill/>
          <a:ln>
            <a:noFill/>
          </a:ln>
        </p:spPr>
      </p:pic>
      <p:sp>
        <p:nvSpPr>
          <p:cNvPr id="217" name="Google Shape;217;p21"/>
          <p:cNvSpPr txBox="1"/>
          <p:nvPr/>
        </p:nvSpPr>
        <p:spPr>
          <a:xfrm>
            <a:off x="364300" y="2736731"/>
            <a:ext cx="300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We also have: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Proof: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So we also have:</a:t>
            </a:r>
            <a:endParaRPr sz="1800"/>
          </a:p>
        </p:txBody>
      </p:sp>
      <p:pic>
        <p:nvPicPr>
          <p:cNvPr id="218" name="Google Shape;218;p21" title="[0,0,0,&quot;https://www.codecogs.com/eqnedit.php?latex=%5Cbeta%20%3D%20%5Cmathbb%7BE%7D_%7Bx%20%5Csim%20q(x)%7D%20%5Cbegin%7Bcases%7D%201%20%26%20%5Ctext%7Bif%20%7D%20q(x)%20%5Cleq%20p(x)%20%5C%5C%20%5Cfrac%7Bp(x)%7D%7Bq(x)%7D%20%26%20%5Ctext%7Bif%20%7D%20q(x)%20%3E%20p(x)%20%5Cend%7Bcases%7D%20#0&quot;]"/>
          <p:cNvPicPr preferRelativeResize="0"/>
          <p:nvPr/>
        </p:nvPicPr>
        <p:blipFill>
          <a:blip r:embed="rId11">
            <a:alphaModFix/>
          </a:blip>
          <a:stretch>
            <a:fillRect/>
          </a:stretch>
        </p:blipFill>
        <p:spPr>
          <a:xfrm>
            <a:off x="1247200" y="3273977"/>
            <a:ext cx="2318926" cy="495400"/>
          </a:xfrm>
          <a:prstGeom prst="rect">
            <a:avLst/>
          </a:prstGeom>
          <a:noFill/>
          <a:ln>
            <a:noFill/>
          </a:ln>
        </p:spPr>
      </p:pic>
      <p:sp>
        <p:nvSpPr>
          <p:cNvPr id="219" name="Google Shape;219;p21"/>
          <p:cNvSpPr txBox="1"/>
          <p:nvPr/>
        </p:nvSpPr>
        <p:spPr>
          <a:xfrm>
            <a:off x="6072250" y="3931050"/>
            <a:ext cx="3000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So we only need</a:t>
            </a:r>
            <a:r>
              <a:rPr lang="en"/>
              <a:t> look at how much overlap there is between the distributions p and q!</a:t>
            </a:r>
            <a:endParaRPr/>
          </a:p>
        </p:txBody>
      </p:sp>
      <p:cxnSp>
        <p:nvCxnSpPr>
          <p:cNvPr id="220" name="Google Shape;220;p21"/>
          <p:cNvCxnSpPr>
            <a:stCxn id="219" idx="0"/>
          </p:cNvCxnSpPr>
          <p:nvPr/>
        </p:nvCxnSpPr>
        <p:spPr>
          <a:xfrm rot="10800000">
            <a:off x="6937150" y="3531450"/>
            <a:ext cx="635100" cy="39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