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Krithika Ramesh"/>
  <p:cmAuthor clrIdx="1" id="1" initials="" lastIdx="1" name="Eatalittle L"/>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commentAuthors" Target="commentAuthor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4-10-31T04:32:14.641">
    <p:pos x="196" y="286"/>
    <p:text>It might be better to remove this if this is not being discussed with the neuroscience slide - the authors discuss the work from Yamins et al in conjunction with this particular point</p:text>
  </p:cm>
  <p:cm authorId="1" idx="1" dt="2024-10-31T01:40:41.481">
    <p:pos x="6000" y="0"/>
    <p:text>This slide seems a bit independent (even though it is in ther paper, maybe put as speaker notes in intro?)</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0fdcb03c2f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0fdcb03c2f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Figure 4A presents a Representation Dissimilarity Matrix (RDM) of the measured IT neural population. </a:t>
            </a:r>
            <a:br>
              <a:rPr lang="en"/>
            </a:br>
            <a:r>
              <a:rPr lang="en"/>
              <a:t>1. Each entry in the matrix quantifies how dissimilar the neural population’s response is to a pair of visual stimuli. </a:t>
            </a:r>
            <a:br>
              <a:rPr lang="en"/>
            </a:br>
            <a:r>
              <a:rPr lang="en"/>
              <a:t>2. When the images are grouped by category, the RDM exhibits clear block-diagonal structure, which highlights the IT cortex’s ability to robustly distinguish between object categories.</a:t>
            </a:r>
            <a:br>
              <a:rPr lang="en"/>
            </a:br>
            <a:r>
              <a:rPr lang="en"/>
              <a:t>3.  Moreover, the off-diagonal structure within each block indicates finer distinctions within each category. This result demonstrates IT’s high-level categorization capabilities and suggests that the IT population encodes not only categorical information but also finer, within-category variations.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0fa1f65564_1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0fa1f65564_1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0fa1f65564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0fa1f65564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i="1" lang="en"/>
              <a:t>While this trend implies convergence toward a relatively small set of foundation models, it does not imply that different foundation models will arrive at the same representation. Yet that is what has been observed by several recent papers</a:t>
            </a:r>
            <a:endParaRPr i="1"/>
          </a:p>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0fad4cd66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0fad4cd66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rgbClr val="ADADAD"/>
              </a:buClr>
              <a:buSzPts val="1400"/>
              <a:buAutoNum type="arabicPeriod"/>
            </a:pPr>
            <a:r>
              <a:rPr lang="en" sz="1400">
                <a:solidFill>
                  <a:srgbClr val="ADADAD"/>
                </a:solidFill>
              </a:rPr>
              <a:t>Extends the ideas from Moschella et al. (2022) to enable discovery of </a:t>
            </a:r>
            <a:r>
              <a:rPr i="1" lang="en" sz="1400">
                <a:solidFill>
                  <a:srgbClr val="ADADAD"/>
                </a:solidFill>
              </a:rPr>
              <a:t>Rosetta Neurons</a:t>
            </a:r>
            <a:r>
              <a:rPr lang="en" sz="1400">
                <a:solidFill>
                  <a:srgbClr val="ADADAD"/>
                </a:solidFill>
              </a:rPr>
              <a:t> that activate similarly across various vision models.</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30ff9fef4f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30ff9fef4f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Modality is fixed</a:t>
            </a:r>
            <a:endParaRPr/>
          </a:p>
          <a:p>
            <a:pPr indent="-298450" lvl="0" marL="457200" rtl="0" algn="l">
              <a:spcBef>
                <a:spcPts val="0"/>
              </a:spcBef>
              <a:spcAft>
                <a:spcPts val="0"/>
              </a:spcAft>
              <a:buSzPts val="1100"/>
              <a:buAutoNum type="arabicPeriod"/>
            </a:pPr>
            <a:r>
              <a:rPr lang="en"/>
              <a:t>Some models are even trained on synthetic data. </a:t>
            </a:r>
            <a:endParaRPr/>
          </a:p>
          <a:p>
            <a:pPr indent="-298450" lvl="0" marL="457200" rtl="0" algn="l">
              <a:spcBef>
                <a:spcPts val="0"/>
              </a:spcBef>
              <a:spcAft>
                <a:spcPts val="0"/>
              </a:spcAft>
              <a:buSzPts val="1100"/>
              <a:buAutoNum type="arabicPeriod"/>
            </a:pPr>
            <a:r>
              <a:rPr lang="en"/>
              <a:t>Sort models on how well they do by vision tasks - they are grouped by bin of competency. </a:t>
            </a:r>
            <a:endParaRPr/>
          </a:p>
          <a:p>
            <a:pPr indent="-298450" lvl="0" marL="457200" rtl="0" algn="l">
              <a:spcBef>
                <a:spcPts val="0"/>
              </a:spcBef>
              <a:spcAft>
                <a:spcPts val="0"/>
              </a:spcAft>
              <a:buSzPts val="1100"/>
              <a:buAutoNum type="arabicPeriod"/>
            </a:pPr>
            <a:r>
              <a:rPr lang="en"/>
              <a:t>The plot embeds various models into a two-dimensional (2D) space using UMAP, a dimensionality reduction technique. The embedding is based on a distance metric defined as the negative logarithm of the alignment between the models' representations. The alignment metric used here indicates the similarity between models' internal representations.</a:t>
            </a:r>
            <a:endParaRPr/>
          </a:p>
          <a:p>
            <a:pPr indent="-298450" lvl="0" marL="457200" rtl="0" algn="l">
              <a:spcBef>
                <a:spcPts val="0"/>
              </a:spcBef>
              <a:spcAft>
                <a:spcPts val="0"/>
              </a:spcAft>
              <a:buSzPts val="1100"/>
              <a:buAutoNum type="arabicPeriod"/>
            </a:pPr>
            <a:r>
              <a:rPr lang="en"/>
              <a:t>The figure on the right also shows different training regimes.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0fa1f65564_1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0fa1f65564_1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Modality is fixed</a:t>
            </a:r>
            <a:endParaRPr/>
          </a:p>
          <a:p>
            <a:pPr indent="-298450" lvl="0" marL="457200" rtl="0" algn="l">
              <a:spcBef>
                <a:spcPts val="0"/>
              </a:spcBef>
              <a:spcAft>
                <a:spcPts val="0"/>
              </a:spcAft>
              <a:buSzPts val="1100"/>
              <a:buAutoNum type="arabicPeriod"/>
            </a:pPr>
            <a:r>
              <a:rPr lang="en"/>
              <a:t>Some models are even trained on synthetic data. </a:t>
            </a:r>
            <a:endParaRPr/>
          </a:p>
          <a:p>
            <a:pPr indent="-298450" lvl="0" marL="457200" rtl="0" algn="l">
              <a:spcBef>
                <a:spcPts val="0"/>
              </a:spcBef>
              <a:spcAft>
                <a:spcPts val="0"/>
              </a:spcAft>
              <a:buSzPts val="1100"/>
              <a:buAutoNum type="arabicPeriod"/>
            </a:pPr>
            <a:r>
              <a:rPr lang="en"/>
              <a:t>Sort models on how well they do by vision tasks - they are grouped by bin of competency. </a:t>
            </a:r>
            <a:endParaRPr/>
          </a:p>
          <a:p>
            <a:pPr indent="-298450" lvl="0" marL="457200" rtl="0" algn="l">
              <a:spcBef>
                <a:spcPts val="0"/>
              </a:spcBef>
              <a:spcAft>
                <a:spcPts val="0"/>
              </a:spcAft>
              <a:buSzPts val="1100"/>
              <a:buAutoNum type="arabicPeriod"/>
            </a:pPr>
            <a:r>
              <a:rPr lang="en"/>
              <a:t>The plot embeds various models into a two-dimensional (2D) space using UMAP, a dimensionality reduction technique. The embedding is based on a distance metric defined as the negative logarithm of the alignment between the models' representations. The alignment metric used here indicates the similarity between models' internal representations.</a:t>
            </a:r>
            <a:endParaRPr/>
          </a:p>
          <a:p>
            <a:pPr indent="-298450" lvl="0" marL="457200" rtl="0" algn="l">
              <a:spcBef>
                <a:spcPts val="0"/>
              </a:spcBef>
              <a:spcAft>
                <a:spcPts val="0"/>
              </a:spcAft>
              <a:buSzPts val="1100"/>
              <a:buAutoNum type="arabicPeriod"/>
            </a:pPr>
            <a:r>
              <a:rPr lang="en"/>
              <a:t>The figure on the right also shows different training regimes.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0fa1f65564_1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0fa1f65564_1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107f5b1ab8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107f5b1ab8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0fa1f65564_1_1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0fa1f65564_1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this alignment decreases after fine-tuning on ImageNet (marked as CLIP (I12K ft)), suggesting that task-specific fine-tuning can impact cross-modal representation alignment!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0fdcb03c2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0fdcb03c2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f83db455c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f83db455c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31060daad7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31060daad7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0fa1f65564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0fa1f65564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30fa1f65564_1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30fa1f65564_1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training on multiple diverse tasks effectively narrows down the set of viable representations, potentially leading to improved generalization performance and consistency in representations.</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30fdcb03c2f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30fdcb03c2f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0fa1f65564_1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0fa1f65564_1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0fcba7e0f1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0fcba7e0f1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fa1f65564_1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fa1f65564_1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30fa1f65564_1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30fa1f65564_1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0ff9fef4f5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0ff9fef4f5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Explain contrastive </a:t>
            </a:r>
            <a:r>
              <a:rPr lang="en"/>
              <a:t>learning</a:t>
            </a:r>
            <a:r>
              <a:rPr lang="en"/>
              <a:t> objective</a:t>
            </a:r>
            <a:endParaRPr/>
          </a:p>
          <a:p>
            <a:pPr indent="-298450" lvl="0" marL="457200" rtl="0" algn="l">
              <a:spcBef>
                <a:spcPts val="0"/>
              </a:spcBef>
              <a:spcAft>
                <a:spcPts val="0"/>
              </a:spcAft>
              <a:buSzPts val="1100"/>
              <a:buChar char="-"/>
            </a:pPr>
            <a:r>
              <a:rPr lang="en"/>
              <a:t>Representation of the world is viewed in a contrastive sense; co-occurence of events that occur nearby together vs ones that don’t (negative pairs - latter)</a:t>
            </a:r>
            <a:endParaRPr/>
          </a:p>
          <a:p>
            <a:pPr indent="-298450" lvl="0" marL="457200" rtl="0" algn="l">
              <a:spcBef>
                <a:spcPts val="0"/>
              </a:spcBef>
              <a:spcAft>
                <a:spcPts val="0"/>
              </a:spcAft>
              <a:buSzPts val="1100"/>
              <a:buChar char="-"/>
            </a:pPr>
            <a:r>
              <a:rPr lang="en"/>
              <a:t>Observing representational convergence for any modality (to the same kernel) from this family of contrastive learners</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0ff9fef4f5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0ff9fef4f5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0fa1f6556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0fa1f6556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0fa1f65564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0fa1f65564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 they argue that you can zone done to a model of world. But sufficient’ in what sense? </a:t>
            </a:r>
            <a:br>
              <a:rPr lang="en"/>
            </a:br>
            <a:r>
              <a:rPr lang="en"/>
              <a:t>3: sharing across modalities is also used in stitching </a:t>
            </a:r>
            <a:br>
              <a:rPr lang="en"/>
            </a:br>
            <a:r>
              <a:rPr lang="en"/>
              <a:t>3: hallucination - or the bias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0fa1f65564_1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0fa1f65564_1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1.How can we quantify the capacity limits of models to align representations from fundamentally different modalities?</a:t>
            </a:r>
            <a:endParaRPr/>
          </a:p>
          <a:p>
            <a:pPr indent="0" lvl="0" marL="0" rtl="0" algn="l">
              <a:spcBef>
                <a:spcPts val="0"/>
              </a:spcBef>
              <a:spcAft>
                <a:spcPts val="0"/>
              </a:spcAft>
              <a:buNone/>
            </a:pPr>
            <a:r>
              <a:rPr lang="en"/>
              <a:t>2. </a:t>
            </a:r>
            <a:r>
              <a:rPr lang="en"/>
              <a:t>Can abstract concepts be represented in a unified form across modalities, and what might such representations look like?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1087565963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1087565963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0fdcb03c2f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0fdcb03c2f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0fdcb03c2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0fdcb03c2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A Kernel induces s </a:t>
            </a:r>
            <a:r>
              <a:rPr lang="en"/>
              <a:t>representation</a:t>
            </a:r>
            <a:r>
              <a:rPr lang="en"/>
              <a:t> similarity matrix.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0fdcb03c2f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0fdcb03c2f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0fdcb03c2f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0fdcb03c2f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For two models with representations f, g the mutual k-nearest neighbor metric measures the average overlap of their respective nearest neighbor sets. </a:t>
            </a:r>
            <a:endParaRPr/>
          </a:p>
          <a:p>
            <a:pPr indent="-298450" lvl="0" marL="457200" rtl="0" algn="l">
              <a:spcBef>
                <a:spcPts val="0"/>
              </a:spcBef>
              <a:spcAft>
                <a:spcPts val="0"/>
              </a:spcAft>
              <a:buSzPts val="1100"/>
              <a:buAutoNum type="arabicPeriod"/>
            </a:pPr>
            <a:r>
              <a:rPr lang="en"/>
              <a:t>There is canonical choice of embedding layer. For language models, we don’t really know.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30fdcb03c2f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30fdcb03c2f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Is this a good metric of comparing kernels?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0fa1f65564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0fa1f65564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dk1"/>
              </a:buClr>
              <a:buSzPts val="1800"/>
              <a:buChar char="●"/>
              <a:defRPr>
                <a:solidFill>
                  <a:schemeClr val="dk1"/>
                </a:solidFill>
              </a:defRPr>
            </a:lvl1pPr>
            <a:lvl2pPr indent="-317500" lvl="1" marL="914400">
              <a:spcBef>
                <a:spcPts val="0"/>
              </a:spcBef>
              <a:spcAft>
                <a:spcPts val="0"/>
              </a:spcAft>
              <a:buClr>
                <a:schemeClr val="dk1"/>
              </a:buClr>
              <a:buSzPts val="1400"/>
              <a:buChar char="○"/>
              <a:defRPr>
                <a:solidFill>
                  <a:schemeClr val="dk1"/>
                </a:solidFill>
              </a:defRPr>
            </a:lvl2pPr>
            <a:lvl3pPr indent="-317500" lvl="2" marL="1371600">
              <a:spcBef>
                <a:spcPts val="0"/>
              </a:spcBef>
              <a:spcAft>
                <a:spcPts val="0"/>
              </a:spcAft>
              <a:buClr>
                <a:schemeClr val="dk1"/>
              </a:buClr>
              <a:buSzPts val="1400"/>
              <a:buChar char="■"/>
              <a:defRPr>
                <a:solidFill>
                  <a:schemeClr val="dk1"/>
                </a:solidFill>
              </a:defRPr>
            </a:lvl3pPr>
            <a:lvl4pPr indent="-317500" lvl="3" marL="1828800">
              <a:spcBef>
                <a:spcPts val="0"/>
              </a:spcBef>
              <a:spcAft>
                <a:spcPts val="0"/>
              </a:spcAft>
              <a:buClr>
                <a:schemeClr val="dk1"/>
              </a:buClr>
              <a:buSzPts val="1400"/>
              <a:buChar char="●"/>
              <a:defRPr>
                <a:solidFill>
                  <a:schemeClr val="dk1"/>
                </a:solidFill>
              </a:defRPr>
            </a:lvl4pPr>
            <a:lvl5pPr indent="-317500" lvl="4" marL="2286000">
              <a:spcBef>
                <a:spcPts val="0"/>
              </a:spcBef>
              <a:spcAft>
                <a:spcPts val="0"/>
              </a:spcAft>
              <a:buClr>
                <a:schemeClr val="dk1"/>
              </a:buClr>
              <a:buSzPts val="1400"/>
              <a:buChar char="○"/>
              <a:defRPr>
                <a:solidFill>
                  <a:schemeClr val="dk1"/>
                </a:solidFill>
              </a:defRPr>
            </a:lvl5pPr>
            <a:lvl6pPr indent="-317500" lvl="5" marL="2743200">
              <a:spcBef>
                <a:spcPts val="0"/>
              </a:spcBef>
              <a:spcAft>
                <a:spcPts val="0"/>
              </a:spcAft>
              <a:buClr>
                <a:schemeClr val="dk1"/>
              </a:buClr>
              <a:buSzPts val="1400"/>
              <a:buChar char="■"/>
              <a:defRPr>
                <a:solidFill>
                  <a:schemeClr val="dk1"/>
                </a:solidFill>
              </a:defRPr>
            </a:lvl6pPr>
            <a:lvl7pPr indent="-317500" lvl="6" marL="3200400">
              <a:spcBef>
                <a:spcPts val="0"/>
              </a:spcBef>
              <a:spcAft>
                <a:spcPts val="0"/>
              </a:spcAft>
              <a:buClr>
                <a:schemeClr val="dk1"/>
              </a:buClr>
              <a:buSzPts val="1400"/>
              <a:buChar char="●"/>
              <a:defRPr>
                <a:solidFill>
                  <a:schemeClr val="dk1"/>
                </a:solidFill>
              </a:defRPr>
            </a:lvl7pPr>
            <a:lvl8pPr indent="-317500" lvl="7" marL="3657600">
              <a:spcBef>
                <a:spcPts val="0"/>
              </a:spcBef>
              <a:spcAft>
                <a:spcPts val="0"/>
              </a:spcAft>
              <a:buClr>
                <a:schemeClr val="dk1"/>
              </a:buClr>
              <a:buSzPts val="1400"/>
              <a:buChar char="○"/>
              <a:defRPr>
                <a:solidFill>
                  <a:schemeClr val="dk1"/>
                </a:solidFill>
              </a:defRPr>
            </a:lvl8pPr>
            <a:lvl9pPr indent="-317500" lvl="8" marL="4114800">
              <a:spcBef>
                <a:spcPts val="0"/>
              </a:spcBef>
              <a:spcAft>
                <a:spcPts val="0"/>
              </a:spcAft>
              <a:buClr>
                <a:schemeClr val="dk1"/>
              </a:buClr>
              <a:buSzPts val="1400"/>
              <a:buChar char="■"/>
              <a:defRPr>
                <a:solidFill>
                  <a:schemeClr val="dk1"/>
                </a:solidFill>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Char char="●"/>
              <a:defRPr sz="1800">
                <a:solidFill>
                  <a:schemeClr val="lt2"/>
                </a:solidFill>
              </a:defRPr>
            </a:lvl1pPr>
            <a:lvl2pPr indent="-317500" lvl="1" marL="914400">
              <a:lnSpc>
                <a:spcPct val="115000"/>
              </a:lnSpc>
              <a:spcBef>
                <a:spcPts val="0"/>
              </a:spcBef>
              <a:spcAft>
                <a:spcPts val="0"/>
              </a:spcAft>
              <a:buClr>
                <a:schemeClr val="lt2"/>
              </a:buClr>
              <a:buSzPts val="1400"/>
              <a:buChar char="○"/>
              <a:defRPr>
                <a:solidFill>
                  <a:schemeClr val="lt2"/>
                </a:solidFill>
              </a:defRPr>
            </a:lvl2pPr>
            <a:lvl3pPr indent="-317500" lvl="2" marL="1371600">
              <a:lnSpc>
                <a:spcPct val="115000"/>
              </a:lnSpc>
              <a:spcBef>
                <a:spcPts val="0"/>
              </a:spcBef>
              <a:spcAft>
                <a:spcPts val="0"/>
              </a:spcAft>
              <a:buClr>
                <a:schemeClr val="lt2"/>
              </a:buClr>
              <a:buSzPts val="1400"/>
              <a:buChar char="■"/>
              <a:defRPr>
                <a:solidFill>
                  <a:schemeClr val="lt2"/>
                </a:solidFill>
              </a:defRPr>
            </a:lvl3pPr>
            <a:lvl4pPr indent="-317500" lvl="3" marL="1828800">
              <a:lnSpc>
                <a:spcPct val="115000"/>
              </a:lnSpc>
              <a:spcBef>
                <a:spcPts val="0"/>
              </a:spcBef>
              <a:spcAft>
                <a:spcPts val="0"/>
              </a:spcAft>
              <a:buClr>
                <a:schemeClr val="lt2"/>
              </a:buClr>
              <a:buSzPts val="1400"/>
              <a:buChar char="●"/>
              <a:defRPr>
                <a:solidFill>
                  <a:schemeClr val="lt2"/>
                </a:solidFill>
              </a:defRPr>
            </a:lvl4pPr>
            <a:lvl5pPr indent="-317500" lvl="4" marL="2286000">
              <a:lnSpc>
                <a:spcPct val="115000"/>
              </a:lnSpc>
              <a:spcBef>
                <a:spcPts val="0"/>
              </a:spcBef>
              <a:spcAft>
                <a:spcPts val="0"/>
              </a:spcAft>
              <a:buClr>
                <a:schemeClr val="lt2"/>
              </a:buClr>
              <a:buSzPts val="1400"/>
              <a:buChar char="○"/>
              <a:defRPr>
                <a:solidFill>
                  <a:schemeClr val="lt2"/>
                </a:solidFill>
              </a:defRPr>
            </a:lvl5pPr>
            <a:lvl6pPr indent="-317500" lvl="5" marL="2743200">
              <a:lnSpc>
                <a:spcPct val="115000"/>
              </a:lnSpc>
              <a:spcBef>
                <a:spcPts val="0"/>
              </a:spcBef>
              <a:spcAft>
                <a:spcPts val="0"/>
              </a:spcAft>
              <a:buClr>
                <a:schemeClr val="lt2"/>
              </a:buClr>
              <a:buSzPts val="1400"/>
              <a:buChar char="■"/>
              <a:defRPr>
                <a:solidFill>
                  <a:schemeClr val="lt2"/>
                </a:solidFill>
              </a:defRPr>
            </a:lvl6pPr>
            <a:lvl7pPr indent="-317500" lvl="6" marL="3200400">
              <a:lnSpc>
                <a:spcPct val="115000"/>
              </a:lnSpc>
              <a:spcBef>
                <a:spcPts val="0"/>
              </a:spcBef>
              <a:spcAft>
                <a:spcPts val="0"/>
              </a:spcAft>
              <a:buClr>
                <a:schemeClr val="lt2"/>
              </a:buClr>
              <a:buSzPts val="1400"/>
              <a:buChar char="●"/>
              <a:defRPr>
                <a:solidFill>
                  <a:schemeClr val="lt2"/>
                </a:solidFill>
              </a:defRPr>
            </a:lvl7pPr>
            <a:lvl8pPr indent="-317500" lvl="7" marL="3657600">
              <a:lnSpc>
                <a:spcPct val="115000"/>
              </a:lnSpc>
              <a:spcBef>
                <a:spcPts val="0"/>
              </a:spcBef>
              <a:spcAft>
                <a:spcPts val="0"/>
              </a:spcAft>
              <a:buClr>
                <a:schemeClr val="lt2"/>
              </a:buClr>
              <a:buSzPts val="1400"/>
              <a:buChar char="○"/>
              <a:defRPr>
                <a:solidFill>
                  <a:schemeClr val="lt2"/>
                </a:solidFill>
              </a:defRPr>
            </a:lvl8pPr>
            <a:lvl9pPr indent="-317500" lvl="8" marL="4114800">
              <a:lnSpc>
                <a:spcPct val="115000"/>
              </a:lnSpc>
              <a:spcBef>
                <a:spcPts val="0"/>
              </a:spcBef>
              <a:spcAft>
                <a:spcPts val="0"/>
              </a:spcAft>
              <a:buClr>
                <a:schemeClr val="lt2"/>
              </a:buClr>
              <a:buSzPts val="1400"/>
              <a:buChar char="■"/>
              <a:defRPr>
                <a:solidFill>
                  <a:schemeClr val="lt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hyperlink" Target="https://www.pnas.org/doi/epdf/10.1073/pnas.1403112111" TargetMode="External"/><Relationship Id="rId4" Type="http://schemas.openxmlformats.org/officeDocument/2006/relationships/hyperlink" Target="https://www.pnas.org/doi/epdf/10.1073/pnas.1403112111" TargetMode="External"/><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2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18.xml"/><Relationship Id="rId3"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27.xml"/><Relationship Id="rId3" Type="http://schemas.openxmlformats.org/officeDocument/2006/relationships/image" Target="../media/image17.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www.frontiersin.org/journals/systems-neuroscience/articles/10.3389/neuro.06.004.2008/full"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comments" Target="../comments/comment1.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The Platonic Representation Hypothesis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Milton Lin, Krithika Ramesh</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Neuroscience and Deep Neural Nets</a:t>
            </a:r>
            <a:endParaRPr/>
          </a:p>
        </p:txBody>
      </p:sp>
      <p:sp>
        <p:nvSpPr>
          <p:cNvPr id="111" name="Google Shape;111;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 </a:t>
            </a:r>
            <a:r>
              <a:rPr lang="en"/>
              <a:t>  </a:t>
            </a:r>
            <a:r>
              <a:rPr lang="en" u="sng">
                <a:solidFill>
                  <a:schemeClr val="accent5"/>
                </a:solidFill>
                <a:hlinkClick r:id="rId3">
                  <a:extLst>
                    <a:ext uri="{A12FA001-AC4F-418D-AE19-62706E023703}">
                      <ahyp:hlinkClr val="tx"/>
                    </a:ext>
                  </a:extLst>
                </a:hlinkClick>
              </a:rPr>
              <a:t>Yamins et al.  </a:t>
            </a:r>
            <a:r>
              <a:rPr lang="en">
                <a:solidFill>
                  <a:schemeClr val="dk1"/>
                </a:solidFill>
              </a:rPr>
              <a:t>Each entry in the matrix quantifies how dissimilar the neural population’s response is to a pair of visual stimuli. </a:t>
            </a:r>
            <a:br>
              <a:rPr lang="en">
                <a:solidFill>
                  <a:schemeClr val="dk1"/>
                </a:solidFill>
              </a:rPr>
            </a:br>
            <a:br>
              <a:rPr lang="en" u="sng">
                <a:solidFill>
                  <a:schemeClr val="accent5"/>
                </a:solidFill>
                <a:hlinkClick r:id="rId4">
                  <a:extLst>
                    <a:ext uri="{A12FA001-AC4F-418D-AE19-62706E023703}">
                      <ahyp:hlinkClr val="tx"/>
                    </a:ext>
                  </a:extLst>
                </a:hlinkClick>
              </a:rPr>
            </a:br>
            <a:endParaRPr/>
          </a:p>
        </p:txBody>
      </p:sp>
      <p:pic>
        <p:nvPicPr>
          <p:cNvPr id="112" name="Google Shape;112;p22"/>
          <p:cNvPicPr preferRelativeResize="0"/>
          <p:nvPr/>
        </p:nvPicPr>
        <p:blipFill>
          <a:blip r:embed="rId5">
            <a:alphaModFix/>
          </a:blip>
          <a:stretch>
            <a:fillRect/>
          </a:stretch>
        </p:blipFill>
        <p:spPr>
          <a:xfrm>
            <a:off x="1662575" y="2094575"/>
            <a:ext cx="5410200" cy="2343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Background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900"/>
              <a:t>Models with different architectures &amp; objectives have aligned representations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Lenc &amp; Vedaldi (2015):</a:t>
            </a:r>
            <a:endParaRPr/>
          </a:p>
          <a:p>
            <a:pPr indent="-317500" lvl="1" marL="914400" rtl="0" algn="l">
              <a:spcBef>
                <a:spcPts val="0"/>
              </a:spcBef>
              <a:spcAft>
                <a:spcPts val="0"/>
              </a:spcAft>
              <a:buSzPts val="1400"/>
              <a:buChar char="○"/>
            </a:pPr>
            <a:r>
              <a:rPr lang="en"/>
              <a:t>Vision model trained on ImageNet aligns with Places-365 model while maintaining performance.</a:t>
            </a:r>
            <a:endParaRPr/>
          </a:p>
          <a:p>
            <a:pPr indent="-317500" lvl="1" marL="914400" rtl="0" algn="l">
              <a:spcBef>
                <a:spcPts val="0"/>
              </a:spcBef>
              <a:spcAft>
                <a:spcPts val="0"/>
              </a:spcAft>
              <a:buSzPts val="1400"/>
              <a:buChar char="○"/>
            </a:pPr>
            <a:r>
              <a:rPr lang="en"/>
              <a:t>Early layers of convolutional networks are more interchangeable than later layers.</a:t>
            </a:r>
            <a:endParaRPr/>
          </a:p>
          <a:p>
            <a:pPr indent="-342900" lvl="0" marL="457200" rtl="0" algn="l">
              <a:spcBef>
                <a:spcPts val="0"/>
              </a:spcBef>
              <a:spcAft>
                <a:spcPts val="0"/>
              </a:spcAft>
              <a:buSzPts val="1800"/>
              <a:buChar char="●"/>
            </a:pPr>
            <a:r>
              <a:rPr lang="en"/>
              <a:t>Bansal et al. (2021):</a:t>
            </a:r>
            <a:endParaRPr/>
          </a:p>
          <a:p>
            <a:pPr indent="-317500" lvl="1" marL="914400" rtl="0" algn="l">
              <a:spcBef>
                <a:spcPts val="0"/>
              </a:spcBef>
              <a:spcAft>
                <a:spcPts val="0"/>
              </a:spcAft>
              <a:buSzPts val="1400"/>
              <a:buChar char="○"/>
            </a:pPr>
            <a:r>
              <a:rPr lang="en"/>
              <a:t>Model stitching shows close alignment between self-supervised and supervised models.</a:t>
            </a:r>
            <a:endParaRPr/>
          </a:p>
          <a:p>
            <a:pPr indent="-342900" lvl="0" marL="457200" rtl="0" algn="l">
              <a:spcBef>
                <a:spcPts val="0"/>
              </a:spcBef>
              <a:spcAft>
                <a:spcPts val="0"/>
              </a:spcAft>
              <a:buSzPts val="1800"/>
              <a:buChar char="●"/>
            </a:pPr>
            <a:r>
              <a:rPr lang="en"/>
              <a:t>Moschella et al. (2022):</a:t>
            </a:r>
            <a:endParaRPr/>
          </a:p>
          <a:p>
            <a:pPr indent="-317500" lvl="1" marL="914400" rtl="0" algn="l">
              <a:spcBef>
                <a:spcPts val="0"/>
              </a:spcBef>
              <a:spcAft>
                <a:spcPts val="0"/>
              </a:spcAft>
              <a:buSzPts val="1400"/>
              <a:buChar char="○"/>
            </a:pPr>
            <a:r>
              <a:rPr lang="en"/>
              <a:t>Zero-shot model stitching is feasible without a stitching layer.</a:t>
            </a:r>
            <a:endParaRPr/>
          </a:p>
          <a:p>
            <a:pPr indent="-317500" lvl="1" marL="914400" rtl="0" algn="l">
              <a:spcBef>
                <a:spcPts val="0"/>
              </a:spcBef>
              <a:spcAft>
                <a:spcPts val="0"/>
              </a:spcAft>
              <a:buSzPts val="1400"/>
              <a:buChar char="○"/>
            </a:pPr>
            <a:r>
              <a:rPr lang="en"/>
              <a:t>Different text models embed data similarly despite training on different modalities.</a:t>
            </a:r>
            <a:endParaRPr/>
          </a:p>
          <a:p>
            <a:pPr indent="0" lvl="0" marL="457200" rtl="0" algn="l">
              <a:spcBef>
                <a:spcPts val="1200"/>
              </a:spcBef>
              <a:spcAft>
                <a:spcPts val="120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Rosetta Neurons</a:t>
            </a:r>
            <a:endParaRPr/>
          </a:p>
        </p:txBody>
      </p:sp>
      <p:sp>
        <p:nvSpPr>
          <p:cNvPr id="129" name="Google Shape;129;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 sz="1700"/>
              <a:t>Dravid et al. (2023) - similar neurons that activate across different vision models:</a:t>
            </a:r>
            <a:endParaRPr sz="1700"/>
          </a:p>
        </p:txBody>
      </p:sp>
      <p:pic>
        <p:nvPicPr>
          <p:cNvPr id="130" name="Google Shape;130;p25"/>
          <p:cNvPicPr preferRelativeResize="0"/>
          <p:nvPr/>
        </p:nvPicPr>
        <p:blipFill>
          <a:blip r:embed="rId3">
            <a:alphaModFix/>
          </a:blip>
          <a:stretch>
            <a:fillRect/>
          </a:stretch>
        </p:blipFill>
        <p:spPr>
          <a:xfrm>
            <a:off x="1399125" y="1774780"/>
            <a:ext cx="5638050" cy="217179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Alignment of representations increases with scale and performance</a:t>
            </a:r>
            <a:endParaRPr sz="1900"/>
          </a:p>
        </p:txBody>
      </p:sp>
      <p:sp>
        <p:nvSpPr>
          <p:cNvPr id="136" name="Google Shape;136;p26"/>
          <p:cNvSpPr/>
          <p:nvPr/>
        </p:nvSpPr>
        <p:spPr>
          <a:xfrm>
            <a:off x="707900" y="1309875"/>
            <a:ext cx="2534328" cy="12618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Model alignment increases with model scale and dataset size.</a:t>
            </a:r>
            <a:endParaRPr/>
          </a:p>
        </p:txBody>
      </p:sp>
      <p:sp>
        <p:nvSpPr>
          <p:cNvPr id="137" name="Google Shape;137;p26"/>
          <p:cNvSpPr/>
          <p:nvPr/>
        </p:nvSpPr>
        <p:spPr>
          <a:xfrm>
            <a:off x="5490525" y="1309875"/>
            <a:ext cx="2534328" cy="12618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rPr lang="en" sz="900"/>
              <a:t>Models with similar outputs tend to have similar internal activations and models with the same architecture often converge to the same weight basin.</a:t>
            </a:r>
            <a:endParaRPr sz="9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8" name="Google Shape;138;p26"/>
          <p:cNvSpPr/>
          <p:nvPr/>
        </p:nvSpPr>
        <p:spPr>
          <a:xfrm>
            <a:off x="707900" y="3194600"/>
            <a:ext cx="2534328" cy="12618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900"/>
          </a:p>
          <a:p>
            <a:pPr indent="0" lvl="0" marL="0" rtl="0" algn="ctr">
              <a:spcBef>
                <a:spcPts val="0"/>
              </a:spcBef>
              <a:spcAft>
                <a:spcPts val="0"/>
              </a:spcAft>
              <a:buNone/>
            </a:pPr>
            <a:r>
              <a:rPr lang="en" sz="900"/>
              <a:t>\</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t/>
            </a:r>
            <a:endParaRPr sz="900"/>
          </a:p>
          <a:p>
            <a:pPr indent="0" lvl="0" marL="0" rtl="0" algn="ctr">
              <a:spcBef>
                <a:spcPts val="0"/>
              </a:spcBef>
              <a:spcAft>
                <a:spcPts val="0"/>
              </a:spcAft>
              <a:buNone/>
            </a:pPr>
            <a:r>
              <a:rPr lang="en" sz="1100"/>
              <a:t>This convergence occurs even with different initializations, allowing for permutations in weight space.</a:t>
            </a:r>
            <a:endParaRPr sz="11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
        <p:nvSpPr>
          <p:cNvPr id="139" name="Google Shape;139;p26"/>
          <p:cNvSpPr/>
          <p:nvPr/>
        </p:nvSpPr>
        <p:spPr>
          <a:xfrm>
            <a:off x="5613525" y="3194600"/>
            <a:ext cx="2534328" cy="126187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sz="1300"/>
          </a:p>
          <a:p>
            <a:pPr indent="0" lvl="0" marL="0" rtl="0" algn="ctr">
              <a:spcBef>
                <a:spcPts val="0"/>
              </a:spcBef>
              <a:spcAft>
                <a:spcPts val="0"/>
              </a:spcAft>
              <a:buNone/>
            </a:pPr>
            <a:r>
              <a:t/>
            </a:r>
            <a:endParaRPr sz="1300"/>
          </a:p>
          <a:p>
            <a:pPr indent="0" lvl="0" marL="0" rtl="0" algn="ctr">
              <a:spcBef>
                <a:spcPts val="0"/>
              </a:spcBef>
              <a:spcAft>
                <a:spcPts val="0"/>
              </a:spcAft>
              <a:buNone/>
            </a:pPr>
            <a:r>
              <a:t/>
            </a:r>
            <a:endParaRPr sz="1300"/>
          </a:p>
          <a:p>
            <a:pPr indent="0" lvl="0" marL="0" rtl="0" algn="ctr">
              <a:spcBef>
                <a:spcPts val="0"/>
              </a:spcBef>
              <a:spcAft>
                <a:spcPts val="0"/>
              </a:spcAft>
              <a:buNone/>
            </a:pPr>
            <a:r>
              <a:rPr lang="en" sz="1200"/>
              <a:t>Merging separately trained models of the same architecture can combine their capabilities.</a:t>
            </a:r>
            <a:endParaRPr sz="1200"/>
          </a:p>
          <a:p>
            <a:pPr indent="0" lvl="0" marL="0" rtl="0" algn="ctr">
              <a:spcBef>
                <a:spcPts val="0"/>
              </a:spcBef>
              <a:spcAft>
                <a:spcPts val="0"/>
              </a:spcAft>
              <a:buNone/>
            </a:pPr>
            <a:r>
              <a:t/>
            </a:r>
            <a:endParaRPr/>
          </a:p>
          <a:p>
            <a:pPr indent="0" lvl="0" marL="0" rtl="0" algn="ctr">
              <a:spcBef>
                <a:spcPts val="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Alignment of representations</a:t>
            </a:r>
            <a:r>
              <a:rPr lang="en" sz="1900"/>
              <a:t> increases with scale and performance</a:t>
            </a:r>
            <a:endParaRPr sz="1900"/>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They evaluate the performance of 78 vision models, trained with varying architecture, training objectives and datasets. </a:t>
            </a:r>
            <a:endParaRPr/>
          </a:p>
        </p:txBody>
      </p:sp>
      <p:pic>
        <p:nvPicPr>
          <p:cNvPr id="146" name="Google Shape;146;p27"/>
          <p:cNvPicPr preferRelativeResize="0"/>
          <p:nvPr/>
        </p:nvPicPr>
        <p:blipFill>
          <a:blip r:embed="rId3">
            <a:alphaModFix/>
          </a:blip>
          <a:stretch>
            <a:fillRect/>
          </a:stretch>
        </p:blipFill>
        <p:spPr>
          <a:xfrm>
            <a:off x="741400" y="2222777"/>
            <a:ext cx="7429499" cy="246629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Representations are converging across modalities</a:t>
            </a:r>
            <a:endParaRPr sz="1900"/>
          </a:p>
        </p:txBody>
      </p:sp>
      <p:sp>
        <p:nvSpPr>
          <p:cNvPr id="152" name="Google Shape;152;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lnSpc>
                <a:spcPct val="95000"/>
              </a:lnSpc>
              <a:spcBef>
                <a:spcPts val="0"/>
              </a:spcBef>
              <a:spcAft>
                <a:spcPts val="0"/>
              </a:spcAft>
              <a:buNone/>
            </a:pPr>
            <a:r>
              <a:rPr lang="en" sz="1500"/>
              <a:t>Do models trained on different data modalities also converge? </a:t>
            </a:r>
            <a:r>
              <a:rPr b="1" i="1" lang="en" sz="1500"/>
              <a:t>Yes.</a:t>
            </a:r>
            <a:endParaRPr b="1" i="1" sz="1500"/>
          </a:p>
          <a:p>
            <a:pPr indent="-323850" lvl="0" marL="457200" rtl="0" algn="l">
              <a:lnSpc>
                <a:spcPct val="95000"/>
              </a:lnSpc>
              <a:spcBef>
                <a:spcPts val="1200"/>
              </a:spcBef>
              <a:spcAft>
                <a:spcPts val="0"/>
              </a:spcAft>
              <a:buSzPts val="1500"/>
              <a:buChar char="-"/>
            </a:pPr>
            <a:r>
              <a:rPr lang="en" sz="1500"/>
              <a:t>Merullo et al. (2022) showed that a single linear projection can effectively "stitch" a vision model to a language model for visual question answering and image captioning. This approach has also been found to work for aligning text inputs to visual outputs.</a:t>
            </a:r>
            <a:endParaRPr sz="1500"/>
          </a:p>
          <a:p>
            <a:pPr indent="-323850" lvl="0" marL="457200" rtl="0" algn="l">
              <a:lnSpc>
                <a:spcPct val="95000"/>
              </a:lnSpc>
              <a:spcBef>
                <a:spcPts val="0"/>
              </a:spcBef>
              <a:spcAft>
                <a:spcPts val="0"/>
              </a:spcAft>
              <a:buSzPts val="1500"/>
              <a:buChar char="-"/>
            </a:pPr>
            <a:r>
              <a:rPr lang="en" sz="1500"/>
              <a:t>LLaVA (Liu et al., 2023) achieve SoTA results by stitching pre-trained language and vision models.</a:t>
            </a:r>
            <a:endParaRPr sz="1500"/>
          </a:p>
          <a:p>
            <a:pPr indent="-323850" lvl="0" marL="457200" rtl="0" algn="l">
              <a:lnSpc>
                <a:spcPct val="95000"/>
              </a:lnSpc>
              <a:spcBef>
                <a:spcPts val="0"/>
              </a:spcBef>
              <a:spcAft>
                <a:spcPts val="0"/>
              </a:spcAft>
              <a:buSzPts val="1500"/>
              <a:buChar char="-"/>
            </a:pPr>
            <a:r>
              <a:rPr lang="en" sz="1500"/>
              <a:t>OpenAI discovered that jointly training language and vision models improves language task performance compared to training the language model alone.</a:t>
            </a:r>
            <a:endParaRPr sz="1500"/>
          </a:p>
          <a:p>
            <a:pPr indent="-323850" lvl="0" marL="457200" rtl="0" algn="l">
              <a:lnSpc>
                <a:spcPct val="95000"/>
              </a:lnSpc>
              <a:spcBef>
                <a:spcPts val="0"/>
              </a:spcBef>
              <a:spcAft>
                <a:spcPts val="0"/>
              </a:spcAft>
              <a:buSzPts val="1500"/>
              <a:buChar char="-"/>
            </a:pPr>
            <a:r>
              <a:rPr lang="en" sz="1500"/>
              <a:t>Prior work has also found that there is high semantic similarity between vision and language encoders across various training setups.</a:t>
            </a:r>
            <a:endParaRPr sz="1500"/>
          </a:p>
          <a:p>
            <a:pPr indent="0" lvl="0" marL="0" rtl="0" algn="l">
              <a:lnSpc>
                <a:spcPct val="95000"/>
              </a:lnSpc>
              <a:spcBef>
                <a:spcPts val="1200"/>
              </a:spcBef>
              <a:spcAft>
                <a:spcPts val="1200"/>
              </a:spcAft>
              <a:buNone/>
            </a:pPr>
            <a:r>
              <a:rPr lang="en" sz="1500"/>
              <a:t>This work assesses alignment between vision and language models by using paired datasets to bridge the two modalities. They make use of Wikipedia images and the corresponding captions and then measure the alignment between the kernels corresponding to the language and vision models.</a:t>
            </a:r>
            <a:endParaRPr sz="15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How to compare across model? </a:t>
            </a:r>
            <a:endParaRPr sz="1900"/>
          </a:p>
        </p:txBody>
      </p:sp>
      <p:sp>
        <p:nvSpPr>
          <p:cNvPr id="158" name="Google Shape;158;p29"/>
          <p:cNvSpPr txBox="1"/>
          <p:nvPr>
            <p:ph idx="1" type="body"/>
          </p:nvPr>
        </p:nvSpPr>
        <p:spPr>
          <a:xfrm>
            <a:off x="311700" y="95132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500"/>
              <a:t>Use paired data: The Wikipedia caption dataset (WIT): paired image-text samples. </a:t>
            </a:r>
            <a:endParaRPr sz="1500"/>
          </a:p>
        </p:txBody>
      </p:sp>
      <p:pic>
        <p:nvPicPr>
          <p:cNvPr id="159" name="Google Shape;159;p29"/>
          <p:cNvPicPr preferRelativeResize="0"/>
          <p:nvPr/>
        </p:nvPicPr>
        <p:blipFill>
          <a:blip r:embed="rId3">
            <a:alphaModFix/>
          </a:blip>
          <a:stretch>
            <a:fillRect/>
          </a:stretch>
        </p:blipFill>
        <p:spPr>
          <a:xfrm>
            <a:off x="1465937" y="1641373"/>
            <a:ext cx="6212125" cy="29931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0"/>
          <p:cNvSpPr txBox="1"/>
          <p:nvPr>
            <p:ph idx="4294967295"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Representations are converging across modalities</a:t>
            </a:r>
            <a:endParaRPr sz="1900"/>
          </a:p>
        </p:txBody>
      </p:sp>
      <p:sp>
        <p:nvSpPr>
          <p:cNvPr id="165" name="Google Shape;165;p3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lnSpcReduction="10000"/>
          </a:bodyPr>
          <a:lstStyle/>
          <a:p>
            <a:pPr indent="0" lvl="0" marL="0" rtl="0" algn="l">
              <a:lnSpc>
                <a:spcPct val="95000"/>
              </a:lnSpc>
              <a:spcBef>
                <a:spcPts val="0"/>
              </a:spcBef>
              <a:spcAft>
                <a:spcPts val="1200"/>
              </a:spcAft>
              <a:buNone/>
            </a:pPr>
            <a:r>
              <a:rPr lang="en" sz="1500"/>
              <a:t>The better the LLM is at language modelling, the more it tends to align with vision models.</a:t>
            </a:r>
            <a:endParaRPr/>
          </a:p>
        </p:txBody>
      </p:sp>
      <p:pic>
        <p:nvPicPr>
          <p:cNvPr id="166" name="Google Shape;166;p30"/>
          <p:cNvPicPr preferRelativeResize="0"/>
          <p:nvPr/>
        </p:nvPicPr>
        <p:blipFill>
          <a:blip r:embed="rId3">
            <a:alphaModFix/>
          </a:blip>
          <a:stretch>
            <a:fillRect/>
          </a:stretch>
        </p:blipFill>
        <p:spPr>
          <a:xfrm>
            <a:off x="751750" y="1117725"/>
            <a:ext cx="7640511" cy="2908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170" name="Shape 170"/>
        <p:cNvGrpSpPr/>
        <p:nvPr/>
      </p:nvGrpSpPr>
      <p:grpSpPr>
        <a:xfrm>
          <a:off x="0" y="0"/>
          <a:ext cx="0" cy="0"/>
          <a:chOff x="0" y="0"/>
          <a:chExt cx="0" cy="0"/>
        </a:xfrm>
      </p:grpSpPr>
      <p:sp>
        <p:nvSpPr>
          <p:cNvPr id="171" name="Google Shape;171;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How to compare across model? </a:t>
            </a:r>
            <a:endParaRPr sz="1900"/>
          </a:p>
        </p:txBody>
      </p:sp>
      <p:sp>
        <p:nvSpPr>
          <p:cNvPr id="172" name="Google Shape;172;p31"/>
          <p:cNvSpPr txBox="1"/>
          <p:nvPr>
            <p:ph idx="1" type="body"/>
          </p:nvPr>
        </p:nvSpPr>
        <p:spPr>
          <a:xfrm>
            <a:off x="311700" y="951325"/>
            <a:ext cx="8520600" cy="3416400"/>
          </a:xfrm>
          <a:prstGeom prst="rect">
            <a:avLst/>
          </a:prstGeom>
        </p:spPr>
        <p:txBody>
          <a:bodyPr anchorCtr="0" anchor="t" bIns="91425" lIns="91425" spcFirstLastPara="1" rIns="91425" wrap="square" tIns="91425">
            <a:normAutofit/>
          </a:bodyPr>
          <a:lstStyle/>
          <a:p>
            <a:pPr indent="0" lvl="0" marL="0" rtl="0" algn="l">
              <a:lnSpc>
                <a:spcPct val="95000"/>
              </a:lnSpc>
              <a:spcBef>
                <a:spcPts val="0"/>
              </a:spcBef>
              <a:spcAft>
                <a:spcPts val="1200"/>
              </a:spcAft>
              <a:buNone/>
            </a:pPr>
            <a:r>
              <a:rPr lang="en" sz="1500"/>
              <a:t>Use paired data: The Wikipedia caption dataset (WIT): paired image-text samples. </a:t>
            </a:r>
            <a:endParaRPr sz="1500"/>
          </a:p>
        </p:txBody>
      </p:sp>
      <p:pic>
        <p:nvPicPr>
          <p:cNvPr id="173" name="Google Shape;173;p31"/>
          <p:cNvPicPr preferRelativeResize="0"/>
          <p:nvPr/>
        </p:nvPicPr>
        <p:blipFill>
          <a:blip r:embed="rId3">
            <a:alphaModFix/>
          </a:blip>
          <a:stretch>
            <a:fillRect/>
          </a:stretch>
        </p:blipFill>
        <p:spPr>
          <a:xfrm>
            <a:off x="622575" y="1594025"/>
            <a:ext cx="7797024" cy="32248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3900"/>
              <a:t>What is the Platonic Representation Hypothesis?</a:t>
            </a:r>
            <a:endParaRPr sz="3900"/>
          </a:p>
        </p:txBody>
      </p:sp>
      <p:pic>
        <p:nvPicPr>
          <p:cNvPr id="61" name="Google Shape;61;p14"/>
          <p:cNvPicPr preferRelativeResize="0"/>
          <p:nvPr/>
        </p:nvPicPr>
        <p:blipFill>
          <a:blip r:embed="rId3">
            <a:alphaModFix/>
          </a:blip>
          <a:stretch>
            <a:fillRect/>
          </a:stretch>
        </p:blipFill>
        <p:spPr>
          <a:xfrm>
            <a:off x="5540475" y="1514475"/>
            <a:ext cx="3181350" cy="19621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32"/>
          <p:cNvSpPr txBox="1"/>
          <p:nvPr>
            <p:ph type="title"/>
          </p:nvPr>
        </p:nvSpPr>
        <p:spPr>
          <a:xfrm>
            <a:off x="311700" y="36577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Does alignment predict downstream performance?</a:t>
            </a:r>
            <a:endParaRPr sz="1900"/>
          </a:p>
        </p:txBody>
      </p:sp>
      <p:pic>
        <p:nvPicPr>
          <p:cNvPr id="179" name="Google Shape;179;p32"/>
          <p:cNvPicPr preferRelativeResize="0"/>
          <p:nvPr/>
        </p:nvPicPr>
        <p:blipFill>
          <a:blip r:embed="rId3">
            <a:alphaModFix/>
          </a:blip>
          <a:stretch>
            <a:fillRect/>
          </a:stretch>
        </p:blipFill>
        <p:spPr>
          <a:xfrm>
            <a:off x="1631370" y="1747650"/>
            <a:ext cx="5881268" cy="16482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1238875"/>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Why are representations converging?</a:t>
            </a:r>
            <a:endParaRPr/>
          </a:p>
        </p:txBody>
      </p:sp>
      <p:pic>
        <p:nvPicPr>
          <p:cNvPr id="185" name="Google Shape;185;p33"/>
          <p:cNvPicPr preferRelativeResize="0"/>
          <p:nvPr/>
        </p:nvPicPr>
        <p:blipFill>
          <a:blip r:embed="rId3">
            <a:alphaModFix/>
          </a:blip>
          <a:stretch>
            <a:fillRect/>
          </a:stretch>
        </p:blipFill>
        <p:spPr>
          <a:xfrm>
            <a:off x="2362100" y="2466150"/>
            <a:ext cx="4419799" cy="918875"/>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Convergence via Task Generality</a:t>
            </a:r>
            <a:endParaRPr/>
          </a:p>
        </p:txBody>
      </p:sp>
      <p:pic>
        <p:nvPicPr>
          <p:cNvPr id="191" name="Google Shape;191;p34"/>
          <p:cNvPicPr preferRelativeResize="0"/>
          <p:nvPr/>
        </p:nvPicPr>
        <p:blipFill>
          <a:blip r:embed="rId3">
            <a:alphaModFix/>
          </a:blip>
          <a:stretch>
            <a:fillRect/>
          </a:stretch>
        </p:blipFill>
        <p:spPr>
          <a:xfrm>
            <a:off x="2253610" y="1184347"/>
            <a:ext cx="4636775" cy="1531625"/>
          </a:xfrm>
          <a:prstGeom prst="rect">
            <a:avLst/>
          </a:prstGeom>
          <a:noFill/>
          <a:ln>
            <a:noFill/>
          </a:ln>
        </p:spPr>
      </p:pic>
      <p:sp>
        <p:nvSpPr>
          <p:cNvPr id="192" name="Google Shape;192;p34"/>
          <p:cNvSpPr/>
          <p:nvPr/>
        </p:nvSpPr>
        <p:spPr>
          <a:xfrm>
            <a:off x="1255898" y="3420425"/>
            <a:ext cx="1575150" cy="9188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900"/>
              <a:t>Each data point places an additional constraint on the model.</a:t>
            </a:r>
            <a:endParaRPr/>
          </a:p>
        </p:txBody>
      </p:sp>
      <p:sp>
        <p:nvSpPr>
          <p:cNvPr id="193" name="Google Shape;193;p34"/>
          <p:cNvSpPr/>
          <p:nvPr/>
        </p:nvSpPr>
        <p:spPr>
          <a:xfrm>
            <a:off x="3784413" y="3420425"/>
            <a:ext cx="1575150" cy="9188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As data scales, models that optimize the empirical risk also improve on the population risk.</a:t>
            </a:r>
            <a:endParaRPr sz="1300"/>
          </a:p>
        </p:txBody>
      </p:sp>
      <p:sp>
        <p:nvSpPr>
          <p:cNvPr id="194" name="Google Shape;194;p34"/>
          <p:cNvSpPr/>
          <p:nvPr/>
        </p:nvSpPr>
        <p:spPr>
          <a:xfrm>
            <a:off x="6100188" y="3420425"/>
            <a:ext cx="1575150" cy="9188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800"/>
              <a:t>Modern representation learning objectives optimize for multi-task solving anyway.</a:t>
            </a:r>
            <a:endParaRPr sz="13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pic>
        <p:nvPicPr>
          <p:cNvPr id="199" name="Google Shape;199;p35"/>
          <p:cNvPicPr preferRelativeResize="0"/>
          <p:nvPr/>
        </p:nvPicPr>
        <p:blipFill>
          <a:blip r:embed="rId3">
            <a:alphaModFix/>
          </a:blip>
          <a:stretch>
            <a:fillRect/>
          </a:stretch>
        </p:blipFill>
        <p:spPr>
          <a:xfrm>
            <a:off x="2049749" y="517500"/>
            <a:ext cx="4842500" cy="43402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Convergence via Model Capacity</a:t>
            </a:r>
            <a:endParaRPr/>
          </a:p>
        </p:txBody>
      </p:sp>
      <p:pic>
        <p:nvPicPr>
          <p:cNvPr id="205" name="Google Shape;205;p36"/>
          <p:cNvPicPr preferRelativeResize="0"/>
          <p:nvPr/>
        </p:nvPicPr>
        <p:blipFill>
          <a:blip r:embed="rId3">
            <a:alphaModFix/>
          </a:blip>
          <a:stretch>
            <a:fillRect/>
          </a:stretch>
        </p:blipFill>
        <p:spPr>
          <a:xfrm>
            <a:off x="1343837" y="1476400"/>
            <a:ext cx="6456326" cy="1485350"/>
          </a:xfrm>
          <a:prstGeom prst="rect">
            <a:avLst/>
          </a:prstGeom>
          <a:noFill/>
          <a:ln>
            <a:noFill/>
          </a:ln>
        </p:spPr>
      </p:pic>
      <p:sp>
        <p:nvSpPr>
          <p:cNvPr id="206" name="Google Shape;206;p36"/>
          <p:cNvSpPr/>
          <p:nvPr/>
        </p:nvSpPr>
        <p:spPr>
          <a:xfrm>
            <a:off x="1255898" y="3420425"/>
            <a:ext cx="1575150" cy="9188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Scaling a model should be more </a:t>
            </a:r>
            <a:r>
              <a:rPr lang="en" sz="700"/>
              <a:t>effective</a:t>
            </a:r>
            <a:r>
              <a:rPr lang="en" sz="700"/>
              <a:t> at findings better approximations to the optimum.</a:t>
            </a:r>
            <a:endParaRPr sz="700"/>
          </a:p>
        </p:txBody>
      </p:sp>
      <p:sp>
        <p:nvSpPr>
          <p:cNvPr id="207" name="Google Shape;207;p36"/>
          <p:cNvSpPr/>
          <p:nvPr/>
        </p:nvSpPr>
        <p:spPr>
          <a:xfrm>
            <a:off x="3784425" y="3420425"/>
            <a:ext cx="1575150" cy="9188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With the same training objective, larger models, even with diff architectures will converge to the optimum.</a:t>
            </a:r>
            <a:endParaRPr sz="1200"/>
          </a:p>
        </p:txBody>
      </p:sp>
      <p:sp>
        <p:nvSpPr>
          <p:cNvPr id="208" name="Google Shape;208;p36"/>
          <p:cNvSpPr/>
          <p:nvPr/>
        </p:nvSpPr>
        <p:spPr>
          <a:xfrm>
            <a:off x="6225025" y="3420425"/>
            <a:ext cx="1575150" cy="9188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When different training objectives share similar minimizers, larger models are better at findings these minimizers.</a:t>
            </a:r>
            <a:endParaRPr sz="7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7"/>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The Capacity Hypothesis</a:t>
            </a:r>
            <a:endParaRPr/>
          </a:p>
        </p:txBody>
      </p:sp>
      <p:pic>
        <p:nvPicPr>
          <p:cNvPr id="214" name="Google Shape;214;p37"/>
          <p:cNvPicPr preferRelativeResize="0"/>
          <p:nvPr/>
        </p:nvPicPr>
        <p:blipFill>
          <a:blip r:embed="rId3">
            <a:alphaModFix/>
          </a:blip>
          <a:stretch>
            <a:fillRect/>
          </a:stretch>
        </p:blipFill>
        <p:spPr>
          <a:xfrm>
            <a:off x="662825" y="696900"/>
            <a:ext cx="7818350" cy="30364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Convergence via Simplicity Bias</a:t>
            </a:r>
            <a:endParaRPr/>
          </a:p>
        </p:txBody>
      </p:sp>
      <p:pic>
        <p:nvPicPr>
          <p:cNvPr id="220" name="Google Shape;220;p38"/>
          <p:cNvPicPr preferRelativeResize="0"/>
          <p:nvPr/>
        </p:nvPicPr>
        <p:blipFill>
          <a:blip r:embed="rId3">
            <a:alphaModFix/>
          </a:blip>
          <a:stretch>
            <a:fillRect/>
          </a:stretch>
        </p:blipFill>
        <p:spPr>
          <a:xfrm>
            <a:off x="1766337" y="1480350"/>
            <a:ext cx="5611324" cy="1813025"/>
          </a:xfrm>
          <a:prstGeom prst="rect">
            <a:avLst/>
          </a:prstGeom>
          <a:noFill/>
          <a:ln>
            <a:noFill/>
          </a:ln>
        </p:spPr>
      </p:pic>
      <p:sp>
        <p:nvSpPr>
          <p:cNvPr id="221" name="Google Shape;221;p38"/>
          <p:cNvSpPr/>
          <p:nvPr/>
        </p:nvSpPr>
        <p:spPr>
          <a:xfrm>
            <a:off x="1003098" y="3527400"/>
            <a:ext cx="1575150" cy="9188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What prevents models from developing distinct internal representations?</a:t>
            </a:r>
            <a:endParaRPr sz="700"/>
          </a:p>
        </p:txBody>
      </p:sp>
      <p:sp>
        <p:nvSpPr>
          <p:cNvPr id="222" name="Google Shape;222;p38"/>
          <p:cNvSpPr/>
          <p:nvPr/>
        </p:nvSpPr>
        <p:spPr>
          <a:xfrm>
            <a:off x="3784423" y="3527400"/>
            <a:ext cx="1575150" cy="9188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Such</a:t>
            </a:r>
            <a:r>
              <a:rPr lang="en" sz="700"/>
              <a:t> simplicity bias could come from explicit regularization (e.g weight decay and dropout)</a:t>
            </a:r>
            <a:endParaRPr sz="700"/>
          </a:p>
        </p:txBody>
      </p:sp>
      <p:sp>
        <p:nvSpPr>
          <p:cNvPr id="223" name="Google Shape;223;p38"/>
          <p:cNvSpPr/>
          <p:nvPr/>
        </p:nvSpPr>
        <p:spPr>
          <a:xfrm>
            <a:off x="6631273" y="3527400"/>
            <a:ext cx="1575150" cy="918800"/>
          </a:xfrm>
          <a:prstGeom prst="flowChartPreparation">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t>Even in the absence of regularization, deep networks implicitly favor simple solutions.</a:t>
            </a:r>
            <a:endParaRPr sz="7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9"/>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Convergence via Simplicity Bias</a:t>
            </a:r>
            <a:endParaRPr/>
          </a:p>
        </p:txBody>
      </p:sp>
      <p:pic>
        <p:nvPicPr>
          <p:cNvPr id="229" name="Google Shape;229;p39"/>
          <p:cNvPicPr preferRelativeResize="0"/>
          <p:nvPr/>
        </p:nvPicPr>
        <p:blipFill>
          <a:blip r:embed="rId3">
            <a:alphaModFix/>
          </a:blip>
          <a:stretch>
            <a:fillRect/>
          </a:stretch>
        </p:blipFill>
        <p:spPr>
          <a:xfrm>
            <a:off x="2712275" y="439250"/>
            <a:ext cx="3719450" cy="35602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family of contrastive learners</a:t>
            </a:r>
            <a:endParaRPr/>
          </a:p>
        </p:txBody>
      </p:sp>
      <p:pic>
        <p:nvPicPr>
          <p:cNvPr id="235" name="Google Shape;235;p40"/>
          <p:cNvPicPr preferRelativeResize="0"/>
          <p:nvPr/>
        </p:nvPicPr>
        <p:blipFill>
          <a:blip r:embed="rId3">
            <a:alphaModFix/>
          </a:blip>
          <a:stretch>
            <a:fillRect/>
          </a:stretch>
        </p:blipFill>
        <p:spPr>
          <a:xfrm>
            <a:off x="2281433" y="1651988"/>
            <a:ext cx="4581126" cy="183952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 study of color</a:t>
            </a:r>
            <a:endParaRPr/>
          </a:p>
        </p:txBody>
      </p:sp>
      <p:pic>
        <p:nvPicPr>
          <p:cNvPr id="241" name="Google Shape;241;p41"/>
          <p:cNvPicPr preferRelativeResize="0"/>
          <p:nvPr/>
        </p:nvPicPr>
        <p:blipFill>
          <a:blip r:embed="rId3">
            <a:alphaModFix/>
          </a:blip>
          <a:stretch>
            <a:fillRect/>
          </a:stretch>
        </p:blipFill>
        <p:spPr>
          <a:xfrm>
            <a:off x="1135912" y="1483175"/>
            <a:ext cx="6872174" cy="254065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idx="1" type="body"/>
          </p:nvPr>
        </p:nvSpPr>
        <p:spPr>
          <a:xfrm>
            <a:off x="316850" y="4224100"/>
            <a:ext cx="5998800" cy="6051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SzPts val="688"/>
              <a:buNone/>
            </a:pPr>
            <a:r>
              <a:rPr lang="en" sz="1725"/>
              <a:t>Neural networks, trained with different objectives on different data and modalities, are converging to a shared statistical model of reality in their representation spaces.</a:t>
            </a:r>
            <a:endParaRPr sz="1725"/>
          </a:p>
        </p:txBody>
      </p:sp>
      <p:pic>
        <p:nvPicPr>
          <p:cNvPr id="67" name="Google Shape;67;p15"/>
          <p:cNvPicPr preferRelativeResize="0"/>
          <p:nvPr/>
        </p:nvPicPr>
        <p:blipFill>
          <a:blip r:embed="rId3">
            <a:alphaModFix/>
          </a:blip>
          <a:stretch>
            <a:fillRect/>
          </a:stretch>
        </p:blipFill>
        <p:spPr>
          <a:xfrm>
            <a:off x="2920487" y="441125"/>
            <a:ext cx="3303025" cy="333720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Implications of convergence</a:t>
            </a:r>
            <a:endParaRPr/>
          </a:p>
        </p:txBody>
      </p:sp>
      <p:sp>
        <p:nvSpPr>
          <p:cNvPr id="247" name="Google Shape;247;p42"/>
          <p:cNvSpPr txBox="1"/>
          <p:nvPr/>
        </p:nvSpPr>
        <p:spPr>
          <a:xfrm>
            <a:off x="0" y="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248" name="Google Shape;248;p42"/>
          <p:cNvSpPr txBox="1"/>
          <p:nvPr/>
        </p:nvSpPr>
        <p:spPr>
          <a:xfrm>
            <a:off x="434950" y="1173350"/>
            <a:ext cx="81465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lang="en" sz="1800">
                <a:solidFill>
                  <a:schemeClr val="dk1"/>
                </a:solidFill>
              </a:rPr>
              <a:t>Scaling is sufficient but not necessarily efficient</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Training data can be shared across modalities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Ease of translation and adaptation across modalities</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342900" lvl="0" marL="457200" rtl="0" algn="l">
              <a:spcBef>
                <a:spcPts val="0"/>
              </a:spcBef>
              <a:spcAft>
                <a:spcPts val="0"/>
              </a:spcAft>
              <a:buClr>
                <a:schemeClr val="dk1"/>
              </a:buClr>
              <a:buSzPts val="1800"/>
              <a:buChar char="-"/>
            </a:pPr>
            <a:r>
              <a:rPr lang="en" sz="1800">
                <a:solidFill>
                  <a:schemeClr val="dk1"/>
                </a:solidFill>
              </a:rPr>
              <a:t>Scaling may reduce hallucinations and bias</a:t>
            </a:r>
            <a:endParaRPr sz="1800">
              <a:solidFill>
                <a:schemeClr val="dk1"/>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I</a:t>
            </a:r>
            <a:endParaRPr/>
          </a:p>
        </p:txBody>
      </p:sp>
      <p:sp>
        <p:nvSpPr>
          <p:cNvPr id="254" name="Google Shape;25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68300" lvl="0" marL="457200" rtl="0" algn="l">
              <a:spcBef>
                <a:spcPts val="0"/>
              </a:spcBef>
              <a:spcAft>
                <a:spcPts val="0"/>
              </a:spcAft>
              <a:buSzPts val="2200"/>
              <a:buChar char="-"/>
            </a:pPr>
            <a:r>
              <a:rPr lang="en" sz="2200"/>
              <a:t>Different modalities may contain different information</a:t>
            </a:r>
            <a:endParaRPr sz="2200"/>
          </a:p>
          <a:p>
            <a:pPr indent="-342900" lvl="1" marL="914400" rtl="0" algn="l">
              <a:spcBef>
                <a:spcPts val="0"/>
              </a:spcBef>
              <a:spcAft>
                <a:spcPts val="0"/>
              </a:spcAft>
              <a:buSzPts val="1800"/>
              <a:buChar char="-"/>
            </a:pPr>
            <a:r>
              <a:rPr lang="en" sz="1800"/>
              <a:t>Does this apply to scenarios where these modalities are orthogonal to each other?</a:t>
            </a:r>
            <a:endParaRPr sz="1800"/>
          </a:p>
          <a:p>
            <a:pPr indent="-368300" lvl="0" marL="457200" rtl="0" algn="l">
              <a:spcBef>
                <a:spcPts val="0"/>
              </a:spcBef>
              <a:spcAft>
                <a:spcPts val="0"/>
              </a:spcAft>
              <a:buSzPts val="2200"/>
              <a:buChar char="-"/>
            </a:pPr>
            <a:r>
              <a:rPr lang="en" sz="2200"/>
              <a:t>The work presently focuses on vision and language modalities, and there is no telling that this hypothesis will translate across modalities</a:t>
            </a:r>
            <a:endParaRPr sz="2200"/>
          </a:p>
          <a:p>
            <a:pPr indent="-342900" lvl="1" marL="914400" rtl="0" algn="l">
              <a:spcBef>
                <a:spcPts val="0"/>
              </a:spcBef>
              <a:spcAft>
                <a:spcPts val="0"/>
              </a:spcAft>
              <a:buSzPts val="1800"/>
              <a:buChar char="-"/>
            </a:pPr>
            <a:r>
              <a:rPr lang="en" sz="1800"/>
              <a:t>For example, the state space in robotics is presently not well-defined in that there is no standardized approach</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Limitations II </a:t>
            </a:r>
            <a:endParaRPr/>
          </a:p>
        </p:txBody>
      </p:sp>
      <p:sp>
        <p:nvSpPr>
          <p:cNvPr id="260" name="Google Shape;26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 sz="2000"/>
              <a:t>Collective preferences of researchers/developers within the community may filter down the pipeline and shape the trajectory of model development</a:t>
            </a:r>
            <a:endParaRPr sz="2000"/>
          </a:p>
          <a:p>
            <a:pPr indent="-330200" lvl="1" marL="914400" rtl="0" algn="l">
              <a:spcBef>
                <a:spcPts val="0"/>
              </a:spcBef>
              <a:spcAft>
                <a:spcPts val="0"/>
              </a:spcAft>
              <a:buSzPts val="1600"/>
              <a:buChar char="-"/>
            </a:pPr>
            <a:r>
              <a:rPr lang="en" sz="1600"/>
              <a:t>Hardware lottery hypothesis challenges us to ask: Are there better alternatives to developing systems that mimic human reasoning?</a:t>
            </a:r>
            <a:endParaRPr sz="1600"/>
          </a:p>
          <a:p>
            <a:pPr indent="-355600" lvl="0" marL="457200" rtl="0" algn="l">
              <a:spcBef>
                <a:spcPts val="0"/>
              </a:spcBef>
              <a:spcAft>
                <a:spcPts val="0"/>
              </a:spcAft>
              <a:buSzPts val="2000"/>
              <a:buChar char="-"/>
            </a:pPr>
            <a:r>
              <a:rPr lang="en" sz="2000"/>
              <a:t>Other questions regarding measuring alignment, the convergence of special-purpose intelligence, etc.</a:t>
            </a:r>
            <a:endParaRPr sz="20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sz="2800"/>
              <a:t>What do we mean by alignment of representations?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Terminology</a:t>
            </a:r>
            <a:endParaRPr/>
          </a:p>
        </p:txBody>
      </p:sp>
      <p:sp>
        <p:nvSpPr>
          <p:cNvPr id="78" name="Google Shape;78;p17"/>
          <p:cNvSpPr txBox="1"/>
          <p:nvPr>
            <p:ph idx="1" type="body"/>
          </p:nvPr>
        </p:nvSpPr>
        <p:spPr>
          <a:xfrm>
            <a:off x="543800" y="1513500"/>
            <a:ext cx="7875000" cy="21165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Representation</a:t>
            </a:r>
            <a:r>
              <a:rPr lang="en"/>
              <a:t>: A function that maps every input to a feature vector f:X-&gt;V.</a:t>
            </a:r>
            <a:endParaRPr/>
          </a:p>
          <a:p>
            <a:pPr indent="-342900" lvl="0" marL="457200" rtl="0" algn="l">
              <a:spcBef>
                <a:spcPts val="0"/>
              </a:spcBef>
              <a:spcAft>
                <a:spcPts val="0"/>
              </a:spcAft>
              <a:buSzPts val="1800"/>
              <a:buChar char="-"/>
            </a:pPr>
            <a:r>
              <a:rPr b="1" lang="en"/>
              <a:t>Kernel</a:t>
            </a:r>
            <a:r>
              <a:rPr lang="en"/>
              <a:t>: (of a representation) A measure of the distance/similarity between multiple input points</a:t>
            </a:r>
            <a:endParaRPr/>
          </a:p>
          <a:p>
            <a:pPr indent="-342900" lvl="0" marL="457200" rtl="0" algn="l">
              <a:spcBef>
                <a:spcPts val="0"/>
              </a:spcBef>
              <a:spcAft>
                <a:spcPts val="0"/>
              </a:spcAft>
              <a:buSzPts val="1800"/>
              <a:buChar char="-"/>
            </a:pPr>
            <a:r>
              <a:rPr b="1" lang="en"/>
              <a:t>Kernel-alignment metric</a:t>
            </a:r>
            <a:r>
              <a:rPr lang="en"/>
              <a:t>: Measures the similarity between two kernels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3127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of kernels: Representation Dissimilarity Matrix</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u="sng">
                <a:solidFill>
                  <a:schemeClr val="hlink"/>
                </a:solidFill>
                <a:hlinkClick r:id="rId3"/>
              </a:rPr>
              <a:t>Kriegeskorte et al.</a:t>
            </a:r>
            <a:r>
              <a:rPr lang="en"/>
              <a:t> : Representation Dissimilarity Matrix in neuroscience.</a:t>
            </a:r>
            <a:endParaRPr/>
          </a:p>
          <a:p>
            <a:pPr indent="0" lvl="0" marL="457200" rtl="0" algn="l">
              <a:spcBef>
                <a:spcPts val="1200"/>
              </a:spcBef>
              <a:spcAft>
                <a:spcPts val="1200"/>
              </a:spcAft>
              <a:buNone/>
            </a:pPr>
            <a:r>
              <a:rPr lang="en"/>
              <a:t> </a:t>
            </a:r>
            <a:endParaRPr/>
          </a:p>
        </p:txBody>
      </p:sp>
      <p:pic>
        <p:nvPicPr>
          <p:cNvPr id="85" name="Google Shape;85;p18"/>
          <p:cNvPicPr preferRelativeResize="0"/>
          <p:nvPr/>
        </p:nvPicPr>
        <p:blipFill>
          <a:blip r:embed="rId4">
            <a:alphaModFix/>
          </a:blip>
          <a:stretch>
            <a:fillRect/>
          </a:stretch>
        </p:blipFill>
        <p:spPr>
          <a:xfrm>
            <a:off x="3042062" y="1626325"/>
            <a:ext cx="3059875" cy="29977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to measure </a:t>
            </a:r>
            <a:r>
              <a:rPr lang="en"/>
              <a:t>alignment</a:t>
            </a:r>
            <a:r>
              <a:rPr lang="en"/>
              <a:t> of representations?</a:t>
            </a:r>
            <a:endParaRPr/>
          </a:p>
          <a:p>
            <a:pPr indent="0" lvl="0" marL="0" rtl="0" algn="l">
              <a:spcBef>
                <a:spcPts val="0"/>
              </a:spcBef>
              <a:spcAft>
                <a:spcPts val="0"/>
              </a:spcAft>
              <a:buNone/>
            </a:pPr>
            <a:br>
              <a:rPr lang="en"/>
            </a:br>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Given two models f,g we compare their Kernels (previous slide) via </a:t>
            </a:r>
            <a:r>
              <a:rPr b="1" lang="en"/>
              <a:t>Mutual k-Nearest Neighbor Alignment Metric [appendix B]</a:t>
            </a:r>
            <a:endParaRPr b="1"/>
          </a:p>
        </p:txBody>
      </p:sp>
      <p:pic>
        <p:nvPicPr>
          <p:cNvPr id="92" name="Google Shape;92;p19"/>
          <p:cNvPicPr preferRelativeResize="0"/>
          <p:nvPr/>
        </p:nvPicPr>
        <p:blipFill rotWithShape="1">
          <a:blip r:embed="rId3">
            <a:alphaModFix/>
          </a:blip>
          <a:srcRect b="13220" l="0" r="0" t="13212"/>
          <a:stretch/>
        </p:blipFill>
        <p:spPr>
          <a:xfrm>
            <a:off x="215925" y="2059300"/>
            <a:ext cx="8815925" cy="27724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Nearest-neighbor kernel-alignment metric</a:t>
            </a:r>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Fix a node (blue). b) Find the k-nearest neighbors for each model f,g. c) Compare common neighbors. </a:t>
            </a:r>
            <a:endParaRPr/>
          </a:p>
          <a:p>
            <a:pPr indent="0" lvl="0" marL="0" rtl="0" algn="l">
              <a:spcBef>
                <a:spcPts val="1200"/>
              </a:spcBef>
              <a:spcAft>
                <a:spcPts val="1200"/>
              </a:spcAft>
              <a:buNone/>
            </a:pPr>
            <a:r>
              <a:t/>
            </a:r>
            <a:endParaRPr/>
          </a:p>
        </p:txBody>
      </p:sp>
      <p:pic>
        <p:nvPicPr>
          <p:cNvPr id="99" name="Google Shape;99;p20"/>
          <p:cNvPicPr preferRelativeResize="0"/>
          <p:nvPr/>
        </p:nvPicPr>
        <p:blipFill>
          <a:blip r:embed="rId3">
            <a:alphaModFix/>
          </a:blip>
          <a:stretch>
            <a:fillRect/>
          </a:stretch>
        </p:blipFill>
        <p:spPr>
          <a:xfrm>
            <a:off x="1475025" y="1984650"/>
            <a:ext cx="5510825" cy="287117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1"/>
          <p:cNvSpPr txBox="1"/>
          <p:nvPr>
            <p:ph type="title"/>
          </p:nvPr>
        </p:nvSpPr>
        <p:spPr>
          <a:xfrm>
            <a:off x="311700" y="4551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900"/>
              <a:t>Models are increasingly aligning to brains</a:t>
            </a:r>
            <a:endParaRPr sz="1900"/>
          </a:p>
        </p:txBody>
      </p:sp>
      <p:sp>
        <p:nvSpPr>
          <p:cNvPr id="105" name="Google Shape;105;p21"/>
          <p:cNvSpPr txBox="1"/>
          <p:nvPr>
            <p:ph idx="1" type="body"/>
          </p:nvPr>
        </p:nvSpPr>
        <p:spPr>
          <a:xfrm>
            <a:off x="311700" y="1027850"/>
            <a:ext cx="8520600" cy="16482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Neural networks show alignment with biological brain representations, likely due to facing similar task and data constraints</a:t>
            </a:r>
            <a:endParaRPr/>
          </a:p>
          <a:p>
            <a:pPr indent="-342900" lvl="0" marL="457200" rtl="0" algn="l">
              <a:spcBef>
                <a:spcPts val="0"/>
              </a:spcBef>
              <a:spcAft>
                <a:spcPts val="0"/>
              </a:spcAft>
              <a:buSzPts val="1800"/>
              <a:buChar char="●"/>
            </a:pPr>
            <a:r>
              <a:rPr lang="en"/>
              <a:t>Studies show agreement between how humans and models perceive visual similarity even when models are trained on tasks that are seemingly unrelated to human perception.</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