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C_138C42D9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62" r:id="rId4"/>
    <p:sldId id="268" r:id="rId5"/>
    <p:sldId id="270" r:id="rId6"/>
    <p:sldId id="269" r:id="rId7"/>
    <p:sldId id="263" r:id="rId8"/>
    <p:sldId id="259" r:id="rId9"/>
    <p:sldId id="265" r:id="rId10"/>
    <p:sldId id="260" r:id="rId11"/>
    <p:sldId id="264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C97BE05-7214-46BD-569F-A0959E827800}" name="Daniel Khashabi" initials="DK" userId="S::dkhasha1@jh.edu::62390808-c838-45e6-be59-d6fd0d208bc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8D716-4F73-BE4D-83D6-D3C551E41A51}" v="1616" dt="2024-11-20T22:59:56.726"/>
    <p1510:client id="{07FC0BBE-D491-7C3B-8767-31930A4AB0AE}" v="5" dt="2024-11-20T16:04:27.653"/>
    <p1510:client id="{2D2443F4-F9F8-209C-0B5D-6076E12A5C5A}" v="125" dt="2024-11-21T06:10:42.076"/>
    <p1510:client id="{548A5218-E674-E108-EBCC-A404EF11879A}" v="211" dt="2024-11-20T21:14:12.185"/>
    <p1510:client id="{709BC3F3-B3B5-F39F-CD11-596764F4C85D}" v="127" dt="2024-11-20T22:58:46.713"/>
    <p1510:client id="{B3CAC10E-2D50-24E7-4CDF-1376D4AD5FF8}" v="2" dt="2024-11-21T03:02:10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C_138C42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A551A4F-6EF0-492C-9B06-02BA6CFAB44D}" authorId="{AC97BE05-7214-46BD-569F-A0959E827800}" created="2024-11-21T03:02:10.637">
    <pc:sldMkLst xmlns:pc="http://schemas.microsoft.com/office/powerpoint/2013/main/command">
      <pc:docMk/>
      <pc:sldMk cId="327959257" sldId="268"/>
    </pc:sldMkLst>
    <p188:txBody>
      <a:bodyPr/>
      <a:lstStyle/>
      <a:p>
        <a:r>
          <a:rPr lang="en-US"/>
          <a:t>Can you explain how this works during training? (how does gradient pass through the sparsity?)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8D8C0-5B9F-F744-B706-CD6FD53C0DBD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36DAD-FE48-8D44-9B0E-F51BF44A4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3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2.08906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36DAD-FE48-8D44-9B0E-F51BF44A47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</a:t>
            </a:r>
            <a:r>
              <a:rPr lang="en-US" err="1"/>
              <a:t>Mixtral</a:t>
            </a:r>
            <a:r>
              <a:rPr lang="en-US"/>
              <a:t> model achieved SOTA by then. Now we want to bring up some results other than accuracy to hopefully spark some discussion later</a:t>
            </a:r>
          </a:p>
          <a:p>
            <a:endParaRPr lang="en-US"/>
          </a:p>
          <a:p>
            <a:r>
              <a:rPr lang="en-US"/>
              <a:t>First, how is the architecture design choice made? The </a:t>
            </a:r>
            <a:r>
              <a:rPr lang="en-US" err="1"/>
              <a:t>Mixtral</a:t>
            </a:r>
            <a:r>
              <a:rPr lang="en-US"/>
              <a:t> paper did not include details, and we referred to the additional reading: </a:t>
            </a:r>
            <a:r>
              <a:rPr lang="en-US" b="1" i="0" u="none" strike="noStrike">
                <a:effectLst/>
                <a:latin typeface="Slack-Lato"/>
                <a:hlinkClick r:id="rId3"/>
              </a:rPr>
              <a:t>Designing Stable and Transferable Sparse Expert Models</a:t>
            </a:r>
            <a:endParaRPr lang="en-US"/>
          </a:p>
          <a:p>
            <a:endParaRPr lang="en-US"/>
          </a:p>
          <a:p>
            <a:pPr marL="228600" indent="-228600">
              <a:buAutoNum type="arabicPeriod"/>
            </a:pPr>
            <a:r>
              <a:rPr lang="en-US"/>
              <a:t>How many experts do we need? Empirically &gt; 256 experts result in a little gain of performance</a:t>
            </a:r>
          </a:p>
          <a:p>
            <a:pPr marL="228600" indent="-228600">
              <a:buAutoNum type="arabicPeriod"/>
            </a:pPr>
            <a:endParaRPr lang="en-US"/>
          </a:p>
          <a:p>
            <a:pPr marL="228600" indent="-228600">
              <a:buAutoNum type="arabicPeriod"/>
            </a:pPr>
            <a:r>
              <a:rPr lang="en-US"/>
              <a:t>Why top-2 routing? </a:t>
            </a:r>
          </a:p>
          <a:p>
            <a:pPr marL="685800" lvl="1" indent="-228600">
              <a:buAutoNum type="arabicPeriod"/>
            </a:pPr>
            <a:r>
              <a:rPr lang="en-US"/>
              <a:t>We need to introduce capacity factor which is an coefficient to control how many tokens per expert</a:t>
            </a:r>
          </a:p>
          <a:p>
            <a:pPr marL="685800" lvl="1" indent="-228600">
              <a:buAutoNum type="arabicPeriod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36DAD-FE48-8D44-9B0E-F51BF44A47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45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 question we might be interested about the experts is, what are the experts specialized in?</a:t>
            </a:r>
          </a:p>
          <a:p>
            <a:endParaRPr lang="en-US"/>
          </a:p>
          <a:p>
            <a:r>
              <a:rPr lang="en-US"/>
              <a:t>During training, the authors hypothesized that the selection of experts is based on domains, like math, biology or coding…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36DAD-FE48-8D44-9B0E-F51BF44A47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0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Again, this is some observations from the design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36DAD-FE48-8D44-9B0E-F51BF44A47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Lastly, we want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36DAD-FE48-8D44-9B0E-F51BF44A47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4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0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9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2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7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5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9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3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C_138C42D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47C39-BC41-2FD5-C94C-88FCDB1EB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5125144"/>
            <a:ext cx="9334500" cy="771845"/>
          </a:xfrm>
        </p:spPr>
        <p:txBody>
          <a:bodyPr>
            <a:normAutofit/>
          </a:bodyPr>
          <a:lstStyle/>
          <a:p>
            <a:r>
              <a:rPr lang="en-US" sz="3200"/>
              <a:t>Mixtral of Experts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78D99-E95C-814A-FED9-48817F4F2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970269"/>
            <a:ext cx="9334500" cy="563187"/>
          </a:xfrm>
        </p:spPr>
        <p:txBody>
          <a:bodyPr>
            <a:normAutofit/>
          </a:bodyPr>
          <a:lstStyle/>
          <a:p>
            <a:r>
              <a:rPr lang="en-US" sz="1600"/>
              <a:t>Mian Zhong, Zihao Zhao</a:t>
            </a:r>
          </a:p>
        </p:txBody>
      </p:sp>
      <p:pic>
        <p:nvPicPr>
          <p:cNvPr id="5" name="Picture 4" descr="A diagram of a expert&#10;&#10;Description automatically generated">
            <a:extLst>
              <a:ext uri="{FF2B5EF4-FFF2-40B4-BE49-F238E27FC236}">
                <a16:creationId xmlns:a16="http://schemas.microsoft.com/office/drawing/2014/main" id="{92B04626-0AAB-CE6A-0DF1-83CC14D1A2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38" b="3395"/>
          <a:stretch/>
        </p:blipFill>
        <p:spPr>
          <a:xfrm>
            <a:off x="20" y="111512"/>
            <a:ext cx="12191980" cy="46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9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9D9C4-64A6-A830-C704-40E706AD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5125144"/>
            <a:ext cx="9334500" cy="7718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What are experts specialized in?</a:t>
            </a:r>
            <a:br>
              <a:rPr lang="en-US"/>
            </a:br>
            <a:r>
              <a:rPr lang="en-US"/>
              <a:t>😮 Syntax, not domains.</a:t>
            </a:r>
          </a:p>
        </p:txBody>
      </p:sp>
      <p:pic>
        <p:nvPicPr>
          <p:cNvPr id="4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0854578-B647-630D-F037-519133EF9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0911" b="21201"/>
          <a:stretch/>
        </p:blipFill>
        <p:spPr>
          <a:xfrm>
            <a:off x="20" y="10"/>
            <a:ext cx="12191980" cy="48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1F82-1B7E-D8F6-305C-60D3EAA8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experts 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991C-668A-3229-76BB-5E14E4343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Encoder-decoder model ST-</a:t>
            </a:r>
            <a:r>
              <a:rPr lang="en-US" err="1"/>
              <a:t>MoE</a:t>
            </a:r>
            <a:r>
              <a:rPr lang="en-US"/>
              <a:t> pretrained on C4 </a:t>
            </a:r>
          </a:p>
          <a:p>
            <a:r>
              <a:rPr lang="en-US"/>
              <a:t>More obvious at encoder</a:t>
            </a:r>
          </a:p>
          <a:p>
            <a:pPr lvl="1"/>
            <a:r>
              <a:rPr lang="en-US"/>
              <a:t>An expert on mask tokens</a:t>
            </a:r>
          </a:p>
          <a:p>
            <a:r>
              <a:rPr lang="en-US"/>
              <a:t>Far less noticeable in the decoder</a:t>
            </a:r>
          </a:p>
          <a:p>
            <a:r>
              <a:rPr lang="en-US"/>
              <a:t>Multilingual experts are not by languages</a:t>
            </a:r>
          </a:p>
          <a:p>
            <a:pPr lvl="1"/>
            <a:r>
              <a:rPr lang="en-US"/>
              <a:t>Routers pass indiscriminately -&gt; all experts are encouraged to handle all languages</a:t>
            </a:r>
          </a:p>
        </p:txBody>
      </p:sp>
    </p:spTree>
    <p:extLst>
      <p:ext uri="{BB962C8B-B14F-4D97-AF65-F5344CB8AC3E}">
        <p14:creationId xmlns:p14="http://schemas.microsoft.com/office/powerpoint/2010/main" val="78273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5695-A838-39E9-21CB-69EE91B0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Repeated Experts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2848A7-486C-3F07-DBC0-E0A5A4A22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8299" y="2047665"/>
            <a:ext cx="8915400" cy="2752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CA284-4D81-EB3D-1D9C-72F1DF9EAF6D}"/>
              </a:ext>
            </a:extLst>
          </p:cNvPr>
          <p:cNvSpPr txBox="1"/>
          <p:nvPr/>
        </p:nvSpPr>
        <p:spPr>
          <a:xfrm>
            <a:off x="1785668" y="4899804"/>
            <a:ext cx="8445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proportion of two consecutive tokens get the same expert</a:t>
            </a:r>
          </a:p>
        </p:txBody>
      </p:sp>
    </p:spTree>
    <p:extLst>
      <p:ext uri="{BB962C8B-B14F-4D97-AF65-F5344CB8AC3E}">
        <p14:creationId xmlns:p14="http://schemas.microsoft.com/office/powerpoint/2010/main" val="2790385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E63A-4C39-C35A-BB07-F8046EAF6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71" y="2743200"/>
            <a:ext cx="2251776" cy="1371600"/>
          </a:xfrm>
        </p:spPr>
        <p:txBody>
          <a:bodyPr/>
          <a:lstStyle/>
          <a:p>
            <a:r>
              <a:rPr lang="en-US"/>
              <a:t>Repeated </a:t>
            </a:r>
            <a:br>
              <a:rPr lang="en-US"/>
            </a:br>
            <a:r>
              <a:rPr lang="en-US"/>
              <a:t>Experts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41F1FD-E8E0-B84F-1AC8-27AA29203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0930" y="212524"/>
            <a:ext cx="8571070" cy="643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8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AF80-A424-9234-5922-87EEDC65D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AC03-A0FE-7611-DB58-81017C83A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Blackboard on explaining what is </a:t>
            </a:r>
            <a:r>
              <a:rPr lang="en-US" err="1"/>
              <a:t>Mixtrue</a:t>
            </a:r>
            <a:r>
              <a:rPr lang="en-US"/>
              <a:t> of experts?</a:t>
            </a:r>
          </a:p>
          <a:p>
            <a:r>
              <a:rPr lang="en-US"/>
              <a:t>Table 1 -4 and Figure 2-3 are not very interesting for discussion, just </a:t>
            </a:r>
            <a:r>
              <a:rPr lang="en-US" err="1"/>
              <a:t>MoE</a:t>
            </a:r>
            <a:r>
              <a:rPr lang="en-US"/>
              <a:t> is better at all tasks</a:t>
            </a:r>
          </a:p>
          <a:p>
            <a:r>
              <a:rPr lang="en-US"/>
              <a:t>Table 5: expert repetition (maybe include this)</a:t>
            </a:r>
          </a:p>
          <a:p>
            <a:r>
              <a:rPr lang="en-US"/>
              <a:t>Figure 5: long range task</a:t>
            </a:r>
          </a:p>
          <a:p>
            <a:r>
              <a:rPr lang="en-US"/>
              <a:t>Figure 8 to show routing analysis is good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366D-19C4-F9E3-221D-4207E2E6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Sparse Mixture of Experts (</a:t>
            </a:r>
            <a:r>
              <a:rPr lang="en-US" dirty="0" err="1"/>
              <a:t>MoE</a:t>
            </a:r>
            <a:r>
              <a:rPr lang="en-US" dirty="0"/>
              <a:t>)?</a:t>
            </a:r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7D1BE9B1-E9A1-FC5F-F95E-DE09BEEE5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831" y="3489516"/>
            <a:ext cx="6444850" cy="316826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7F9FAB-6048-91AC-6A66-97E9A73D4B1D}"/>
              </a:ext>
            </a:extLst>
          </p:cNvPr>
          <p:cNvSpPr txBox="1"/>
          <p:nvPr/>
        </p:nvSpPr>
        <p:spPr>
          <a:xfrm>
            <a:off x="1748465" y="1854791"/>
            <a:ext cx="808074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111827"/>
                </a:solidFill>
                <a:latin typeface="Avenir Next LT Pro Light"/>
                <a:ea typeface="+mn-lt"/>
                <a:cs typeface="+mn-lt"/>
              </a:rPr>
              <a:t>Every FFN layer of the transformer model is replaced with an </a:t>
            </a:r>
            <a:r>
              <a:rPr lang="en-US" sz="2000" err="1">
                <a:solidFill>
                  <a:srgbClr val="111827"/>
                </a:solidFill>
                <a:latin typeface="Avenir Next LT Pro Light"/>
                <a:ea typeface="+mn-lt"/>
                <a:cs typeface="+mn-lt"/>
              </a:rPr>
              <a:t>MoE</a:t>
            </a:r>
            <a:r>
              <a:rPr lang="en-US" sz="2000">
                <a:solidFill>
                  <a:srgbClr val="111827"/>
                </a:solidFill>
                <a:latin typeface="Avenir Next LT Pro Light"/>
                <a:ea typeface="+mn-lt"/>
                <a:cs typeface="+mn-lt"/>
              </a:rPr>
              <a:t> layer.</a:t>
            </a:r>
            <a:endParaRPr lang="en-US" sz="2000">
              <a:solidFill>
                <a:srgbClr val="111827"/>
              </a:solidFill>
            </a:endParaRPr>
          </a:p>
          <a:p>
            <a:r>
              <a:rPr lang="en-US" sz="2000" err="1">
                <a:solidFill>
                  <a:srgbClr val="111827"/>
                </a:solidFill>
                <a:ea typeface="+mn-lt"/>
                <a:cs typeface="+mn-lt"/>
              </a:rPr>
              <a:t>MoE</a:t>
            </a:r>
            <a:r>
              <a:rPr lang="en-US" sz="2000">
                <a:solidFill>
                  <a:srgbClr val="111827"/>
                </a:solidFill>
                <a:ea typeface="+mn-lt"/>
                <a:cs typeface="+mn-lt"/>
              </a:rPr>
              <a:t> layers have a certain number of “experts”, where each expert is a neural network (FFN).</a:t>
            </a:r>
            <a:endParaRPr lang="en-US"/>
          </a:p>
          <a:p>
            <a:r>
              <a:rPr lang="en-US" sz="2000">
                <a:solidFill>
                  <a:srgbClr val="111827"/>
                </a:solidFill>
                <a:latin typeface="Avenir Next LT Pro Light"/>
                <a:ea typeface="+mn-lt"/>
                <a:cs typeface="+mn-lt"/>
              </a:rPr>
              <a:t>The </a:t>
            </a:r>
            <a:r>
              <a:rPr lang="en-US" sz="2000" b="1">
                <a:solidFill>
                  <a:srgbClr val="111827"/>
                </a:solidFill>
                <a:latin typeface="Avenir Next LT Pro Light"/>
                <a:ea typeface="+mn-lt"/>
                <a:cs typeface="+mn-lt"/>
              </a:rPr>
              <a:t>router</a:t>
            </a:r>
            <a:r>
              <a:rPr lang="en-US" sz="2000">
                <a:solidFill>
                  <a:srgbClr val="111827"/>
                </a:solidFill>
                <a:latin typeface="Avenir Next LT Pro Light"/>
                <a:ea typeface="+mn-lt"/>
                <a:cs typeface="+mn-lt"/>
              </a:rPr>
              <a:t> determines which tokens are sent to which expert.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C7807-9AEC-C7B8-CDE2-0EB30D20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389" y="3647902"/>
            <a:ext cx="3055056" cy="123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8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A010-3EE8-C954-B4A5-1ABC9523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What is Sparsity?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9922-9AA5-D654-1374-43286B98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Avenir Next LT Pro Light"/>
              </a:rPr>
              <a:t>While in dense models all the parameters are used for all the inputs, sparsity allows us to only run some parts of the whole system.</a:t>
            </a:r>
          </a:p>
          <a:p>
            <a:pPr marL="0" indent="0">
              <a:buNone/>
            </a:pPr>
            <a:r>
              <a:rPr lang="en-US" sz="2000" dirty="0" err="1">
                <a:ea typeface="+mn-lt"/>
                <a:cs typeface="+mn-lt"/>
              </a:rPr>
              <a:t>Wg</a:t>
            </a:r>
            <a:r>
              <a:rPr lang="en-US" sz="2000" dirty="0">
                <a:ea typeface="+mn-lt"/>
                <a:cs typeface="+mn-lt"/>
              </a:rPr>
              <a:t>: learned parameter matrix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29A437-BE07-9ED1-F09C-8E2CACBE6508}"/>
                  </a:ext>
                </a:extLst>
              </p:cNvPr>
              <p:cNvSpPr txBox="1"/>
              <p:nvPr/>
            </p:nvSpPr>
            <p:spPr>
              <a:xfrm>
                <a:off x="1751175" y="5380174"/>
                <a:ext cx="6329666" cy="5324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𝑆𝑜𝑓𝑡𝑚𝑎𝑥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𝑇𝑜𝑝𝐾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∙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3200"/>
                  <a:t>))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29A437-BE07-9ED1-F09C-8E2CACBE6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175" y="5380174"/>
                <a:ext cx="6329666" cy="532453"/>
              </a:xfrm>
              <a:prstGeom prst="rect">
                <a:avLst/>
              </a:prstGeom>
              <a:blipFill>
                <a:blip r:embed="rId3"/>
                <a:stretch>
                  <a:fillRect t="-22989" b="-39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-up of a person&amp;#39;s face&#10;&#10;Description automatically generated">
            <a:extLst>
              <a:ext uri="{FF2B5EF4-FFF2-40B4-BE49-F238E27FC236}">
                <a16:creationId xmlns:a16="http://schemas.microsoft.com/office/drawing/2014/main" id="{81EAA7B3-A5A4-7EA6-9C8D-14208D4E2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531" y="3738945"/>
            <a:ext cx="9086850" cy="1638300"/>
          </a:xfrm>
          <a:prstGeom prst="rect">
            <a:avLst/>
          </a:prstGeom>
        </p:spPr>
      </p:pic>
      <p:pic>
        <p:nvPicPr>
          <p:cNvPr id="4" name="Picture 3" descr="A diagram of a network model&#10;&#10;Description automatically generated">
            <a:extLst>
              <a:ext uri="{FF2B5EF4-FFF2-40B4-BE49-F238E27FC236}">
                <a16:creationId xmlns:a16="http://schemas.microsoft.com/office/drawing/2014/main" id="{90F6F5FF-2B70-D679-36F0-E9F941FCC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623" y="590"/>
            <a:ext cx="2856087" cy="212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92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CD52-98F9-2C25-B932-BDBD322B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ADF1-0CD4-9213-5D5A-1AF7EEAF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(1) All experts are initialized </a:t>
            </a:r>
            <a:r>
              <a:rPr lang="en-US" b="1" dirty="0">
                <a:ea typeface="+mn-lt"/>
                <a:cs typeface="+mn-lt"/>
              </a:rPr>
              <a:t>identically</a:t>
            </a:r>
            <a:r>
              <a:rPr lang="en-US" dirty="0">
                <a:ea typeface="+mn-lt"/>
                <a:cs typeface="+mn-lt"/>
              </a:rPr>
              <a:t> using a common initialization scheme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(2) Train each expert independently on its assigned data or task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(3)</a:t>
            </a:r>
            <a:r>
              <a:rPr lang="en-US" b="1" dirty="0">
                <a:ea typeface="+mn-lt"/>
                <a:cs typeface="+mn-lt"/>
              </a:rPr>
              <a:t> Sparse Upcycling Initialization</a:t>
            </a:r>
            <a:r>
              <a:rPr lang="en-US" dirty="0">
                <a:ea typeface="+mn-lt"/>
                <a:cs typeface="+mn-lt"/>
              </a:rPr>
              <a:t>: </a:t>
            </a:r>
          </a:p>
          <a:p>
            <a:r>
              <a:rPr lang="en-US" dirty="0">
                <a:ea typeface="+mn-lt"/>
                <a:cs typeface="+mn-lt"/>
              </a:rPr>
              <a:t>Start with a dense model pre-trained on a general task.</a:t>
            </a:r>
          </a:p>
          <a:p>
            <a:r>
              <a:rPr lang="en-US" dirty="0">
                <a:ea typeface="+mn-lt"/>
                <a:cs typeface="+mn-lt"/>
              </a:rPr>
              <a:t>"Split" the dense model's parameters into multiple </a:t>
            </a:r>
            <a:r>
              <a:rPr lang="en-US" b="1" dirty="0">
                <a:ea typeface="+mn-lt"/>
                <a:cs typeface="+mn-lt"/>
              </a:rPr>
              <a:t>experts</a:t>
            </a:r>
            <a:r>
              <a:rPr lang="en-US" dirty="0">
                <a:ea typeface="+mn-lt"/>
                <a:cs typeface="+mn-lt"/>
              </a:rPr>
              <a:t>, assigning a subset of the dense model's parameters to each expert.</a:t>
            </a:r>
          </a:p>
          <a:p>
            <a:r>
              <a:rPr lang="en-US" dirty="0">
                <a:ea typeface="+mn-lt"/>
                <a:cs typeface="+mn-lt"/>
              </a:rPr>
              <a:t>Fine-tune the sparse </a:t>
            </a:r>
            <a:r>
              <a:rPr lang="en-US" dirty="0" err="1">
                <a:ea typeface="+mn-lt"/>
                <a:cs typeface="+mn-lt"/>
              </a:rPr>
              <a:t>MoE</a:t>
            </a:r>
            <a:r>
              <a:rPr lang="en-US" dirty="0">
                <a:ea typeface="+mn-lt"/>
                <a:cs typeface="+mn-lt"/>
              </a:rPr>
              <a:t> model on the downstream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86FC-9DDC-7D81-B896-B8A75C03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</a:t>
            </a:r>
            <a:r>
              <a:rPr lang="en-US" err="1"/>
              <a:t>MoE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CF633-B3E4-D82C-1B82-3CC955456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Efficient Training</a:t>
            </a:r>
            <a:r>
              <a:rPr lang="en-US" sz="2200" dirty="0">
                <a:ea typeface="+mn-lt"/>
                <a:cs typeface="+mn-lt"/>
              </a:rPr>
              <a:t>: Only the active experts (e.g., Top-k) contribute to each computation, saving memory and computation time.</a:t>
            </a:r>
            <a:endParaRPr lang="en-US" sz="2200"/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Lower computational cost during training and inference</a:t>
            </a:r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Different experts can specialize in handling specific patterns, tasks, or domains in the data. This improves the model's ability to generalize and perform well across a wide variety of inputs.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>
              <a:buFont typeface="Arial"/>
              <a:buChar char="•"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5912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29D8-B29E-6920-EF0A-EF7CAD80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</a:t>
            </a:r>
            <a:r>
              <a:rPr lang="en-US" dirty="0" err="1"/>
              <a:t>MoE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18AB-C70E-E298-851E-76D4B6F22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847400"/>
            <a:ext cx="8915402" cy="41372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Avenir Next LT Pro Light"/>
              </a:rPr>
              <a:t>All parameters need to be loaded in RAM, so memory requirements are high. For example, given a </a:t>
            </a:r>
            <a:r>
              <a:rPr lang="en-US" sz="2200" dirty="0" err="1">
                <a:solidFill>
                  <a:srgbClr val="000000"/>
                </a:solidFill>
                <a:latin typeface="Avenir Next LT Pro Light"/>
              </a:rPr>
              <a:t>MoE</a:t>
            </a:r>
            <a:r>
              <a:rPr lang="en-US" sz="2200" dirty="0">
                <a:solidFill>
                  <a:srgbClr val="000000"/>
                </a:solidFill>
                <a:latin typeface="Avenir Next LT Pro Light"/>
              </a:rPr>
              <a:t> like </a:t>
            </a:r>
            <a:r>
              <a:rPr lang="en-US" sz="2200" dirty="0" err="1">
                <a:solidFill>
                  <a:srgbClr val="000000"/>
                </a:solidFill>
                <a:latin typeface="Avenir Next LT Pro Light"/>
              </a:rPr>
              <a:t>Mixtral</a:t>
            </a:r>
            <a:r>
              <a:rPr lang="en-US" sz="2200" dirty="0">
                <a:solidFill>
                  <a:srgbClr val="000000"/>
                </a:solidFill>
                <a:latin typeface="Avenir Next LT Pro Light"/>
              </a:rPr>
              <a:t> 8x7B, we’ll need to have enough VRAM to hold a dense 47B parameter model. </a:t>
            </a:r>
          </a:p>
          <a:p>
            <a:r>
              <a:rPr lang="en-US" sz="2200" dirty="0">
                <a:ea typeface="+mn-lt"/>
                <a:cs typeface="+mn-lt"/>
              </a:rPr>
              <a:t>Some experts might be over-utilized while others remain under-utilized, leading to inefficient use of resources.</a:t>
            </a:r>
          </a:p>
        </p:txBody>
      </p:sp>
    </p:spTree>
    <p:extLst>
      <p:ext uri="{BB962C8B-B14F-4D97-AF65-F5344CB8AC3E}">
        <p14:creationId xmlns:p14="http://schemas.microsoft.com/office/powerpoint/2010/main" val="301815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1A09-C3F8-DEF8-EEA4-FFED3253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Mixtral</a:t>
            </a:r>
            <a:r>
              <a:rPr lang="en-US" dirty="0"/>
              <a:t> of Experts (Mistral.AI)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A3E2-99A3-4773-0234-89A7E0CF0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Long context window: 32k tokens</a:t>
            </a:r>
          </a:p>
          <a:p>
            <a:r>
              <a:rPr lang="en-US"/>
              <a:t>&gt; Llama 2 70B with 6x faster </a:t>
            </a:r>
            <a:r>
              <a:rPr lang="en-US" b="1">
                <a:solidFill>
                  <a:srgbClr val="FFC000"/>
                </a:solidFill>
              </a:rPr>
              <a:t>inference</a:t>
            </a:r>
          </a:p>
          <a:p>
            <a:r>
              <a:rPr lang="en-US"/>
              <a:t>Math/Code Generation 👍 Multilingual (</a:t>
            </a:r>
            <a:r>
              <a:rPr lang="en-US" err="1"/>
              <a:t>upsampling</a:t>
            </a:r>
            <a:r>
              <a:rPr lang="en-US"/>
              <a:t> pre-train) 👍 Less bias 👍 </a:t>
            </a:r>
          </a:p>
        </p:txBody>
      </p:sp>
      <p:pic>
        <p:nvPicPr>
          <p:cNvPr id="5" name="Picture 4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38065E3C-BD63-BA86-390A-9E035B3E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859"/>
          <a:stretch/>
        </p:blipFill>
        <p:spPr>
          <a:xfrm>
            <a:off x="1635072" y="3803847"/>
            <a:ext cx="8908941" cy="27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5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C347-A07D-B24C-40EF-4387DA098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30E3-94CF-1762-5222-560183BF1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057400"/>
            <a:ext cx="3729834" cy="4137259"/>
          </a:xfrm>
        </p:spPr>
        <p:txBody>
          <a:bodyPr/>
          <a:lstStyle/>
          <a:p>
            <a:r>
              <a:rPr lang="en-US"/>
              <a:t>More experts, same computation, more memory transfer</a:t>
            </a:r>
          </a:p>
          <a:p>
            <a:r>
              <a:rPr lang="en-US"/>
              <a:t>Why Top-2 routing?</a:t>
            </a:r>
          </a:p>
          <a:p>
            <a:pPr lvl="1"/>
            <a:r>
              <a:rPr lang="en-US"/>
              <a:t>Capacity Factor: expand/contract “tokens per expert”</a:t>
            </a:r>
          </a:p>
          <a:p>
            <a:pPr lvl="1"/>
            <a:r>
              <a:rPr lang="en-US"/>
              <a:t>Likely the best hardware-software optimization for </a:t>
            </a:r>
            <a:r>
              <a:rPr lang="en-US" err="1"/>
              <a:t>Mixtral</a:t>
            </a:r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A391C-453B-CF21-B78A-F14A4568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134" y="202095"/>
            <a:ext cx="6585327" cy="64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6143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13</Slides>
  <Notes>5</Notes>
  <HiddenSlides>1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EncaseVTI</vt:lpstr>
      <vt:lpstr>Mixtral of Experts</vt:lpstr>
      <vt:lpstr>Notes</vt:lpstr>
      <vt:lpstr>What is Sparse Mixture of Experts (MoE)?</vt:lpstr>
      <vt:lpstr>What is Sparsity?</vt:lpstr>
      <vt:lpstr>Expert initialization</vt:lpstr>
      <vt:lpstr>Advantages of MoE</vt:lpstr>
      <vt:lpstr>Limitations of MoE</vt:lpstr>
      <vt:lpstr>Mixtral of Experts (Mistral.AI)</vt:lpstr>
      <vt:lpstr>Design Choice</vt:lpstr>
      <vt:lpstr>What are experts specialized in? 😮 Syntax, not domains.</vt:lpstr>
      <vt:lpstr>More on experts specialization</vt:lpstr>
      <vt:lpstr>Repeated Experts</vt:lpstr>
      <vt:lpstr>Repeated  Experts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Mian Zhong</dc:creator>
  <cp:revision>46</cp:revision>
  <dcterms:created xsi:type="dcterms:W3CDTF">2024-11-19T01:31:20Z</dcterms:created>
  <dcterms:modified xsi:type="dcterms:W3CDTF">2024-11-21T08:38:35Z</dcterms:modified>
</cp:coreProperties>
</file>