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302" r:id="rId5"/>
    <p:sldId id="303" r:id="rId6"/>
    <p:sldId id="304" r:id="rId7"/>
    <p:sldId id="259" r:id="rId8"/>
    <p:sldId id="260" r:id="rId9"/>
    <p:sldId id="261" r:id="rId10"/>
    <p:sldId id="262" r:id="rId11"/>
    <p:sldId id="263" r:id="rId12"/>
    <p:sldId id="264" r:id="rId13"/>
    <p:sldId id="283" r:id="rId14"/>
    <p:sldId id="299" r:id="rId15"/>
    <p:sldId id="286" r:id="rId16"/>
    <p:sldId id="287" r:id="rId17"/>
    <p:sldId id="305" r:id="rId18"/>
    <p:sldId id="300" r:id="rId19"/>
    <p:sldId id="266" r:id="rId20"/>
    <p:sldId id="267" r:id="rId21"/>
    <p:sldId id="301" r:id="rId22"/>
    <p:sldId id="288" r:id="rId23"/>
    <p:sldId id="268" r:id="rId24"/>
    <p:sldId id="269" r:id="rId25"/>
    <p:sldId id="289" r:id="rId26"/>
    <p:sldId id="291" r:id="rId27"/>
    <p:sldId id="290" r:id="rId28"/>
    <p:sldId id="292" r:id="rId29"/>
    <p:sldId id="293" r:id="rId30"/>
    <p:sldId id="294" r:id="rId31"/>
    <p:sldId id="295" r:id="rId32"/>
    <p:sldId id="274" r:id="rId33"/>
    <p:sldId id="296" r:id="rId34"/>
    <p:sldId id="297" r:id="rId35"/>
    <p:sldId id="298" r:id="rId36"/>
    <p:sldId id="277" r:id="rId37"/>
    <p:sldId id="278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Roboto Mono" panose="00000009000000000000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A2C1534-17D0-46AD-B301-0B583C714553}">
          <p14:sldIdLst>
            <p14:sldId id="256"/>
            <p14:sldId id="257"/>
            <p14:sldId id="258"/>
            <p14:sldId id="302"/>
            <p14:sldId id="303"/>
            <p14:sldId id="304"/>
            <p14:sldId id="259"/>
            <p14:sldId id="260"/>
            <p14:sldId id="261"/>
            <p14:sldId id="262"/>
            <p14:sldId id="263"/>
            <p14:sldId id="264"/>
            <p14:sldId id="283"/>
            <p14:sldId id="299"/>
            <p14:sldId id="286"/>
            <p14:sldId id="287"/>
            <p14:sldId id="305"/>
            <p14:sldId id="300"/>
            <p14:sldId id="266"/>
            <p14:sldId id="267"/>
            <p14:sldId id="301"/>
            <p14:sldId id="288"/>
            <p14:sldId id="268"/>
            <p14:sldId id="269"/>
            <p14:sldId id="289"/>
            <p14:sldId id="291"/>
            <p14:sldId id="290"/>
            <p14:sldId id="292"/>
            <p14:sldId id="293"/>
            <p14:sldId id="294"/>
            <p14:sldId id="295"/>
            <p14:sldId id="274"/>
            <p14:sldId id="296"/>
            <p14:sldId id="297"/>
            <p14:sldId id="298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obo Liang" initials="" lastIdx="1" clrIdx="0"/>
  <p:cmAuthor id="1" name="Sungwon Kim" initials="" lastIdx="1" clrIdx="1"/>
  <p:cmAuthor id="2" name="Guest User" initials="GU" lastIdx="3" clrIdx="2">
    <p:extLst>
      <p:ext uri="{19B8F6BF-5375-455C-9EA6-DF929625EA0E}">
        <p15:presenceInfo xmlns:p15="http://schemas.microsoft.com/office/powerpoint/2012/main" userId="Guest User" providerId="Windows Live"/>
      </p:ext>
    </p:extLst>
  </p:cmAuthor>
  <p:cmAuthor id="3" name="Sungwon Kim" initials="SK" lastIdx="1" clrIdx="3">
    <p:extLst>
      <p:ext uri="{19B8F6BF-5375-455C-9EA6-DF929625EA0E}">
        <p15:presenceInfo xmlns:p15="http://schemas.microsoft.com/office/powerpoint/2012/main" userId="36e08328cd0e11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131520-562D-452B-8204-85C1589AA15D}" v="117" dt="2024-10-14T20:04:18.822"/>
    <p1510:client id="{39CAB0D9-9145-4080-AE0F-FA564AAB6E03}" v="31" dt="2024-10-14T19:37:20.295"/>
    <p1510:client id="{44F95BD0-D655-C543-839E-19FA76F42C10}" v="2281" dt="2024-10-15T05:23:05.881"/>
    <p1510:client id="{45E59299-B3B7-4B6A-8D42-D638103013A3}" v="115" dt="2024-10-15T04:42:56.120"/>
    <p1510:client id="{53E61991-F2E3-4975-AE8C-5B156F456552}" v="2142" dt="2024-10-15T01:46:23.996"/>
    <p1510:client id="{5B8182DB-7670-44E1-9AE5-4A041F7F2880}" v="28" dt="2024-10-14T16:58:09.969"/>
    <p1510:client id="{7E98FA77-EE12-4A95-AD57-45852CBD2285}" v="34" dt="2024-10-15T01:05:33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1:33:03.471" idx="1">
    <p:pos x="10" y="10"/>
    <p:text>Figure resolution is low 
</p:text>
    <p:extLst>
      <p:ext uri="{C676402C-5697-4E1C-873F-D02D1690AC5C}">
        <p15:threadingInfo xmlns:p15="http://schemas.microsoft.com/office/powerpoint/2012/main" timeZoneBias="420"/>
      </p:ext>
    </p:extLst>
  </p:cm>
  <p:cm authorId="2" dt="2024-10-13T11:33:16.300" idx="2">
    <p:pos x="10" y="106"/>
    <p:text>at least, on my screen 
</p:text>
    <p:extLst>
      <p:ext uri="{C676402C-5697-4E1C-873F-D02D1690AC5C}">
        <p15:threadingInfo xmlns:p15="http://schemas.microsoft.com/office/powerpoint/2012/main" timeZoneBias="420">
          <p15:parentCm authorId="2" idx="1"/>
        </p15:threadingInfo>
      </p:ext>
    </p:extLst>
  </p:cm>
  <p:cm authorId="3" dt="2024-10-13T15:05:28.914" idx="1">
    <p:pos x="10" y="202"/>
    <p:text>updated. See if this is better
</p:text>
    <p:extLst>
      <p:ext uri="{C676402C-5697-4E1C-873F-D02D1690AC5C}">
        <p15:threadingInfo xmlns:p15="http://schemas.microsoft.com/office/powerpoint/2012/main" timeZoneBias="420">
          <p15:parentCm authorId="2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1:34:48.609" idx="3">
    <p:pos x="3508" y="1026"/>
    <p:text>redundant?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10-08T14:40:37.338" idx="1">
    <p:pos x="196" y="725"/>
    <p:text>Is it actually slow? I thouht V is very small compared to N</p:text>
  </p:cm>
  <p:cm authorId="1" dt="2024-10-08T14:40:37.338" idx="1">
    <p:pos x="196" y="725"/>
    <p:text>Not really. I think appendix shows the time and it is reasonable. I added that be ause somewhere in the paper, they said argmax is slow and that is why they used 50% cutoff</p:tex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12T23:30:11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6428 19703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3T01:18:34.6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0,'103'9,"-13"-11,98 3,-145 3,53 1,-89-5,0 1,0 0,0 1,10 2,-9-1,0-1,-1-1,13 2,35-5,-55 2,-22 2,-97 6,112-7,0 0,0 0,0 0,-10 4,-25 3,-149-7,91-2,89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3T01:18:25.4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 0,'5'1,"0"-1,0 1,1 1,-1-1,0 1,-1 0,1 0,6 4,-5-3,-1-1,1 1,-1-1,1 0,0-1,9 3,0-3,0 2,18 5,-20-4,0-1,0 0,24 1,-22-3,1 0,16 5,20 2,114 1,-100-2,-36-2,40-1,167 4,-216-7,37 7,-36-4,34 1,150 3,-180-8,0 2,48 9,-50-8,0-1,0-1,30-2,-28 0,0 0,40 6,-27 0,-1-3,59-3,-24-1,155 2,-221-1,0 1,0-2,0 1,10-4,-10 3,1 0,0 0,12 0,3 1,257-6,174 7,-444 0,0 2,0 0,20 5,-4 0,114 25,-108-24,-23-6,0 1,1-1,-1-1,11 1,-3-2,0 1,33 6,-50-7,0 0,0 0,0 0,1 0,-1 0,0 0,0 0,0 0,1 0,-1 0,0 0,0 0,0 0,1 0,-1 0,0 0,0 0,0 1,0-1,1 0,-1 0,0 0,0 0,0 0,0 1,0-1,1 0,-1 0,0 0,0 0,0 1,0-1,0 0,0 0,0 0,0 0,0 1,0-1,0 0,0 0,0 0,0 1,0-1,0 0,0 0,0 0,0 1,-10 6,-15 4,-9 0,9-2,0-1,-1-1,0-2,0 0,-27 1,37-5,1 1,-29 7,28-5,1 0,-31 1,39-4,-1 0,0 0,-12 5,12-4,0 0,0 0,-12 1,-106 5,24 9,-150-9,245-8,-1 1,1 0,0 0,-9 4,8-3,0 0,0 0,-11 1,-62-2,-53 4,-101-1,129-6,-209 2,304 0,0 2,0-1,-13 4,13-2,0-1,-23 2,-143 3,141-6,24-1,0 1,0 0,0 0,-22 6,20-4,0 0,-1-1,1-1,0 0,-28-3,23 1,-1 1,-26 3,16 0,0-1,-36-3,33 0,-47 4,43 5,28-6,1 0,-1 0,-16 1,-297-4,576 8,-139-6,7 0,-60 7,-30-4,41 1,128 0,-160-3,7-1,92 9,-89-4,54-2,-18-1,-64-1,92 8,-60-4,-1-2,76-5,-38-1,445 2,-398-9,-1 1,191 8,-320 1,1 0,-1 0,15 5,25 2,39 1,-87-9,0 0,0 0,-1 0,1 0,0 0,0 0,0 1,0-1,-1 0,1 0,0 1,0-1,-1 1,1-1,0 1,-1-1,1 1,0-1,-1 1,1-1,-1 1,1 0,0 0,-1 0,0 0,0 0,0-1,0 1,0 0,0-1,-1 1,1 0,0 0,0-1,-1 1,1 0,0-1,-1 1,1-1,-1 1,1 0,-1-1,1 1,-2 0,-2 2,0 1,0-1,0 0,-1 0,-9 4,-4 0,0 0,0-2,-27 5,-2 1,34-7,0-1,-27 3,-281-4,164-4,-421 2,564-1,1 0,-23-6,22 4,0 1,-21-1,-15 2,-137-4,-88 1,151 6,-330-2,443 0,1 2,-1-1,-13 5,13-4,-1 1,1-2,-12 2,-117 3,109-4,15-2,-1 2,1-1,-17 5,14-1,-1-2,-21 1,-4 0,-56 20,0 1,76-17,1 0,0 1,1 2,-40 24,61-34,1-1,0 1,0 0,-1 0,1 0,0 0,0 0,0 0,0 0,0 0,0 0,0 0,0 0,1 1,-1-1,-1 3,7 3,11-3,43 4,-40-4,0-2,25 1,146 6,-177-9,0 2,21 4,-20-3,0-1,16 1,121 4,-137-6,10 0,1 1,23 5,-14-1,66 2,-77-7,-1-1,4 1,-1 1,28 6,-20-3,-1-1,41-1,-18-1,145-1,-108-1,-81 0,-1 1,1 1,13 3,-12-2,-1-1,0 0,14 0,105-3,78 2,-172 1,130 4,-145-5,38 7,-38-5,-1 0,23 0,121 4,-153-6,0 0,0 1,13 3,-12-2,0-1,21 1,180 6,-202-9,0 1,1 1,12 3,-12-2,-1-1,23 2,155 4,-172-7,-1 0,21 5,-19-2,33 1,189 3,-230-8,-7-1,0 1,-1-1,1 1,0 0,0 0,0 1,0-1,-1 1,1-1,0 1,-1 0,1 0,0 0,2 1,-5-1,0-1,0 1,0-1,0 0,0 1,0-1,0 0,0 1,0-1,0 1,0-1,-1 0,1 1,0-1,0 0,0 1,-1-1,1 0,0 1,0-1,-1 0,1 0,0 1,0-1,-1 0,1 0,0 0,-1 1,1-1,0 0,-1 0,1 0,0 0,-1 0,1 0,-1 0,1 0,-1 0,-16 6,-71 8,64-10,-1-1,1-1,-47-3,38 1,-42 3,39 0,-50-3,-21 1,51 7,34-5,-41 3,-1322-7,1234 10,138-8,1 0,-25 5,24-3,1 0,-27 0,-74 6,11 8,15-9,43-1,30-4,-1 0,-27 1,-58 4,11 9,73-16,-4 1,0 0,0 1,-23 7,31-7,-1 0,-20 2,22-4,0 1,0 0,0 0,-12 6,-12 5,-72 34,83-30,24-17,0 0,-1 0,1 0,0 1,0-1,0 0,0 0,0 0,0 1,0-1,-1 0,1 0,0 0,0 1,0-1,0 0,0 0,0 0,0 1,0-1,0 0,0 0,0 1,0-1,0 0,0 0,0 0,1 1,-1-1,0 0,0 0,0 0,0 0,0 1,1-1,14 5,42 2,-17-2,54 1,95 2,-141-7,86 11,-100-8,53-2,10 1,13 1,-70-4,68 9,-67-4,60 0,-7-1,-44-2,-23 0,42 6,-33-3,0-2,63-2,28 3,100 0,-126-6,718 2,-808 0,0 2,1-1,11 4,-12-2,1-1,22 2,91 4,-91 0,-27-5,0-1,0-1,14 2,143 5,-153-8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3T01:17:48.4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19,'605'0,"-594"0,0 1,0 1,12 3,-11-2,-1-1,23 2,105 3,-66-6,-52-2,0 1,0 2,0 0,24 5,-20-3,0-1,0 0,0-2,40-4,-3 1,63-7,-37 1,-51 0,-29 6,1-1,0 2,17-2,151-5,-166 8,0-1,-1-1,15-3,-14 2,0 1,1 0,11 0,696 2,-593 9,353-9,-467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3T01:17:51.7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97,'30'-14,"-4"6,-1 2,1 1,0 1,0 1,0 2,40 1,30-1,-73 0,161-6,182 7,-347-1,36-7,14 0,84 6,88-3,142 2,-210 4,-157 0,1-2,0 0,-1-1,18-5,-9 3,0 1,0 1,0 1,40 3,-3 0,115 6,170-6,-177-4,-161 3,0 0,-1 0,1 1,0 0,-1 0,0 1,14 6,55 34,-52-28,-24-15,-1 0,1 1,0-1,-1 1,1-1,0 0,-1 1,1-1,-1 1,1 0,-1-1,1 1,-1-1,1 1,-1 0,1-1,-1 1,0 0,0-1,1 1,-1 0,0 0,0-1,0 1,0 0,1 1,-2-1,1 0,-1 0,1 0,-1 1,1-1,-1 0,0 0,0 0,1 0,-1 0,0 0,0 0,0 0,-2 1,-6 4,-1 0,0 0,-11 4,7-4,-3 3,0-2,0 0,-1-1,-20 5,-74 9,109-19,-80 12,55-8,0 0,-43 0,-22-6,53-1,-53 5,51 5,30-5,0-1,1 0,-13 0,-122-4,-86 4,188 1,-51 2,84-4,0 0,0 0,-14 5,14-3,0-1,-23 1,-206 5,233-7,0 0,0 0,0 0,-10 4,9-3,1 0,-1 0,-12 0,-120 5,72-5,49-3,-1 1,1 1,-1 1,-22 6,26-5,-1-1,1 0,0-1,-20-1,14-1,-36 5,14 0,0-1,-52-5,19 0,67 3,-1 0,1 0,0 1,-12 3,7-1,-4-1,-1-1,1 0,-1-2,-25-2,21 1,0 1,-30 3,5 1,-86-2,67-3,66 1,1 0,-1 0,1 0,-1 0,0 1,1-1,-1 1,1-1,-1 1,1 0,-1-1,1 1,0 0,-1 0,1 0,0 0,-1 0,1 0,0 1,0-1,0 0,0 0,0 1,1-1,-1 1,0-1,0 1,1-1,-1 3,0-2,1 1,-1 0,1-1,0 1,0 0,0-1,0 1,0 0,1-1,-1 1,1 0,-1-1,1 1,0-1,0 1,0-1,3 5,2-2,0 0,1 0,-1-1,1 0,0 0,0 0,0-1,0 0,15 3,14 4,-21-5,0-1,0-1,25 3,73 12,-18-10,-54 0,-31-5,0-1,0 0,14 0,140 5,118-4,-148-5,1129 2,-1252-1,-1 0,1 0,13-5,-13 3,0 1,0 0,12 0,356 3,-359 0,0 1,24 6,-3-1,-11 2,-22-6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3T01:17:55.9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46,'10'0,"0"0,-1-1,1 0,0-1,-1 0,1 0,-1-1,10-4,-12 4,0 2,0-1,0 1,1 0,-1 0,13 1,-11 0,0 0,0-1,-1 0,11-2,7-2,1 1,0 1,0 1,53 4,-15 0,453-2,-367 9,-143-9,259 6,13-2,-154-6,1098 2,-1221 0,0 0,1 1,-1-1,0 1,0-1,0 1,0 0,0 1,0-1,0 0,0 1,0 0,-1 0,1 0,3 3,2 3,0 1,-1 0,7 11,1 1,-14-20,0 0,-1 0,1 0,-1-1,1 1,-1 0,1 0,-1 0,1 0,-1 0,0 0,0 0,1 0,-1 0,0 0,0 0,0 0,0 0,0 0,0 0,0 0,-1 0,1 0,0 0,-1-1,1 1,-1 2,-1-1,1 0,-1 0,0-1,0 1,0 0,1-1,-2 0,1 1,0-1,0 0,-3 1,-4 2,0-1,-1 0,1-1,-21 3,15-4,0 2,-18 5,18-4,1-1,-26 2,32-4,-10-1,1 2,-34 6,31-5,0 0,1-1,-1-1,-27-2,23 0,0 1,-34 5,19-1,0-2,-58-3,25-1,-660 2,725 0,0 1,0 0,0 1,-10 2,10-1,-1-1,0-1,-12 2,-65-2,-57 4,-94-1,131-6,-526 2,624 1,0 0,0 0,0 0,-10 4,10-3,-1 0,0 0,-12 0,13-1,-1-1,0 1,0 1,1-1,-1 1,1 1,-1 0,1 0,0 0,-8 5,3 0,0 1,1 1,0 0,-14 16,-39 38,64-64,0 0,0 0,0 0,0 0,0 0,-1 0,1 0,0 0,0 0,0 1,0-1,0 0,0 0,0 0,0 0,0 0,0 0,0 0,0 1,0-1,0 0,0 0,0 0,0 0,0 0,0 0,0 0,0 1,0-1,0 0,0 0,0 0,0 0,0 0,0 0,0 0,0 1,1-1,-1 0,0 0,0 0,0 0,0 0,0 0,0 0,0 0,9 2,10-1,-18-1,12 0,0 1,0 1,24 5,-31-5,15 1,-1-1,25 1,3-1,2 0,-33-1,1 0,0 0,20 6,-18-3,0-1,39 0,-6 0,-15 0,-13-1,30 5,-18-1,66 1,-65-5,35-3,-43 0,37 4,-25 5,-30-5,0-1,0 0,11 0,444-3,-315-8,693 10,-732 8,26-1,-128-7,0 0,0 0,13 4,-12-2,-1-1,23 2,-4-5,20 0,-46 2,0-1,0 0,0 1,0 0,0 0,0 0,0 1,0-1,4 3,-8-4,1 0,-1 1,0-1,1 0,-1 0,1 1,-1-1,0 0,1 0,-1 1,0-1,0 0,1 1,-1-1,0 1,0-1,1 0,-1 1,0-1,0 1,0-1,0 0,0 1,0-1,1 1,-1-1,0 1,0-1,0 0,0 1,-1-1,1 1,0-1,0 1,0-1,-14 13,-23 2,-86 12,111-24,-1-1,0 0,-15-1,15 0,-1 0,-23 5,15-2,1-1,-1-1,0-1,-39-3,34 0,-1 2,-34 4,0 1,-111-4,80-2,-508 1,587-1,-1-1,-21-4,20 3,1 0,-20 0,-772 4,784 1,0 1,1 0,-1 2,-40 15,41-13,3-1,10-3,-1 0,1 0,0-1,-11 1,-1 0,0 1,-34 11,23-5,-67 16,59-16,25-6,-1 0,-27 3,26-6,0 2,-18 5,19-4,-1 0,-20 1,34-5,1 0,-1 0,0 1,0-1,0 1,0 0,1 0,-1 0,0 0,1 0,-5 3,7-4,0 0,0 0,0 0,0 0,0 0,0 0,0 1,0-1,0 0,0 0,0 0,0 0,0 0,0 0,0 0,0 1,0-1,0 0,0 0,0 0,0 0,0 0,0 0,0 0,0 1,0-1,0 0,0 0,0 0,0 0,0 0,0 0,0 0,1 0,-1 0,0 1,0-1,0 0,0 0,0 0,0 0,0 0,0 0,1 0,-1 0,0 0,0 0,0 0,11 4,11 1,-1-1,28 7,7 2,20 3,63 7,0 1,-81-16,23 6,-58-9,36 3,-35-6,33 8,-30-5,0 0,1-2,-1-1,29-2,-46 0,1 1,-1 1,16 4,-15-4,0 1,0-2,12 2,217 4,327-7,-559 0,-1 1,0 0,0 1,9 2,-8-1,0-1,0-1,12 2,297-2,-155-2,-10-8,-14 0,-93 1,-31 5,1 1,25-1,263 3,-292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fcc7181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fcc7181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533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fcc7181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fcc7181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738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fcc7181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fcc7181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851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fcc7181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fcc7181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057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91d433dd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91d433dd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6fcc7181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6fcc7181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95fecb01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95fecb01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6fcc7181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6fcc7181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the grey part of the figures, The x-axis is the predicted probability assigned by Llama-2 70B for any given word, and the y axis is the number of all words per probability bin in the Llama prediction. The green curve shows the agreement level between the </a:t>
            </a:r>
            <a:r>
              <a:rPr lang="en-US" err="1"/>
              <a:t>infinigram</a:t>
            </a:r>
            <a:r>
              <a:rPr lang="en-US"/>
              <a:t> model and the real text per bin (given by the y axis on the right of the graphs). For a significant portion of real tokens, Llama 2 assigned very low probabilities; and </a:t>
            </a:r>
            <a:r>
              <a:rPr lang="en-US" err="1"/>
              <a:t>infini</a:t>
            </a:r>
            <a:r>
              <a:rPr lang="en-US"/>
              <a:t>-gram shows non-trivial agreement levels even for these tokens. </a:t>
            </a:r>
          </a:p>
        </p:txBody>
      </p:sp>
    </p:spTree>
    <p:extLst>
      <p:ext uri="{BB962C8B-B14F-4D97-AF65-F5344CB8AC3E}">
        <p14:creationId xmlns:p14="http://schemas.microsoft.com/office/powerpoint/2010/main" val="328134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75a6d40a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75a6d40a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91d433d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91d433d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75a6d40a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75a6d40a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the paper suggests, We do think that this is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75a6d40a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75a6d40a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91d433dd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91d433dd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91d433dd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91d433dd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91d433dd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91d433dd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91d433dd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91d433dd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91d433dd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91d433dd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91d433dd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91d433dd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6fcc7181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6fcc7181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customXml" Target="../ink/ink5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"/>
              <a:t>Infini-gram: Scaling n-gram Language Models to a Trillion Tokens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US" altLang="zh-CN"/>
              <a:t>The return of n-grams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Suffix Array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9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Suffixes of “APPLE”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APPLE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PPLE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PLE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LE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Ordered Suffixes of “APPLE”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APPLE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PLE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PPLE</a:t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3460650" y="1905625"/>
            <a:ext cx="1118700" cy="77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367350" y="1222200"/>
            <a:ext cx="13053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Alphabetical ordering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Suffix Array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95900" cy="20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Suffixes of “APPLE”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APPLE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PPLE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PLE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LE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20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Ordered Suffixes of “APPLE” (index)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APPLE [0]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 [4]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 [3]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PLE [2]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PPLE [1]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3460650" y="1905625"/>
            <a:ext cx="1118700" cy="776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367350" y="1222200"/>
            <a:ext cx="1305300" cy="3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Alphabetical ordering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68625" y="3309825"/>
            <a:ext cx="8115900" cy="13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Suffix Array: [0,4,3,2,1]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Can use binary search to find suffixes (infini-grams)</a:t>
            </a:r>
            <a:endParaRPr sz="18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Search  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5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Ordered Suffixes of “APPLE” (index)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APPLE [0]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 [4]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LE [3]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PLE [2]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PPLE [1]</a:t>
            </a:r>
            <a:endParaRPr/>
          </a:p>
          <a:p>
            <a:pPr marL="0" indent="0">
              <a:buNone/>
            </a:pPr>
            <a:r>
              <a:rPr lang="en"/>
              <a:t>w = APPLE.         w[j]: suffix after jth index 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i = [0, 4, 3, 2, 1]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find bigram that starts with 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Search  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Ordered Suffixes of “APPLE” (index)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APPLE [0]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 [4]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LE [3]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PLE [2]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PPLE [1]</a:t>
            </a:r>
            <a:endParaRPr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w = APPLE.         w[j]: suffix after </a:t>
            </a:r>
            <a:r>
              <a:rPr lang="en" err="1"/>
              <a:t>jth</a:t>
            </a:r>
            <a:r>
              <a:rPr lang="en"/>
              <a:t> index </a:t>
            </a:r>
            <a:r>
              <a:rPr lang="en" err="1"/>
              <a:t>i</a:t>
            </a:r>
            <a:r>
              <a:rPr lang="en"/>
              <a:t> = [0, 4, 3, 2, 1]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find bigram that starts with P.</a:t>
            </a:r>
            <a:endParaRPr/>
          </a:p>
          <a:p>
            <a:pPr marL="0" lvl="0" indent="0" algn="l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Check w[</a:t>
            </a:r>
            <a:r>
              <a:rPr lang="en" err="1"/>
              <a:t>i</a:t>
            </a:r>
            <a:r>
              <a:rPr lang="en"/>
              <a:t>[2]] = w[3] = LE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3567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Search  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Ordered Suffixes of “APPLE” (index)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APPLE [0]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 [4]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LE [3]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PLE [2]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PPLE [1]</a:t>
            </a:r>
            <a:endParaRPr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w = APPLE.       w[j] suffix after jth index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err="1"/>
              <a:t>i</a:t>
            </a:r>
            <a:r>
              <a:rPr lang="en"/>
              <a:t> = [0, 4, 3, 2, 1]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find bigram that starts with P.</a:t>
            </a:r>
            <a:endParaRPr/>
          </a:p>
          <a:p>
            <a:pPr marL="0" lvl="0" indent="0" algn="l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Check w[</a:t>
            </a:r>
            <a:r>
              <a:rPr lang="en" err="1"/>
              <a:t>i</a:t>
            </a:r>
            <a:r>
              <a:rPr lang="en"/>
              <a:t>[2]] -&gt; w[3] = LE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LE &lt; P, check w[</a:t>
            </a:r>
            <a:r>
              <a:rPr lang="en" err="1"/>
              <a:t>i</a:t>
            </a:r>
            <a:r>
              <a:rPr lang="en"/>
              <a:t>[4]]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067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Search  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Ordered Suffixes of “APPLE” (index)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APPLE [0]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 [4]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LE [3]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PLE [2]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PPLE [1]</a:t>
            </a:r>
            <a:endParaRPr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w = APPLE.       w[j] suffix after jth index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err="1"/>
              <a:t>i</a:t>
            </a:r>
            <a:r>
              <a:rPr lang="en"/>
              <a:t> = [0, 4, 3, 2, 1]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find bigram that starts with P.</a:t>
            </a:r>
            <a:endParaRPr/>
          </a:p>
          <a:p>
            <a:pPr marL="0" lvl="0" indent="0" algn="l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Check w[</a:t>
            </a:r>
            <a:r>
              <a:rPr lang="en" err="1"/>
              <a:t>i</a:t>
            </a:r>
            <a:r>
              <a:rPr lang="en"/>
              <a:t>[2]] -&gt; w[3] = LE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LE &lt; P, check w[</a:t>
            </a:r>
            <a:r>
              <a:rPr lang="en" err="1"/>
              <a:t>i</a:t>
            </a:r>
            <a:r>
              <a:rPr lang="en"/>
              <a:t>[4]]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"/>
          </a:p>
        </p:txBody>
      </p:sp>
      <p:sp>
        <p:nvSpPr>
          <p:cNvPr id="3" name="Google Shape;114;p21">
            <a:extLst>
              <a:ext uri="{FF2B5EF4-FFF2-40B4-BE49-F238E27FC236}">
                <a16:creationId xmlns:a16="http://schemas.microsoft.com/office/drawing/2014/main" id="{4757A1A2-8078-7D71-2CEF-BF054215B8F4}"/>
              </a:ext>
            </a:extLst>
          </p:cNvPr>
          <p:cNvSpPr txBox="1">
            <a:spLocks/>
          </p:cNvSpPr>
          <p:nvPr/>
        </p:nvSpPr>
        <p:spPr>
          <a:xfrm>
            <a:off x="4608600" y="1187875"/>
            <a:ext cx="4425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/>
              <a:t>w[I[4]] = w[1] =  PPLE</a:t>
            </a:r>
          </a:p>
          <a:p>
            <a:pPr marL="139700" indent="0">
              <a:lnSpc>
                <a:spcPct val="100000"/>
              </a:lnSpc>
              <a:buSzPts val="1400"/>
              <a:buFont typeface="Arial"/>
              <a:buNone/>
            </a:pPr>
            <a:endParaRPr lang="en-US"/>
          </a:p>
          <a:p>
            <a:pPr marL="139700" indent="0">
              <a:lnSpc>
                <a:spcPct val="100000"/>
              </a:lnSpc>
              <a:buSzPts val="1400"/>
              <a:buNone/>
            </a:pPr>
            <a:r>
              <a:rPr lang="en-US"/>
              <a:t>PPLE &gt; P and is the last index, search for start index if bigram that starts with p</a:t>
            </a:r>
          </a:p>
          <a:p>
            <a:pPr marL="139700" indent="0">
              <a:lnSpc>
                <a:spcPct val="100000"/>
              </a:lnSpc>
              <a:buSzPts val="1400"/>
              <a:buNone/>
            </a:pPr>
            <a:endParaRPr lang="en-US"/>
          </a:p>
          <a:p>
            <a:pPr marL="139700" indent="0">
              <a:lnSpc>
                <a:spcPct val="100000"/>
              </a:lnSpc>
              <a:buSzPts val="1400"/>
              <a:buNone/>
            </a:pPr>
            <a:r>
              <a:rPr lang="en-US"/>
              <a:t> </a:t>
            </a:r>
          </a:p>
          <a:p>
            <a:pPr marL="139700" indent="0">
              <a:lnSpc>
                <a:spcPct val="100000"/>
              </a:lnSpc>
              <a:buSzPts val="1400"/>
              <a:buNone/>
            </a:pPr>
            <a:endParaRPr lang="en-US"/>
          </a:p>
          <a:p>
            <a:pPr marL="139700" indent="0">
              <a:lnSpc>
                <a:spcPct val="100000"/>
              </a:lnSpc>
              <a:buSzPts val="1400"/>
              <a:buNone/>
            </a:pPr>
            <a:endParaRPr lang="en-US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7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N-Gram Search  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2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Ordered Suffixes of “APPLE” (index)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APPLE [0]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E [4]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LE [3]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PLE [2]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/>
              <a:t>PPLE [1]</a:t>
            </a:r>
            <a:endParaRPr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w = APPLE.       w[j] suffix after jth index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err="1"/>
              <a:t>i</a:t>
            </a:r>
            <a:r>
              <a:rPr lang="en"/>
              <a:t> = [0, 4, 3, 2, 1]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find bigram that starts with P.</a:t>
            </a:r>
            <a:endParaRPr/>
          </a:p>
          <a:p>
            <a:pPr marL="0" lvl="0" indent="0" algn="l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Check w[</a:t>
            </a:r>
            <a:r>
              <a:rPr lang="en" err="1"/>
              <a:t>i</a:t>
            </a:r>
            <a:r>
              <a:rPr lang="en"/>
              <a:t>[2]] -&gt; w[3] = LE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  <a:p>
            <a:pPr marL="0" indent="0">
              <a:lnSpc>
                <a:spcPct val="114999"/>
              </a:lnSpc>
              <a:buNone/>
            </a:pPr>
            <a:r>
              <a:rPr lang="en"/>
              <a:t>LE &lt; P, check w[</a:t>
            </a:r>
            <a:r>
              <a:rPr lang="en" err="1"/>
              <a:t>i</a:t>
            </a:r>
            <a:r>
              <a:rPr lang="en"/>
              <a:t>[4]]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"/>
          </a:p>
        </p:txBody>
      </p:sp>
      <p:sp>
        <p:nvSpPr>
          <p:cNvPr id="3" name="Google Shape;114;p21">
            <a:extLst>
              <a:ext uri="{FF2B5EF4-FFF2-40B4-BE49-F238E27FC236}">
                <a16:creationId xmlns:a16="http://schemas.microsoft.com/office/drawing/2014/main" id="{4757A1A2-8078-7D71-2CEF-BF054215B8F4}"/>
              </a:ext>
            </a:extLst>
          </p:cNvPr>
          <p:cNvSpPr txBox="1">
            <a:spLocks/>
          </p:cNvSpPr>
          <p:nvPr/>
        </p:nvSpPr>
        <p:spPr>
          <a:xfrm>
            <a:off x="4608600" y="1187875"/>
            <a:ext cx="4425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lnSpc>
                <a:spcPct val="100000"/>
              </a:lnSpc>
              <a:buClr>
                <a:srgbClr val="000000"/>
              </a:buClr>
              <a:buSzPts val="1400"/>
              <a:buNone/>
            </a:pPr>
            <a:r>
              <a:rPr lang="en-US"/>
              <a:t>w[I[4]] = w[1] =  PPLE</a:t>
            </a:r>
          </a:p>
          <a:p>
            <a:pPr marL="139700" indent="0">
              <a:lnSpc>
                <a:spcPct val="100000"/>
              </a:lnSpc>
              <a:buSzPts val="1400"/>
              <a:buFont typeface="Arial"/>
              <a:buNone/>
            </a:pPr>
            <a:endParaRPr lang="en-US"/>
          </a:p>
          <a:p>
            <a:pPr marL="139700" indent="0">
              <a:lnSpc>
                <a:spcPct val="100000"/>
              </a:lnSpc>
              <a:buSzPts val="1400"/>
              <a:buNone/>
            </a:pPr>
            <a:r>
              <a:rPr lang="en-US"/>
              <a:t>PPLE &gt; P and is the last index, search for start index if bigram that starts with p</a:t>
            </a:r>
          </a:p>
          <a:p>
            <a:pPr marL="139700" indent="0">
              <a:lnSpc>
                <a:spcPct val="100000"/>
              </a:lnSpc>
              <a:buSzPts val="1400"/>
              <a:buNone/>
            </a:pPr>
            <a:endParaRPr lang="en-US"/>
          </a:p>
          <a:p>
            <a:pPr marL="139700" indent="0">
              <a:lnSpc>
                <a:spcPct val="100000"/>
              </a:lnSpc>
              <a:buSzPts val="1400"/>
              <a:buNone/>
            </a:pPr>
            <a:r>
              <a:rPr lang="en-US"/>
              <a:t>w[</a:t>
            </a:r>
            <a:r>
              <a:rPr lang="en-US" err="1"/>
              <a:t>i</a:t>
            </a:r>
            <a:r>
              <a:rPr lang="en-US"/>
              <a:t>[3]] = w[2] = PLE</a:t>
            </a:r>
          </a:p>
          <a:p>
            <a:pPr marL="139700" indent="0">
              <a:lnSpc>
                <a:spcPct val="100000"/>
              </a:lnSpc>
              <a:buSzPts val="1400"/>
              <a:buNone/>
            </a:pPr>
            <a:endParaRPr lang="en-US"/>
          </a:p>
          <a:p>
            <a:pPr marL="139700" indent="0">
              <a:lnSpc>
                <a:spcPct val="100000"/>
              </a:lnSpc>
              <a:buSzPts val="1400"/>
              <a:buNone/>
            </a:pPr>
            <a:r>
              <a:rPr lang="en-US"/>
              <a:t>Thus there are two bigrams that start with </a:t>
            </a:r>
            <a:r>
              <a:rPr lang="en-US" b="1"/>
              <a:t>P</a:t>
            </a:r>
            <a:r>
              <a:rPr lang="en-US"/>
              <a:t>. Namly </a:t>
            </a:r>
            <a:r>
              <a:rPr lang="en-US" b="1"/>
              <a:t>PP</a:t>
            </a:r>
            <a:r>
              <a:rPr lang="en-US"/>
              <a:t> and </a:t>
            </a:r>
            <a:r>
              <a:rPr lang="en-US" b="1"/>
              <a:t>PL</a:t>
            </a:r>
          </a:p>
          <a:p>
            <a:pPr marL="139700" indent="0">
              <a:lnSpc>
                <a:spcPct val="100000"/>
              </a:lnSpc>
              <a:buSzPts val="1400"/>
              <a:buNone/>
            </a:pPr>
            <a:endParaRPr lang="en-US"/>
          </a:p>
          <a:p>
            <a:pPr marL="139700" indent="0">
              <a:lnSpc>
                <a:spcPct val="100000"/>
              </a:lnSpc>
              <a:buSzPts val="1400"/>
              <a:buNone/>
            </a:pPr>
            <a:r>
              <a:rPr lang="en-US"/>
              <a:t> </a:t>
            </a:r>
          </a:p>
          <a:p>
            <a:pPr marL="139700" indent="0">
              <a:lnSpc>
                <a:spcPct val="100000"/>
              </a:lnSpc>
              <a:buSzPts val="1400"/>
              <a:buNone/>
            </a:pPr>
            <a:endParaRPr lang="en-US"/>
          </a:p>
          <a:p>
            <a:pPr marL="139700" indent="0">
              <a:lnSpc>
                <a:spcPct val="100000"/>
              </a:lnSpc>
              <a:buSzPts val="1400"/>
              <a:buNone/>
            </a:pPr>
            <a:endParaRPr lang="en-US"/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6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B74F-DB81-5FA7-94E9-AE98E1C3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Infini-grams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B4A2D6-645E-6493-35FB-BE5A52C7D5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pPr marL="114300" indent="0">
                  <a:buNone/>
                </a:pPr>
                <a:r>
                  <a:rPr lang="en-US"/>
                  <a:t>      </a:t>
                </a:r>
              </a:p>
              <a:p>
                <a:pPr marL="114300" indent="0">
                  <a:buNone/>
                </a:pPr>
                <a:r>
                  <a:rPr lang="en-US"/>
                  <a:t>                        …                     …                    …                                                  </a:t>
                </a:r>
              </a:p>
              <a:p>
                <a:endParaRPr lang="en-US"/>
              </a:p>
              <a:p>
                <a:pPr marL="114300" indent="0">
                  <a:buNone/>
                </a:pPr>
                <a:endParaRPr lang="en-US"/>
              </a:p>
              <a:p>
                <a:pPr marL="114300" indent="0">
                  <a:buNone/>
                </a:pPr>
                <a:r>
                  <a:rPr lang="en-US"/>
                  <a:t>index:</a:t>
                </a:r>
              </a:p>
              <a:p>
                <a:r>
                  <a:rPr lang="en-US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/>
              </a:p>
              <a:p>
                <a:r>
                  <a:rPr lang="en-US"/>
                  <a:t>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/>
                  <a:t> can be found by binary search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B4A2D6-645E-6493-35FB-BE5A52C7D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975B0C-E3EE-EC21-B41F-BC2303638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005270"/>
              </p:ext>
            </p:extLst>
          </p:nvPr>
        </p:nvGraphicFramePr>
        <p:xfrm>
          <a:off x="927167" y="1428132"/>
          <a:ext cx="96825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52">
                  <a:extLst>
                    <a:ext uri="{9D8B030D-6E8A-4147-A177-3AD203B41FA5}">
                      <a16:colId xmlns:a16="http://schemas.microsoft.com/office/drawing/2014/main" val="1013176689"/>
                    </a:ext>
                  </a:extLst>
                </a:gridCol>
                <a:gridCol w="322752">
                  <a:extLst>
                    <a:ext uri="{9D8B030D-6E8A-4147-A177-3AD203B41FA5}">
                      <a16:colId xmlns:a16="http://schemas.microsoft.com/office/drawing/2014/main" val="2501583948"/>
                    </a:ext>
                  </a:extLst>
                </a:gridCol>
                <a:gridCol w="322752">
                  <a:extLst>
                    <a:ext uri="{9D8B030D-6E8A-4147-A177-3AD203B41FA5}">
                      <a16:colId xmlns:a16="http://schemas.microsoft.com/office/drawing/2014/main" val="2662304132"/>
                    </a:ext>
                  </a:extLst>
                </a:gridCol>
              </a:tblGrid>
              <a:tr h="1155867">
                <a:tc>
                  <a:txBody>
                    <a:bodyPr/>
                    <a:lstStyle/>
                    <a:p>
                      <a:r>
                        <a:rPr lang="en-US"/>
                        <a:t>AAA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AAB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  <a:p>
                      <a:r>
                        <a:rPr lang="en-US"/>
                        <a:t>BB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3413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84E2B35-AFBB-65D5-55CB-0A4C67385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72365"/>
              </p:ext>
            </p:extLst>
          </p:nvPr>
        </p:nvGraphicFramePr>
        <p:xfrm>
          <a:off x="2460792" y="1428131"/>
          <a:ext cx="968256" cy="137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52">
                  <a:extLst>
                    <a:ext uri="{9D8B030D-6E8A-4147-A177-3AD203B41FA5}">
                      <a16:colId xmlns:a16="http://schemas.microsoft.com/office/drawing/2014/main" val="1013176689"/>
                    </a:ext>
                  </a:extLst>
                </a:gridCol>
                <a:gridCol w="322752">
                  <a:extLst>
                    <a:ext uri="{9D8B030D-6E8A-4147-A177-3AD203B41FA5}">
                      <a16:colId xmlns:a16="http://schemas.microsoft.com/office/drawing/2014/main" val="2501583948"/>
                    </a:ext>
                  </a:extLst>
                </a:gridCol>
                <a:gridCol w="322752">
                  <a:extLst>
                    <a:ext uri="{9D8B030D-6E8A-4147-A177-3AD203B41FA5}">
                      <a16:colId xmlns:a16="http://schemas.microsoft.com/office/drawing/2014/main" val="2662304132"/>
                    </a:ext>
                  </a:extLst>
                </a:gridCol>
              </a:tblGrid>
              <a:tr h="1375193">
                <a:tc>
                  <a:txBody>
                    <a:bodyPr/>
                    <a:lstStyle/>
                    <a:p>
                      <a:r>
                        <a:rPr lang="en-US"/>
                        <a:t>MA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MAB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MAB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3413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D783E5-5995-EC5A-7EE0-EEC3BBC34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22936"/>
              </p:ext>
            </p:extLst>
          </p:nvPr>
        </p:nvGraphicFramePr>
        <p:xfrm>
          <a:off x="3994417" y="1429352"/>
          <a:ext cx="968256" cy="137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52">
                  <a:extLst>
                    <a:ext uri="{9D8B030D-6E8A-4147-A177-3AD203B41FA5}">
                      <a16:colId xmlns:a16="http://schemas.microsoft.com/office/drawing/2014/main" val="1013176689"/>
                    </a:ext>
                  </a:extLst>
                </a:gridCol>
                <a:gridCol w="322752">
                  <a:extLst>
                    <a:ext uri="{9D8B030D-6E8A-4147-A177-3AD203B41FA5}">
                      <a16:colId xmlns:a16="http://schemas.microsoft.com/office/drawing/2014/main" val="2501583948"/>
                    </a:ext>
                  </a:extLst>
                </a:gridCol>
                <a:gridCol w="322752">
                  <a:extLst>
                    <a:ext uri="{9D8B030D-6E8A-4147-A177-3AD203B41FA5}">
                      <a16:colId xmlns:a16="http://schemas.microsoft.com/office/drawing/2014/main" val="2662304132"/>
                    </a:ext>
                  </a:extLst>
                </a:gridCol>
              </a:tblGrid>
              <a:tr h="1375193">
                <a:tc>
                  <a:txBody>
                    <a:bodyPr/>
                    <a:lstStyle/>
                    <a:p>
                      <a:r>
                        <a:rPr lang="en-US"/>
                        <a:t>MAB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MAC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MAD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3413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ADAE45F-2DD4-888F-9C68-5E02A2DC3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77272"/>
              </p:ext>
            </p:extLst>
          </p:nvPr>
        </p:nvGraphicFramePr>
        <p:xfrm>
          <a:off x="5528042" y="1437756"/>
          <a:ext cx="968256" cy="137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52">
                  <a:extLst>
                    <a:ext uri="{9D8B030D-6E8A-4147-A177-3AD203B41FA5}">
                      <a16:colId xmlns:a16="http://schemas.microsoft.com/office/drawing/2014/main" val="1013176689"/>
                    </a:ext>
                  </a:extLst>
                </a:gridCol>
                <a:gridCol w="322752">
                  <a:extLst>
                    <a:ext uri="{9D8B030D-6E8A-4147-A177-3AD203B41FA5}">
                      <a16:colId xmlns:a16="http://schemas.microsoft.com/office/drawing/2014/main" val="2501583948"/>
                    </a:ext>
                  </a:extLst>
                </a:gridCol>
                <a:gridCol w="322752">
                  <a:extLst>
                    <a:ext uri="{9D8B030D-6E8A-4147-A177-3AD203B41FA5}">
                      <a16:colId xmlns:a16="http://schemas.microsoft.com/office/drawing/2014/main" val="2662304132"/>
                    </a:ext>
                  </a:extLst>
                </a:gridCol>
              </a:tblGrid>
              <a:tr h="1375193">
                <a:tc>
                  <a:txBody>
                    <a:bodyPr/>
                    <a:lstStyle/>
                    <a:p>
                      <a:r>
                        <a:rPr lang="en-US"/>
                        <a:t>MAZ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MBB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MBC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r>
                        <a:rPr lang="en-US"/>
                        <a:t>.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434131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5E741B4-5AE1-786D-DA8A-FF2D490BB911}"/>
              </a:ext>
            </a:extLst>
          </p:cNvPr>
          <p:cNvSpPr/>
          <p:nvPr/>
        </p:nvSpPr>
        <p:spPr>
          <a:xfrm>
            <a:off x="2497756" y="2902017"/>
            <a:ext cx="240631" cy="2021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AA639F-A838-3B68-F203-501B0843B58D}"/>
              </a:ext>
            </a:extLst>
          </p:cNvPr>
          <p:cNvSpPr/>
          <p:nvPr/>
        </p:nvSpPr>
        <p:spPr>
          <a:xfrm>
            <a:off x="2824604" y="2902017"/>
            <a:ext cx="240631" cy="2021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12CD8B-A9DC-C2EF-2E02-98BF6E52BDB9}"/>
              </a:ext>
            </a:extLst>
          </p:cNvPr>
          <p:cNvSpPr/>
          <p:nvPr/>
        </p:nvSpPr>
        <p:spPr>
          <a:xfrm>
            <a:off x="4036194" y="2902017"/>
            <a:ext cx="240631" cy="20213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492E7C-3A99-986A-B3A4-8CD22CCED0FC}"/>
              </a:ext>
            </a:extLst>
          </p:cNvPr>
          <p:cNvSpPr/>
          <p:nvPr/>
        </p:nvSpPr>
        <p:spPr>
          <a:xfrm>
            <a:off x="5581048" y="2904457"/>
            <a:ext cx="240631" cy="20213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8950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9B0C-E96A-3520-FEB0-8C871329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248-A558-7442-0BA9-8E24D8389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Indices can be found by binary search</a:t>
            </a: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16AD3FF-9139-8779-27DF-496495A3A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9981"/>
            <a:ext cx="9144000" cy="124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61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Suffix Array is Efficient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Space efficient in O(N). ... (N: size of the corpus)</a:t>
            </a:r>
            <a:endParaRPr lang="en-US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O(N log(N)) But in reality O(N)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Efficient in O(log(N))</a:t>
            </a:r>
            <a:endParaRPr/>
          </a:p>
          <a:p>
            <a:r>
              <a:rPr lang="en"/>
              <a:t>Next word prediction with prob &gt; .5 is fast</a:t>
            </a:r>
            <a:endParaRPr lang="en-US"/>
          </a:p>
          <a:p>
            <a:pPr lvl="1"/>
            <a:r>
              <a:rPr lang="en"/>
              <a:t>Check the .25, .5, .75 index of the n-gram</a:t>
            </a:r>
          </a:p>
          <a:p>
            <a:pPr lvl="1">
              <a:lnSpc>
                <a:spcPct val="114999"/>
              </a:lnSpc>
            </a:pPr>
            <a:r>
              <a:rPr lang="en">
                <a:latin typeface="Aptos" panose="020B0004020202020204" pitchFamily="34" charset="0"/>
              </a:rPr>
              <a:t>∞</a:t>
            </a:r>
            <a:r>
              <a:rPr lang="en"/>
              <a:t>-grams </a:t>
            </a:r>
            <a:r>
              <a:rPr lang="en" b="1"/>
              <a:t>agree</a:t>
            </a:r>
            <a:r>
              <a:rPr lang="en"/>
              <a:t> with text if the next word prediction from suffix array has probability greater than .5 and matches text.</a:t>
            </a:r>
          </a:p>
          <a:p>
            <a:pPr lvl="1">
              <a:lnSpc>
                <a:spcPct val="114999"/>
              </a:lnSpc>
            </a:pPr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Infinity and Beyond!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Infinitely long n-grams with backoff</a:t>
            </a:r>
            <a:endParaRPr/>
          </a:p>
        </p:txBody>
      </p:sp>
      <p:pic>
        <p:nvPicPr>
          <p:cNvPr id="2" name="Picture 1" descr="A screenshot of a computer science research&#10;&#10;Description automatically generated">
            <a:extLst>
              <a:ext uri="{FF2B5EF4-FFF2-40B4-BE49-F238E27FC236}">
                <a16:creationId xmlns:a16="http://schemas.microsoft.com/office/drawing/2014/main" id="{B59104EB-D907-7882-082A-ED26AF08C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707696"/>
            <a:ext cx="7909560" cy="2859678"/>
          </a:xfrm>
          <a:prstGeom prst="rect">
            <a:avLst/>
          </a:prstGeom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078513">
            <a:off x="7559647" y="520866"/>
            <a:ext cx="1142151" cy="17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Suffix Array is (not) Efficient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next-token distribution calculation is slow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O(V </a:t>
            </a:r>
            <a:r>
              <a:rPr lang="en" err="1"/>
              <a:t>logN</a:t>
            </a:r>
            <a:r>
              <a:rPr lang="en"/>
              <a:t>) (V is size of vocab, N is size of corpus)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argmax (most possible next word prediction) is slow</a:t>
            </a:r>
          </a:p>
          <a:p>
            <a:pPr>
              <a:lnSpc>
                <a:spcPct val="114999"/>
              </a:lnSpc>
            </a:pPr>
            <a:endParaRPr lang="en"/>
          </a:p>
          <a:p>
            <a:pPr>
              <a:lnSpc>
                <a:spcPct val="114999"/>
              </a:lnSpc>
            </a:pPr>
            <a:endParaRPr lang="en"/>
          </a:p>
          <a:p>
            <a:pPr>
              <a:lnSpc>
                <a:spcPct val="114999"/>
              </a:lnSpc>
            </a:pPr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3FAAF-5D71-35EA-F584-B6D5BD66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92" y="2251629"/>
            <a:ext cx="7517991" cy="27747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C4CA-E36F-F2D5-DA50-17DA0462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F7156-9BFF-3A64-6085-A684199A3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/>
              <a:t>https://huggingface.co/spaces/liujch1998/infini-gram</a:t>
            </a:r>
          </a:p>
        </p:txBody>
      </p:sp>
    </p:spTree>
    <p:extLst>
      <p:ext uri="{BB962C8B-B14F-4D97-AF65-F5344CB8AC3E}">
        <p14:creationId xmlns:p14="http://schemas.microsoft.com/office/powerpoint/2010/main" val="231465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5854-6A4E-3F16-B6C7-0750B8A0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Train / Test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F9C21-681A-15D3-B33E-C55B593C4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/>
              <a:t>Train (Reference): </a:t>
            </a:r>
          </a:p>
          <a:p>
            <a:pPr lvl="1">
              <a:lnSpc>
                <a:spcPct val="114999"/>
              </a:lnSpc>
            </a:pPr>
            <a:r>
              <a:rPr lang="en-US"/>
              <a:t>Pile-train (380B tokens)</a:t>
            </a:r>
          </a:p>
          <a:p>
            <a:pPr lvl="1">
              <a:lnSpc>
                <a:spcPct val="114999"/>
              </a:lnSpc>
            </a:pPr>
            <a:r>
              <a:rPr lang="en-US" err="1"/>
              <a:t>RedPajama</a:t>
            </a:r>
            <a:r>
              <a:rPr lang="en-US"/>
              <a:t> (1.4T tokens) for some experiments</a:t>
            </a:r>
          </a:p>
          <a:p>
            <a:pPr>
              <a:lnSpc>
                <a:spcPct val="114999"/>
              </a:lnSpc>
            </a:pPr>
            <a:r>
              <a:rPr lang="en-US"/>
              <a:t>Test: </a:t>
            </a:r>
          </a:p>
          <a:p>
            <a:pPr lvl="1">
              <a:lnSpc>
                <a:spcPct val="114999"/>
              </a:lnSpc>
            </a:pPr>
            <a:r>
              <a:rPr lang="en-US"/>
              <a:t>Pile-</a:t>
            </a:r>
            <a:r>
              <a:rPr lang="en-US" err="1"/>
              <a:t>val</a:t>
            </a:r>
            <a:endParaRPr lang="en-US"/>
          </a:p>
          <a:p>
            <a:pPr lvl="1">
              <a:lnSpc>
                <a:spcPct val="114999"/>
              </a:lnSpc>
            </a:pPr>
            <a:r>
              <a:rPr lang="en-US"/>
              <a:t>Pile-test</a:t>
            </a:r>
          </a:p>
        </p:txBody>
      </p:sp>
    </p:spTree>
    <p:extLst>
      <p:ext uri="{BB962C8B-B14F-4D97-AF65-F5344CB8AC3E}">
        <p14:creationId xmlns:p14="http://schemas.microsoft.com/office/powerpoint/2010/main" val="1653596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Decontamination </a:t>
            </a:r>
            <a:r>
              <a:rPr lang="en-US"/>
              <a:t>of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Training</a:t>
            </a:r>
            <a:r>
              <a:rPr lang="zh-CN" altLang="en-US"/>
              <a:t> </a:t>
            </a:r>
            <a:r>
              <a:rPr lang="en-US" altLang="zh-CN"/>
              <a:t>Data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2315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Filtering out repeated documents in training and test data</a:t>
            </a:r>
          </a:p>
          <a:p>
            <a:pPr lvl="1">
              <a:buSzPts val="1800"/>
              <a:buChar char="•"/>
            </a:pPr>
            <a:r>
              <a:rPr lang="en"/>
              <a:t>Important, because </a:t>
            </a:r>
            <a:r>
              <a:rPr lang="en">
                <a:latin typeface="Aptos"/>
                <a:ea typeface="Roboto Mono"/>
                <a:cs typeface="Aparajita"/>
              </a:rPr>
              <a:t>∞</a:t>
            </a:r>
            <a:r>
              <a:rPr lang="en">
                <a:ea typeface="Roboto Mono"/>
              </a:rPr>
              <a:t>-grams memorizes sparse sequences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Document-wise filter</a:t>
            </a:r>
          </a:p>
          <a:p>
            <a:pPr>
              <a:buChar char="•"/>
            </a:pPr>
            <a:r>
              <a:rPr lang="en"/>
              <a:t>80% 13-gram overlap</a:t>
            </a:r>
          </a:p>
          <a:p>
            <a:pPr>
              <a:lnSpc>
                <a:spcPct val="114999"/>
              </a:lnSpc>
              <a:buChar char="•"/>
            </a:pPr>
            <a:endParaRPr lang="en"/>
          </a:p>
          <a:p>
            <a:pPr>
              <a:lnSpc>
                <a:spcPct val="114999"/>
              </a:lnSpc>
              <a:buChar char="•"/>
            </a:pPr>
            <a:endParaRPr lang="en"/>
          </a:p>
          <a:p>
            <a:pPr>
              <a:lnSpc>
                <a:spcPct val="114999"/>
              </a:lnSpc>
              <a:buChar char="•"/>
            </a:pPr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74347-7CAC-F851-AFA0-30F443F17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92" y="3230048"/>
            <a:ext cx="3433542" cy="1804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BCB7-A8D4-BD70-65B9-6A8E4A339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858" y="1595658"/>
            <a:ext cx="3573465" cy="34448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0F07C-9633-9572-48A5-230A174C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Comparing with Human-Written Text: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11C69-1F48-D995-E2A7-33436526D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2609629"/>
          </a:xfrm>
        </p:spPr>
        <p:txBody>
          <a:bodyPr>
            <a:normAutofit/>
          </a:bodyPr>
          <a:lstStyle/>
          <a:p>
            <a:r>
              <a:rPr lang="en-US"/>
              <a:t>Next-token prediction</a:t>
            </a:r>
          </a:p>
          <a:p>
            <a:r>
              <a:rPr lang="en-US"/>
              <a:t>Measure </a:t>
            </a:r>
            <a:r>
              <a:rPr lang="en-US">
                <a:highlight>
                  <a:srgbClr val="FFFF00"/>
                </a:highlight>
              </a:rPr>
              <a:t>token-wise agreement</a:t>
            </a:r>
            <a:r>
              <a:rPr lang="en-US"/>
              <a:t> between the predicted token and human-written text</a:t>
            </a:r>
          </a:p>
          <a:p>
            <a:pPr lvl="1"/>
            <a:r>
              <a:rPr lang="en-US"/>
              <a:t>A prediction is deemed in-agreement if p &gt; 0.5</a:t>
            </a:r>
          </a:p>
          <a:p>
            <a:pPr lvl="1"/>
            <a:r>
              <a:rPr lang="en-US"/>
              <a:t>Why agreement? Why not perplexity?</a:t>
            </a:r>
          </a:p>
          <a:p>
            <a:pPr lvl="2"/>
            <a:r>
              <a:rPr lang="en-US"/>
              <a:t>Because getting probabilities for every possible token is slow…</a:t>
            </a:r>
          </a:p>
          <a:p>
            <a:pPr lvl="2"/>
            <a:r>
              <a:rPr lang="en-US"/>
              <a:t>If the prediction is sparse and wrong, then perplexity = </a:t>
            </a:r>
            <a:r>
              <a:rPr lang="en">
                <a:latin typeface="Aptos" panose="020B0004020202020204" pitchFamily="34" charset="0"/>
              </a:rPr>
              <a:t>∞</a:t>
            </a:r>
            <a:endParaRPr lang="en-US"/>
          </a:p>
          <a:p>
            <a:pPr lvl="2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B646D-02F0-4CC5-9544-1D254E5DAE13}"/>
              </a:ext>
            </a:extLst>
          </p:cNvPr>
          <p:cNvSpPr txBox="1"/>
          <p:nvPr/>
        </p:nvSpPr>
        <p:spPr>
          <a:xfrm>
            <a:off x="529868" y="3556948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cat sat on the ____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C7A6D-2F74-F949-99B3-94FCB6AF355D}"/>
              </a:ext>
            </a:extLst>
          </p:cNvPr>
          <p:cNvSpPr txBox="1"/>
          <p:nvPr/>
        </p:nvSpPr>
        <p:spPr>
          <a:xfrm>
            <a:off x="2013496" y="3864725"/>
            <a:ext cx="6319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mat   </a:t>
            </a:r>
          </a:p>
          <a:p>
            <a:r>
              <a:rPr lang="en-US"/>
              <a:t>desk </a:t>
            </a:r>
          </a:p>
          <a:p>
            <a:r>
              <a:rPr lang="en-US"/>
              <a:t>bed</a:t>
            </a:r>
          </a:p>
          <a:p>
            <a:r>
              <a:rPr lang="en-US"/>
              <a:t>  ⋮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31A89-56CE-0E96-C6C5-58BC62656AF1}"/>
              </a:ext>
            </a:extLst>
          </p:cNvPr>
          <p:cNvSpPr txBox="1"/>
          <p:nvPr/>
        </p:nvSpPr>
        <p:spPr>
          <a:xfrm>
            <a:off x="2740173" y="3864724"/>
            <a:ext cx="8547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(p=0.6)</a:t>
            </a:r>
          </a:p>
          <a:p>
            <a:r>
              <a:rPr lang="en-US"/>
              <a:t>(p=0.2)</a:t>
            </a:r>
          </a:p>
          <a:p>
            <a:r>
              <a:rPr lang="en-US"/>
              <a:t>(p=0.05)</a:t>
            </a:r>
          </a:p>
          <a:p>
            <a:r>
              <a:rPr lang="en-US"/>
              <a:t>    ⋮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F3727-E188-B3A7-75D0-1778E9AF1154}"/>
              </a:ext>
            </a:extLst>
          </p:cNvPr>
          <p:cNvSpPr txBox="1"/>
          <p:nvPr/>
        </p:nvSpPr>
        <p:spPr>
          <a:xfrm>
            <a:off x="3689667" y="386472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✅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D0D1C0-6B3E-B67A-EA5B-49EF2940CE0B}"/>
              </a:ext>
            </a:extLst>
          </p:cNvPr>
          <p:cNvSpPr/>
          <p:nvPr/>
        </p:nvSpPr>
        <p:spPr>
          <a:xfrm>
            <a:off x="529868" y="3469142"/>
            <a:ext cx="3627321" cy="1447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12836-690E-8F14-5E73-67943E3BE2BC}"/>
              </a:ext>
            </a:extLst>
          </p:cNvPr>
          <p:cNvSpPr txBox="1"/>
          <p:nvPr/>
        </p:nvSpPr>
        <p:spPr>
          <a:xfrm>
            <a:off x="5307763" y="355694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 have a pet ____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70242-AD94-85CE-4338-3BED2EC35B70}"/>
              </a:ext>
            </a:extLst>
          </p:cNvPr>
          <p:cNvSpPr txBox="1"/>
          <p:nvPr/>
        </p:nvSpPr>
        <p:spPr>
          <a:xfrm>
            <a:off x="6358413" y="3860981"/>
            <a:ext cx="6623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dog   </a:t>
            </a:r>
          </a:p>
          <a:p>
            <a:r>
              <a:rPr lang="en-US"/>
              <a:t>cat </a:t>
            </a:r>
          </a:p>
          <a:p>
            <a:r>
              <a:rPr lang="en-US"/>
              <a:t>snake</a:t>
            </a:r>
          </a:p>
          <a:p>
            <a:r>
              <a:rPr lang="en-US"/>
              <a:t>  ⋮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B985D-626C-21FE-6FE9-1C97CBC86EB0}"/>
              </a:ext>
            </a:extLst>
          </p:cNvPr>
          <p:cNvSpPr txBox="1"/>
          <p:nvPr/>
        </p:nvSpPr>
        <p:spPr>
          <a:xfrm>
            <a:off x="7085090" y="3860980"/>
            <a:ext cx="8547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(p=0.3)</a:t>
            </a:r>
          </a:p>
          <a:p>
            <a:r>
              <a:rPr lang="en-US"/>
              <a:t>(p=0.25)</a:t>
            </a:r>
          </a:p>
          <a:p>
            <a:r>
              <a:rPr lang="en-US"/>
              <a:t>(p=0.05)</a:t>
            </a:r>
          </a:p>
          <a:p>
            <a:r>
              <a:rPr lang="en-US"/>
              <a:t>    ⋮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5E16D1-02CC-E2B4-D7BC-7CCB4F3D4665}"/>
              </a:ext>
            </a:extLst>
          </p:cNvPr>
          <p:cNvSpPr txBox="1"/>
          <p:nvPr/>
        </p:nvSpPr>
        <p:spPr>
          <a:xfrm>
            <a:off x="8034584" y="386098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❌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7B583D-0811-5E13-5E36-99A17F8301FE}"/>
              </a:ext>
            </a:extLst>
          </p:cNvPr>
          <p:cNvSpPr/>
          <p:nvPr/>
        </p:nvSpPr>
        <p:spPr>
          <a:xfrm>
            <a:off x="4986813" y="3465398"/>
            <a:ext cx="3627321" cy="1447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66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DFD9-3A67-BAA8-4DA1-B0A39FE5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Human-Written Text: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198C7-F921-338D-FC3A-0A6D91990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714234" cy="3416400"/>
          </a:xfrm>
        </p:spPr>
        <p:txBody>
          <a:bodyPr/>
          <a:lstStyle/>
          <a:p>
            <a:r>
              <a:rPr lang="en-US"/>
              <a:t>47% overall agreement rate</a:t>
            </a:r>
          </a:p>
          <a:p>
            <a:r>
              <a:rPr lang="en-US"/>
              <a:t>Larger effective n = higher agreement</a:t>
            </a:r>
          </a:p>
          <a:p>
            <a:pPr lvl="1"/>
            <a:r>
              <a:rPr lang="en-US"/>
              <a:t>Effective n: the actual length of context (+1) being used in a prediction</a:t>
            </a:r>
          </a:p>
          <a:p>
            <a:pPr lvl="1"/>
            <a:r>
              <a:rPr lang="en-US"/>
              <a:t>75% agreement for n = 16</a:t>
            </a:r>
          </a:p>
          <a:p>
            <a:r>
              <a:rPr lang="en-US"/>
              <a:t>Sparse = higher agreement</a:t>
            </a:r>
          </a:p>
          <a:p>
            <a:pPr lvl="1"/>
            <a:r>
              <a:rPr lang="en-US"/>
              <a:t>75% overall sparse agreement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DBD06-ED87-DD86-1C5E-BC3622C9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839" y="131097"/>
            <a:ext cx="3212314" cy="2321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803F6-469B-25D1-51D1-3376D6C0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839" y="2598195"/>
            <a:ext cx="3217263" cy="23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2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1C97-F54A-86B8-65C4-3F90CFAA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Human-Written Text: against neural LMs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E64BE-B392-10F4-AFED-9BD89E361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>
                <a:latin typeface="Aptos" panose="020B0004020202020204" pitchFamily="34" charset="0"/>
              </a:rPr>
              <a:t>“∞</a:t>
            </a:r>
            <a:r>
              <a:rPr lang="en"/>
              <a:t>-grams shines where neural LMs fail”</a:t>
            </a:r>
          </a:p>
          <a:p>
            <a:pPr lvl="1"/>
            <a:r>
              <a:rPr lang="en"/>
              <a:t>N-gram performance is nontrivial even for tokens </a:t>
            </a:r>
            <a:r>
              <a:rPr lang="en-US"/>
              <a:t>in which Llama performs very poorly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46186-23C9-3B36-EC77-5E8D92CC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7926"/>
            <a:ext cx="9144000" cy="24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41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E036-F8AD-425F-13AB-899FF505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Comparing with Machine-Generated Text:</a:t>
            </a:r>
            <a:r>
              <a:rPr lang="zh-CN" altLang="en-US"/>
              <a:t> </a:t>
            </a:r>
            <a:r>
              <a:rPr lang="en-US" altLang="zh-CN"/>
              <a:t>Setup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1387-4148-D167-E9DB-A9E77CCC7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Generate a sequence with a model, then test for agreement with </a:t>
            </a:r>
            <a:r>
              <a:rPr lang="en">
                <a:latin typeface="Aptos" panose="020B0004020202020204" pitchFamily="34" charset="0"/>
              </a:rPr>
              <a:t>∞</a:t>
            </a:r>
            <a:r>
              <a:rPr lang="en"/>
              <a:t>-grams </a:t>
            </a:r>
            <a:r>
              <a:rPr lang="en-US"/>
              <a:t>next-token prediction</a:t>
            </a:r>
          </a:p>
        </p:txBody>
      </p:sp>
    </p:spTree>
    <p:extLst>
      <p:ext uri="{BB962C8B-B14F-4D97-AF65-F5344CB8AC3E}">
        <p14:creationId xmlns:p14="http://schemas.microsoft.com/office/powerpoint/2010/main" val="4294533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3C446-D067-753D-55EE-90295C6BB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Machine-Generated Text: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C7B82-58D6-12E9-8214-19EF17D2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32875" cy="3416400"/>
          </a:xfrm>
        </p:spPr>
        <p:txBody>
          <a:bodyPr/>
          <a:lstStyle/>
          <a:p>
            <a:r>
              <a:rPr lang="en-US"/>
              <a:t>Impact of decoding methods</a:t>
            </a:r>
          </a:p>
          <a:p>
            <a:pPr lvl="1"/>
            <a:r>
              <a:rPr lang="en-US"/>
              <a:t>Greedy: most agreement</a:t>
            </a:r>
          </a:p>
          <a:p>
            <a:pPr lvl="1"/>
            <a:r>
              <a:rPr lang="en-US"/>
              <a:t>Nucleus (top-p): most similar distribution to </a:t>
            </a:r>
            <a:r>
              <a:rPr lang="en">
                <a:latin typeface="Aptos" panose="020B0004020202020204" pitchFamily="34" charset="0"/>
              </a:rPr>
              <a:t>∞</a:t>
            </a:r>
            <a:r>
              <a:rPr lang="en"/>
              <a:t>-grams </a:t>
            </a:r>
            <a:r>
              <a:rPr lang="en-US"/>
              <a:t>vs. human-written text</a:t>
            </a:r>
          </a:p>
          <a:p>
            <a:pPr lvl="1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55CEE-E2C2-FA96-794B-1693C848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168" y="2604524"/>
            <a:ext cx="3057832" cy="22099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1A3B84-9EA4-9109-663F-B5921512C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6179306" cy="2321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4CCD56-B887-E029-CEC2-71ABA321F1EF}"/>
              </a:ext>
            </a:extLst>
          </p:cNvPr>
          <p:cNvSpPr txBox="1"/>
          <p:nvPr/>
        </p:nvSpPr>
        <p:spPr>
          <a:xfrm>
            <a:off x="7181770" y="4758801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(Human)</a:t>
            </a:r>
          </a:p>
        </p:txBody>
      </p:sp>
    </p:spTree>
    <p:extLst>
      <p:ext uri="{BB962C8B-B14F-4D97-AF65-F5344CB8AC3E}">
        <p14:creationId xmlns:p14="http://schemas.microsoft.com/office/powerpoint/2010/main" val="35267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Infini-gram and Suffix Array: definition and implementation</a:t>
            </a:r>
          </a:p>
          <a:p>
            <a:pPr lvl="1">
              <a:lnSpc>
                <a:spcPct val="114999"/>
              </a:lnSpc>
              <a:buSzPts val="1800"/>
              <a:buChar char="●"/>
            </a:pPr>
            <a:r>
              <a:rPr lang="en"/>
              <a:t>What is Infini-gram</a:t>
            </a:r>
          </a:p>
          <a:p>
            <a:pPr lvl="1">
              <a:lnSpc>
                <a:spcPct val="114999"/>
              </a:lnSpc>
              <a:buSzPts val="1800"/>
              <a:buChar char="●"/>
            </a:pPr>
            <a:r>
              <a:rPr lang="en"/>
              <a:t>What is Suffix Array? How can we derive Infini-grams from index?</a:t>
            </a:r>
          </a:p>
          <a:p>
            <a:pPr>
              <a:spcBef>
                <a:spcPts val="1200"/>
              </a:spcBef>
            </a:pPr>
            <a:r>
              <a:rPr lang="en-US"/>
              <a:t>Results</a:t>
            </a:r>
          </a:p>
          <a:p>
            <a:pPr lvl="1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Comparing next-token prediction to real (human) text</a:t>
            </a:r>
          </a:p>
          <a:p>
            <a:pPr lvl="1" indent="-342900">
              <a:spcBef>
                <a:spcPts val="1200"/>
              </a:spcBef>
              <a:buSzPts val="1800"/>
              <a:buChar char="●"/>
            </a:pPr>
            <a:r>
              <a:rPr lang="en"/>
              <a:t>Comparing to model-generated text</a:t>
            </a:r>
          </a:p>
          <a:p>
            <a:pPr lvl="1" indent="-342900">
              <a:spcBef>
                <a:spcPts val="1200"/>
              </a:spcBef>
              <a:buSzPts val="1800"/>
              <a:buChar char="●"/>
            </a:pPr>
            <a:r>
              <a:rPr lang="en"/>
              <a:t>Interpolation with neural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8767-955C-8F22-7BAF-AD42AD66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Machine-Generated Text: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FB98C-3F3C-756D-02ED-356FBB55C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Impact of model size</a:t>
            </a:r>
          </a:p>
          <a:p>
            <a:pPr lvl="1"/>
            <a:r>
              <a:rPr lang="en-US"/>
              <a:t>Claim: increasing model size increases agreement level and slightly increases effective-n</a:t>
            </a:r>
          </a:p>
          <a:p>
            <a:pPr lvl="1"/>
            <a:r>
              <a:rPr lang="en-US"/>
              <a:t>What does effective-n mean? </a:t>
            </a:r>
          </a:p>
          <a:p>
            <a:pPr lvl="2"/>
            <a:r>
              <a:rPr lang="en-US"/>
              <a:t>Higher effective-n = the generator is more likely to copy verbatim from the training data (if the training and reference data overlap)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D8196-A49A-E00D-AFC4-6CDCF2C8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83" y="2589613"/>
            <a:ext cx="6308013" cy="2266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B4CBE1-28F7-C017-E0CE-35458E5016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7" r="3317"/>
          <a:stretch/>
        </p:blipFill>
        <p:spPr>
          <a:xfrm>
            <a:off x="3283" y="2615832"/>
            <a:ext cx="2933297" cy="225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0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8767-955C-8F22-7BAF-AD42AD66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Machine-Generated Text: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FB98C-3F3C-756D-02ED-356FBB55C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Curious phenomenon: </a:t>
            </a:r>
          </a:p>
          <a:p>
            <a:pPr lvl="1"/>
            <a:r>
              <a:rPr lang="en-US"/>
              <a:t>For greedy decoding, agreement level fluctuates as effective-n increases</a:t>
            </a:r>
          </a:p>
          <a:p>
            <a:pPr lvl="1"/>
            <a:r>
              <a:rPr lang="en-US"/>
              <a:t>Not for nucleus or temperature sampling</a:t>
            </a:r>
          </a:p>
          <a:p>
            <a:pPr lvl="1"/>
            <a:r>
              <a:rPr lang="en-US"/>
              <a:t>Suspected reason: have something to do with positional embeddings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5D240-FBF2-47CC-A4EF-C257AB334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0658"/>
            <a:ext cx="9144000" cy="228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26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this help LLMs?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Interpolate the probability of the </a:t>
            </a:r>
            <a:r>
              <a:rPr lang="en-US" err="1"/>
              <a:t>infini</a:t>
            </a:r>
            <a:r>
              <a:rPr lang="en-US"/>
              <a:t>-grams and neural network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/>
              <a:t>Different lambda values for sparse infinigrams</a:t>
            </a:r>
          </a:p>
          <a:p>
            <a:pPr lvl="1" indent="-342900">
              <a:buSzPts val="1800"/>
              <a:buFont typeface="Courier New" panose="02070309020205020404" pitchFamily="49" charset="0"/>
              <a:buChar char="o"/>
            </a:pPr>
            <a:r>
              <a:rPr lang="en"/>
              <a:t>Lambda values optimized on Pile-val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3563F-95CA-1939-61BD-D88C6AECA6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9049"/>
          <a:stretch/>
        </p:blipFill>
        <p:spPr>
          <a:xfrm>
            <a:off x="391534" y="2910512"/>
            <a:ext cx="1828182" cy="6146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F233AD-4068-A8B6-2796-F9467047699B}"/>
              </a:ext>
            </a:extLst>
          </p:cNvPr>
          <p:cNvSpPr txBox="1"/>
          <p:nvPr/>
        </p:nvSpPr>
        <p:spPr>
          <a:xfrm>
            <a:off x="2104659" y="31598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1EB5B-6972-A3C4-F6E6-7EF7C67C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882" r="29441"/>
          <a:stretch/>
        </p:blipFill>
        <p:spPr>
          <a:xfrm>
            <a:off x="2313579" y="2910512"/>
            <a:ext cx="2343529" cy="61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90006-1124-74A1-A8BE-6DA04A019C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813"/>
          <a:stretch/>
        </p:blipFill>
        <p:spPr>
          <a:xfrm>
            <a:off x="4750971" y="2910512"/>
            <a:ext cx="1724001" cy="6146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68631-2D30-AE0E-85AB-8BACF22F30E7}"/>
              </a:ext>
            </a:extLst>
          </p:cNvPr>
          <p:cNvSpPr txBox="1"/>
          <p:nvPr/>
        </p:nvSpPr>
        <p:spPr>
          <a:xfrm>
            <a:off x="4558198" y="3159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AD212-D5D0-0A9E-D75C-AA1B9AF0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9049"/>
          <a:stretch/>
        </p:blipFill>
        <p:spPr>
          <a:xfrm>
            <a:off x="391534" y="3429125"/>
            <a:ext cx="1828182" cy="614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DFD03C-D995-9C41-23B0-8ED98BB236F6}"/>
              </a:ext>
            </a:extLst>
          </p:cNvPr>
          <p:cNvSpPr txBox="1"/>
          <p:nvPr/>
        </p:nvSpPr>
        <p:spPr>
          <a:xfrm>
            <a:off x="2104659" y="36784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4E0647-CC38-3147-4FB1-130289EF52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882" r="29441"/>
          <a:stretch/>
        </p:blipFill>
        <p:spPr>
          <a:xfrm>
            <a:off x="2313579" y="3429125"/>
            <a:ext cx="2343529" cy="6146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59741F-10A3-CD95-D6EC-C97D2E3E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813"/>
          <a:stretch/>
        </p:blipFill>
        <p:spPr>
          <a:xfrm>
            <a:off x="4750971" y="3429125"/>
            <a:ext cx="1724001" cy="6146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33752B-4445-CE71-2610-1A3F5BF78588}"/>
              </a:ext>
            </a:extLst>
          </p:cNvPr>
          <p:cNvSpPr txBox="1"/>
          <p:nvPr/>
        </p:nvSpPr>
        <p:spPr>
          <a:xfrm>
            <a:off x="4558198" y="36784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E43B271-9B38-A515-0447-AF43C3150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71" y="2927562"/>
            <a:ext cx="402864" cy="11161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64B387-B5F1-75F5-F2CD-7E5CFF3A41AD}"/>
              </a:ext>
            </a:extLst>
          </p:cNvPr>
          <p:cNvSpPr txBox="1"/>
          <p:nvPr/>
        </p:nvSpPr>
        <p:spPr>
          <a:xfrm>
            <a:off x="6545745" y="3063926"/>
            <a:ext cx="2052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 P</a:t>
            </a:r>
            <a:r>
              <a:rPr lang="en" baseline="-25000">
                <a:latin typeface="Aptos"/>
                <a:ea typeface="Roboto Mono"/>
                <a:cs typeface="Aparajita"/>
              </a:rPr>
              <a:t>∞</a:t>
            </a:r>
            <a:r>
              <a:rPr lang="en-US"/>
              <a:t>(y</a:t>
            </a:r>
            <a:r>
              <a:rPr lang="en-US" baseline="-25000"/>
              <a:t>i</a:t>
            </a:r>
            <a:r>
              <a:rPr lang="en-US"/>
              <a:t>|</a:t>
            </a:r>
            <a:r>
              <a:rPr lang="en-US" err="1"/>
              <a:t>x</a:t>
            </a:r>
            <a:r>
              <a:rPr lang="en-US"/>
              <a:t>) = 1   (sparse)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43BDC1-B8AF-7BDF-E239-AF192F97DF9B}"/>
              </a:ext>
            </a:extLst>
          </p:cNvPr>
          <p:cNvSpPr txBox="1"/>
          <p:nvPr/>
        </p:nvSpPr>
        <p:spPr>
          <a:xfrm>
            <a:off x="6545745" y="3582539"/>
            <a:ext cx="2672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if 0 &lt; P</a:t>
            </a:r>
            <a:r>
              <a:rPr lang="en" baseline="-25000">
                <a:latin typeface="Aptos"/>
                <a:ea typeface="Roboto Mono"/>
                <a:cs typeface="Aparajita"/>
              </a:rPr>
              <a:t>∞</a:t>
            </a:r>
            <a:r>
              <a:rPr lang="en-US"/>
              <a:t>(</a:t>
            </a:r>
            <a:r>
              <a:rPr lang="en-US" err="1"/>
              <a:t>y</a:t>
            </a:r>
            <a:r>
              <a:rPr lang="en-US" baseline="-25000" err="1"/>
              <a:t>i</a:t>
            </a:r>
            <a:r>
              <a:rPr lang="en-US" err="1"/>
              <a:t>|x</a:t>
            </a:r>
            <a:r>
              <a:rPr lang="en-US"/>
              <a:t>) &lt; 1   (non-sparse)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8CD9B-EDA5-63E9-8CBA-FAF3A4760C7D}"/>
              </a:ext>
            </a:extLst>
          </p:cNvPr>
          <p:cNvSpPr/>
          <p:nvPr/>
        </p:nvSpPr>
        <p:spPr>
          <a:xfrm>
            <a:off x="6586946" y="3043390"/>
            <a:ext cx="1943638" cy="34221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C2E008-F170-A8BC-04D4-1B2E029CEBF9}"/>
              </a:ext>
            </a:extLst>
          </p:cNvPr>
          <p:cNvSpPr/>
          <p:nvPr/>
        </p:nvSpPr>
        <p:spPr>
          <a:xfrm>
            <a:off x="6586945" y="3565320"/>
            <a:ext cx="2521131" cy="34221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DC96-982B-9C53-79F0-727BEF1B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/>
              <a:t>Interpolating with neural LMs: 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EB66F-4B1A-9FCC-F98C-20018AB4D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Significant improvements on perplexity</a:t>
            </a:r>
          </a:p>
          <a:p>
            <a:pPr lvl="1"/>
            <a:r>
              <a:rPr lang="en-US"/>
              <a:t>11% to 42%</a:t>
            </a:r>
          </a:p>
        </p:txBody>
      </p:sp>
      <p:pic>
        <p:nvPicPr>
          <p:cNvPr id="4" name="Google Shape;183;p32">
            <a:extLst>
              <a:ext uri="{FF2B5EF4-FFF2-40B4-BE49-F238E27FC236}">
                <a16:creationId xmlns:a16="http://schemas.microsoft.com/office/drawing/2014/main" id="{5BF456EC-03DA-4919-3AE7-07BB5C8EB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0285" y="1810633"/>
            <a:ext cx="6343429" cy="333286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964066-9B64-14F6-32E6-7AD3AADA0DF3}"/>
                  </a:ext>
                </a:extLst>
              </p14:cNvPr>
              <p14:cNvContentPartPr/>
              <p14:nvPr/>
            </p14:nvContentPartPr>
            <p14:xfrm>
              <a:off x="5661718" y="2576701"/>
              <a:ext cx="239400" cy="2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964066-9B64-14F6-32E6-7AD3AADA0D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7637" y="2468701"/>
                <a:ext cx="347202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891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DC96-982B-9C53-79F0-727BEF1B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/>
              <a:t>Interpolating with neural LMs: 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EB66F-4B1A-9FCC-F98C-20018AB4D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Smaller LMs = more improvement (for models in the same family)</a:t>
            </a:r>
          </a:p>
          <a:p>
            <a:pPr lvl="1"/>
            <a:r>
              <a:rPr lang="en-US"/>
              <a:t>Does not hold across families, some models are already trained on Pile</a:t>
            </a:r>
          </a:p>
          <a:p>
            <a:endParaRPr lang="en-US"/>
          </a:p>
        </p:txBody>
      </p:sp>
      <p:pic>
        <p:nvPicPr>
          <p:cNvPr id="4" name="Google Shape;183;p32">
            <a:extLst>
              <a:ext uri="{FF2B5EF4-FFF2-40B4-BE49-F238E27FC236}">
                <a16:creationId xmlns:a16="http://schemas.microsoft.com/office/drawing/2014/main" id="{5BF456EC-03DA-4919-3AE7-07BB5C8EB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0285" y="1810633"/>
            <a:ext cx="6343429" cy="333286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1BA37E-2CAF-1F31-AF3E-BD72104B80EC}"/>
                  </a:ext>
                </a:extLst>
              </p14:cNvPr>
              <p14:cNvContentPartPr/>
              <p14:nvPr/>
            </p14:nvContentPartPr>
            <p14:xfrm>
              <a:off x="4678198" y="2525221"/>
              <a:ext cx="1277280" cy="539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1BA37E-2CAF-1F31-AF3E-BD72104B80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4198" y="2417221"/>
                <a:ext cx="1384920" cy="7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833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DC96-982B-9C53-79F0-727BEF1B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/>
              <a:t>Interpolating with neural LMs: 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EB66F-4B1A-9FCC-F98C-20018AB4D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reference context helps</a:t>
            </a:r>
          </a:p>
        </p:txBody>
      </p:sp>
      <p:pic>
        <p:nvPicPr>
          <p:cNvPr id="4" name="Google Shape;183;p32">
            <a:extLst>
              <a:ext uri="{FF2B5EF4-FFF2-40B4-BE49-F238E27FC236}">
                <a16:creationId xmlns:a16="http://schemas.microsoft.com/office/drawing/2014/main" id="{5BF456EC-03DA-4919-3AE7-07BB5C8EB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0285" y="1810633"/>
            <a:ext cx="6343429" cy="333286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3F3411-7969-DEC8-C119-5ECBDFDF3E65}"/>
                  </a:ext>
                </a:extLst>
              </p14:cNvPr>
              <p14:cNvContentPartPr/>
              <p14:nvPr/>
            </p14:nvContentPartPr>
            <p14:xfrm>
              <a:off x="4759558" y="4011301"/>
              <a:ext cx="1157400" cy="23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3F3411-7969-DEC8-C119-5ECBDFDF3E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5575" y="3903301"/>
                <a:ext cx="1265007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029DE3-041F-7C30-A1BD-DDB8B8601137}"/>
                  </a:ext>
                </a:extLst>
              </p14:cNvPr>
              <p14:cNvContentPartPr/>
              <p14:nvPr/>
            </p14:nvContentPartPr>
            <p14:xfrm>
              <a:off x="4774678" y="4137301"/>
              <a:ext cx="1163160" cy="21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029DE3-041F-7C30-A1BD-DDB8B86011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20678" y="4029118"/>
                <a:ext cx="1270800" cy="4287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BD56FC-9323-4B95-FE0B-72D26919C51F}"/>
                  </a:ext>
                </a:extLst>
              </p14:cNvPr>
              <p14:cNvContentPartPr/>
              <p14:nvPr/>
            </p14:nvContentPartPr>
            <p14:xfrm>
              <a:off x="4696198" y="4582621"/>
              <a:ext cx="1179000" cy="36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BD56FC-9323-4B95-FE0B-72D26919C5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42198" y="4474621"/>
                <a:ext cx="1286640" cy="5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54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</a:t>
            </a:r>
            <a:endParaRPr/>
          </a:p>
        </p:txBody>
      </p:sp>
      <p:sp>
        <p:nvSpPr>
          <p:cNvPr id="196" name="Google Shape;196;p34"/>
          <p:cNvSpPr txBox="1"/>
          <p:nvPr/>
        </p:nvSpPr>
        <p:spPr>
          <a:xfrm>
            <a:off x="336725" y="1017725"/>
            <a:ext cx="865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Might harm generation, because the infinigram model may predict completely irrelevant tokens and make the model digress.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Isn’t this just memorization? </a:t>
            </a:r>
          </a:p>
          <a:p>
            <a:pPr lvl="1"/>
            <a:r>
              <a:rPr lang="en"/>
              <a:t>(Isn’t neural LMs also just memorization of probabilistic distributions of a language?)</a:t>
            </a:r>
          </a:p>
          <a:p>
            <a:r>
              <a:rPr lang="en"/>
              <a:t>Loss on infinigrams alone?</a:t>
            </a:r>
          </a:p>
          <a:p>
            <a:pPr lvl="1"/>
            <a:r>
              <a:rPr lang="en-US"/>
              <a:t>We can use backoff + smoothing to estimate perplexity.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882EA-07E9-051F-1C38-8596B97B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N-gram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76B74-3D02-2881-CCF7-302AD2FF9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Sequence of n adjacent symbols in order</a:t>
            </a:r>
          </a:p>
          <a:p>
            <a:pPr lvl="1">
              <a:lnSpc>
                <a:spcPct val="114999"/>
              </a:lnSpc>
            </a:pPr>
            <a:r>
              <a:rPr lang="en-US"/>
              <a:t>1 gram: a, b, c, d</a:t>
            </a:r>
          </a:p>
          <a:p>
            <a:pPr lvl="1">
              <a:lnSpc>
                <a:spcPct val="114999"/>
              </a:lnSpc>
            </a:pPr>
            <a:r>
              <a:rPr lang="en-US"/>
              <a:t>2gram: ab, cd, </a:t>
            </a:r>
            <a:r>
              <a:rPr lang="en-US" err="1"/>
              <a:t>ee</a:t>
            </a:r>
            <a:r>
              <a:rPr lang="en-US"/>
              <a:t>, po</a:t>
            </a:r>
          </a:p>
          <a:p>
            <a:pPr lvl="1">
              <a:lnSpc>
                <a:spcPct val="114999"/>
              </a:lnSpc>
            </a:pPr>
            <a:r>
              <a:rPr lang="en-US"/>
              <a:t>3gram: </a:t>
            </a:r>
            <a:r>
              <a:rPr lang="en-US" err="1"/>
              <a:t>abc</a:t>
            </a:r>
            <a:r>
              <a:rPr lang="en-US"/>
              <a:t>, pow, </a:t>
            </a:r>
            <a:r>
              <a:rPr lang="en-US" err="1"/>
              <a:t>ivo</a:t>
            </a:r>
            <a:r>
              <a:rPr lang="en-US"/>
              <a:t>, </a:t>
            </a:r>
            <a:r>
              <a:rPr lang="en-US" err="1"/>
              <a:t>ovq</a:t>
            </a:r>
            <a:endParaRPr lang="en-US"/>
          </a:p>
          <a:p>
            <a:pPr lvl="1">
              <a:lnSpc>
                <a:spcPct val="114999"/>
              </a:lnSpc>
            </a:pPr>
            <a:endParaRPr lang="en-US"/>
          </a:p>
          <a:p>
            <a:pPr lvl="1">
              <a:lnSpc>
                <a:spcPct val="114999"/>
              </a:lnSpc>
            </a:pPr>
            <a:endParaRPr lang="en-US"/>
          </a:p>
          <a:p>
            <a:pPr lvl="1">
              <a:lnSpc>
                <a:spcPct val="114999"/>
              </a:lnSpc>
            </a:pPr>
            <a:endParaRPr lang="en-US"/>
          </a:p>
          <a:p>
            <a:pPr marL="596900" lvl="1" indent="0">
              <a:lnSpc>
                <a:spcPct val="114999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67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70D0-2113-C104-617B-C2B7470E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N-Gram 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5C912-2091-E4D1-AB9D-F55D9A762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Probability of the next token given (n-1) context</a:t>
            </a:r>
          </a:p>
          <a:p>
            <a:pPr lvl="1"/>
            <a:r>
              <a:rPr lang="en-US"/>
              <a:t>Bigram: p(a | b)</a:t>
            </a:r>
          </a:p>
          <a:p>
            <a:pPr lvl="1"/>
            <a:r>
              <a:rPr lang="en-US"/>
              <a:t>Trigram Example: p(a | po)</a:t>
            </a:r>
          </a:p>
          <a:p>
            <a:r>
              <a:rPr lang="en-US"/>
              <a:t>N-Gram Probability is used interchangeably with N-Gram</a:t>
            </a:r>
          </a:p>
          <a:p>
            <a:pPr lvl="1"/>
            <a:r>
              <a:rPr lang="en-US"/>
              <a:t>Choose the right definition according to context</a:t>
            </a:r>
          </a:p>
          <a:p>
            <a:r>
              <a:rPr lang="en-US"/>
              <a:t>In general, n-gram probability is calculated using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A477B-3681-55A9-4A17-4526D26E4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3146151"/>
            <a:ext cx="6932248" cy="12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01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FCC7-8690-52A4-3B1B-FEF814FC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Backoff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F33AA-2498-F381-2AB9-C6E6BD639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Sometimes n-gram sequence is rare or unseen in training data</a:t>
            </a:r>
          </a:p>
          <a:p>
            <a:r>
              <a:rPr lang="en-US"/>
              <a:t>In this case, using less context might be helpful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6A443-BAFE-8AC9-63FA-3B6AB360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5" y="2066054"/>
            <a:ext cx="7772400" cy="212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3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A4F9068-7C94-DA0A-BA3A-CB287BD59D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N-grams that are extrapolated to infinity.</a:t>
                </a:r>
              </a:p>
              <a:p>
                <a:r>
                  <a:rPr lang="en-US"/>
                  <a:t>Backoff when the denominator is zero</a:t>
                </a:r>
              </a:p>
              <a:p>
                <a:r>
                  <a:rPr lang="en-US"/>
                  <a:t>An </a:t>
                </a:r>
                <a:r>
                  <a:rPr lang="en-US" err="1"/>
                  <a:t>infini</a:t>
                </a:r>
                <a:r>
                  <a:rPr lang="en-US"/>
                  <a:t>-gram is </a:t>
                </a:r>
                <a:r>
                  <a:rPr lang="en-US" b="1"/>
                  <a:t>sparse </a:t>
                </a:r>
                <a:r>
                  <a:rPr lang="en-US"/>
                  <a:t>when</a:t>
                </a:r>
                <a:r>
                  <a:rPr lang="en-US" b="1"/>
                  <a:t>                                    </a:t>
                </a:r>
                <a:r>
                  <a:rPr lang="en-US"/>
                  <a:t>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/>
              </a:p>
              <a:p>
                <a:r>
                  <a:rPr lang="en-US"/>
                  <a:t>An </a:t>
                </a:r>
                <a:r>
                  <a:rPr lang="en-US" b="1"/>
                  <a:t>effective n </a:t>
                </a:r>
                <a:r>
                  <a:rPr lang="en-US"/>
                  <a:t>of an </a:t>
                </a:r>
                <a:r>
                  <a:rPr lang="en-US" err="1"/>
                  <a:t>infini</a:t>
                </a:r>
                <a:r>
                  <a:rPr lang="en-US"/>
                  <a:t>-gram is equal to one plus the length of the prompt’s longest suffix that appears in the training data.</a:t>
                </a:r>
              </a:p>
              <a:p>
                <a:pPr lvl="1"/>
                <a:r>
                  <a:rPr lang="en-US"/>
                  <a:t>Given a string, n of the longest n-gram that appeared in the corpus.</a:t>
                </a:r>
                <a:endParaRPr lang="en-US" b="0"/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3A4F9068-7C94-DA0A-BA3A-CB287BD59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r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∞</a:t>
            </a:r>
            <a:r>
              <a:rPr lang="en"/>
              <a:t>-Gram: definition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D53B5-DBEF-95AC-0433-53BE77543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77" y="921998"/>
            <a:ext cx="7587703" cy="16336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BE1634-8D48-858F-1E88-C7C7299FCC9C}"/>
                  </a:ext>
                </a:extLst>
              </p14:cNvPr>
              <p14:cNvContentPartPr/>
              <p14:nvPr/>
            </p14:nvContentPartPr>
            <p14:xfrm>
              <a:off x="1137302" y="2997250"/>
              <a:ext cx="5442" cy="5442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BE1634-8D48-858F-1E88-C7C7299FCC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202" y="2725150"/>
                <a:ext cx="544200" cy="5442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C7FAA69-6D1C-DEF9-6E47-E349F48C3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4564" y="3138516"/>
            <a:ext cx="2184749" cy="370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Suffix Array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sorted list of all suffix start indices in a string 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00123-36D6-A909-1594-22EE3D942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1413"/>
            <a:ext cx="9144000" cy="34354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Suffix Array</a:t>
            </a:r>
            <a:endParaRPr/>
          </a:p>
        </p:txBody>
      </p:sp>
      <p:sp>
        <p:nvSpPr>
          <p:cNvPr id="7" name="Google Shape;95;p19">
            <a:extLst>
              <a:ext uri="{FF2B5EF4-FFF2-40B4-BE49-F238E27FC236}">
                <a16:creationId xmlns:a16="http://schemas.microsoft.com/office/drawing/2014/main" id="{C892D6C1-48C6-A4C2-4197-629E014346FF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289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17500">
              <a:lnSpc>
                <a:spcPct val="100000"/>
              </a:lnSpc>
              <a:buClr>
                <a:srgbClr val="000000"/>
              </a:buClr>
              <a:buSzPts val="1400"/>
            </a:pPr>
            <a:r>
              <a:rPr lang="en-US"/>
              <a:t>Suffixes of “APPLE”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</a:pPr>
            <a:r>
              <a:rPr lang="en-US"/>
              <a:t>APPLE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</a:pPr>
            <a:r>
              <a:rPr lang="en-US"/>
              <a:t>PPLE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</a:pPr>
            <a:r>
              <a:rPr lang="en-US"/>
              <a:t>PLE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</a:pPr>
            <a:r>
              <a:rPr lang="en-US"/>
              <a:t>LE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</a:pPr>
            <a:r>
              <a:rPr lang="en-US"/>
              <a:t>E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US"/>
          </a:p>
          <a:p>
            <a:pPr marL="0" indent="0">
              <a:spcAft>
                <a:spcPts val="1200"/>
              </a:spcAft>
              <a:buFont typeface="Arial"/>
              <a:buNone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全屏显示(16:9)</PresentationFormat>
  <Slides>37</Slides>
  <Notes>21</Notes>
  <HiddenSlides>1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Simple Light</vt:lpstr>
      <vt:lpstr>Infini-gram: Scaling n-gram Language Models to a Trillion Tokens</vt:lpstr>
      <vt:lpstr>To Infinity and Beyond!</vt:lpstr>
      <vt:lpstr>Outline</vt:lpstr>
      <vt:lpstr>N-gram</vt:lpstr>
      <vt:lpstr>N-Gram Probability</vt:lpstr>
      <vt:lpstr>Backoff</vt:lpstr>
      <vt:lpstr>∞-Gram: definition</vt:lpstr>
      <vt:lpstr>Suffix Array</vt:lpstr>
      <vt:lpstr>Suffix Array</vt:lpstr>
      <vt:lpstr>Suffix Array</vt:lpstr>
      <vt:lpstr>Suffix Array</vt:lpstr>
      <vt:lpstr>N-Gram Search  </vt:lpstr>
      <vt:lpstr>N-Gram Search  </vt:lpstr>
      <vt:lpstr>N-Gram Search  </vt:lpstr>
      <vt:lpstr>N-Gram Search  </vt:lpstr>
      <vt:lpstr>N-Gram Search  </vt:lpstr>
      <vt:lpstr>Infini-grams</vt:lpstr>
      <vt:lpstr>PowerPoint 演示文稿</vt:lpstr>
      <vt:lpstr>Suffix Array is Efficient</vt:lpstr>
      <vt:lpstr>Suffix Array is (not) Efficient</vt:lpstr>
      <vt:lpstr>Demo</vt:lpstr>
      <vt:lpstr>Train / Test Data</vt:lpstr>
      <vt:lpstr>Decontamination of the Training Data</vt:lpstr>
      <vt:lpstr>Results</vt:lpstr>
      <vt:lpstr>Comparing with Human-Written Text: Setup</vt:lpstr>
      <vt:lpstr>Human-Written Text: Results</vt:lpstr>
      <vt:lpstr>Human-Written Text: against neural LMs</vt:lpstr>
      <vt:lpstr>Comparing with Machine-Generated Text: Setup</vt:lpstr>
      <vt:lpstr>Machine-Generated Text: Results</vt:lpstr>
      <vt:lpstr>Machine-Generated Text: Results</vt:lpstr>
      <vt:lpstr>Machine-Generated Text: Results</vt:lpstr>
      <vt:lpstr>Can this help LLMs?</vt:lpstr>
      <vt:lpstr>Interpolating with neural LMs: Results</vt:lpstr>
      <vt:lpstr>Interpolating with neural LMs: Results</vt:lpstr>
      <vt:lpstr>Interpolating with neural LMs: Results</vt:lpstr>
      <vt:lpstr>Text generation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4</cp:revision>
  <dcterms:modified xsi:type="dcterms:W3CDTF">2024-10-15T05:41:08Z</dcterms:modified>
</cp:coreProperties>
</file>