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68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74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66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slides/slide62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51.xml" ContentType="application/vnd.openxmlformats-officedocument.presentationml.notesSlide+xml"/>
  <Override PartName="/ppt/notesSlides/notesSlide57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1.xml" ContentType="application/vnd.openxmlformats-officedocument.presentationml.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48.xml" ContentType="application/vnd.openxmlformats-officedocument.presentationml.notes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55.xml" ContentType="application/vnd.openxmlformats-officedocument.presentationml.slide+xml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slides/slide69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69.xml" ContentType="application/vnd.openxmlformats-officedocument.presentationml.notesSlide+xml"/>
  <Override PartName="/ppt/slides/slide42.xml" ContentType="application/vnd.openxmlformats-officedocument.presentationml.slide+xml"/>
  <Override PartName="/ppt/notesSlides/notesSlide40.xml" ContentType="application/vnd.openxmlformats-officedocument.presentationml.notesSlide+xml"/>
  <Override PartName="/ppt/notesSlides/notesSlide65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50.xml" ContentType="application/vnd.openxmlformats-officedocument.presentationml.slide+xml"/>
  <Override PartName="/ppt/slides/slide54.xml" ContentType="application/vnd.openxmlformats-officedocument.presentationml.slide+xml"/>
  <Override PartName="/ppt/slides/slide5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58.xml" ContentType="application/vnd.openxmlformats-officedocument.presentationml.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63.xml" ContentType="application/vnd.openxmlformats-officedocument.presentationml.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notesSlides/notesSlide50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6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70.xml" ContentType="application/vnd.openxmlformats-officedocument.presentationml.slide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notesSlides/notesSlide5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59.xml" ContentType="application/vnd.openxmlformats-officedocument.presentationml.slide+xml"/>
  <Override PartName="/ppt/slides/slide64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67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72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notesSlides/notesSlide6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70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8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73.xml" ContentType="application/vnd.openxmlformats-officedocument.presentationml.slide+xml"/>
  <Override PartName="/ppt/slides/slide32.xml" ContentType="application/vnd.openxmlformats-officedocument.presentationml.slide+xml"/>
  <Override PartName="/ppt/slides/slide71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7" r:id="rId2"/>
    <p:sldId id="474" r:id="rId3"/>
    <p:sldId id="475" r:id="rId4"/>
    <p:sldId id="476" r:id="rId5"/>
    <p:sldId id="477" r:id="rId6"/>
    <p:sldId id="318" r:id="rId7"/>
    <p:sldId id="491" r:id="rId8"/>
    <p:sldId id="378" r:id="rId9"/>
    <p:sldId id="492" r:id="rId10"/>
    <p:sldId id="500" r:id="rId11"/>
    <p:sldId id="501" r:id="rId12"/>
    <p:sldId id="502" r:id="rId13"/>
    <p:sldId id="494" r:id="rId14"/>
    <p:sldId id="495" r:id="rId15"/>
    <p:sldId id="499" r:id="rId16"/>
    <p:sldId id="497" r:id="rId17"/>
    <p:sldId id="504" r:id="rId18"/>
    <p:sldId id="503" r:id="rId19"/>
    <p:sldId id="505" r:id="rId20"/>
    <p:sldId id="552" r:id="rId21"/>
    <p:sldId id="496" r:id="rId22"/>
    <p:sldId id="506" r:id="rId23"/>
    <p:sldId id="507" r:id="rId24"/>
    <p:sldId id="508" r:id="rId25"/>
    <p:sldId id="511" r:id="rId26"/>
    <p:sldId id="544" r:id="rId27"/>
    <p:sldId id="557" r:id="rId28"/>
    <p:sldId id="512" r:id="rId29"/>
    <p:sldId id="513" r:id="rId30"/>
    <p:sldId id="514" r:id="rId31"/>
    <p:sldId id="515" r:id="rId32"/>
    <p:sldId id="528" r:id="rId33"/>
    <p:sldId id="529" r:id="rId34"/>
    <p:sldId id="530" r:id="rId35"/>
    <p:sldId id="516" r:id="rId36"/>
    <p:sldId id="521" r:id="rId37"/>
    <p:sldId id="519" r:id="rId38"/>
    <p:sldId id="520" r:id="rId39"/>
    <p:sldId id="517" r:id="rId40"/>
    <p:sldId id="526" r:id="rId41"/>
    <p:sldId id="527" r:id="rId42"/>
    <p:sldId id="532" r:id="rId43"/>
    <p:sldId id="534" r:id="rId44"/>
    <p:sldId id="535" r:id="rId45"/>
    <p:sldId id="536" r:id="rId46"/>
    <p:sldId id="522" r:id="rId47"/>
    <p:sldId id="523" r:id="rId48"/>
    <p:sldId id="537" r:id="rId49"/>
    <p:sldId id="531" r:id="rId50"/>
    <p:sldId id="509" r:id="rId51"/>
    <p:sldId id="542" r:id="rId52"/>
    <p:sldId id="540" r:id="rId53"/>
    <p:sldId id="539" r:id="rId54"/>
    <p:sldId id="541" r:id="rId55"/>
    <p:sldId id="555" r:id="rId56"/>
    <p:sldId id="556" r:id="rId57"/>
    <p:sldId id="458" r:id="rId58"/>
    <p:sldId id="549" r:id="rId59"/>
    <p:sldId id="551" r:id="rId60"/>
    <p:sldId id="550" r:id="rId61"/>
    <p:sldId id="546" r:id="rId62"/>
    <p:sldId id="547" r:id="rId63"/>
    <p:sldId id="471" r:id="rId64"/>
    <p:sldId id="344" r:id="rId65"/>
    <p:sldId id="444" r:id="rId66"/>
    <p:sldId id="554" r:id="rId67"/>
    <p:sldId id="484" r:id="rId68"/>
    <p:sldId id="553" r:id="rId69"/>
    <p:sldId id="473" r:id="rId70"/>
    <p:sldId id="346" r:id="rId71"/>
    <p:sldId id="324" r:id="rId72"/>
    <p:sldId id="468" r:id="rId73"/>
    <p:sldId id="469" r:id="rId74"/>
    <p:sldId id="442" r:id="rId75"/>
    <p:sldId id="443" r:id="rId76"/>
  </p:sldIdLst>
  <p:sldSz cx="9144000" cy="6858000" type="screen4x3"/>
  <p:notesSz cx="7315200" cy="9601200"/>
  <p:custDataLst>
    <p:tags r:id="rId80"/>
  </p:custDataLst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000" b="1" i="1" kern="1200">
        <a:solidFill>
          <a:srgbClr val="009900"/>
        </a:solidFill>
        <a:latin typeface="Times New Roman" pitchFamily="-65" charset="0"/>
        <a:ea typeface="+mn-ea"/>
        <a:cs typeface="+mn-cs"/>
        <a:sym typeface="Symbol" pitchFamily="-65" charset="2"/>
      </a:defRPr>
    </a:lvl1pPr>
    <a:lvl2pPr marL="457200" algn="l" rtl="0" fontAlgn="base">
      <a:spcBef>
        <a:spcPct val="50000"/>
      </a:spcBef>
      <a:spcAft>
        <a:spcPct val="0"/>
      </a:spcAft>
      <a:defRPr sz="2000" b="1" i="1" kern="1200">
        <a:solidFill>
          <a:srgbClr val="009900"/>
        </a:solidFill>
        <a:latin typeface="Times New Roman" pitchFamily="-65" charset="0"/>
        <a:ea typeface="+mn-ea"/>
        <a:cs typeface="+mn-cs"/>
        <a:sym typeface="Symbol" pitchFamily="-65" charset="2"/>
      </a:defRPr>
    </a:lvl2pPr>
    <a:lvl3pPr marL="914400" algn="l" rtl="0" fontAlgn="base">
      <a:spcBef>
        <a:spcPct val="50000"/>
      </a:spcBef>
      <a:spcAft>
        <a:spcPct val="0"/>
      </a:spcAft>
      <a:defRPr sz="2000" b="1" i="1" kern="1200">
        <a:solidFill>
          <a:srgbClr val="009900"/>
        </a:solidFill>
        <a:latin typeface="Times New Roman" pitchFamily="-65" charset="0"/>
        <a:ea typeface="+mn-ea"/>
        <a:cs typeface="+mn-cs"/>
        <a:sym typeface="Symbol" pitchFamily="-65" charset="2"/>
      </a:defRPr>
    </a:lvl3pPr>
    <a:lvl4pPr marL="1371600" algn="l" rtl="0" fontAlgn="base">
      <a:spcBef>
        <a:spcPct val="50000"/>
      </a:spcBef>
      <a:spcAft>
        <a:spcPct val="0"/>
      </a:spcAft>
      <a:defRPr sz="2000" b="1" i="1" kern="1200">
        <a:solidFill>
          <a:srgbClr val="009900"/>
        </a:solidFill>
        <a:latin typeface="Times New Roman" pitchFamily="-65" charset="0"/>
        <a:ea typeface="+mn-ea"/>
        <a:cs typeface="+mn-cs"/>
        <a:sym typeface="Symbol" pitchFamily="-65" charset="2"/>
      </a:defRPr>
    </a:lvl4pPr>
    <a:lvl5pPr marL="1828800" algn="l" rtl="0" fontAlgn="base">
      <a:spcBef>
        <a:spcPct val="50000"/>
      </a:spcBef>
      <a:spcAft>
        <a:spcPct val="0"/>
      </a:spcAft>
      <a:defRPr sz="2000" b="1" i="1" kern="1200">
        <a:solidFill>
          <a:srgbClr val="009900"/>
        </a:solidFill>
        <a:latin typeface="Times New Roman" pitchFamily="-65" charset="0"/>
        <a:ea typeface="+mn-ea"/>
        <a:cs typeface="+mn-cs"/>
        <a:sym typeface="Symbol" pitchFamily="-65" charset="2"/>
      </a:defRPr>
    </a:lvl5pPr>
    <a:lvl6pPr marL="2286000" algn="l" defTabSz="457200" rtl="0" eaLnBrk="1" latinLnBrk="0" hangingPunct="1">
      <a:defRPr sz="2000" b="1" i="1" kern="1200">
        <a:solidFill>
          <a:srgbClr val="009900"/>
        </a:solidFill>
        <a:latin typeface="Times New Roman" pitchFamily="-65" charset="0"/>
        <a:ea typeface="+mn-ea"/>
        <a:cs typeface="+mn-cs"/>
        <a:sym typeface="Symbol" pitchFamily="-65" charset="2"/>
      </a:defRPr>
    </a:lvl6pPr>
    <a:lvl7pPr marL="2743200" algn="l" defTabSz="457200" rtl="0" eaLnBrk="1" latinLnBrk="0" hangingPunct="1">
      <a:defRPr sz="2000" b="1" i="1" kern="1200">
        <a:solidFill>
          <a:srgbClr val="009900"/>
        </a:solidFill>
        <a:latin typeface="Times New Roman" pitchFamily="-65" charset="0"/>
        <a:ea typeface="+mn-ea"/>
        <a:cs typeface="+mn-cs"/>
        <a:sym typeface="Symbol" pitchFamily="-65" charset="2"/>
      </a:defRPr>
    </a:lvl7pPr>
    <a:lvl8pPr marL="3200400" algn="l" defTabSz="457200" rtl="0" eaLnBrk="1" latinLnBrk="0" hangingPunct="1">
      <a:defRPr sz="2000" b="1" i="1" kern="1200">
        <a:solidFill>
          <a:srgbClr val="009900"/>
        </a:solidFill>
        <a:latin typeface="Times New Roman" pitchFamily="-65" charset="0"/>
        <a:ea typeface="+mn-ea"/>
        <a:cs typeface="+mn-cs"/>
        <a:sym typeface="Symbol" pitchFamily="-65" charset="2"/>
      </a:defRPr>
    </a:lvl8pPr>
    <a:lvl9pPr marL="3657600" algn="l" defTabSz="457200" rtl="0" eaLnBrk="1" latinLnBrk="0" hangingPunct="1">
      <a:defRPr sz="2000" b="1" i="1" kern="1200">
        <a:solidFill>
          <a:srgbClr val="009900"/>
        </a:solidFill>
        <a:latin typeface="Times New Roman" pitchFamily="-65" charset="0"/>
        <a:ea typeface="+mn-ea"/>
        <a:cs typeface="+mn-cs"/>
        <a:sym typeface="Symbol" pitchFamily="-65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  <p:clrMru>
    <a:srgbClr val="00FF00"/>
    <a:srgbClr val="66FFFF"/>
    <a:srgbClr val="CC9900"/>
    <a:srgbClr val="CC0000"/>
    <a:srgbClr val="FFFF00"/>
    <a:srgbClr val="009900"/>
    <a:srgbClr val="00FF99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0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slide" Target="slides/slide63.xml"/><Relationship Id="rId60" Type="http://schemas.openxmlformats.org/officeDocument/2006/relationships/slide" Target="slides/slide59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74" Type="http://schemas.openxmlformats.org/officeDocument/2006/relationships/slide" Target="slides/slide73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77" Type="http://schemas.openxmlformats.org/officeDocument/2006/relationships/notesMaster" Target="notesMasters/notesMaster1.xml"/><Relationship Id="rId63" Type="http://schemas.openxmlformats.org/officeDocument/2006/relationships/slide" Target="slides/slide62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slide" Target="slides/slide70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slide" Target="slides/slide57.xml"/><Relationship Id="rId42" Type="http://schemas.openxmlformats.org/officeDocument/2006/relationships/slide" Target="slides/slide41.xml"/><Relationship Id="rId73" Type="http://schemas.openxmlformats.org/officeDocument/2006/relationships/slide" Target="slides/slide72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82" Type="http://schemas.openxmlformats.org/officeDocument/2006/relationships/viewProps" Target="viewProps.xml"/><Relationship Id="rId69" Type="http://schemas.openxmlformats.org/officeDocument/2006/relationships/slide" Target="slides/slide68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slide" Target="slides/slide56.xml"/><Relationship Id="rId59" Type="http://schemas.openxmlformats.org/officeDocument/2006/relationships/slide" Target="slides/slide58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slide" Target="slides/slide61.xml"/><Relationship Id="rId66" Type="http://schemas.openxmlformats.org/officeDocument/2006/relationships/slide" Target="slides/slide65.xml"/><Relationship Id="rId36" Type="http://schemas.openxmlformats.org/officeDocument/2006/relationships/slide" Target="slides/slide35.xml"/><Relationship Id="rId72" Type="http://schemas.openxmlformats.org/officeDocument/2006/relationships/slide" Target="slides/slide7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75" Type="http://schemas.openxmlformats.org/officeDocument/2006/relationships/slide" Target="slides/slide7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slide" Target="slides/slide64.xml"/><Relationship Id="rId67" Type="http://schemas.openxmlformats.org/officeDocument/2006/relationships/slide" Target="slides/slide66.xml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76" Type="http://schemas.openxmlformats.org/officeDocument/2006/relationships/slide" Target="slides/slide75.xml"/><Relationship Id="rId79" Type="http://schemas.openxmlformats.org/officeDocument/2006/relationships/printerSettings" Target="printerSettings/printerSettings1.bin"/><Relationship Id="rId80" Type="http://schemas.openxmlformats.org/officeDocument/2006/relationships/tags" Target="tags/tag1.xml"/><Relationship Id="rId81" Type="http://schemas.openxmlformats.org/officeDocument/2006/relationships/presProps" Target="presProps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slide" Target="slides/slide60.xml"/><Relationship Id="rId53" Type="http://schemas.openxmlformats.org/officeDocument/2006/relationships/slide" Target="slides/slide52.xml"/><Relationship Id="rId84" Type="http://schemas.openxmlformats.org/officeDocument/2006/relationships/tableStyles" Target="tableStyles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slide" Target="slides/slide67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83" Type="http://schemas.openxmlformats.org/officeDocument/2006/relationships/theme" Target="theme/theme1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78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b="0" i="0">
                <a:solidFill>
                  <a:schemeClr val="tx1"/>
                </a:solidFill>
                <a:latin typeface="Tahoma" pitchFamily="-65" charset="0"/>
              </a:defRPr>
            </a:lvl1pPr>
          </a:lstStyle>
          <a:p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b="0" i="0">
                <a:solidFill>
                  <a:schemeClr val="tx1"/>
                </a:solidFill>
                <a:latin typeface="Tahoma" pitchFamily="-65" charset="0"/>
              </a:defRPr>
            </a:lvl1pPr>
          </a:lstStyle>
          <a:p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b="0" i="0">
                <a:solidFill>
                  <a:schemeClr val="tx1"/>
                </a:solidFill>
                <a:latin typeface="Tahoma" pitchFamily="-65" charset="0"/>
              </a:defRPr>
            </a:lvl1pPr>
          </a:lstStyle>
          <a:p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b="0" i="0">
                <a:solidFill>
                  <a:schemeClr val="tx1"/>
                </a:solidFill>
                <a:latin typeface="Tahoma" pitchFamily="-65" charset="0"/>
              </a:defRPr>
            </a:lvl1pPr>
          </a:lstStyle>
          <a:p>
            <a:fld id="{4055F157-0BCD-B44E-BF76-03D5C189048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b="0" i="0">
                <a:solidFill>
                  <a:schemeClr val="tx1"/>
                </a:solidFill>
              </a:defRPr>
            </a:lvl1pPr>
          </a:lstStyle>
          <a:p>
            <a:fld id="{43C87633-A9D8-0645-BCB9-4C6FAC12F1C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6" charset="0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6" charset="0"/>
        <a:ea typeface="ＭＳ Ｐゴシック" pitchFamily="4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6" charset="0"/>
        <a:ea typeface="ＭＳ Ｐゴシック" pitchFamily="4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6" charset="0"/>
        <a:ea typeface="ＭＳ Ｐゴシック" pitchFamily="4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6" charset="0"/>
        <a:ea typeface="ＭＳ Ｐゴシック" pitchFamily="4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7B163C-9856-4B4B-811F-65E1C030274D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2000">
              <a:latin typeface="Times New Roman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559045-63B4-B444-994A-BF4CF7C38724}" type="slidenum">
              <a:rPr lang="en-US"/>
              <a:pPr/>
              <a:t>15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559045-63B4-B444-994A-BF4CF7C38724}" type="slidenum">
              <a:rPr lang="en-US"/>
              <a:pPr/>
              <a:t>17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559045-63B4-B444-994A-BF4CF7C38724}" type="slidenum">
              <a:rPr lang="en-US"/>
              <a:pPr/>
              <a:t>19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7B163C-9856-4B4B-811F-65E1C030274D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2000">
              <a:latin typeface="Times New Roman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559045-63B4-B444-994A-BF4CF7C38724}" type="slidenum">
              <a:rPr lang="en-US"/>
              <a:pPr/>
              <a:t>21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559045-63B4-B444-994A-BF4CF7C38724}" type="slidenum">
              <a:rPr lang="en-US"/>
              <a:pPr/>
              <a:t>25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559045-63B4-B444-994A-BF4CF7C38724}" type="slidenum">
              <a:rPr lang="en-US"/>
              <a:pPr/>
              <a:t>27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7B163C-9856-4B4B-811F-65E1C030274D}" type="slidenum">
              <a:rPr lang="en-US"/>
              <a:pPr/>
              <a:t>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2000">
              <a:latin typeface="Times New Roman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559045-63B4-B444-994A-BF4CF7C38724}" type="slidenum">
              <a:rPr lang="en-US"/>
              <a:pPr/>
              <a:t>32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559045-63B4-B444-994A-BF4CF7C38724}" type="slidenum">
              <a:rPr lang="en-US"/>
              <a:pPr/>
              <a:t>33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559045-63B4-B444-994A-BF4CF7C38724}" type="slidenum">
              <a:rPr lang="en-US"/>
              <a:pPr/>
              <a:t>34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559045-63B4-B444-994A-BF4CF7C38724}" type="slidenum">
              <a:rPr lang="en-US"/>
              <a:pPr/>
              <a:t>37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7B163C-9856-4B4B-811F-65E1C030274D}" type="slidenum">
              <a:rPr lang="en-US"/>
              <a:pPr/>
              <a:t>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2000">
              <a:latin typeface="Times New Roman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559045-63B4-B444-994A-BF4CF7C38724}" type="slidenum">
              <a:rPr lang="en-US"/>
              <a:pPr/>
              <a:t>42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559045-63B4-B444-994A-BF4CF7C38724}" type="slidenum">
              <a:rPr lang="en-US"/>
              <a:pPr/>
              <a:t>43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559045-63B4-B444-994A-BF4CF7C38724}" type="slidenum">
              <a:rPr lang="en-US"/>
              <a:pPr/>
              <a:t>44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559045-63B4-B444-994A-BF4CF7C38724}" type="slidenum">
              <a:rPr lang="en-US"/>
              <a:pPr/>
              <a:t>45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559045-63B4-B444-994A-BF4CF7C38724}" type="slidenum">
              <a:rPr lang="en-US"/>
              <a:pPr/>
              <a:t>48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559045-63B4-B444-994A-BF4CF7C38724}" type="slidenum">
              <a:rPr lang="en-US"/>
              <a:pPr/>
              <a:t>49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559045-63B4-B444-994A-BF4CF7C38724}" type="slidenum">
              <a:rPr lang="en-US"/>
              <a:pPr/>
              <a:t>54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559045-63B4-B444-994A-BF4CF7C38724}" type="slidenum">
              <a:rPr lang="en-US"/>
              <a:pPr/>
              <a:t>56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559045-63B4-B444-994A-BF4CF7C38724}" type="slidenum">
              <a:rPr lang="en-US"/>
              <a:pPr/>
              <a:t>62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2147888"/>
            <a:ext cx="9009063" cy="1052512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444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990600" y="1143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45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46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rgbClr val="FF9900"/>
                </a:solidFill>
                <a:latin typeface="Arial" pitchFamily="-65" charset="0"/>
                <a:ea typeface="SimSun" pitchFamily="2" charset="-122"/>
                <a:cs typeface="SimSun" pitchFamily="2" charset="-122"/>
              </a:defRPr>
            </a:lvl1pPr>
          </a:lstStyle>
          <a:p>
            <a:r>
              <a:rPr lang="en-US" altLang="zh-CN" dirty="0" smtClean="0"/>
              <a:t>CS580P: Programming Models for Emerging Platforms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rgbClr val="FF9900"/>
                </a:solidFill>
                <a:latin typeface="Arial" pitchFamily="-65" charset="0"/>
                <a:ea typeface="SimSun" pitchFamily="2" charset="-122"/>
                <a:cs typeface="SimSun" pitchFamily="2" charset="-122"/>
              </a:defRPr>
            </a:lvl1pPr>
          </a:lstStyle>
          <a:p>
            <a:r>
              <a:rPr lang="en-US" altLang="zh-CN" dirty="0" smtClean="0"/>
              <a:t>CS580P: Programming Models for Emerging Platforms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228600"/>
            <a:ext cx="20447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28600"/>
            <a:ext cx="5984875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rgbClr val="FF9900"/>
                </a:solidFill>
                <a:latin typeface="Arial" pitchFamily="-65" charset="0"/>
                <a:ea typeface="SimSun" pitchFamily="2" charset="-122"/>
                <a:cs typeface="SimSun" pitchFamily="2" charset="-122"/>
              </a:defRPr>
            </a:lvl1pPr>
          </a:lstStyle>
          <a:p>
            <a:r>
              <a:rPr lang="en-US" altLang="zh-CN" dirty="0" smtClean="0"/>
              <a:t>CS580P: Programming Models for Emerging Platforms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143000"/>
            <a:ext cx="39624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143000"/>
            <a:ext cx="39624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rgbClr val="FF9900"/>
                </a:solidFill>
                <a:latin typeface="Arial" pitchFamily="-65" charset="0"/>
                <a:ea typeface="SimSun" pitchFamily="2" charset="-122"/>
                <a:cs typeface="SimSun" pitchFamily="2" charset="-122"/>
              </a:defRPr>
            </a:lvl1pPr>
          </a:lstStyle>
          <a:p>
            <a:r>
              <a:rPr lang="en-US" altLang="zh-CN" dirty="0" smtClean="0"/>
              <a:t>CS580P: Programming Models for Emerging Platforms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rgbClr val="FF9900"/>
                </a:solidFill>
                <a:latin typeface="Arial" pitchFamily="-65" charset="0"/>
                <a:ea typeface="SimSun" pitchFamily="2" charset="-122"/>
                <a:cs typeface="SimSun" pitchFamily="2" charset="-122"/>
              </a:defRPr>
            </a:lvl1pPr>
          </a:lstStyle>
          <a:p>
            <a:r>
              <a:rPr lang="en-US" altLang="zh-CN" dirty="0" smtClean="0"/>
              <a:t>CS580P: Programming Models for Emerging Platforms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rgbClr val="FF9900"/>
                </a:solidFill>
                <a:latin typeface="Arial" pitchFamily="-65" charset="0"/>
                <a:ea typeface="SimSun" pitchFamily="2" charset="-122"/>
                <a:cs typeface="SimSun" pitchFamily="2" charset="-122"/>
              </a:defRPr>
            </a:lvl1pPr>
          </a:lstStyle>
          <a:p>
            <a:r>
              <a:rPr lang="en-US" altLang="zh-CN" dirty="0" smtClean="0"/>
              <a:t>CS580P: Programming Models for Emerging Platforms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962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143000"/>
            <a:ext cx="3962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rgbClr val="FF9900"/>
                </a:solidFill>
                <a:latin typeface="Arial" pitchFamily="-65" charset="0"/>
                <a:ea typeface="SimSun" pitchFamily="2" charset="-122"/>
                <a:cs typeface="SimSun" pitchFamily="2" charset="-122"/>
              </a:defRPr>
            </a:lvl1pPr>
          </a:lstStyle>
          <a:p>
            <a:r>
              <a:rPr lang="en-US" altLang="zh-CN" dirty="0" smtClean="0"/>
              <a:t>CS580P: Programming Models for Emerging Platforms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667000" y="62484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rgbClr val="FF9900"/>
                </a:solidFill>
                <a:latin typeface="Arial" pitchFamily="-65" charset="0"/>
                <a:ea typeface="SimSun" pitchFamily="2" charset="-122"/>
                <a:cs typeface="SimSun" pitchFamily="2" charset="-122"/>
              </a:defRPr>
            </a:lvl1pPr>
          </a:lstStyle>
          <a:p>
            <a:r>
              <a:rPr lang="en-US" altLang="zh-CN" dirty="0" smtClean="0"/>
              <a:t>CS580P: Programming Models for Emerging Platforms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rgbClr val="FF9900"/>
                </a:solidFill>
                <a:latin typeface="Arial" pitchFamily="-65" charset="0"/>
                <a:ea typeface="SimSun" pitchFamily="2" charset="-122"/>
                <a:cs typeface="SimSun" pitchFamily="2" charset="-122"/>
              </a:defRPr>
            </a:lvl1pPr>
          </a:lstStyle>
          <a:p>
            <a:r>
              <a:rPr lang="en-US" altLang="zh-CN" dirty="0" smtClean="0"/>
              <a:t>CS580P: Programming Models for Emerging Platforms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rgbClr val="FF9900"/>
                </a:solidFill>
                <a:latin typeface="Arial" pitchFamily="-65" charset="0"/>
                <a:ea typeface="SimSun" pitchFamily="2" charset="-122"/>
                <a:cs typeface="SimSun" pitchFamily="2" charset="-122"/>
              </a:defRPr>
            </a:lvl1pPr>
          </a:lstStyle>
          <a:p>
            <a:r>
              <a:rPr lang="en-US" altLang="zh-CN" dirty="0" smtClean="0"/>
              <a:t>CS580P: Programming Models for Emerging Platforms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rgbClr val="FF9900"/>
                </a:solidFill>
                <a:latin typeface="Arial" pitchFamily="-65" charset="0"/>
                <a:ea typeface="SimSun" pitchFamily="2" charset="-122"/>
                <a:cs typeface="SimSun" pitchFamily="2" charset="-122"/>
              </a:defRPr>
            </a:lvl1pPr>
          </a:lstStyle>
          <a:p>
            <a:r>
              <a:rPr lang="en-US" altLang="zh-CN" dirty="0" smtClean="0"/>
              <a:t>CS580P: Programming Models for Emerging Platforms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rgbClr val="FF9900"/>
                </a:solidFill>
                <a:latin typeface="Arial" pitchFamily="-65" charset="0"/>
                <a:ea typeface="SimSun" pitchFamily="2" charset="-122"/>
                <a:cs typeface="SimSun" pitchFamily="2" charset="-122"/>
              </a:defRPr>
            </a:lvl1pPr>
          </a:lstStyle>
          <a:p>
            <a:r>
              <a:rPr lang="en-US" altLang="zh-CN" dirty="0" smtClean="0"/>
              <a:t>CS580P: Programming Models for Emerging Platforms</a:t>
            </a: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ltGray">
          <a:xfrm>
            <a:off x="379413" y="477838"/>
            <a:ext cx="438150" cy="2841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kumimoji="1" lang="en-US" sz="2400" b="0" i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ltGray">
          <a:xfrm>
            <a:off x="762000" y="477838"/>
            <a:ext cx="328613" cy="2841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kumimoji="1" lang="en-US" sz="2400" b="0" i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ltGray">
          <a:xfrm>
            <a:off x="503238" y="900113"/>
            <a:ext cx="422275" cy="2841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kumimoji="1" lang="en-US" sz="2400" b="0" i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ltGray">
          <a:xfrm>
            <a:off x="838200" y="935038"/>
            <a:ext cx="368300" cy="2841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kumimoji="1" lang="en-US" sz="2400" b="0" i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ltGray">
          <a:xfrm>
            <a:off x="127000" y="701675"/>
            <a:ext cx="560388" cy="254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kumimoji="1" lang="en-US" sz="2400" b="0" i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gray">
          <a:xfrm>
            <a:off x="762000" y="479425"/>
            <a:ext cx="31750" cy="6318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kumimoji="1" lang="en-US" sz="2400" b="0" i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gray">
          <a:xfrm>
            <a:off x="404813" y="927100"/>
            <a:ext cx="8226425" cy="746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kumimoji="1" lang="en-US" sz="2400" b="0" i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7930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43000"/>
            <a:ext cx="8077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rgbClr val="FF9900"/>
                </a:solidFill>
                <a:latin typeface="Arial" pitchFamily="-65" charset="0"/>
                <a:ea typeface="SimSun" pitchFamily="2" charset="-122"/>
                <a:cs typeface="SimSun" pitchFamily="2" charset="-122"/>
              </a:defRPr>
            </a:lvl1pPr>
          </a:lstStyle>
          <a:p>
            <a:r>
              <a:rPr lang="en-US" altLang="zh-CN" dirty="0" smtClean="0"/>
              <a:t>CS580P: Programming Models for Emerging Platforms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+mj-lt"/>
          <a:ea typeface="ＭＳ Ｐゴシック" pitchFamily="-28" charset="-128"/>
          <a:cs typeface="ＭＳ Ｐゴシック" pitchFamily="-28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Comic Sans MS" pitchFamily="46" charset="0"/>
          <a:ea typeface="ＭＳ Ｐゴシック" pitchFamily="-28" charset="-128"/>
          <a:cs typeface="ＭＳ Ｐゴシック" pitchFamily="-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Comic Sans MS" pitchFamily="46" charset="0"/>
          <a:ea typeface="ＭＳ Ｐゴシック" pitchFamily="-28" charset="-128"/>
          <a:cs typeface="ＭＳ Ｐゴシック" pitchFamily="-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Comic Sans MS" pitchFamily="46" charset="0"/>
          <a:ea typeface="ＭＳ Ｐゴシック" pitchFamily="-28" charset="-128"/>
          <a:cs typeface="ＭＳ Ｐゴシック" pitchFamily="-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Comic Sans MS" pitchFamily="46" charset="0"/>
          <a:ea typeface="ＭＳ Ｐゴシック" pitchFamily="-28" charset="-128"/>
          <a:cs typeface="ＭＳ Ｐゴシック" pitchFamily="-2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Comic Sans MS" pitchFamily="4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Comic Sans MS" pitchFamily="4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Comic Sans MS" pitchFamily="4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Comic Sans MS" pitchFamily="4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-65" charset="2"/>
        <a:buBlip>
          <a:blip r:embed="rId14"/>
        </a:buBlip>
        <a:defRPr sz="2800">
          <a:solidFill>
            <a:schemeClr val="tx1"/>
          </a:solidFill>
          <a:latin typeface="+mn-lt"/>
          <a:ea typeface="ＭＳ Ｐゴシック" pitchFamily="-28" charset="-128"/>
          <a:cs typeface="ＭＳ Ｐゴシック" pitchFamily="-2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65" charset="2"/>
        <a:buChar char="¬"/>
        <a:defRPr sz="2600">
          <a:solidFill>
            <a:schemeClr val="tx1"/>
          </a:solidFill>
          <a:latin typeface="+mn-lt"/>
          <a:ea typeface="ＭＳ Ｐゴシック" pitchFamily="4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29000"/>
        </a:buClr>
        <a:buSzPct val="55000"/>
        <a:buFont typeface="Wingdings" pitchFamily="-65" charset="2"/>
        <a:buChar char="v"/>
        <a:defRPr sz="2400">
          <a:solidFill>
            <a:schemeClr val="tx1"/>
          </a:solidFill>
          <a:latin typeface="+mn-lt"/>
          <a:ea typeface="ＭＳ Ｐゴシック" pitchFamily="4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-65" charset="2"/>
        <a:buChar char="n"/>
        <a:defRPr sz="2000">
          <a:solidFill>
            <a:schemeClr val="tx1"/>
          </a:solidFill>
          <a:latin typeface="+mn-lt"/>
          <a:ea typeface="ＭＳ Ｐゴシック" pitchFamily="4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65" charset="2"/>
        <a:buChar char="n"/>
        <a:defRPr sz="2000">
          <a:solidFill>
            <a:schemeClr val="tx1"/>
          </a:solidFill>
          <a:latin typeface="+mn-lt"/>
          <a:ea typeface="ＭＳ Ｐゴシック" pitchFamily="4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46" charset="2"/>
        <a:buChar char="n"/>
        <a:defRPr sz="2000">
          <a:solidFill>
            <a:schemeClr val="tx1"/>
          </a:solidFill>
          <a:latin typeface="+mn-lt"/>
          <a:ea typeface="ＭＳ Ｐゴシック" pitchFamily="4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46" charset="2"/>
        <a:buChar char="n"/>
        <a:defRPr sz="2000">
          <a:solidFill>
            <a:schemeClr val="tx1"/>
          </a:solidFill>
          <a:latin typeface="+mn-lt"/>
          <a:ea typeface="ＭＳ Ｐゴシック" pitchFamily="4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46" charset="2"/>
        <a:buChar char="n"/>
        <a:defRPr sz="2000">
          <a:solidFill>
            <a:schemeClr val="tx1"/>
          </a:solidFill>
          <a:latin typeface="+mn-lt"/>
          <a:ea typeface="ＭＳ Ｐゴシック" pitchFamily="4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46" charset="2"/>
        <a:buChar char="n"/>
        <a:defRPr sz="2000">
          <a:solidFill>
            <a:schemeClr val="tx1"/>
          </a:solidFill>
          <a:latin typeface="+mn-lt"/>
          <a:ea typeface="ＭＳ Ｐゴシック" pitchFamily="4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828800"/>
            <a:ext cx="8382000" cy="762000"/>
          </a:xfrm>
        </p:spPr>
        <p:txBody>
          <a:bodyPr/>
          <a:lstStyle/>
          <a:p>
            <a:pPr algn="ctr" eaLnBrk="1" hangingPunct="1"/>
            <a:r>
              <a:rPr lang="en-US" sz="3200" dirty="0" smtClean="0">
                <a:ea typeface="ＭＳ Ｐゴシック" pitchFamily="-65" charset="-128"/>
                <a:cs typeface="ＭＳ Ｐゴシック" pitchFamily="-65" charset="-128"/>
              </a:rPr>
              <a:t>Task Types for Pervasive Atomicity</a:t>
            </a:r>
            <a:endParaRPr lang="en-US" sz="3200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1143000" y="3429000"/>
            <a:ext cx="7315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r>
              <a:rPr lang="en-US" b="0" i="0" dirty="0" err="1" smtClean="0">
                <a:solidFill>
                  <a:schemeClr val="tx1"/>
                </a:solidFill>
                <a:latin typeface="Arial" pitchFamily="-65" charset="0"/>
              </a:rPr>
              <a:t>Aditya</a:t>
            </a:r>
            <a:r>
              <a:rPr lang="en-US" b="0" i="0" dirty="0" smtClean="0">
                <a:solidFill>
                  <a:schemeClr val="tx1"/>
                </a:solidFill>
                <a:latin typeface="Arial" pitchFamily="-65" charset="0"/>
              </a:rPr>
              <a:t> </a:t>
            </a:r>
            <a:r>
              <a:rPr lang="en-US" b="0" i="0" dirty="0" err="1" smtClean="0">
                <a:solidFill>
                  <a:schemeClr val="tx1"/>
                </a:solidFill>
                <a:latin typeface="Arial" pitchFamily="-65" charset="0"/>
              </a:rPr>
              <a:t>Kulkarni</a:t>
            </a:r>
            <a:r>
              <a:rPr lang="en-US" b="0" i="0" dirty="0" smtClean="0">
                <a:solidFill>
                  <a:schemeClr val="tx1"/>
                </a:solidFill>
                <a:latin typeface="Arial" pitchFamily="-65" charset="0"/>
              </a:rPr>
              <a:t>, </a:t>
            </a:r>
            <a:r>
              <a:rPr lang="en-US" i="0" dirty="0" smtClean="0">
                <a:solidFill>
                  <a:schemeClr val="tx1"/>
                </a:solidFill>
                <a:latin typeface="Arial" pitchFamily="-65" charset="0"/>
              </a:rPr>
              <a:t>Yu David Liu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r>
              <a:rPr lang="en-US" b="0" i="0" dirty="0" smtClean="0">
                <a:solidFill>
                  <a:schemeClr val="tx1"/>
                </a:solidFill>
                <a:latin typeface="Arial" pitchFamily="-65" charset="0"/>
              </a:rPr>
              <a:t>State University of New York at Binghamton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r>
              <a:rPr lang="en-US" b="0" i="0" dirty="0" smtClean="0">
                <a:solidFill>
                  <a:schemeClr val="tx1"/>
                </a:solidFill>
                <a:latin typeface="Arial" pitchFamily="-65" charset="0"/>
              </a:rPr>
              <a:t>&amp;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r>
              <a:rPr lang="en-US" b="0" i="0" dirty="0" smtClean="0">
                <a:solidFill>
                  <a:schemeClr val="tx1"/>
                </a:solidFill>
                <a:latin typeface="Arial" pitchFamily="-65" charset="0"/>
              </a:rPr>
              <a:t>Scott Smith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r>
              <a:rPr lang="en-US" b="0" i="0" dirty="0" smtClean="0">
                <a:solidFill>
                  <a:schemeClr val="tx1"/>
                </a:solidFill>
                <a:latin typeface="Arial" pitchFamily="-65" charset="0"/>
              </a:rPr>
              <a:t>Johns Hopkins University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endParaRPr lang="en-US" b="0" i="0" dirty="0" smtClean="0">
              <a:solidFill>
                <a:schemeClr val="tx1"/>
              </a:solidFill>
              <a:latin typeface="Arial" pitchFamily="-65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endParaRPr lang="en-US" sz="3000" b="0" i="0" dirty="0" smtClean="0">
              <a:solidFill>
                <a:srgbClr val="FF0000"/>
              </a:solidFill>
              <a:latin typeface="Arial" pitchFamily="-65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b="0" i="0" dirty="0" smtClean="0">
                <a:solidFill>
                  <a:srgbClr val="FF0000"/>
                </a:solidFill>
                <a:latin typeface="Arial" pitchFamily="-65" charset="0"/>
              </a:rPr>
              <a:t>October 2010 @OOPSLA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endParaRPr lang="en-US" b="0" i="0" dirty="0">
              <a:solidFill>
                <a:srgbClr val="FF0000"/>
              </a:solidFill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76400" y="1752600"/>
            <a:ext cx="12192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1752600"/>
            <a:ext cx="1600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1752600"/>
            <a:ext cx="12192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715000" y="1752600"/>
            <a:ext cx="2362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14400" y="1752600"/>
            <a:ext cx="762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14400" y="3124200"/>
            <a:ext cx="3048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62400" y="3124200"/>
            <a:ext cx="12192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181600" y="3124200"/>
            <a:ext cx="28956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86514" y="1219200"/>
            <a:ext cx="1123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thread 1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86514" y="2647890"/>
            <a:ext cx="1147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thread 2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600200" y="6172200"/>
            <a:ext cx="6096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419600" y="6172200"/>
            <a:ext cx="533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86000" y="6096000"/>
            <a:ext cx="20729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atomic execution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71920" y="6096000"/>
            <a:ext cx="25718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non-atomic execution</a:t>
            </a:r>
            <a:endParaRPr lang="en-US" b="0" dirty="0">
              <a:solidFill>
                <a:srgbClr val="0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553200" y="4705290"/>
            <a:ext cx="1447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6629400" y="4705290"/>
            <a:ext cx="12964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execution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28800" y="4191000"/>
            <a:ext cx="4253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What’s programmer’s intention here?</a:t>
            </a:r>
          </a:p>
        </p:txBody>
      </p:sp>
      <p:sp>
        <p:nvSpPr>
          <p:cNvPr id="29" name="Title 4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685800"/>
          </a:xfrm>
        </p:spPr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The Problems of Atomic Blocks (II)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 rot="16200000" flipH="1">
            <a:off x="1066801" y="2057400"/>
            <a:ext cx="2286000" cy="2133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rot="5400000">
            <a:off x="2324100" y="3086100"/>
            <a:ext cx="23622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rot="10800000" flipV="1">
            <a:off x="3733800" y="2057400"/>
            <a:ext cx="3048000" cy="2209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371600" y="3429000"/>
            <a:ext cx="1600200" cy="838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10800000" flipV="1">
            <a:off x="4267200" y="3429000"/>
            <a:ext cx="2895602" cy="762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14400" y="3124200"/>
            <a:ext cx="3048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62400" y="3124200"/>
            <a:ext cx="12192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181600" y="3124200"/>
            <a:ext cx="28956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28800" y="4191000"/>
            <a:ext cx="4253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What’s programmer’s intention here?</a:t>
            </a:r>
          </a:p>
        </p:txBody>
      </p:sp>
      <p:sp>
        <p:nvSpPr>
          <p:cNvPr id="29" name="Title 4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685800"/>
          </a:xfrm>
        </p:spPr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The Problems of Atomic Blocks (II)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1371600" y="3429000"/>
            <a:ext cx="1600200" cy="838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10800000" flipV="1">
            <a:off x="4267200" y="3429000"/>
            <a:ext cx="2895602" cy="762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914400" y="1504890"/>
            <a:ext cx="7162800" cy="1619310"/>
            <a:chOff x="914400" y="1504890"/>
            <a:chExt cx="7162800" cy="1619310"/>
          </a:xfrm>
        </p:grpSpPr>
        <p:sp>
          <p:nvSpPr>
            <p:cNvPr id="35" name="Left Brace 34"/>
            <p:cNvSpPr/>
            <p:nvPr/>
          </p:nvSpPr>
          <p:spPr bwMode="auto">
            <a:xfrm rot="5400000">
              <a:off x="3924300" y="-1028700"/>
              <a:ext cx="1143000" cy="7162800"/>
            </a:xfrm>
            <a:prstGeom prst="leftBrace">
              <a:avLst>
                <a:gd name="adj1" fmla="val 47336"/>
                <a:gd name="adj2" fmla="val 48475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46" charset="0"/>
                <a:sym typeface="Symbol" pitchFamily="46" charset="2"/>
              </a:endParaRPr>
            </a:p>
          </p:txBody>
        </p:sp>
        <p:sp>
          <p:nvSpPr>
            <p:cNvPr id="32" name="Left Brace 31"/>
            <p:cNvSpPr/>
            <p:nvPr/>
          </p:nvSpPr>
          <p:spPr bwMode="auto">
            <a:xfrm rot="5400000">
              <a:off x="4381500" y="2324100"/>
              <a:ext cx="381000" cy="1219200"/>
            </a:xfrm>
            <a:prstGeom prst="leftBrac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46" charset="0"/>
                <a:sym typeface="Symbol" pitchFamily="46" charset="2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91000" y="2343090"/>
              <a:ext cx="87583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0" dirty="0" smtClean="0">
                  <a:solidFill>
                    <a:srgbClr val="000000"/>
                  </a:solidFill>
                </a:rPr>
                <a:t>5 lines</a:t>
              </a:r>
              <a:endParaRPr lang="en-US" b="0" i="0" dirty="0">
                <a:solidFill>
                  <a:srgbClr val="0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114800" y="1504890"/>
              <a:ext cx="98967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0" dirty="0" smtClean="0">
                  <a:solidFill>
                    <a:srgbClr val="000000"/>
                  </a:solidFill>
                </a:rPr>
                <a:t>50 lines</a:t>
              </a:r>
              <a:endParaRPr lang="en-US" b="0" i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990600" y="4800600"/>
            <a:ext cx="7696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“After carefully perusing 45 lines of code, I decide they are harmless to be outside atomic blocks, because:</a:t>
            </a:r>
          </a:p>
          <a:p>
            <a:pPr marL="457200" indent="-457200">
              <a:spcBef>
                <a:spcPts val="0"/>
              </a:spcBef>
              <a:buAutoNum type="arabicParenR"/>
            </a:pPr>
            <a:r>
              <a:rPr lang="en-US" b="0" dirty="0" smtClean="0">
                <a:solidFill>
                  <a:srgbClr val="000000"/>
                </a:solidFill>
              </a:rPr>
              <a:t>they never involve in interleaving, or</a:t>
            </a:r>
          </a:p>
          <a:p>
            <a:pPr marL="457200" indent="-457200">
              <a:spcBef>
                <a:spcPts val="0"/>
              </a:spcBef>
              <a:buAutoNum type="arabicParenR"/>
            </a:pPr>
            <a:r>
              <a:rPr lang="en-US" b="0" dirty="0" smtClean="0">
                <a:solidFill>
                  <a:srgbClr val="000000"/>
                </a:solidFill>
              </a:rPr>
              <a:t>interleaving never changes their observable behavior, or</a:t>
            </a:r>
          </a:p>
          <a:p>
            <a:pPr marL="457200" indent="-457200">
              <a:spcBef>
                <a:spcPts val="0"/>
              </a:spcBef>
              <a:buAutoNum type="arabicParenR"/>
            </a:pPr>
            <a:r>
              <a:rPr lang="en-US" b="0" dirty="0" smtClean="0">
                <a:solidFill>
                  <a:srgbClr val="000000"/>
                </a:solidFill>
              </a:rPr>
              <a:t>interleaving changes their behavior that I expect”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14400" y="3124200"/>
            <a:ext cx="3048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62400" y="3124200"/>
            <a:ext cx="12192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181600" y="3124200"/>
            <a:ext cx="28956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28800" y="4191000"/>
            <a:ext cx="4253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What’s programmer’s intention here?</a:t>
            </a:r>
          </a:p>
        </p:txBody>
      </p:sp>
      <p:sp>
        <p:nvSpPr>
          <p:cNvPr id="29" name="Title 4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685800"/>
          </a:xfrm>
        </p:spPr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The Problems of Atomic Blocks (II)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1371600" y="3429000"/>
            <a:ext cx="1600200" cy="838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10800000" flipV="1">
            <a:off x="4267200" y="3429000"/>
            <a:ext cx="2895602" cy="762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pSp>
        <p:nvGrpSpPr>
          <p:cNvPr id="2" name="Group 37"/>
          <p:cNvGrpSpPr/>
          <p:nvPr/>
        </p:nvGrpSpPr>
        <p:grpSpPr>
          <a:xfrm>
            <a:off x="914400" y="1504890"/>
            <a:ext cx="7162800" cy="1619310"/>
            <a:chOff x="914400" y="1504890"/>
            <a:chExt cx="7162800" cy="1619310"/>
          </a:xfrm>
        </p:grpSpPr>
        <p:sp>
          <p:nvSpPr>
            <p:cNvPr id="35" name="Left Brace 34"/>
            <p:cNvSpPr/>
            <p:nvPr/>
          </p:nvSpPr>
          <p:spPr bwMode="auto">
            <a:xfrm rot="5400000">
              <a:off x="3924300" y="-1028700"/>
              <a:ext cx="1143000" cy="7162800"/>
            </a:xfrm>
            <a:prstGeom prst="leftBrace">
              <a:avLst>
                <a:gd name="adj1" fmla="val 47336"/>
                <a:gd name="adj2" fmla="val 48475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46" charset="0"/>
                <a:sym typeface="Symbol" pitchFamily="46" charset="2"/>
              </a:endParaRPr>
            </a:p>
          </p:txBody>
        </p:sp>
        <p:sp>
          <p:nvSpPr>
            <p:cNvPr id="32" name="Left Brace 31"/>
            <p:cNvSpPr/>
            <p:nvPr/>
          </p:nvSpPr>
          <p:spPr bwMode="auto">
            <a:xfrm rot="5400000">
              <a:off x="4381500" y="2324100"/>
              <a:ext cx="381000" cy="1219200"/>
            </a:xfrm>
            <a:prstGeom prst="leftBrac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46" charset="0"/>
                <a:sym typeface="Symbol" pitchFamily="46" charset="2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91000" y="2343090"/>
              <a:ext cx="87583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0" dirty="0" smtClean="0">
                  <a:solidFill>
                    <a:srgbClr val="000000"/>
                  </a:solidFill>
                </a:rPr>
                <a:t>5 lines</a:t>
              </a:r>
              <a:endParaRPr lang="en-US" b="0" i="0" dirty="0">
                <a:solidFill>
                  <a:srgbClr val="0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62400" y="1504890"/>
              <a:ext cx="15667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0" dirty="0" smtClean="0">
                  <a:solidFill>
                    <a:srgbClr val="FF0000"/>
                  </a:solidFill>
                </a:rPr>
                <a:t>500,000 lines</a:t>
              </a:r>
              <a:endParaRPr lang="en-US" b="0" i="0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990600" y="4800600"/>
            <a:ext cx="7696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“After carefully perusing </a:t>
            </a:r>
            <a:r>
              <a:rPr lang="en-US" b="0" dirty="0" smtClean="0">
                <a:solidFill>
                  <a:srgbClr val="FF0000"/>
                </a:solidFill>
              </a:rPr>
              <a:t>499,995</a:t>
            </a:r>
            <a:r>
              <a:rPr lang="en-US" b="0" dirty="0" smtClean="0">
                <a:solidFill>
                  <a:srgbClr val="000000"/>
                </a:solidFill>
              </a:rPr>
              <a:t> lines of code, I decide they are harmless to be outside atomic blocks, because:</a:t>
            </a:r>
          </a:p>
          <a:p>
            <a:pPr marL="457200" indent="-457200">
              <a:spcBef>
                <a:spcPts val="0"/>
              </a:spcBef>
              <a:buAutoNum type="arabicParenR"/>
            </a:pPr>
            <a:r>
              <a:rPr lang="en-US" b="0" dirty="0" smtClean="0">
                <a:solidFill>
                  <a:srgbClr val="000000"/>
                </a:solidFill>
              </a:rPr>
              <a:t>they never involve in interleaving, or</a:t>
            </a:r>
          </a:p>
          <a:p>
            <a:pPr marL="457200" indent="-457200">
              <a:spcBef>
                <a:spcPts val="0"/>
              </a:spcBef>
              <a:buAutoNum type="arabicParenR"/>
            </a:pPr>
            <a:r>
              <a:rPr lang="en-US" b="0" dirty="0" smtClean="0">
                <a:solidFill>
                  <a:srgbClr val="000000"/>
                </a:solidFill>
              </a:rPr>
              <a:t>interleaving never changes their observable behavior, or</a:t>
            </a:r>
          </a:p>
          <a:p>
            <a:pPr marL="457200" indent="-457200">
              <a:spcBef>
                <a:spcPts val="0"/>
              </a:spcBef>
              <a:buAutoNum type="arabicParenR"/>
            </a:pPr>
            <a:r>
              <a:rPr lang="en-US" b="0" dirty="0" smtClean="0">
                <a:solidFill>
                  <a:srgbClr val="000000"/>
                </a:solidFill>
              </a:rPr>
              <a:t>interleaving changes their behavior that I expect”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The Problems of Atomic Blocks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76400" y="1752600"/>
            <a:ext cx="12192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1752600"/>
            <a:ext cx="1600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1752600"/>
            <a:ext cx="12192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715000" y="1752600"/>
            <a:ext cx="2362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14400" y="1752600"/>
            <a:ext cx="762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14400" y="3124200"/>
            <a:ext cx="3048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62400" y="3124200"/>
            <a:ext cx="12192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181600" y="3124200"/>
            <a:ext cx="28956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86514" y="1219200"/>
            <a:ext cx="1123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thread 1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86514" y="2647890"/>
            <a:ext cx="1147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thread 2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600200" y="6172200"/>
            <a:ext cx="6096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419600" y="6172200"/>
            <a:ext cx="533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86000" y="6096000"/>
            <a:ext cx="20729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atomic execution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71920" y="6096000"/>
            <a:ext cx="25718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non-atomic execution</a:t>
            </a:r>
            <a:endParaRPr lang="en-US" b="0" dirty="0">
              <a:solidFill>
                <a:srgbClr val="0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553200" y="4705290"/>
            <a:ext cx="1447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6629400" y="4705290"/>
            <a:ext cx="12964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execution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64315" y="4191000"/>
            <a:ext cx="488095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perhaps this island-building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 language abstraction should be abandoned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Let’s Be Audacious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14400" y="1752600"/>
            <a:ext cx="71628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86514" y="1219200"/>
            <a:ext cx="1123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thread 1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86514" y="2647890"/>
            <a:ext cx="1147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thread 2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600200" y="6172200"/>
            <a:ext cx="6096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86000" y="6096000"/>
            <a:ext cx="20729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atomic execution</a:t>
            </a:r>
            <a:endParaRPr lang="en-US" b="0" dirty="0">
              <a:solidFill>
                <a:srgbClr val="0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553200" y="4705290"/>
            <a:ext cx="1447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6629400" y="4705290"/>
            <a:ext cx="12964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execution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3276600"/>
            <a:ext cx="71628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You Ask…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66800"/>
            <a:ext cx="8229600" cy="54864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000000"/>
                </a:solidFill>
                <a:ea typeface="ＭＳ Ｐゴシック" pitchFamily="-65" charset="-128"/>
                <a:cs typeface="ＭＳ Ｐゴシック" pitchFamily="-65" charset="-128"/>
              </a:rPr>
              <a:t>Question 1: wouldn’t threads accessing “exclusive resources” end up waiting each other for a long </a:t>
            </a:r>
            <a:r>
              <a:rPr lang="en-US" sz="2400" dirty="0" smtClean="0">
                <a:solidFill>
                  <a:srgbClr val="000000"/>
                </a:solidFill>
                <a:ea typeface="ＭＳ Ｐゴシック" pitchFamily="-65" charset="-128"/>
                <a:cs typeface="ＭＳ Ｐゴシック" pitchFamily="-65" charset="-128"/>
              </a:rPr>
              <a:t>time (or </a:t>
            </a:r>
            <a:r>
              <a:rPr lang="en-US" sz="2400" dirty="0" smtClean="0">
                <a:solidFill>
                  <a:srgbClr val="000000"/>
                </a:solidFill>
                <a:ea typeface="ＭＳ Ｐゴシック" pitchFamily="-65" charset="-128"/>
                <a:cs typeface="ＭＳ Ｐゴシック" pitchFamily="-65" charset="-128"/>
              </a:rPr>
              <a:t>rolling back a lot)</a:t>
            </a:r>
            <a:r>
              <a:rPr lang="en-US" sz="2400" dirty="0" smtClean="0">
                <a:solidFill>
                  <a:srgbClr val="000000"/>
                </a:solidFill>
                <a:ea typeface="ＭＳ Ｐゴシック" pitchFamily="-65" charset="-128"/>
                <a:cs typeface="ＭＳ Ｐゴシック" pitchFamily="-65" charset="-128"/>
              </a:rPr>
              <a:t>?</a:t>
            </a:r>
            <a:endParaRPr lang="en-US" sz="2400" dirty="0" smtClean="0">
              <a:solidFill>
                <a:srgbClr val="000000"/>
              </a:solidFill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/>
            <a:r>
              <a:rPr lang="en-US" sz="2400" dirty="0" smtClean="0">
                <a:solidFill>
                  <a:srgbClr val="BFBFBF"/>
                </a:solidFill>
                <a:ea typeface="ＭＳ Ｐゴシック" pitchFamily="-65" charset="-128"/>
                <a:cs typeface="ＭＳ Ｐゴシック" pitchFamily="-65" charset="-128"/>
              </a:rPr>
              <a:t>Question 2: familiar Java-like communication/sharing patterns, such as rendezvous?</a:t>
            </a:r>
          </a:p>
          <a:p>
            <a:pPr eaLnBrk="1" hangingPunct="1"/>
            <a:r>
              <a:rPr lang="en-US" sz="2400" dirty="0" smtClean="0">
                <a:solidFill>
                  <a:srgbClr val="BFBFBF"/>
                </a:solidFill>
                <a:ea typeface="ＭＳ Ｐゴシック" pitchFamily="-65" charset="-128"/>
                <a:cs typeface="ＭＳ Ｐゴシック" pitchFamily="-65" charset="-128"/>
              </a:rPr>
              <a:t>Question 3: “pervasive atomicity”??? You mean “pervasive run-time locks/transactions?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Atomicity Break Points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14400" y="1752600"/>
            <a:ext cx="71628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86514" y="1219200"/>
            <a:ext cx="1123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thread 1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86514" y="2647890"/>
            <a:ext cx="1147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thread 2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600200" y="6172200"/>
            <a:ext cx="6096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86000" y="6096000"/>
            <a:ext cx="20729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atomic execution</a:t>
            </a:r>
            <a:endParaRPr lang="en-US" b="0" dirty="0">
              <a:solidFill>
                <a:srgbClr val="0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553200" y="4705290"/>
            <a:ext cx="1447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6629400" y="4705290"/>
            <a:ext cx="12964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execution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3276600"/>
            <a:ext cx="71628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81400" y="1752600"/>
            <a:ext cx="76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114800" y="1752600"/>
            <a:ext cx="76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724400" y="3276600"/>
            <a:ext cx="76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800600" y="6019800"/>
            <a:ext cx="76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81600" y="6153090"/>
            <a:ext cx="27827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atomicity breaking point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334000" y="3276600"/>
            <a:ext cx="76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2607" y="4038600"/>
            <a:ext cx="559216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pervasive atomicity: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every line of code still lives in SOME atomic zone!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You Ask…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66800"/>
            <a:ext cx="8229600" cy="54864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BFBFBF"/>
                </a:solidFill>
                <a:ea typeface="ＭＳ Ｐゴシック" pitchFamily="-65" charset="-128"/>
                <a:cs typeface="ＭＳ Ｐゴシック" pitchFamily="-65" charset="-128"/>
              </a:rPr>
              <a:t>Question 1: wouldn’t threads accessing “exclusive resources” end up waiting each other for a long time</a:t>
            </a:r>
            <a:r>
              <a:rPr lang="en-US" sz="2400" dirty="0" smtClean="0">
                <a:solidFill>
                  <a:srgbClr val="BFBFBF"/>
                </a:solidFill>
                <a:ea typeface="ＭＳ Ｐゴシック" pitchFamily="-65" charset="-128"/>
                <a:cs typeface="ＭＳ Ｐゴシック" pitchFamily="-65" charset="-128"/>
              </a:rPr>
              <a:t>?</a:t>
            </a:r>
            <a:r>
              <a:rPr lang="en-US" sz="2400" dirty="0" smtClean="0">
                <a:solidFill>
                  <a:srgbClr val="000000"/>
                </a:solidFill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a typeface="ＭＳ Ｐゴシック" pitchFamily="-65" charset="-128"/>
                <a:cs typeface="ＭＳ Ｐゴシック" pitchFamily="-65" charset="-128"/>
              </a:rPr>
              <a:t>(or rolling back a lot)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  <a:ea typeface="ＭＳ Ｐゴシック" pitchFamily="-65" charset="-128"/>
                <a:cs typeface="ＭＳ Ｐゴシック" pitchFamily="-65" charset="-128"/>
              </a:rPr>
              <a:t>Question 2: : familiar Java-like communication/sharing patterns, such as rendezvous?</a:t>
            </a:r>
          </a:p>
          <a:p>
            <a:pPr eaLnBrk="1" hangingPunct="1"/>
            <a:r>
              <a:rPr lang="en-US" sz="2400" dirty="0" smtClean="0">
                <a:solidFill>
                  <a:srgbClr val="BFBFBF"/>
                </a:solidFill>
                <a:ea typeface="ＭＳ Ｐゴシック" pitchFamily="-65" charset="-128"/>
                <a:cs typeface="ＭＳ Ｐゴシック" pitchFamily="-65" charset="-128"/>
              </a:rPr>
              <a:t>Question 3: “pervasive atomicity”??? You mean “pervasive run-time locks/transactions?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Shared Access as Atomicity Break Points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14400" y="1752600"/>
            <a:ext cx="71628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86514" y="1219200"/>
            <a:ext cx="1123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thread 1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86514" y="2647890"/>
            <a:ext cx="1147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thread 2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600200" y="6172200"/>
            <a:ext cx="6096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86000" y="6096000"/>
            <a:ext cx="20729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atomic execution</a:t>
            </a:r>
            <a:endParaRPr lang="en-US" b="0" dirty="0">
              <a:solidFill>
                <a:srgbClr val="0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553200" y="4705290"/>
            <a:ext cx="1447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6629400" y="4705290"/>
            <a:ext cx="12964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execution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3276600"/>
            <a:ext cx="71628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81400" y="1752600"/>
            <a:ext cx="76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114800" y="1752600"/>
            <a:ext cx="76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724400" y="3276600"/>
            <a:ext cx="76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800600" y="6019800"/>
            <a:ext cx="76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81600" y="6153090"/>
            <a:ext cx="27827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atomicity breaking point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334000" y="3276600"/>
            <a:ext cx="76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999345" y="3810000"/>
            <a:ext cx="5398529" cy="1314510"/>
            <a:chOff x="999345" y="3810000"/>
            <a:chExt cx="5398529" cy="1314510"/>
          </a:xfrm>
        </p:grpSpPr>
        <p:cxnSp>
          <p:nvCxnSpPr>
            <p:cNvPr id="19" name="Straight Arrow Connector 18"/>
            <p:cNvCxnSpPr>
              <a:stCxn id="15" idx="2"/>
            </p:cNvCxnSpPr>
            <p:nvPr/>
          </p:nvCxnSpPr>
          <p:spPr bwMode="auto">
            <a:xfrm rot="5400000">
              <a:off x="3409950" y="3295650"/>
              <a:ext cx="838200" cy="18669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7" name="Rectangle 26"/>
            <p:cNvSpPr/>
            <p:nvPr/>
          </p:nvSpPr>
          <p:spPr>
            <a:xfrm>
              <a:off x="999345" y="4705290"/>
              <a:ext cx="225127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start shared access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18" idx="2"/>
            </p:cNvCxnSpPr>
            <p:nvPr/>
          </p:nvCxnSpPr>
          <p:spPr bwMode="auto">
            <a:xfrm rot="16200000" flipH="1">
              <a:off x="5010150" y="4171950"/>
              <a:ext cx="914400" cy="1905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33" name="Rectangle 32"/>
            <p:cNvSpPr/>
            <p:nvPr/>
          </p:nvSpPr>
          <p:spPr>
            <a:xfrm>
              <a:off x="4232255" y="4724400"/>
              <a:ext cx="216561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shared access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You Ask…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66800"/>
            <a:ext cx="8229600" cy="54864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BFBFBF"/>
                </a:solidFill>
                <a:ea typeface="ＭＳ Ｐゴシック" pitchFamily="-65" charset="-128"/>
                <a:cs typeface="ＭＳ Ｐゴシック" pitchFamily="-65" charset="-128"/>
              </a:rPr>
              <a:t>Question 1: wouldn’t threads accessing “exclusive resources” end up waiting each other for a long </a:t>
            </a:r>
            <a:r>
              <a:rPr lang="en-US" sz="2400" dirty="0" smtClean="0">
                <a:solidFill>
                  <a:srgbClr val="BFBFBF"/>
                </a:solidFill>
                <a:ea typeface="ＭＳ Ｐゴシック" pitchFamily="-65" charset="-128"/>
                <a:cs typeface="ＭＳ Ｐゴシック" pitchFamily="-65" charset="-128"/>
              </a:rPr>
              <a:t>time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a typeface="ＭＳ Ｐゴシック" pitchFamily="-65" charset="-128"/>
                <a:cs typeface="ＭＳ Ｐゴシック" pitchFamily="-65" charset="-128"/>
              </a:rPr>
              <a:t>(or rolling back a lot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a typeface="ＭＳ Ｐゴシック" pitchFamily="-65" charset="-128"/>
                <a:cs typeface="ＭＳ Ｐゴシック" pitchFamily="-65" charset="-128"/>
              </a:rPr>
              <a:t>)?</a:t>
            </a:r>
            <a:endParaRPr lang="en-US" sz="2400" dirty="0" smtClean="0">
              <a:solidFill>
                <a:srgbClr val="BFBFBF"/>
              </a:solidFill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/>
            <a:r>
              <a:rPr lang="en-US" sz="2400" dirty="0" smtClean="0">
                <a:solidFill>
                  <a:srgbClr val="BFBFBF"/>
                </a:solidFill>
                <a:ea typeface="ＭＳ Ｐゴシック" pitchFamily="-65" charset="-128"/>
                <a:cs typeface="ＭＳ Ｐゴシック" pitchFamily="-65" charset="-128"/>
              </a:rPr>
              <a:t>Question 2: : familiar Java-like communication/sharing patterns, such as rendezvous?</a:t>
            </a:r>
          </a:p>
          <a:p>
            <a:pPr eaLnBrk="1" hangingPunct="1"/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Question 3: “pervasive atomicity”??? You mean “pervasive run-time locks/transactions?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5156537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Task Types</a:t>
            </a:r>
            <a:r>
              <a:rPr lang="en-US" b="0" dirty="0" smtClean="0">
                <a:solidFill>
                  <a:srgbClr val="000000"/>
                </a:solidFill>
                <a:ea typeface="ＭＳ Ｐゴシック" pitchFamily="-65" charset="-128"/>
                <a:cs typeface="ＭＳ Ｐゴシック" pitchFamily="-65" charset="-128"/>
              </a:rPr>
              <a:t>, a type system that overlays a non-shared-memory-by-default model on top of the Java-like shared memory</a:t>
            </a:r>
            <a:endParaRPr lang="en-US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828800"/>
            <a:ext cx="8382000" cy="762000"/>
          </a:xfrm>
        </p:spPr>
        <p:txBody>
          <a:bodyPr/>
          <a:lstStyle/>
          <a:p>
            <a:pPr algn="ctr" eaLnBrk="1" hangingPunct="1"/>
            <a:r>
              <a:rPr lang="en-US" sz="3200" dirty="0" smtClean="0">
                <a:solidFill>
                  <a:srgbClr val="BFBFBF"/>
                </a:solidFill>
                <a:ea typeface="ＭＳ Ｐゴシック" pitchFamily="-65" charset="-128"/>
                <a:cs typeface="ＭＳ Ｐゴシック" pitchFamily="-65" charset="-128"/>
              </a:rPr>
              <a:t>Task Types for Pervasive</a:t>
            </a:r>
            <a:r>
              <a:rPr lang="en-US" sz="3200" dirty="0" smtClean="0">
                <a:ea typeface="ＭＳ Ｐゴシック" pitchFamily="-65" charset="-128"/>
                <a:cs typeface="ＭＳ Ｐゴシック" pitchFamily="-65" charset="-128"/>
              </a:rPr>
              <a:t> Atomicity</a:t>
            </a:r>
            <a:endParaRPr lang="en-US" sz="3200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143000" y="3429000"/>
            <a:ext cx="7315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r>
              <a:rPr lang="en-US" b="0" i="0" dirty="0" err="1" smtClean="0">
                <a:solidFill>
                  <a:schemeClr val="bg1">
                    <a:lumMod val="75000"/>
                  </a:schemeClr>
                </a:solidFill>
                <a:latin typeface="Arial" pitchFamily="-65" charset="0"/>
              </a:rPr>
              <a:t>Aditya</a:t>
            </a:r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pitchFamily="-65" charset="0"/>
              </a:rPr>
              <a:t> </a:t>
            </a:r>
            <a:r>
              <a:rPr lang="en-US" b="0" i="0" dirty="0" err="1" smtClean="0">
                <a:solidFill>
                  <a:schemeClr val="bg1">
                    <a:lumMod val="75000"/>
                  </a:schemeClr>
                </a:solidFill>
                <a:latin typeface="Arial" pitchFamily="-65" charset="0"/>
              </a:rPr>
              <a:t>Kulkarni</a:t>
            </a:r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pitchFamily="-65" charset="0"/>
              </a:rPr>
              <a:t>, </a:t>
            </a:r>
            <a:r>
              <a:rPr lang="en-US" i="0" dirty="0" smtClean="0">
                <a:solidFill>
                  <a:schemeClr val="bg1">
                    <a:lumMod val="75000"/>
                  </a:schemeClr>
                </a:solidFill>
                <a:latin typeface="Arial" pitchFamily="-65" charset="0"/>
              </a:rPr>
              <a:t>Yu David Liu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pitchFamily="-65" charset="0"/>
              </a:rPr>
              <a:t>State University of New York at Binghamton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pitchFamily="-65" charset="0"/>
              </a:rPr>
              <a:t>&amp;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pitchFamily="-65" charset="0"/>
              </a:rPr>
              <a:t>Scott Smith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pitchFamily="-65" charset="0"/>
              </a:rPr>
              <a:t>Johns Hopkins University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endParaRPr lang="en-US" b="0" i="0" dirty="0" smtClean="0">
              <a:solidFill>
                <a:schemeClr val="bg1">
                  <a:lumMod val="75000"/>
                </a:schemeClr>
              </a:solidFill>
              <a:latin typeface="Arial" pitchFamily="-65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endParaRPr lang="en-US" sz="3000" b="0" i="0" dirty="0" smtClean="0">
              <a:solidFill>
                <a:schemeClr val="bg1">
                  <a:lumMod val="75000"/>
                </a:schemeClr>
              </a:solidFill>
              <a:latin typeface="Arial" pitchFamily="-65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pitchFamily="-65" charset="0"/>
              </a:rPr>
              <a:t>October 2010 @OOPSLA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endParaRPr lang="en-US" b="0" i="0" dirty="0">
              <a:solidFill>
                <a:schemeClr val="bg1">
                  <a:lumMod val="75000"/>
                </a:schemeClr>
              </a:solidFill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>
          <a:xfrm>
            <a:off x="2438400" y="2971800"/>
            <a:ext cx="5486400" cy="685800"/>
          </a:xfrm>
        </p:spPr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The Language Design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This Talk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66800"/>
            <a:ext cx="8229600" cy="5486400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A Java-like programming language, </a:t>
            </a:r>
            <a:r>
              <a:rPr lang="en-US" sz="2400" dirty="0" err="1" smtClean="0">
                <a:ea typeface="ＭＳ Ｐゴシック" pitchFamily="-65" charset="-128"/>
                <a:cs typeface="ＭＳ Ｐゴシック" pitchFamily="-65" charset="-128"/>
              </a:rPr>
              <a:t>Coqa</a:t>
            </a:r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 (first appeared in CC’08), with</a:t>
            </a:r>
          </a:p>
          <a:p>
            <a:pPr lvl="1" eaLnBrk="1" hangingPunct="1"/>
            <a:r>
              <a:rPr lang="en-US" sz="2200" dirty="0" smtClean="0"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pervasive atomicity</a:t>
            </a:r>
            <a:r>
              <a:rPr lang="en-US" sz="2200" dirty="0" smtClean="0">
                <a:ea typeface="ＭＳ Ｐゴシック" pitchFamily="-65" charset="-128"/>
                <a:cs typeface="ＭＳ Ｐゴシック" pitchFamily="-65" charset="-128"/>
              </a:rPr>
              <a:t>: </a:t>
            </a:r>
          </a:p>
          <a:p>
            <a:pPr lvl="2" eaLnBrk="1" hangingPunct="1"/>
            <a:r>
              <a:rPr lang="en-US" sz="2000" dirty="0" smtClean="0">
                <a:ea typeface="ＭＳ Ｐゴシック" pitchFamily="-65" charset="-128"/>
                <a:cs typeface="ＭＳ Ｐゴシック" pitchFamily="-65" charset="-128"/>
              </a:rPr>
              <a:t>Benefits: the scenarios of interleaving are significantly reduced by language design, hence promoting better programming understanding and easier bug detection</a:t>
            </a:r>
          </a:p>
          <a:p>
            <a:pPr lvl="1" eaLnBrk="1" hangingPunct="1"/>
            <a:r>
              <a:rPr lang="en-US" sz="22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sharing-aware programming</a:t>
            </a:r>
            <a:endParaRPr lang="en-US" sz="2200" dirty="0" smtClean="0">
              <a:ea typeface="ＭＳ Ｐゴシック" pitchFamily="-65" charset="-128"/>
              <a:cs typeface="ＭＳ Ｐゴシック" pitchFamily="-65" charset="-128"/>
            </a:endParaRPr>
          </a:p>
          <a:p>
            <a:pPr lvl="1" eaLnBrk="1" hangingPunct="1"/>
            <a:r>
              <a:rPr lang="en-US" sz="22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a static type system to enforce non-shared-memory-by-default</a:t>
            </a:r>
            <a:endParaRPr lang="en-US" sz="2200" dirty="0" smtClean="0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Example I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91979" y="1324484"/>
            <a:ext cx="3201367" cy="2569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class Main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void main() {</a:t>
            </a:r>
          </a:p>
          <a:p>
            <a:endParaRPr lang="en-US" sz="1400" i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(new Person())-&gt;eat();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(new Person())-&gt;eat();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  <a:p>
            <a:endParaRPr lang="en-US" sz="1400" i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4779" y="1334631"/>
            <a:ext cx="3416846" cy="321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class Cheese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int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void move() {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--; 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task class Person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void eat () {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   (new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Cheese()).move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();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}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 </a:t>
            </a:r>
          </a:p>
          <a:p>
            <a:endParaRPr lang="en-US" sz="1400" i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Example I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91979" y="1324484"/>
            <a:ext cx="3201367" cy="2569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class Main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void main() {</a:t>
            </a:r>
          </a:p>
          <a:p>
            <a:endParaRPr lang="en-US" sz="1400" i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(new Person())</a:t>
            </a:r>
            <a:r>
              <a:rPr lang="en-US" sz="1400" i="0" dirty="0" smtClean="0">
                <a:solidFill>
                  <a:srgbClr val="FF0000"/>
                </a:solidFill>
                <a:latin typeface="Andale Mono"/>
                <a:ea typeface="ＭＳ Ｐゴシック" pitchFamily="-65" charset="-128"/>
                <a:cs typeface="Andale Mono"/>
              </a:rPr>
              <a:t>-&gt;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eat();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(new Person())</a:t>
            </a:r>
            <a:r>
              <a:rPr lang="en-US" sz="1400" i="0" dirty="0" smtClean="0">
                <a:solidFill>
                  <a:srgbClr val="FF0000"/>
                </a:solidFill>
                <a:latin typeface="Andale Mono"/>
                <a:ea typeface="ＭＳ Ｐゴシック" pitchFamily="-65" charset="-128"/>
                <a:cs typeface="Andale Mono"/>
              </a:rPr>
              <a:t>-&gt;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eat();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  <a:p>
            <a:endParaRPr lang="en-US" sz="1400" i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4779" y="1334631"/>
            <a:ext cx="3416846" cy="321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class Cheese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int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void move() {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--; 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  <a:p>
            <a:r>
              <a:rPr lang="en-US" sz="1400" i="0" dirty="0" smtClean="0">
                <a:solidFill>
                  <a:srgbClr val="FF0000"/>
                </a:solidFill>
                <a:latin typeface="Andale Mono"/>
                <a:ea typeface="ＭＳ Ｐゴシック" pitchFamily="-65" charset="-128"/>
                <a:cs typeface="Andale Mono"/>
              </a:rPr>
              <a:t>task 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class Person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void eat () {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   (new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Cheese()).move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();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}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 </a:t>
            </a:r>
          </a:p>
          <a:p>
            <a:endParaRPr lang="en-US" sz="1400" i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5352" y="4495800"/>
            <a:ext cx="62094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A “task” is a logical thread preserving pervasive atomicity </a:t>
            </a:r>
            <a:r>
              <a:rPr lang="en-US" b="0" dirty="0" smtClean="0">
                <a:solidFill>
                  <a:schemeClr val="tx1"/>
                </a:solidFill>
                <a:ea typeface="ＭＳ Ｐゴシック" pitchFamily="-65" charset="-128"/>
                <a:cs typeface="ＭＳ Ｐゴシック" pitchFamily="-65" charset="-128"/>
              </a:rPr>
              <a:t>(created by sending a -&gt; message to a “task object”)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Example I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91979" y="1324484"/>
            <a:ext cx="3201367" cy="2569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class Main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void main() {</a:t>
            </a:r>
          </a:p>
          <a:p>
            <a:endParaRPr lang="en-US" sz="1400" i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(new Person(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))-&gt;e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at();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(new 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Person())-&gt;e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at();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  <a:p>
            <a:endParaRPr lang="en-US" sz="1400" i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4779" y="1334631"/>
            <a:ext cx="3416846" cy="321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class Cheese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int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void move() {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--; 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task</a:t>
            </a:r>
            <a:r>
              <a:rPr lang="en-US" sz="1400" i="0" dirty="0" smtClean="0">
                <a:solidFill>
                  <a:srgbClr val="FF0000"/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class Person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void eat () {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   (</a:t>
            </a:r>
            <a:r>
              <a:rPr lang="en-US" sz="1400" i="0" dirty="0" smtClean="0">
                <a:solidFill>
                  <a:srgbClr val="FF0000"/>
                </a:solidFill>
                <a:latin typeface="Andale Mono"/>
                <a:ea typeface="ＭＳ Ｐゴシック" pitchFamily="-65" charset="-128"/>
                <a:cs typeface="Andale Mono"/>
              </a:rPr>
              <a:t>new </a:t>
            </a:r>
            <a:r>
              <a:rPr lang="en-US" sz="1400" i="0" dirty="0" err="1" smtClean="0">
                <a:solidFill>
                  <a:srgbClr val="FF0000"/>
                </a:solidFill>
                <a:latin typeface="Andale Mono"/>
                <a:ea typeface="ＭＳ Ｐゴシック" pitchFamily="-65" charset="-128"/>
                <a:cs typeface="Andale Mono"/>
              </a:rPr>
              <a:t>Cheese()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</a:t>
            </a:r>
            <a:r>
              <a:rPr lang="en-US" sz="1400" i="0" dirty="0" err="1" smtClean="0">
                <a:solidFill>
                  <a:srgbClr val="FF0000"/>
                </a:solidFill>
                <a:latin typeface="Andale Mono"/>
                <a:ea typeface="ＭＳ Ｐゴシック" pitchFamily="-65" charset="-128"/>
                <a:cs typeface="Andale Mono"/>
              </a:rPr>
              <a:t>.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move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();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}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 </a:t>
            </a:r>
          </a:p>
          <a:p>
            <a:endParaRPr lang="en-US" sz="1400" i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4191000"/>
            <a:ext cx="4837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rgbClr val="000000"/>
                </a:solidFill>
                <a:ea typeface="ＭＳ Ｐゴシック" pitchFamily="-65" charset="-128"/>
                <a:cs typeface="ＭＳ Ｐゴシック" pitchFamily="-65" charset="-128"/>
              </a:rPr>
              <a:t>The inversion of Java’s default – all classes without any modifiers are statically enforced task-local objects (“ordinary objects”) </a:t>
            </a:r>
          </a:p>
          <a:p>
            <a:pPr algn="ctr"/>
            <a:endParaRPr lang="en-US" b="0" dirty="0" smtClean="0">
              <a:solidFill>
                <a:srgbClr val="FF0000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8400" y="5456872"/>
            <a:ext cx="396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rgbClr val="000000"/>
                </a:solidFill>
                <a:ea typeface="ＭＳ Ｐゴシック" pitchFamily="-65" charset="-128"/>
                <a:cs typeface="ＭＳ Ｐゴシック" pitchFamily="-65" charset="-128"/>
              </a:rPr>
              <a:t>The two “eat” tasks are atomic: no surprise such as “Who moved my Cheese?”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Benefits of Static Isolation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8229600" cy="54864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Access </a:t>
            </a:r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to them does not break atomicity</a:t>
            </a:r>
          </a:p>
          <a:p>
            <a:pPr eaLnBrk="1" hangingPunct="1"/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Access to them does not need runtime protection</a:t>
            </a:r>
          </a:p>
          <a:p>
            <a:pPr eaLnBrk="1" hangingPunct="1"/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Static semantics gives programmers confidence that pervasive atomicity does not translate to pervasive runtime </a:t>
            </a:r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overhead</a:t>
            </a:r>
            <a:endParaRPr lang="en-US" sz="2400" dirty="0" smtClean="0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Types of </a:t>
            </a:r>
            <a:r>
              <a:rPr lang="en-US" dirty="0" err="1" smtClean="0">
                <a:ea typeface="ＭＳ Ｐゴシック" pitchFamily="-60" charset="-128"/>
                <a:cs typeface="ＭＳ Ｐゴシック" pitchFamily="-60" charset="-128"/>
              </a:rPr>
              <a:t>Coqa</a:t>
            </a:r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 Objects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819400" y="2819400"/>
            <a:ext cx="20574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953000" y="2819400"/>
            <a:ext cx="20574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4267200"/>
            <a:ext cx="20574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953000" y="4267200"/>
            <a:ext cx="20574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85800" y="3200400"/>
            <a:ext cx="190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rgbClr val="000000"/>
                </a:solidFill>
                <a:ea typeface="ＭＳ Ｐゴシック" pitchFamily="-65" charset="-128"/>
                <a:cs typeface="ＭＳ Ｐゴシック" pitchFamily="-65" charset="-128"/>
              </a:rPr>
              <a:t> task units</a:t>
            </a:r>
            <a:r>
              <a:rPr lang="en-US" b="0" dirty="0" smtClean="0">
                <a:solidFill>
                  <a:srgbClr val="000000"/>
                </a:solidFill>
              </a:rPr>
              <a:t> (“</a:t>
            </a:r>
            <a:r>
              <a:rPr lang="en-US" b="0" dirty="0" err="1" smtClean="0">
                <a:solidFill>
                  <a:srgbClr val="000000"/>
                </a:solidFill>
              </a:rPr>
              <a:t>accessor</a:t>
            </a:r>
            <a:r>
              <a:rPr lang="en-US" b="0" dirty="0" smtClean="0">
                <a:solidFill>
                  <a:srgbClr val="000000"/>
                </a:solidFill>
              </a:rPr>
              <a:t>”)</a:t>
            </a:r>
            <a:endParaRPr lang="en-US" b="0" dirty="0" smtClean="0">
              <a:solidFill>
                <a:srgbClr val="000000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39734" y="4705290"/>
            <a:ext cx="1674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rgbClr val="000000"/>
                </a:solidFill>
                <a:ea typeface="ＭＳ Ｐゴシック" pitchFamily="-65" charset="-128"/>
                <a:cs typeface="ＭＳ Ｐゴシック" pitchFamily="-65" charset="-128"/>
              </a:rPr>
              <a:t>data (“</a:t>
            </a:r>
            <a:r>
              <a:rPr lang="en-US" b="0" dirty="0" err="1" smtClean="0">
                <a:solidFill>
                  <a:srgbClr val="000000"/>
                </a:solidFill>
                <a:ea typeface="ＭＳ Ｐゴシック" pitchFamily="-65" charset="-128"/>
                <a:cs typeface="ＭＳ Ｐゴシック" pitchFamily="-65" charset="-128"/>
              </a:rPr>
              <a:t>accessee</a:t>
            </a:r>
            <a:r>
              <a:rPr lang="en-US" b="0" dirty="0" smtClean="0">
                <a:solidFill>
                  <a:srgbClr val="000000"/>
                </a:solidFill>
                <a:ea typeface="ＭＳ Ｐゴシック" pitchFamily="-65" charset="-128"/>
                <a:cs typeface="ＭＳ Ｐゴシック" pitchFamily="-65" charset="-128"/>
              </a:rPr>
              <a:t>”)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895600" y="1905000"/>
            <a:ext cx="1905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rgbClr val="000000"/>
                </a:solidFill>
                <a:ea typeface="ＭＳ Ｐゴシック" pitchFamily="-65" charset="-128"/>
                <a:cs typeface="ＭＳ Ｐゴシック" pitchFamily="-65" charset="-128"/>
              </a:rPr>
              <a:t>default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953000" y="1905000"/>
            <a:ext cx="1905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chemeClr val="bg1">
                    <a:lumMod val="75000"/>
                  </a:schemeClr>
                </a:solidFill>
                <a:ea typeface="ＭＳ Ｐゴシック" pitchFamily="-65" charset="-128"/>
                <a:cs typeface="ＭＳ Ｐゴシック" pitchFamily="-65" charset="-128"/>
              </a:rPr>
              <a:t>“shared”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097551" y="3228945"/>
            <a:ext cx="1474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task objects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124200" y="4419600"/>
            <a:ext cx="1447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rgbClr val="000000"/>
                </a:solidFill>
              </a:rPr>
              <a:t>statically isolated objects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105401" y="3200400"/>
            <a:ext cx="160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chemeClr val="bg1">
                    <a:lumMod val="75000"/>
                  </a:schemeClr>
                </a:solidFill>
              </a:rPr>
              <a:t>shared task objects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105400" y="4419600"/>
            <a:ext cx="1600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chemeClr val="bg1">
                    <a:lumMod val="75000"/>
                  </a:schemeClr>
                </a:solidFill>
              </a:rPr>
              <a:t>dynamically isolated objects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Task Types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8229600" cy="54864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Task Types: static locality/non-shared-memory enforcement for ordinary objects</a:t>
            </a:r>
            <a:endParaRPr lang="en-US" sz="2400" dirty="0" smtClean="0"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/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C</a:t>
            </a:r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an </a:t>
            </a:r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be viewed as </a:t>
            </a:r>
            <a:r>
              <a:rPr lang="en-US" sz="24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a region/ownership type system where ordinary objects are assigned to regions – the static representation of tasks</a:t>
            </a:r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 – but with unique challenges</a:t>
            </a:r>
            <a:endParaRPr lang="en-US" sz="2200" dirty="0" smtClean="0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Parametric Polymorphic Locality Typing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91979" y="1324484"/>
            <a:ext cx="3201367" cy="2569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class Main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void main() {</a:t>
            </a:r>
          </a:p>
          <a:p>
            <a:endParaRPr lang="en-US" sz="1400" i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(new Person())-&gt;eat();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(new Person())-&gt;eat();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  <a:p>
            <a:endParaRPr lang="en-US" sz="1400" i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4779" y="1334631"/>
            <a:ext cx="3416846" cy="321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class Cheese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int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void move() {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--; 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task class Person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void eat () {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   (new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Cheese()).move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();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}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 </a:t>
            </a:r>
          </a:p>
          <a:p>
            <a:endParaRPr lang="en-US" sz="1400" i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grpSp>
        <p:nvGrpSpPr>
          <p:cNvPr id="2" name="Group 47"/>
          <p:cNvGrpSpPr/>
          <p:nvPr/>
        </p:nvGrpSpPr>
        <p:grpSpPr>
          <a:xfrm>
            <a:off x="2819400" y="2297668"/>
            <a:ext cx="3048000" cy="662464"/>
            <a:chOff x="2819400" y="2297668"/>
            <a:chExt cx="3048000" cy="662464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>
              <a:off x="5029200" y="2514600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38" name="Rectangle 37"/>
            <p:cNvSpPr/>
            <p:nvPr/>
          </p:nvSpPr>
          <p:spPr>
            <a:xfrm>
              <a:off x="2819400" y="2297668"/>
              <a:ext cx="2590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type variable t1  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5029200" y="2807732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2" name="Rectangle 41"/>
            <p:cNvSpPr/>
            <p:nvPr/>
          </p:nvSpPr>
          <p:spPr>
            <a:xfrm>
              <a:off x="2819400" y="2590800"/>
              <a:ext cx="2590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type variable t2  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48"/>
          <p:cNvGrpSpPr/>
          <p:nvPr/>
        </p:nvGrpSpPr>
        <p:grpSpPr>
          <a:xfrm>
            <a:off x="1752600" y="3558571"/>
            <a:ext cx="4114800" cy="1394429"/>
            <a:chOff x="2133600" y="3200401"/>
            <a:chExt cx="4114800" cy="1394429"/>
          </a:xfrm>
        </p:grpSpPr>
        <p:sp>
          <p:nvSpPr>
            <p:cNvPr id="43" name="Rectangle 42"/>
            <p:cNvSpPr/>
            <p:nvPr/>
          </p:nvSpPr>
          <p:spPr>
            <a:xfrm>
              <a:off x="2133600" y="3810000"/>
              <a:ext cx="411480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type variable t3 (for call site at t1)</a:t>
              </a:r>
            </a:p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type variable t4 (for call site at t2)  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rot="16200000" flipV="1">
              <a:off x="2628503" y="3238898"/>
              <a:ext cx="686594" cy="609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47" name="Rectangle 46"/>
          <p:cNvSpPr/>
          <p:nvPr/>
        </p:nvSpPr>
        <p:spPr>
          <a:xfrm>
            <a:off x="1676400" y="5695890"/>
            <a:ext cx="6320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ea typeface="ＭＳ Ｐゴシック" pitchFamily="-65" charset="-128"/>
                <a:cs typeface="ＭＳ Ｐゴシック" pitchFamily="-65" charset="-128"/>
              </a:rPr>
              <a:t>parametric polymorphic type inference / context sensitivity</a:t>
            </a:r>
            <a:endParaRPr lang="en-US" b="0" dirty="0">
              <a:solidFill>
                <a:srgbClr val="000000"/>
              </a:solidFill>
            </a:endParaRPr>
          </a:p>
        </p:txBody>
      </p:sp>
      <p:grpSp>
        <p:nvGrpSpPr>
          <p:cNvPr id="4" name="Group 49"/>
          <p:cNvGrpSpPr/>
          <p:nvPr/>
        </p:nvGrpSpPr>
        <p:grpSpPr>
          <a:xfrm>
            <a:off x="-685800" y="2362200"/>
            <a:ext cx="4114800" cy="3200400"/>
            <a:chOff x="1295400" y="1470630"/>
            <a:chExt cx="4114800" cy="3200400"/>
          </a:xfrm>
        </p:grpSpPr>
        <p:sp>
          <p:nvSpPr>
            <p:cNvPr id="51" name="Rectangle 50"/>
            <p:cNvSpPr/>
            <p:nvPr/>
          </p:nvSpPr>
          <p:spPr>
            <a:xfrm>
              <a:off x="1295400" y="3886200"/>
              <a:ext cx="411480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t1 accesses t3</a:t>
              </a:r>
            </a:p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t2 accesses t4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 bwMode="auto">
            <a:xfrm rot="5400000" flipH="1" flipV="1">
              <a:off x="2525617" y="2221613"/>
              <a:ext cx="2416366" cy="914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(Oversimplified) Static Access Graph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24000" y="17526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0" y="4343400"/>
            <a:ext cx="762000" cy="76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791200" y="17526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cxnSp>
        <p:nvCxnSpPr>
          <p:cNvPr id="19" name="Straight Arrow Connector 18"/>
          <p:cNvCxnSpPr>
            <a:stCxn id="15" idx="4"/>
          </p:cNvCxnSpPr>
          <p:nvPr/>
        </p:nvCxnSpPr>
        <p:spPr bwMode="auto">
          <a:xfrm rot="5400000">
            <a:off x="990600" y="3429000"/>
            <a:ext cx="1828800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Straight Arrow Connector 20"/>
          <p:cNvCxnSpPr>
            <a:stCxn id="18" idx="4"/>
          </p:cNvCxnSpPr>
          <p:nvPr/>
        </p:nvCxnSpPr>
        <p:spPr bwMode="auto">
          <a:xfrm rot="5400000">
            <a:off x="5257800" y="3429000"/>
            <a:ext cx="1828800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609600" y="13716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t1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76800" y="1383268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t2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9600" y="52578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t3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76800" y="52578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t4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69402" y="3486090"/>
            <a:ext cx="6269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OK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5791200" y="4343400"/>
            <a:ext cx="762000" cy="76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0" y="57912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ea typeface="ＭＳ Ｐゴシック" pitchFamily="-65" charset="-128"/>
                <a:cs typeface="ＭＳ Ｐゴシック" pitchFamily="-65" charset="-128"/>
              </a:rPr>
              <a:t>every type variable for ordinary objects has to commit to one region/owner </a:t>
            </a:r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828800"/>
            <a:ext cx="8382000" cy="762000"/>
          </a:xfrm>
        </p:spPr>
        <p:txBody>
          <a:bodyPr/>
          <a:lstStyle/>
          <a:p>
            <a:pPr algn="ctr" eaLnBrk="1" hangingPunct="1"/>
            <a:r>
              <a:rPr lang="en-US" sz="3200" dirty="0" smtClean="0">
                <a:solidFill>
                  <a:srgbClr val="BFBFBF"/>
                </a:solidFill>
                <a:ea typeface="ＭＳ Ｐゴシック" pitchFamily="-65" charset="-128"/>
                <a:cs typeface="ＭＳ Ｐゴシック" pitchFamily="-65" charset="-128"/>
              </a:rPr>
              <a:t>Task Types for </a:t>
            </a:r>
            <a:r>
              <a:rPr lang="en-US" sz="3200" dirty="0" smtClean="0">
                <a:ea typeface="ＭＳ Ｐゴシック" pitchFamily="-65" charset="-128"/>
                <a:cs typeface="ＭＳ Ｐゴシック" pitchFamily="-65" charset="-128"/>
              </a:rPr>
              <a:t>Pervasive Atomicity</a:t>
            </a:r>
            <a:endParaRPr lang="en-US" sz="3200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143000" y="3429000"/>
            <a:ext cx="7315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r>
              <a:rPr lang="en-US" b="0" i="0" dirty="0" err="1" smtClean="0">
                <a:solidFill>
                  <a:schemeClr val="bg1">
                    <a:lumMod val="75000"/>
                  </a:schemeClr>
                </a:solidFill>
                <a:latin typeface="Arial" pitchFamily="-65" charset="0"/>
              </a:rPr>
              <a:t>Aditya</a:t>
            </a:r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pitchFamily="-65" charset="0"/>
              </a:rPr>
              <a:t> </a:t>
            </a:r>
            <a:r>
              <a:rPr lang="en-US" b="0" i="0" dirty="0" err="1" smtClean="0">
                <a:solidFill>
                  <a:schemeClr val="bg1">
                    <a:lumMod val="75000"/>
                  </a:schemeClr>
                </a:solidFill>
                <a:latin typeface="Arial" pitchFamily="-65" charset="0"/>
              </a:rPr>
              <a:t>Kulkarni</a:t>
            </a:r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pitchFamily="-65" charset="0"/>
              </a:rPr>
              <a:t>, </a:t>
            </a:r>
            <a:r>
              <a:rPr lang="en-US" i="0" dirty="0" smtClean="0">
                <a:solidFill>
                  <a:schemeClr val="bg1">
                    <a:lumMod val="75000"/>
                  </a:schemeClr>
                </a:solidFill>
                <a:latin typeface="Arial" pitchFamily="-65" charset="0"/>
              </a:rPr>
              <a:t>Yu David Liu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pitchFamily="-65" charset="0"/>
              </a:rPr>
              <a:t>State University of New York at Binghamton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pitchFamily="-65" charset="0"/>
              </a:rPr>
              <a:t>&amp;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pitchFamily="-65" charset="0"/>
              </a:rPr>
              <a:t>Scott Smith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pitchFamily="-65" charset="0"/>
              </a:rPr>
              <a:t>Johns Hopkins University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endParaRPr lang="en-US" b="0" i="0" dirty="0" smtClean="0">
              <a:solidFill>
                <a:schemeClr val="bg1">
                  <a:lumMod val="75000"/>
                </a:schemeClr>
              </a:solidFill>
              <a:latin typeface="Arial" pitchFamily="-65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endParaRPr lang="en-US" sz="3000" b="0" i="0" dirty="0" smtClean="0">
              <a:solidFill>
                <a:schemeClr val="bg1">
                  <a:lumMod val="75000"/>
                </a:schemeClr>
              </a:solidFill>
              <a:latin typeface="Arial" pitchFamily="-65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pitchFamily="-65" charset="0"/>
              </a:rPr>
              <a:t>October 2010 @OOPSLA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endParaRPr lang="en-US" b="0" i="0" dirty="0">
              <a:solidFill>
                <a:schemeClr val="bg1">
                  <a:lumMod val="75000"/>
                </a:schemeClr>
              </a:solidFill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Example II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91979" y="1324484"/>
            <a:ext cx="3309106" cy="2569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class Main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void main()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Cheese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= new Cheese();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(new Person())-&gt;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eat(c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);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(new Person())-&gt;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eat(c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  <a:p>
            <a:endParaRPr lang="en-US" sz="1400" i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4779" y="1334631"/>
            <a:ext cx="2985889" cy="321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class Cheese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int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void move() {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--; 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task class Person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void eat (Cheese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 {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  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c.move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();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}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 </a:t>
            </a:r>
          </a:p>
          <a:p>
            <a:endParaRPr lang="en-US" sz="1400" i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grpSp>
        <p:nvGrpSpPr>
          <p:cNvPr id="2" name="Group 47"/>
          <p:cNvGrpSpPr/>
          <p:nvPr/>
        </p:nvGrpSpPr>
        <p:grpSpPr>
          <a:xfrm>
            <a:off x="2819400" y="2297668"/>
            <a:ext cx="3048000" cy="662464"/>
            <a:chOff x="2819400" y="2297668"/>
            <a:chExt cx="3048000" cy="662464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>
              <a:off x="5029200" y="2514600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38" name="Rectangle 37"/>
            <p:cNvSpPr/>
            <p:nvPr/>
          </p:nvSpPr>
          <p:spPr>
            <a:xfrm>
              <a:off x="2819400" y="2297668"/>
              <a:ext cx="2590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type variable t1  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5029200" y="2807732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2" name="Rectangle 41"/>
            <p:cNvSpPr/>
            <p:nvPr/>
          </p:nvSpPr>
          <p:spPr>
            <a:xfrm>
              <a:off x="2819400" y="2590800"/>
              <a:ext cx="2590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type variable t2  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48"/>
          <p:cNvGrpSpPr/>
          <p:nvPr/>
        </p:nvGrpSpPr>
        <p:grpSpPr>
          <a:xfrm>
            <a:off x="4648200" y="2286000"/>
            <a:ext cx="4114800" cy="1436132"/>
            <a:chOff x="4648200" y="2286000"/>
            <a:chExt cx="4114800" cy="1436132"/>
          </a:xfrm>
        </p:grpSpPr>
        <p:sp>
          <p:nvSpPr>
            <p:cNvPr id="43" name="Rectangle 42"/>
            <p:cNvSpPr/>
            <p:nvPr/>
          </p:nvSpPr>
          <p:spPr>
            <a:xfrm>
              <a:off x="4648200" y="3352800"/>
              <a:ext cx="4114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type variable t3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rot="16200000" flipV="1">
              <a:off x="6286500" y="2705100"/>
              <a:ext cx="1143000" cy="3048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4" name="Group 49"/>
          <p:cNvGrpSpPr/>
          <p:nvPr/>
        </p:nvGrpSpPr>
        <p:grpSpPr>
          <a:xfrm>
            <a:off x="-457200" y="2209800"/>
            <a:ext cx="4114800" cy="3352800"/>
            <a:chOff x="1524000" y="1318230"/>
            <a:chExt cx="4114800" cy="3352800"/>
          </a:xfrm>
        </p:grpSpPr>
        <p:sp>
          <p:nvSpPr>
            <p:cNvPr id="51" name="Rectangle 50"/>
            <p:cNvSpPr/>
            <p:nvPr/>
          </p:nvSpPr>
          <p:spPr>
            <a:xfrm>
              <a:off x="1524000" y="3886200"/>
              <a:ext cx="411480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t1 accesses t3</a:t>
              </a:r>
            </a:p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t2 accesses t3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 bwMode="auto">
            <a:xfrm rot="5400000" flipH="1" flipV="1">
              <a:off x="2449417" y="2145413"/>
              <a:ext cx="2568766" cy="914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(Oversimplified) Static Access Graph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24000" y="17526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581400" y="4343400"/>
            <a:ext cx="762000" cy="76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791200" y="17526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cxnSp>
        <p:nvCxnSpPr>
          <p:cNvPr id="19" name="Straight Arrow Connector 18"/>
          <p:cNvCxnSpPr>
            <a:stCxn id="15" idx="4"/>
            <a:endCxn id="16" idx="1"/>
          </p:cNvCxnSpPr>
          <p:nvPr/>
        </p:nvCxnSpPr>
        <p:spPr bwMode="auto">
          <a:xfrm rot="16200000" flipH="1">
            <a:off x="1828800" y="2590800"/>
            <a:ext cx="1940392" cy="178799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Straight Arrow Connector 20"/>
          <p:cNvCxnSpPr>
            <a:stCxn id="18" idx="4"/>
            <a:endCxn id="16" idx="7"/>
          </p:cNvCxnSpPr>
          <p:nvPr/>
        </p:nvCxnSpPr>
        <p:spPr bwMode="auto">
          <a:xfrm rot="5400000">
            <a:off x="4231808" y="2514600"/>
            <a:ext cx="1940392" cy="194039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609600" y="13716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t1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76800" y="1383268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t2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69402" y="3486090"/>
            <a:ext cx="1167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Rejected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67000" y="5269468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t3  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Design Challenges of Task Types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71600"/>
            <a:ext cx="8229600" cy="54864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Full inference - no need to declare region-type-like parameterized classes and parametric types</a:t>
            </a:r>
          </a:p>
          <a:p>
            <a:pPr eaLnBrk="1" hangingPunct="1"/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The number of regions (tasks) cannot be bound statically</a:t>
            </a:r>
          </a:p>
          <a:p>
            <a:pPr eaLnBrk="1" hangingPunct="1"/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Complexity in the presence of explicit sharing</a:t>
            </a:r>
          </a:p>
          <a:p>
            <a:pPr lvl="1" eaLnBrk="1" hangingPunct="1"/>
            <a:endParaRPr lang="en-US" sz="2000" dirty="0" smtClean="0">
              <a:ea typeface="ＭＳ Ｐゴシック" pitchFamily="-65" charset="-128"/>
              <a:cs typeface="ＭＳ Ｐゴシック" pitchFamily="-65" charset="-128"/>
            </a:endParaRPr>
          </a:p>
          <a:p>
            <a:pPr lvl="1" eaLnBrk="1" hangingPunct="1"/>
            <a:endParaRPr lang="en-US" sz="2200" dirty="0" smtClean="0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Design Challenges of Task Types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71600"/>
            <a:ext cx="8229600" cy="54864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Full inference – no need to declare region-type-like parameterized classes and parametric types</a:t>
            </a:r>
          </a:p>
          <a:p>
            <a:pPr eaLnBrk="1" hangingPunct="1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a typeface="ＭＳ Ｐゴシック" pitchFamily="-65" charset="-128"/>
                <a:cs typeface="ＭＳ Ｐゴシック" pitchFamily="-65" charset="-128"/>
              </a:rPr>
              <a:t>The number of regions (tasks) cannot be bound statically</a:t>
            </a:r>
          </a:p>
          <a:p>
            <a:pPr eaLnBrk="1" hangingPunct="1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a typeface="ＭＳ Ｐゴシック" pitchFamily="-65" charset="-128"/>
                <a:cs typeface="ＭＳ Ｐゴシック" pitchFamily="-65" charset="-128"/>
              </a:rPr>
              <a:t>Complexity in the presence of explicit sharing</a:t>
            </a:r>
          </a:p>
          <a:p>
            <a:pPr lvl="1" eaLnBrk="1" hangingPunct="1"/>
            <a:endParaRPr lang="en-US" sz="2000" dirty="0" smtClean="0">
              <a:solidFill>
                <a:schemeClr val="bg1">
                  <a:lumMod val="75000"/>
                </a:schemeClr>
              </a:solidFill>
              <a:ea typeface="ＭＳ Ｐゴシック" pitchFamily="-65" charset="-128"/>
              <a:cs typeface="ＭＳ Ｐゴシック" pitchFamily="-65" charset="-128"/>
            </a:endParaRPr>
          </a:p>
          <a:p>
            <a:pPr lvl="1" eaLnBrk="1" hangingPunct="1"/>
            <a:endParaRPr lang="en-US" sz="2200" dirty="0" smtClean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4114800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 eaLnBrk="1" hangingPunct="1"/>
            <a:r>
              <a:rPr lang="en-US" sz="2200" b="0" dirty="0" smtClean="0">
                <a:solidFill>
                  <a:schemeClr val="tx1"/>
                </a:solidFill>
                <a:ea typeface="ＭＳ Ｐゴシック" pitchFamily="-65" charset="-128"/>
                <a:cs typeface="ＭＳ Ｐゴシック" pitchFamily="-65" charset="-128"/>
              </a:rPr>
              <a:t>Task Types in this light are a polymorphic region inference algorithm with instantiation-site polymorphism and method invocation-site polymorphism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Design Challenges of Task Types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71600"/>
            <a:ext cx="8229600" cy="54864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a typeface="ＭＳ Ｐゴシック" pitchFamily="-65" charset="-128"/>
                <a:cs typeface="ＭＳ Ｐゴシック" pitchFamily="-65" charset="-128"/>
              </a:rPr>
              <a:t>Full inference – no need to declare region-type-like parameterized classes and parametric types</a:t>
            </a:r>
          </a:p>
          <a:p>
            <a:pPr eaLnBrk="1" hangingPunct="1"/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The number of regions (tasks) cannot be bound statically</a:t>
            </a:r>
          </a:p>
          <a:p>
            <a:pPr eaLnBrk="1" hangingPunct="1"/>
            <a:r>
              <a:rPr lang="en-US" sz="2400" dirty="0" smtClean="0">
                <a:solidFill>
                  <a:srgbClr val="BFBFBF"/>
                </a:solidFill>
                <a:ea typeface="ＭＳ Ｐゴシック" pitchFamily="-65" charset="-128"/>
                <a:cs typeface="ＭＳ Ｐゴシック" pitchFamily="-65" charset="-128"/>
              </a:rPr>
              <a:t>Complexity in the presence of explicit sharing</a:t>
            </a:r>
          </a:p>
          <a:p>
            <a:pPr lvl="1" eaLnBrk="1" hangingPunct="1"/>
            <a:endParaRPr lang="en-US" sz="2000" dirty="0" smtClean="0">
              <a:ea typeface="ＭＳ Ｐゴシック" pitchFamily="-65" charset="-128"/>
              <a:cs typeface="ＭＳ Ｐゴシック" pitchFamily="-65" charset="-128"/>
            </a:endParaRPr>
          </a:p>
          <a:p>
            <a:pPr lvl="1" eaLnBrk="1" hangingPunct="1"/>
            <a:endParaRPr lang="en-US" sz="2200" dirty="0" smtClean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3962400"/>
            <a:ext cx="3657600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eaLnBrk="1" hangingPunct="1"/>
            <a:r>
              <a:rPr lang="en-US" sz="2200" b="0" dirty="0" smtClean="0">
                <a:solidFill>
                  <a:schemeClr val="tx1"/>
                </a:solidFill>
                <a:ea typeface="ＭＳ Ｐゴシック" pitchFamily="-65" charset="-128"/>
                <a:cs typeface="ＭＳ Ｐゴシック" pitchFamily="-65" charset="-128"/>
              </a:rPr>
              <a:t>preserving soundness is not a trivial issue in presence of recursion: </a:t>
            </a:r>
          </a:p>
          <a:p>
            <a:pPr lvl="1" algn="ctr" eaLnBrk="1" hangingPunct="1"/>
            <a:endParaRPr lang="en-US" sz="2200" b="0" dirty="0" smtClean="0">
              <a:solidFill>
                <a:schemeClr val="tx1"/>
              </a:solidFill>
              <a:ea typeface="ＭＳ Ｐゴシック" pitchFamily="-65" charset="-128"/>
              <a:cs typeface="ＭＳ Ｐゴシック" pitchFamily="-65" charset="-128"/>
            </a:endParaRPr>
          </a:p>
          <a:p>
            <a:pPr lvl="1" algn="ctr" eaLnBrk="1" hangingPunct="1"/>
            <a:r>
              <a:rPr lang="en-US" sz="2200" b="0" dirty="0" smtClean="0">
                <a:solidFill>
                  <a:schemeClr val="tx1"/>
                </a:solidFill>
                <a:ea typeface="ＭＳ Ｐゴシック" pitchFamily="-65" charset="-128"/>
                <a:cs typeface="ＭＳ Ｐゴシック" pitchFamily="-65" charset="-128"/>
              </a:rPr>
              <a:t>can’t directly borrow from region/ownership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Example III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91979" y="1324484"/>
            <a:ext cx="3632324" cy="2893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class Main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void main()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Cheese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= new Cheese();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loop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    (new Person())-&gt;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eat(c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);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  <a:p>
            <a:endParaRPr lang="en-US" sz="1400" i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4779" y="1334631"/>
            <a:ext cx="2985889" cy="321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class Cheese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int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void move() {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--; 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task class Person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void eat (Cheese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 {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  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c.move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();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}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 </a:t>
            </a:r>
          </a:p>
          <a:p>
            <a:endParaRPr lang="en-US" sz="1400" i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grpSp>
        <p:nvGrpSpPr>
          <p:cNvPr id="2" name="Group 47"/>
          <p:cNvGrpSpPr/>
          <p:nvPr/>
        </p:nvGrpSpPr>
        <p:grpSpPr>
          <a:xfrm>
            <a:off x="2819400" y="2602468"/>
            <a:ext cx="3048000" cy="369332"/>
            <a:chOff x="2819400" y="2602468"/>
            <a:chExt cx="3048000" cy="369332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>
              <a:off x="5029200" y="2817812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38" name="Rectangle 37"/>
            <p:cNvSpPr/>
            <p:nvPr/>
          </p:nvSpPr>
          <p:spPr>
            <a:xfrm>
              <a:off x="2819400" y="2602468"/>
              <a:ext cx="2590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type variable t1  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48"/>
          <p:cNvGrpSpPr/>
          <p:nvPr/>
        </p:nvGrpSpPr>
        <p:grpSpPr>
          <a:xfrm>
            <a:off x="4648200" y="2286000"/>
            <a:ext cx="4114800" cy="1436132"/>
            <a:chOff x="4648200" y="2286000"/>
            <a:chExt cx="4114800" cy="1436132"/>
          </a:xfrm>
        </p:grpSpPr>
        <p:sp>
          <p:nvSpPr>
            <p:cNvPr id="43" name="Rectangle 42"/>
            <p:cNvSpPr/>
            <p:nvPr/>
          </p:nvSpPr>
          <p:spPr>
            <a:xfrm>
              <a:off x="4648200" y="3352800"/>
              <a:ext cx="4114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type variable t3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rot="16200000" flipV="1">
              <a:off x="6286500" y="2705100"/>
              <a:ext cx="1143000" cy="3048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4" name="Group 49"/>
          <p:cNvGrpSpPr/>
          <p:nvPr/>
        </p:nvGrpSpPr>
        <p:grpSpPr>
          <a:xfrm>
            <a:off x="-457200" y="2286000"/>
            <a:ext cx="4114800" cy="3276600"/>
            <a:chOff x="1524000" y="1394430"/>
            <a:chExt cx="4114800" cy="3276600"/>
          </a:xfrm>
        </p:grpSpPr>
        <p:sp>
          <p:nvSpPr>
            <p:cNvPr id="51" name="Rectangle 50"/>
            <p:cNvSpPr/>
            <p:nvPr/>
          </p:nvSpPr>
          <p:spPr>
            <a:xfrm>
              <a:off x="1524000" y="3886200"/>
              <a:ext cx="411480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t1 accesses t3</a:t>
              </a:r>
            </a:p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 bwMode="auto">
            <a:xfrm rot="5400000" flipH="1" flipV="1">
              <a:off x="2258917" y="2412113"/>
              <a:ext cx="2492566" cy="4572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(Oversimplified) Static Access Graph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581400" y="15240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581400" y="4343400"/>
            <a:ext cx="762000" cy="76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cxnSp>
        <p:nvCxnSpPr>
          <p:cNvPr id="19" name="Straight Arrow Connector 18"/>
          <p:cNvCxnSpPr>
            <a:endCxn id="16" idx="0"/>
          </p:cNvCxnSpPr>
          <p:nvPr/>
        </p:nvCxnSpPr>
        <p:spPr bwMode="auto">
          <a:xfrm rot="5400000">
            <a:off x="2933700" y="3314700"/>
            <a:ext cx="2057400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2743200" y="1143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t1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67000" y="5269468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t3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77000" y="3486090"/>
            <a:ext cx="755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OK?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Task Twinning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71600"/>
            <a:ext cx="8229600" cy="54864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For each instantiation site of task objects, create a pair of type variables</a:t>
            </a:r>
          </a:p>
          <a:p>
            <a:pPr lvl="1" eaLnBrk="1" hangingPunct="1"/>
            <a:r>
              <a:rPr lang="en-US" sz="2200" dirty="0" smtClean="0">
                <a:ea typeface="ＭＳ Ｐゴシック" pitchFamily="-65" charset="-128"/>
                <a:cs typeface="ＭＳ Ｐゴシック" pitchFamily="-65" charset="-128"/>
              </a:rPr>
              <a:t>Goal: to mimic the loss of information in (potentially) recursive contexts</a:t>
            </a:r>
          </a:p>
          <a:p>
            <a:pPr eaLnBrk="1" hangingPunct="1"/>
            <a:endParaRPr lang="en-US" sz="1800" dirty="0" smtClean="0">
              <a:ea typeface="ＭＳ Ｐゴシック" pitchFamily="-65" charset="-128"/>
              <a:cs typeface="ＭＳ Ｐゴシック" pitchFamily="-65" charset="-128"/>
            </a:endParaRPr>
          </a:p>
          <a:p>
            <a:pPr lvl="1" eaLnBrk="1" hangingPunct="1"/>
            <a:endParaRPr lang="en-US" sz="2200" dirty="0" smtClean="0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Previous Example III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91979" y="1324484"/>
            <a:ext cx="3632324" cy="2893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class Main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void main()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Cheese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= new Cheese();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loop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    (new Person())-&gt;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eat(c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);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  <a:p>
            <a:endParaRPr lang="en-US" sz="1400" i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4779" y="1334631"/>
            <a:ext cx="2985889" cy="321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class Cheese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int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void move() {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--; 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task class Person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void eat (Cheese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 {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  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c.move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();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}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 </a:t>
            </a:r>
          </a:p>
          <a:p>
            <a:endParaRPr lang="en-US" sz="1400" i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grpSp>
        <p:nvGrpSpPr>
          <p:cNvPr id="2" name="Group 47"/>
          <p:cNvGrpSpPr/>
          <p:nvPr/>
        </p:nvGrpSpPr>
        <p:grpSpPr>
          <a:xfrm>
            <a:off x="2819400" y="2602468"/>
            <a:ext cx="3048000" cy="369332"/>
            <a:chOff x="2819400" y="2602468"/>
            <a:chExt cx="3048000" cy="369332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>
              <a:off x="5029200" y="2817812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38" name="Rectangle 37"/>
            <p:cNvSpPr/>
            <p:nvPr/>
          </p:nvSpPr>
          <p:spPr>
            <a:xfrm>
              <a:off x="2819400" y="2602468"/>
              <a:ext cx="2590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type variables t1, t2  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48"/>
          <p:cNvGrpSpPr/>
          <p:nvPr/>
        </p:nvGrpSpPr>
        <p:grpSpPr>
          <a:xfrm>
            <a:off x="4648200" y="2286000"/>
            <a:ext cx="4114800" cy="1436132"/>
            <a:chOff x="4648200" y="2286000"/>
            <a:chExt cx="4114800" cy="1436132"/>
          </a:xfrm>
        </p:grpSpPr>
        <p:sp>
          <p:nvSpPr>
            <p:cNvPr id="43" name="Rectangle 42"/>
            <p:cNvSpPr/>
            <p:nvPr/>
          </p:nvSpPr>
          <p:spPr>
            <a:xfrm>
              <a:off x="4648200" y="3352800"/>
              <a:ext cx="4114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type variable t3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rot="16200000" flipV="1">
              <a:off x="6286500" y="2705100"/>
              <a:ext cx="1143000" cy="3048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4" name="Group 49"/>
          <p:cNvGrpSpPr/>
          <p:nvPr/>
        </p:nvGrpSpPr>
        <p:grpSpPr>
          <a:xfrm>
            <a:off x="-457200" y="3581400"/>
            <a:ext cx="4114800" cy="1981200"/>
            <a:chOff x="1524000" y="2689830"/>
            <a:chExt cx="4114800" cy="1981200"/>
          </a:xfrm>
        </p:grpSpPr>
        <p:sp>
          <p:nvSpPr>
            <p:cNvPr id="51" name="Rectangle 50"/>
            <p:cNvSpPr/>
            <p:nvPr/>
          </p:nvSpPr>
          <p:spPr>
            <a:xfrm>
              <a:off x="1524000" y="3886200"/>
              <a:ext cx="411480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t1 accesses t3</a:t>
              </a:r>
            </a:p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 bwMode="auto">
            <a:xfrm flipV="1">
              <a:off x="3276600" y="2689830"/>
              <a:ext cx="1371600" cy="119716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Static Access Graph for Ex. III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676400" y="15240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581400" y="4343400"/>
            <a:ext cx="762000" cy="76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cxnSp>
        <p:nvCxnSpPr>
          <p:cNvPr id="19" name="Straight Arrow Connector 18"/>
          <p:cNvCxnSpPr>
            <a:endCxn id="16" idx="0"/>
          </p:cNvCxnSpPr>
          <p:nvPr/>
        </p:nvCxnSpPr>
        <p:spPr bwMode="auto">
          <a:xfrm rot="16200000" flipH="1">
            <a:off x="2057400" y="2438400"/>
            <a:ext cx="2057400" cy="1752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838200" y="1143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t1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67000" y="5269468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t3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77000" y="3486090"/>
            <a:ext cx="1167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Rejected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562600" y="15240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24400" y="1143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t2  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3" idx="4"/>
            <a:endCxn id="16" idx="0"/>
          </p:cNvCxnSpPr>
          <p:nvPr/>
        </p:nvCxnSpPr>
        <p:spPr bwMode="auto">
          <a:xfrm rot="5400000">
            <a:off x="3924300" y="2324100"/>
            <a:ext cx="2057400" cy="19812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828800"/>
            <a:ext cx="8382000" cy="762000"/>
          </a:xfrm>
        </p:spPr>
        <p:txBody>
          <a:bodyPr/>
          <a:lstStyle/>
          <a:p>
            <a:pPr algn="ctr" eaLnBrk="1" hangingPunct="1"/>
            <a:r>
              <a:rPr lang="en-US" sz="3200" dirty="0" smtClean="0">
                <a:ea typeface="ＭＳ Ｐゴシック" pitchFamily="-65" charset="-128"/>
                <a:cs typeface="ＭＳ Ｐゴシック" pitchFamily="-65" charset="-128"/>
              </a:rPr>
              <a:t>Task Types</a:t>
            </a:r>
            <a:r>
              <a:rPr lang="en-US" sz="3200" dirty="0" smtClean="0">
                <a:solidFill>
                  <a:srgbClr val="BFBFBF"/>
                </a:solidFill>
                <a:ea typeface="ＭＳ Ｐゴシック" pitchFamily="-65" charset="-128"/>
                <a:cs typeface="ＭＳ Ｐゴシック" pitchFamily="-65" charset="-128"/>
              </a:rPr>
              <a:t> for Pervasive Atomicity</a:t>
            </a:r>
            <a:endParaRPr lang="en-US" sz="3200" dirty="0">
              <a:solidFill>
                <a:srgbClr val="BFBFBF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143000" y="3429000"/>
            <a:ext cx="7315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r>
              <a:rPr lang="en-US" b="0" i="0" dirty="0" err="1" smtClean="0">
                <a:solidFill>
                  <a:schemeClr val="bg1">
                    <a:lumMod val="75000"/>
                  </a:schemeClr>
                </a:solidFill>
                <a:latin typeface="Arial" pitchFamily="-65" charset="0"/>
              </a:rPr>
              <a:t>Aditya</a:t>
            </a:r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pitchFamily="-65" charset="0"/>
              </a:rPr>
              <a:t> </a:t>
            </a:r>
            <a:r>
              <a:rPr lang="en-US" b="0" i="0" dirty="0" err="1" smtClean="0">
                <a:solidFill>
                  <a:schemeClr val="bg1">
                    <a:lumMod val="75000"/>
                  </a:schemeClr>
                </a:solidFill>
                <a:latin typeface="Arial" pitchFamily="-65" charset="0"/>
              </a:rPr>
              <a:t>Kulkarni</a:t>
            </a:r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pitchFamily="-65" charset="0"/>
              </a:rPr>
              <a:t>, </a:t>
            </a:r>
            <a:r>
              <a:rPr lang="en-US" i="0" dirty="0" smtClean="0">
                <a:solidFill>
                  <a:schemeClr val="bg1">
                    <a:lumMod val="75000"/>
                  </a:schemeClr>
                </a:solidFill>
                <a:latin typeface="Arial" pitchFamily="-65" charset="0"/>
              </a:rPr>
              <a:t>Yu David Liu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pitchFamily="-65" charset="0"/>
              </a:rPr>
              <a:t>State University of New York at Binghamton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pitchFamily="-65" charset="0"/>
              </a:rPr>
              <a:t>&amp;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pitchFamily="-65" charset="0"/>
              </a:rPr>
              <a:t>Scott Smith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pitchFamily="-65" charset="0"/>
              </a:rPr>
              <a:t>Johns Hopkins University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endParaRPr lang="en-US" b="0" i="0" dirty="0" smtClean="0">
              <a:solidFill>
                <a:schemeClr val="bg1">
                  <a:lumMod val="75000"/>
                </a:schemeClr>
              </a:solidFill>
              <a:latin typeface="Arial" pitchFamily="-65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endParaRPr lang="en-US" sz="3000" b="0" i="0" dirty="0" smtClean="0">
              <a:solidFill>
                <a:schemeClr val="bg1">
                  <a:lumMod val="75000"/>
                </a:schemeClr>
              </a:solidFill>
              <a:latin typeface="Arial" pitchFamily="-65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pitchFamily="-65" charset="0"/>
              </a:rPr>
              <a:t>October 2010 @OOPSLA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endParaRPr lang="en-US" b="0" i="0" dirty="0">
              <a:solidFill>
                <a:schemeClr val="bg1">
                  <a:lumMod val="75000"/>
                </a:schemeClr>
              </a:solidFill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Previous Example II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91979" y="1324484"/>
            <a:ext cx="3309106" cy="2569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class Main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void main()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Cheese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= new Cheese();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(new Person())-&gt;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eat(c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);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(new Person())-&gt;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eat(c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  <a:p>
            <a:endParaRPr lang="en-US" sz="1400" i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4779" y="1334631"/>
            <a:ext cx="2985889" cy="321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class Cheese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int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void move() {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--; 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task class Person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void eat (Cheese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 {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  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c.move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();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}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 </a:t>
            </a:r>
          </a:p>
          <a:p>
            <a:endParaRPr lang="en-US" sz="1400" i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grpSp>
        <p:nvGrpSpPr>
          <p:cNvPr id="2" name="Group 47"/>
          <p:cNvGrpSpPr/>
          <p:nvPr/>
        </p:nvGrpSpPr>
        <p:grpSpPr>
          <a:xfrm>
            <a:off x="2819400" y="2297668"/>
            <a:ext cx="3048000" cy="662464"/>
            <a:chOff x="2819400" y="2297668"/>
            <a:chExt cx="3048000" cy="662464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>
              <a:off x="5029200" y="2514600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38" name="Rectangle 37"/>
            <p:cNvSpPr/>
            <p:nvPr/>
          </p:nvSpPr>
          <p:spPr>
            <a:xfrm>
              <a:off x="2819400" y="2297668"/>
              <a:ext cx="2590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type variables t1, t1’  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5029200" y="2807732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2" name="Rectangle 41"/>
            <p:cNvSpPr/>
            <p:nvPr/>
          </p:nvSpPr>
          <p:spPr>
            <a:xfrm>
              <a:off x="2819400" y="2590800"/>
              <a:ext cx="2590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type variable t2, t2’  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48"/>
          <p:cNvGrpSpPr/>
          <p:nvPr/>
        </p:nvGrpSpPr>
        <p:grpSpPr>
          <a:xfrm>
            <a:off x="4648200" y="2286000"/>
            <a:ext cx="4114800" cy="1436132"/>
            <a:chOff x="4648200" y="2286000"/>
            <a:chExt cx="4114800" cy="1436132"/>
          </a:xfrm>
        </p:grpSpPr>
        <p:sp>
          <p:nvSpPr>
            <p:cNvPr id="43" name="Rectangle 42"/>
            <p:cNvSpPr/>
            <p:nvPr/>
          </p:nvSpPr>
          <p:spPr>
            <a:xfrm>
              <a:off x="4648200" y="3352800"/>
              <a:ext cx="4114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type variable t3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rot="16200000" flipV="1">
              <a:off x="6286500" y="2705100"/>
              <a:ext cx="1143000" cy="3048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4" name="Group 49"/>
          <p:cNvGrpSpPr/>
          <p:nvPr/>
        </p:nvGrpSpPr>
        <p:grpSpPr>
          <a:xfrm>
            <a:off x="-457200" y="3581400"/>
            <a:ext cx="4114800" cy="2812197"/>
            <a:chOff x="1524000" y="2689830"/>
            <a:chExt cx="4114800" cy="2812197"/>
          </a:xfrm>
        </p:grpSpPr>
        <p:sp>
          <p:nvSpPr>
            <p:cNvPr id="51" name="Rectangle 50"/>
            <p:cNvSpPr/>
            <p:nvPr/>
          </p:nvSpPr>
          <p:spPr>
            <a:xfrm>
              <a:off x="1524000" y="3886200"/>
              <a:ext cx="4114800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t1 accesses t3</a:t>
              </a:r>
            </a:p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t1’ accesses  t3</a:t>
              </a:r>
            </a:p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t2 accesses t3</a:t>
              </a:r>
            </a:p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t2’ accesses t3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 bwMode="auto">
            <a:xfrm flipV="1">
              <a:off x="3276600" y="2689830"/>
              <a:ext cx="1371600" cy="119716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Static Access Graph for Ex. II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24000" y="17526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581400" y="4343400"/>
            <a:ext cx="762000" cy="76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791200" y="17526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cxnSp>
        <p:nvCxnSpPr>
          <p:cNvPr id="19" name="Straight Arrow Connector 18"/>
          <p:cNvCxnSpPr>
            <a:stCxn id="15" idx="4"/>
            <a:endCxn id="16" idx="1"/>
          </p:cNvCxnSpPr>
          <p:nvPr/>
        </p:nvCxnSpPr>
        <p:spPr bwMode="auto">
          <a:xfrm rot="16200000" flipH="1">
            <a:off x="1828800" y="2590800"/>
            <a:ext cx="1940392" cy="178799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Straight Arrow Connector 20"/>
          <p:cNvCxnSpPr>
            <a:stCxn id="18" idx="4"/>
            <a:endCxn id="16" idx="7"/>
          </p:cNvCxnSpPr>
          <p:nvPr/>
        </p:nvCxnSpPr>
        <p:spPr bwMode="auto">
          <a:xfrm rot="5400000">
            <a:off x="4231808" y="2514600"/>
            <a:ext cx="1940392" cy="194039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609600" y="132747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t1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76800" y="132747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t2’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69402" y="3486090"/>
            <a:ext cx="1167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Rejected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67000" y="5269468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t3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784008" y="17526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cxnSp>
        <p:nvCxnSpPr>
          <p:cNvPr id="14" name="Straight Arrow Connector 13"/>
          <p:cNvCxnSpPr>
            <a:stCxn id="13" idx="4"/>
            <a:endCxn id="16" idx="0"/>
          </p:cNvCxnSpPr>
          <p:nvPr/>
        </p:nvCxnSpPr>
        <p:spPr bwMode="auto">
          <a:xfrm rot="16200000" flipH="1">
            <a:off x="2649304" y="3030304"/>
            <a:ext cx="1828800" cy="79739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1869608" y="132747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t1’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343400" y="1676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cxnSp>
        <p:nvCxnSpPr>
          <p:cNvPr id="23" name="Straight Arrow Connector 22"/>
          <p:cNvCxnSpPr>
            <a:stCxn id="22" idx="4"/>
          </p:cNvCxnSpPr>
          <p:nvPr/>
        </p:nvCxnSpPr>
        <p:spPr bwMode="auto">
          <a:xfrm rot="5400000">
            <a:off x="3467100" y="3086100"/>
            <a:ext cx="1905000" cy="609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3505200" y="132747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t2  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Design Issues for Task Twinning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71600"/>
            <a:ext cx="8229600" cy="54864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Why two are enough?</a:t>
            </a:r>
          </a:p>
          <a:p>
            <a:pPr eaLnBrk="1" hangingPunct="1"/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Wouldn’t twinning make every program fail to </a:t>
            </a:r>
            <a:r>
              <a:rPr lang="en-US" sz="2400" dirty="0" err="1" smtClean="0">
                <a:ea typeface="ＭＳ Ｐゴシック" pitchFamily="-65" charset="-128"/>
                <a:cs typeface="ＭＳ Ｐゴシック" pitchFamily="-65" charset="-128"/>
              </a:rPr>
              <a:t>typecheck</a:t>
            </a:r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?</a:t>
            </a:r>
          </a:p>
          <a:p>
            <a:pPr eaLnBrk="1" hangingPunct="1"/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Optimizations?</a:t>
            </a:r>
            <a:endParaRPr lang="en-US" sz="1800" dirty="0" smtClean="0">
              <a:ea typeface="ＭＳ Ｐゴシック" pitchFamily="-65" charset="-128"/>
              <a:cs typeface="ＭＳ Ｐゴシック" pitchFamily="-65" charset="-128"/>
            </a:endParaRPr>
          </a:p>
          <a:p>
            <a:pPr lvl="1" eaLnBrk="1" hangingPunct="1">
              <a:buNone/>
            </a:pPr>
            <a:endParaRPr lang="en-US" sz="2200" dirty="0" smtClean="0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Design Issues for Task Twinning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71600"/>
            <a:ext cx="8229600" cy="54864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Why two are enough?</a:t>
            </a:r>
          </a:p>
          <a:p>
            <a:pPr eaLnBrk="1" hangingPunct="1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a typeface="ＭＳ Ｐゴシック" pitchFamily="-65" charset="-128"/>
                <a:cs typeface="ＭＳ Ｐゴシック" pitchFamily="-65" charset="-128"/>
              </a:rPr>
              <a:t>Wouldn’t twinning make every program fail to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  <a:ea typeface="ＭＳ Ｐゴシック" pitchFamily="-65" charset="-128"/>
                <a:cs typeface="ＭＳ Ｐゴシック" pitchFamily="-65" charset="-128"/>
              </a:rPr>
              <a:t>typecheck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a typeface="ＭＳ Ｐゴシック" pitchFamily="-65" charset="-128"/>
                <a:cs typeface="ＭＳ Ｐゴシック" pitchFamily="-65" charset="-128"/>
              </a:rPr>
              <a:t>?</a:t>
            </a:r>
          </a:p>
          <a:p>
            <a:pPr eaLnBrk="1" hangingPunct="1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a typeface="ＭＳ Ｐゴシック" pitchFamily="-65" charset="-128"/>
                <a:cs typeface="ＭＳ Ｐゴシック" pitchFamily="-65" charset="-128"/>
              </a:rPr>
              <a:t>Optimizations?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  <a:ea typeface="ＭＳ Ｐゴシック" pitchFamily="-65" charset="-128"/>
              <a:cs typeface="ＭＳ Ｐゴシック" pitchFamily="-65" charset="-128"/>
            </a:endParaRPr>
          </a:p>
          <a:p>
            <a:pPr lvl="1" eaLnBrk="1" hangingPunct="1"/>
            <a:endParaRPr lang="en-US" sz="2200" dirty="0" smtClean="0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Design Issues for Task Twinning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71600"/>
            <a:ext cx="8229600" cy="54864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Why two are enough?</a:t>
            </a:r>
          </a:p>
          <a:p>
            <a:pPr eaLnBrk="1" hangingPunct="1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a typeface="ＭＳ Ｐゴシック" pitchFamily="-65" charset="-128"/>
                <a:cs typeface="ＭＳ Ｐゴシック" pitchFamily="-65" charset="-128"/>
              </a:rPr>
              <a:t>Wouldn’t twinning make every program fail to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  <a:ea typeface="ＭＳ Ｐゴシック" pitchFamily="-65" charset="-128"/>
                <a:cs typeface="ＭＳ Ｐゴシック" pitchFamily="-65" charset="-128"/>
              </a:rPr>
              <a:t>typecheck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a typeface="ＭＳ Ｐゴシック" pitchFamily="-65" charset="-128"/>
                <a:cs typeface="ＭＳ Ｐゴシック" pitchFamily="-65" charset="-128"/>
              </a:rPr>
              <a:t>?</a:t>
            </a:r>
          </a:p>
          <a:p>
            <a:pPr eaLnBrk="1" hangingPunct="1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a typeface="ＭＳ Ｐゴシック" pitchFamily="-65" charset="-128"/>
                <a:cs typeface="ＭＳ Ｐゴシック" pitchFamily="-65" charset="-128"/>
              </a:rPr>
              <a:t>Optimizations?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>
              <a:buNone/>
            </a:pPr>
            <a:endParaRPr lang="en-US" sz="1800" dirty="0" smtClean="0">
              <a:ea typeface="ＭＳ Ｐゴシック" pitchFamily="-65" charset="-128"/>
              <a:cs typeface="ＭＳ Ｐゴシック" pitchFamily="-65" charset="-128"/>
            </a:endParaRPr>
          </a:p>
          <a:p>
            <a:pPr lvl="1" eaLnBrk="1" hangingPunct="1"/>
            <a:endParaRPr lang="en-US" sz="2200" dirty="0" smtClean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3855184"/>
            <a:ext cx="525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ea typeface="ＭＳ Ｐゴシック" pitchFamily="-65" charset="-128"/>
                <a:cs typeface="ＭＳ Ｐゴシック" pitchFamily="-65" charset="-128"/>
              </a:rPr>
              <a:t>a conflict (compile-time type error) only needs two accesses to form</a:t>
            </a:r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Design Issues for Task Twinning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71600"/>
            <a:ext cx="8229600" cy="54864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a typeface="ＭＳ Ｐゴシック" pitchFamily="-65" charset="-128"/>
                <a:cs typeface="ＭＳ Ｐゴシック" pitchFamily="-65" charset="-128"/>
              </a:rPr>
              <a:t>Why two are enough?</a:t>
            </a:r>
          </a:p>
          <a:p>
            <a:pPr eaLnBrk="1" hangingPunct="1"/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Wouldn’t twinning make every program fail to </a:t>
            </a:r>
            <a:r>
              <a:rPr lang="en-US" sz="2400" dirty="0" err="1" smtClean="0">
                <a:ea typeface="ＭＳ Ｐゴシック" pitchFamily="-65" charset="-128"/>
                <a:cs typeface="ＭＳ Ｐゴシック" pitchFamily="-65" charset="-128"/>
              </a:rPr>
              <a:t>typecheck</a:t>
            </a:r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?</a:t>
            </a:r>
          </a:p>
          <a:p>
            <a:pPr eaLnBrk="1" hangingPunct="1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a typeface="ＭＳ Ｐゴシック" pitchFamily="-65" charset="-128"/>
                <a:cs typeface="ＭＳ Ｐゴシック" pitchFamily="-65" charset="-128"/>
              </a:rPr>
              <a:t>Optimizations?</a:t>
            </a:r>
            <a:endParaRPr lang="en-US" sz="1800" dirty="0" smtClean="0">
              <a:ea typeface="ＭＳ Ｐゴシック" pitchFamily="-65" charset="-128"/>
              <a:cs typeface="ＭＳ Ｐゴシック" pitchFamily="-65" charset="-128"/>
            </a:endParaRPr>
          </a:p>
          <a:p>
            <a:pPr lvl="1" eaLnBrk="1" hangingPunct="1"/>
            <a:endParaRPr lang="en-US" sz="2200" dirty="0" smtClean="0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Previous Example I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91979" y="1324484"/>
            <a:ext cx="3201367" cy="2569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class Main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void main() {</a:t>
            </a:r>
          </a:p>
          <a:p>
            <a:endParaRPr lang="en-US" sz="1400" i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(new Person())-&gt;eat();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(new Person())-&gt;eat();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  <a:p>
            <a:endParaRPr lang="en-US" sz="1400" i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4779" y="1334631"/>
            <a:ext cx="3416846" cy="321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class Cheese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int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void move() {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--; 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task class Person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void eat () {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   (new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Cheese()).move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();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}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 </a:t>
            </a:r>
          </a:p>
          <a:p>
            <a:endParaRPr lang="en-US" sz="1400" i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grpSp>
        <p:nvGrpSpPr>
          <p:cNvPr id="2" name="Group 47"/>
          <p:cNvGrpSpPr/>
          <p:nvPr/>
        </p:nvGrpSpPr>
        <p:grpSpPr>
          <a:xfrm>
            <a:off x="2819400" y="2297668"/>
            <a:ext cx="3048000" cy="662464"/>
            <a:chOff x="2819400" y="2297668"/>
            <a:chExt cx="3048000" cy="662464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>
              <a:off x="5029200" y="2514600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38" name="Rectangle 37"/>
            <p:cNvSpPr/>
            <p:nvPr/>
          </p:nvSpPr>
          <p:spPr>
            <a:xfrm>
              <a:off x="2819400" y="2297668"/>
              <a:ext cx="2590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type variable t1, t1’  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5029200" y="2807732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2" name="Rectangle 41"/>
            <p:cNvSpPr/>
            <p:nvPr/>
          </p:nvSpPr>
          <p:spPr>
            <a:xfrm>
              <a:off x="2819400" y="2590800"/>
              <a:ext cx="2590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type variable t2’, t2’  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48"/>
          <p:cNvGrpSpPr/>
          <p:nvPr/>
        </p:nvGrpSpPr>
        <p:grpSpPr>
          <a:xfrm>
            <a:off x="1752600" y="3558571"/>
            <a:ext cx="4114800" cy="2640925"/>
            <a:chOff x="2133600" y="3200401"/>
            <a:chExt cx="4114800" cy="2640925"/>
          </a:xfrm>
        </p:grpSpPr>
        <p:sp>
          <p:nvSpPr>
            <p:cNvPr id="43" name="Rectangle 42"/>
            <p:cNvSpPr/>
            <p:nvPr/>
          </p:nvSpPr>
          <p:spPr>
            <a:xfrm>
              <a:off x="2133600" y="3810001"/>
              <a:ext cx="4114800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type variable t3 (for call site at t1)</a:t>
              </a:r>
            </a:p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type variable t3’ (for call site at t1’)</a:t>
              </a:r>
            </a:p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type variable t4 (for call site at t2)  </a:t>
              </a:r>
            </a:p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type variable t4’ (for call site at t2’)  </a:t>
              </a:r>
              <a:endParaRPr lang="en-US" sz="1800" dirty="0" smtClean="0">
                <a:solidFill>
                  <a:srgbClr val="FF0000"/>
                </a:solidFill>
              </a:endParaRPr>
            </a:p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rot="16200000" flipV="1">
              <a:off x="2628503" y="3238898"/>
              <a:ext cx="686594" cy="609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4" name="Group 49"/>
          <p:cNvGrpSpPr/>
          <p:nvPr/>
        </p:nvGrpSpPr>
        <p:grpSpPr>
          <a:xfrm>
            <a:off x="-685800" y="2438400"/>
            <a:ext cx="4114800" cy="3955197"/>
            <a:chOff x="1295400" y="1546830"/>
            <a:chExt cx="4114800" cy="3955197"/>
          </a:xfrm>
        </p:grpSpPr>
        <p:sp>
          <p:nvSpPr>
            <p:cNvPr id="51" name="Rectangle 50"/>
            <p:cNvSpPr/>
            <p:nvPr/>
          </p:nvSpPr>
          <p:spPr>
            <a:xfrm>
              <a:off x="1295400" y="3886200"/>
              <a:ext cx="4114800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t1 accesses t3</a:t>
              </a:r>
            </a:p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t1’ accesses t3’</a:t>
              </a:r>
            </a:p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t2 accesses t4</a:t>
              </a:r>
            </a:p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t2’ accesses t4’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 bwMode="auto">
            <a:xfrm rot="5400000" flipH="1" flipV="1">
              <a:off x="2601817" y="2221613"/>
              <a:ext cx="2340166" cy="990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Static Access Graph for Ex. I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24000" y="17526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0" y="4343400"/>
            <a:ext cx="762000" cy="76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791200" y="17526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cxnSp>
        <p:nvCxnSpPr>
          <p:cNvPr id="19" name="Straight Arrow Connector 18"/>
          <p:cNvCxnSpPr>
            <a:stCxn id="15" idx="4"/>
          </p:cNvCxnSpPr>
          <p:nvPr/>
        </p:nvCxnSpPr>
        <p:spPr bwMode="auto">
          <a:xfrm rot="5400000">
            <a:off x="990600" y="3429000"/>
            <a:ext cx="1828800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Straight Arrow Connector 20"/>
          <p:cNvCxnSpPr>
            <a:stCxn id="18" idx="4"/>
          </p:cNvCxnSpPr>
          <p:nvPr/>
        </p:nvCxnSpPr>
        <p:spPr bwMode="auto">
          <a:xfrm rot="5400000">
            <a:off x="5257800" y="3429000"/>
            <a:ext cx="1828800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609600" y="13716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t1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76800" y="1383268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t2’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9600" y="52578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t3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76800" y="52578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t4’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69402" y="3486090"/>
            <a:ext cx="6269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OK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5791200" y="4343400"/>
            <a:ext cx="762000" cy="76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971800" y="17526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971800" y="4343400"/>
            <a:ext cx="762000" cy="76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cxnSp>
        <p:nvCxnSpPr>
          <p:cNvPr id="22" name="Straight Arrow Connector 21"/>
          <p:cNvCxnSpPr>
            <a:stCxn id="17" idx="4"/>
          </p:cNvCxnSpPr>
          <p:nvPr/>
        </p:nvCxnSpPr>
        <p:spPr bwMode="auto">
          <a:xfrm rot="5400000">
            <a:off x="2438400" y="3429000"/>
            <a:ext cx="1828800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2057400" y="13716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t1’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57400" y="52578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t3’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419600" y="17526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cxnSp>
        <p:nvCxnSpPr>
          <p:cNvPr id="26" name="Straight Arrow Connector 25"/>
          <p:cNvCxnSpPr>
            <a:stCxn id="25" idx="4"/>
          </p:cNvCxnSpPr>
          <p:nvPr/>
        </p:nvCxnSpPr>
        <p:spPr bwMode="auto">
          <a:xfrm rot="5400000">
            <a:off x="3886200" y="3429000"/>
            <a:ext cx="1828800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3505200" y="52578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t4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4419600" y="4343400"/>
            <a:ext cx="762000" cy="76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05200" y="1383268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t2  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Design Issues for Task Twinning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71600"/>
            <a:ext cx="8229600" cy="54864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BFBFBF"/>
                </a:solidFill>
                <a:ea typeface="ＭＳ Ｐゴシック" pitchFamily="-65" charset="-128"/>
                <a:cs typeface="ＭＳ Ｐゴシック" pitchFamily="-65" charset="-128"/>
              </a:rPr>
              <a:t>Why two are enough?</a:t>
            </a:r>
          </a:p>
          <a:p>
            <a:pPr eaLnBrk="1" hangingPunct="1"/>
            <a:r>
              <a:rPr lang="en-US" sz="2400" dirty="0" smtClean="0">
                <a:solidFill>
                  <a:srgbClr val="BFBFBF"/>
                </a:solidFill>
                <a:ea typeface="ＭＳ Ｐゴシック" pitchFamily="-65" charset="-128"/>
                <a:cs typeface="ＭＳ Ｐゴシック" pitchFamily="-65" charset="-128"/>
              </a:rPr>
              <a:t>Wouldn’t twinning make every program fail to </a:t>
            </a:r>
            <a:r>
              <a:rPr lang="en-US" sz="2400" dirty="0" err="1" smtClean="0">
                <a:solidFill>
                  <a:srgbClr val="BFBFBF"/>
                </a:solidFill>
                <a:ea typeface="ＭＳ Ｐゴシック" pitchFamily="-65" charset="-128"/>
                <a:cs typeface="ＭＳ Ｐゴシック" pitchFamily="-65" charset="-128"/>
              </a:rPr>
              <a:t>typecheck</a:t>
            </a:r>
            <a:r>
              <a:rPr lang="en-US" sz="2400" dirty="0" smtClean="0">
                <a:solidFill>
                  <a:srgbClr val="BFBFBF"/>
                </a:solidFill>
                <a:ea typeface="ＭＳ Ｐゴシック" pitchFamily="-65" charset="-128"/>
                <a:cs typeface="ＭＳ Ｐゴシック" pitchFamily="-65" charset="-128"/>
              </a:rPr>
              <a:t>?</a:t>
            </a:r>
          </a:p>
          <a:p>
            <a:pPr eaLnBrk="1" hangingPunct="1"/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Optimizations?</a:t>
            </a:r>
            <a:endParaRPr lang="en-US" sz="1800" dirty="0" smtClean="0"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>
              <a:buNone/>
            </a:pPr>
            <a:endParaRPr lang="en-US" sz="1800" dirty="0" smtClean="0">
              <a:ea typeface="ＭＳ Ｐゴシック" pitchFamily="-65" charset="-128"/>
              <a:cs typeface="ＭＳ Ｐゴシック" pitchFamily="-65" charset="-128"/>
            </a:endParaRPr>
          </a:p>
          <a:p>
            <a:pPr lvl="1" eaLnBrk="1" hangingPunct="1"/>
            <a:endParaRPr lang="en-US" sz="2200" dirty="0" smtClean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8800" y="3498265"/>
            <a:ext cx="6324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sz="2200" b="0" dirty="0" smtClean="0">
                <a:solidFill>
                  <a:schemeClr val="tx1"/>
                </a:solidFill>
                <a:ea typeface="ＭＳ Ｐゴシック" pitchFamily="-65" charset="-128"/>
                <a:cs typeface="ＭＳ Ｐゴシック" pitchFamily="-65" charset="-128"/>
              </a:rPr>
              <a:t>1. differentiate read/write access</a:t>
            </a:r>
          </a:p>
          <a:p>
            <a:pPr lvl="1" eaLnBrk="1" hangingPunct="1"/>
            <a:r>
              <a:rPr lang="en-US" sz="2200" b="0" dirty="0" smtClean="0">
                <a:solidFill>
                  <a:schemeClr val="tx1"/>
                </a:solidFill>
                <a:ea typeface="ＭＳ Ｐゴシック" pitchFamily="-65" charset="-128"/>
                <a:cs typeface="ＭＳ Ｐゴシック" pitchFamily="-65" charset="-128"/>
              </a:rPr>
              <a:t>2. No twinning in non-recursive contexts</a:t>
            </a:r>
          </a:p>
          <a:p>
            <a:pPr lvl="1" eaLnBrk="1" hangingPunct="1"/>
            <a:r>
              <a:rPr lang="en-US" sz="2200" b="0" dirty="0" smtClean="0">
                <a:solidFill>
                  <a:schemeClr val="tx1"/>
                </a:solidFill>
                <a:ea typeface="ＭＳ Ｐゴシック" pitchFamily="-65" charset="-128"/>
                <a:cs typeface="ＭＳ Ｐゴシック" pitchFamily="-65" charset="-128"/>
              </a:rPr>
              <a:t>3. … </a:t>
            </a:r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Design Challenges of Task Types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71600"/>
            <a:ext cx="8229600" cy="54864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BFBFBF"/>
                </a:solidFill>
                <a:ea typeface="ＭＳ Ｐゴシック" pitchFamily="-65" charset="-128"/>
                <a:cs typeface="ＭＳ Ｐゴシック" pitchFamily="-65" charset="-128"/>
              </a:rPr>
              <a:t>Full inference – no need to declare region-type-like parameterized classes and parametric types</a:t>
            </a:r>
          </a:p>
          <a:p>
            <a:pPr eaLnBrk="1" hangingPunct="1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a typeface="ＭＳ Ｐゴシック" pitchFamily="-65" charset="-128"/>
                <a:cs typeface="ＭＳ Ｐゴシック" pitchFamily="-65" charset="-128"/>
              </a:rPr>
              <a:t>The number of regions (tasks) cannot be bound statically</a:t>
            </a:r>
          </a:p>
          <a:p>
            <a:pPr eaLnBrk="1" hangingPunct="1"/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Complexity in the presence of explicit sharing</a:t>
            </a:r>
          </a:p>
          <a:p>
            <a:pPr lvl="1" eaLnBrk="1" hangingPunct="1"/>
            <a:endParaRPr lang="en-US" sz="2000" dirty="0" smtClean="0">
              <a:ea typeface="ＭＳ Ｐゴシック" pitchFamily="-65" charset="-128"/>
              <a:cs typeface="ＭＳ Ｐゴシック" pitchFamily="-65" charset="-128"/>
            </a:endParaRPr>
          </a:p>
          <a:p>
            <a:pPr lvl="1" eaLnBrk="1" hangingPunct="1"/>
            <a:endParaRPr lang="en-US" sz="2200" dirty="0" smtClean="0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Atomicity</a:t>
            </a:r>
            <a:endParaRPr lang="en-US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Atomicity: a piece of code may interleave with others, but always behaves as if no interleaving happened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Important for program understanding and analysis for multi-core software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 lot of existing work on implementation </a:t>
            </a:r>
            <a:r>
              <a:rPr lang="en-US" dirty="0" smtClean="0">
                <a:solidFill>
                  <a:srgbClr val="000000"/>
                </a:solidFill>
              </a:rPr>
              <a:t>strategies: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/>
              <a:t>pessimistic lock-based</a:t>
            </a:r>
          </a:p>
          <a:p>
            <a:pPr lvl="1"/>
            <a:r>
              <a:rPr lang="en-US" dirty="0" smtClean="0"/>
              <a:t>optimistic transaction-based (STM, HTM)</a:t>
            </a:r>
          </a:p>
          <a:p>
            <a:r>
              <a:rPr lang="en-US" dirty="0" smtClean="0"/>
              <a:t>This talk largely independent on the choices of implementation strategies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Sharing-Aware Programming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91979" y="1219200"/>
            <a:ext cx="3524585" cy="2569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class Main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void main()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Library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l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= new Library();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(new Student())-&gt;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visit(l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);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(new Student())-&gt;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visit(l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  <a:p>
            <a:endParaRPr lang="en-US" sz="1400" i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4779" y="1143000"/>
            <a:ext cx="3309106" cy="58015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class Counter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int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void inc() {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++; 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  <a:p>
            <a:r>
              <a:rPr lang="en-US" sz="1400" i="0" dirty="0" smtClean="0">
                <a:solidFill>
                  <a:srgbClr val="FF0000"/>
                </a:solidFill>
                <a:latin typeface="Andale Mono"/>
                <a:ea typeface="ＭＳ Ｐゴシック" pitchFamily="-65" charset="-128"/>
                <a:cs typeface="Andale Mono"/>
              </a:rPr>
              <a:t>shared task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class Library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Counter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= new Counter();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void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breturn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()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c.inc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();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task class Student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void visit (Library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l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   … /* do stuff 1 */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  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l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sz="1400" i="0" dirty="0" smtClean="0">
                <a:solidFill>
                  <a:srgbClr val="FF0000"/>
                </a:solidFill>
                <a:latin typeface="Andale Mono"/>
                <a:ea typeface="ＭＳ Ｐゴシック" pitchFamily="-65" charset="-128"/>
                <a:cs typeface="Andale Mono"/>
              </a:rPr>
              <a:t>!-&gt;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breturn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();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   … /* do stuff 2 */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}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 </a:t>
            </a:r>
          </a:p>
          <a:p>
            <a:endParaRPr lang="en-US" sz="1400" i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86200" y="47244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a shared resource wrapped up into an atomic execution of its own</a:t>
            </a:r>
          </a:p>
          <a:p>
            <a:pPr algn="ctr"/>
            <a:r>
              <a:rPr lang="en-US" b="0" dirty="0" smtClean="0">
                <a:solidFill>
                  <a:schemeClr val="tx1"/>
                </a:solidFill>
                <a:ea typeface="ＭＳ Ｐゴシック" pitchFamily="-65" charset="-128"/>
                <a:cs typeface="ＭＳ Ｐゴシック" pitchFamily="-65" charset="-128"/>
              </a:rPr>
              <a:t>(created by sending a !-&gt; message to a “shared task object”)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Types of </a:t>
            </a:r>
            <a:r>
              <a:rPr lang="en-US" dirty="0" err="1" smtClean="0">
                <a:ea typeface="ＭＳ Ｐゴシック" pitchFamily="-60" charset="-128"/>
                <a:cs typeface="ＭＳ Ｐゴシック" pitchFamily="-60" charset="-128"/>
              </a:rPr>
              <a:t>Coqa</a:t>
            </a:r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 Objects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819400" y="2819400"/>
            <a:ext cx="2057400" cy="1371600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953000" y="2819400"/>
            <a:ext cx="20574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4267200"/>
            <a:ext cx="2057400" cy="1371600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953000" y="4267200"/>
            <a:ext cx="2057400" cy="1371600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85800" y="3200400"/>
            <a:ext cx="190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rgbClr val="000000"/>
                </a:solidFill>
                <a:ea typeface="ＭＳ Ｐゴシック" pitchFamily="-65" charset="-128"/>
                <a:cs typeface="ＭＳ Ｐゴシック" pitchFamily="-65" charset="-128"/>
              </a:rPr>
              <a:t> task units</a:t>
            </a:r>
            <a:r>
              <a:rPr lang="en-US" b="0" dirty="0" smtClean="0">
                <a:solidFill>
                  <a:srgbClr val="000000"/>
                </a:solidFill>
              </a:rPr>
              <a:t> (“</a:t>
            </a:r>
            <a:r>
              <a:rPr lang="en-US" b="0" dirty="0" err="1" smtClean="0">
                <a:solidFill>
                  <a:srgbClr val="000000"/>
                </a:solidFill>
              </a:rPr>
              <a:t>accessor</a:t>
            </a:r>
            <a:r>
              <a:rPr lang="en-US" b="0" dirty="0" smtClean="0">
                <a:solidFill>
                  <a:srgbClr val="000000"/>
                </a:solidFill>
              </a:rPr>
              <a:t>”)</a:t>
            </a:r>
            <a:endParaRPr lang="en-US" b="0" dirty="0" smtClean="0">
              <a:solidFill>
                <a:srgbClr val="000000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39734" y="4705290"/>
            <a:ext cx="1674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rgbClr val="BFBFBF"/>
                </a:solidFill>
                <a:ea typeface="ＭＳ Ｐゴシック" pitchFamily="-65" charset="-128"/>
                <a:cs typeface="ＭＳ Ｐゴシック" pitchFamily="-65" charset="-128"/>
              </a:rPr>
              <a:t>data (“</a:t>
            </a:r>
            <a:r>
              <a:rPr lang="en-US" b="0" dirty="0" err="1" smtClean="0">
                <a:solidFill>
                  <a:srgbClr val="BFBFBF"/>
                </a:solidFill>
                <a:ea typeface="ＭＳ Ｐゴシック" pitchFamily="-65" charset="-128"/>
                <a:cs typeface="ＭＳ Ｐゴシック" pitchFamily="-65" charset="-128"/>
              </a:rPr>
              <a:t>accessee</a:t>
            </a:r>
            <a:r>
              <a:rPr lang="en-US" b="0" dirty="0" smtClean="0">
                <a:solidFill>
                  <a:srgbClr val="BFBFBF"/>
                </a:solidFill>
                <a:ea typeface="ＭＳ Ｐゴシック" pitchFamily="-65" charset="-128"/>
                <a:cs typeface="ＭＳ Ｐゴシック" pitchFamily="-65" charset="-128"/>
              </a:rPr>
              <a:t>”)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895600" y="1905000"/>
            <a:ext cx="1905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rgbClr val="BFBFBF"/>
                </a:solidFill>
                <a:ea typeface="ＭＳ Ｐゴシック" pitchFamily="-65" charset="-128"/>
                <a:cs typeface="ＭＳ Ｐゴシック" pitchFamily="-65" charset="-128"/>
              </a:rPr>
              <a:t>default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953000" y="1905000"/>
            <a:ext cx="1905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rgbClr val="000000"/>
                </a:solidFill>
                <a:ea typeface="ＭＳ Ｐゴシック" pitchFamily="-65" charset="-128"/>
                <a:cs typeface="ＭＳ Ｐゴシック" pitchFamily="-65" charset="-128"/>
              </a:rPr>
              <a:t>“shared”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097551" y="3228945"/>
            <a:ext cx="1474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BFBFBF"/>
                </a:solidFill>
              </a:rPr>
              <a:t>task objects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124200" y="4419600"/>
            <a:ext cx="1447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rgbClr val="BFBFBF"/>
                </a:solidFill>
              </a:rPr>
              <a:t>statically isolated objects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105401" y="3200400"/>
            <a:ext cx="160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rgbClr val="000000"/>
                </a:solidFill>
              </a:rPr>
              <a:t>shared task objects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105400" y="4419600"/>
            <a:ext cx="1600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rgbClr val="BFBFBF"/>
                </a:solidFill>
              </a:rPr>
              <a:t>dynamically isolated objects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Shared Access as Atomicity Break Points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14400" y="1752600"/>
            <a:ext cx="71628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86514" y="1219200"/>
            <a:ext cx="1123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thread 1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86514" y="2647890"/>
            <a:ext cx="1147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thread 2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600200" y="6172200"/>
            <a:ext cx="6096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86000" y="6096000"/>
            <a:ext cx="20729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atomic execution</a:t>
            </a:r>
            <a:endParaRPr lang="en-US" b="0" dirty="0">
              <a:solidFill>
                <a:srgbClr val="0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553200" y="4705290"/>
            <a:ext cx="1447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6629400" y="4705290"/>
            <a:ext cx="12964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execution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3276600"/>
            <a:ext cx="71628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05200" y="1752600"/>
            <a:ext cx="76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114800" y="1752600"/>
            <a:ext cx="76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724400" y="3276600"/>
            <a:ext cx="76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800600" y="6019800"/>
            <a:ext cx="76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81600" y="6153090"/>
            <a:ext cx="27827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atomicity breaking point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334000" y="3276600"/>
            <a:ext cx="76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cxnSp>
        <p:nvCxnSpPr>
          <p:cNvPr id="19" name="Straight Arrow Connector 18"/>
          <p:cNvCxnSpPr>
            <a:stCxn id="15" idx="2"/>
          </p:cNvCxnSpPr>
          <p:nvPr/>
        </p:nvCxnSpPr>
        <p:spPr bwMode="auto">
          <a:xfrm rot="5400000">
            <a:off x="3409950" y="3295650"/>
            <a:ext cx="838200" cy="18669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999345" y="4705290"/>
            <a:ext cx="22512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start shared access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18" idx="2"/>
          </p:cNvCxnSpPr>
          <p:nvPr/>
        </p:nvCxnSpPr>
        <p:spPr bwMode="auto">
          <a:xfrm rot="16200000" flipH="1">
            <a:off x="5010150" y="4171950"/>
            <a:ext cx="914400" cy="1905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4232255" y="4724400"/>
            <a:ext cx="21656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end shared access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Shared Access as Atomicity Break Points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86514" y="2647890"/>
            <a:ext cx="3584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task “visit” of second “Student”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600200" y="6172200"/>
            <a:ext cx="6096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86000" y="6096000"/>
            <a:ext cx="20729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atomic execution</a:t>
            </a:r>
            <a:endParaRPr lang="en-US" b="0" dirty="0">
              <a:solidFill>
                <a:srgbClr val="0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553200" y="4705290"/>
            <a:ext cx="1447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6629400" y="4705290"/>
            <a:ext cx="12964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execution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3276600"/>
            <a:ext cx="71628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724400" y="3276600"/>
            <a:ext cx="76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800600" y="6019800"/>
            <a:ext cx="76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81600" y="6153090"/>
            <a:ext cx="27827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atomicity breaking point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334000" y="3276600"/>
            <a:ext cx="76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grpSp>
        <p:nvGrpSpPr>
          <p:cNvPr id="2" name="Group 33"/>
          <p:cNvGrpSpPr/>
          <p:nvPr/>
        </p:nvGrpSpPr>
        <p:grpSpPr>
          <a:xfrm>
            <a:off x="999345" y="3810000"/>
            <a:ext cx="5180521" cy="1314510"/>
            <a:chOff x="999345" y="3810000"/>
            <a:chExt cx="5180521" cy="1314510"/>
          </a:xfrm>
        </p:grpSpPr>
        <p:cxnSp>
          <p:nvCxnSpPr>
            <p:cNvPr id="19" name="Straight Arrow Connector 18"/>
            <p:cNvCxnSpPr>
              <a:stCxn id="15" idx="2"/>
            </p:cNvCxnSpPr>
            <p:nvPr/>
          </p:nvCxnSpPr>
          <p:spPr bwMode="auto">
            <a:xfrm rot="5400000">
              <a:off x="3409950" y="3295650"/>
              <a:ext cx="838200" cy="18669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7" name="Rectangle 26"/>
            <p:cNvSpPr/>
            <p:nvPr/>
          </p:nvSpPr>
          <p:spPr>
            <a:xfrm>
              <a:off x="999345" y="4705290"/>
              <a:ext cx="181526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start </a:t>
              </a:r>
              <a:r>
                <a:rPr lang="en-US" i="0" dirty="0" err="1" smtClean="0">
                  <a:solidFill>
                    <a:srgbClr val="FF0000"/>
                  </a:solidFill>
                  <a:latin typeface="Andale Mono"/>
                  <a:cs typeface="Andale Mono"/>
                </a:rPr>
                <a:t>breturn</a:t>
              </a:r>
              <a:endParaRPr lang="en-US" i="0" dirty="0">
                <a:solidFill>
                  <a:srgbClr val="FF0000"/>
                </a:solidFill>
                <a:latin typeface="Andale Mono"/>
                <a:cs typeface="Andale Mono"/>
              </a:endParaRPr>
            </a:p>
          </p:txBody>
        </p:sp>
        <p:cxnSp>
          <p:nvCxnSpPr>
            <p:cNvPr id="29" name="Straight Arrow Connector 28"/>
            <p:cNvCxnSpPr>
              <a:stCxn id="18" idx="2"/>
            </p:cNvCxnSpPr>
            <p:nvPr/>
          </p:nvCxnSpPr>
          <p:spPr bwMode="auto">
            <a:xfrm rot="16200000" flipH="1">
              <a:off x="5010150" y="4171950"/>
              <a:ext cx="914400" cy="1905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33" name="Rectangle 32"/>
            <p:cNvSpPr/>
            <p:nvPr/>
          </p:nvSpPr>
          <p:spPr>
            <a:xfrm>
              <a:off x="4450264" y="4724400"/>
              <a:ext cx="172960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</a:t>
              </a:r>
              <a:r>
                <a:rPr lang="en-US" i="0" dirty="0" err="1" smtClean="0">
                  <a:solidFill>
                    <a:srgbClr val="FF0000"/>
                  </a:solidFill>
                  <a:latin typeface="Andale Mono"/>
                  <a:cs typeface="Andale Mono"/>
                </a:rPr>
                <a:t>breturn</a:t>
              </a:r>
              <a:endParaRPr lang="en-US" i="0" dirty="0">
                <a:solidFill>
                  <a:srgbClr val="FF0000"/>
                </a:solidFill>
                <a:latin typeface="Andale Mono"/>
                <a:cs typeface="Andale Mono"/>
              </a:endParaRPr>
            </a:p>
          </p:txBody>
        </p:sp>
      </p:grpSp>
      <p:sp>
        <p:nvSpPr>
          <p:cNvPr id="25" name="Rectangle 24"/>
          <p:cNvSpPr/>
          <p:nvPr/>
        </p:nvSpPr>
        <p:spPr bwMode="auto">
          <a:xfrm>
            <a:off x="914400" y="1752600"/>
            <a:ext cx="71628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86514" y="1219200"/>
            <a:ext cx="33683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task “visit” of first “Student”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505200" y="1752600"/>
            <a:ext cx="76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114800" y="1752600"/>
            <a:ext cx="76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cxnSp>
        <p:nvCxnSpPr>
          <p:cNvPr id="35" name="Straight Arrow Connector 34"/>
          <p:cNvCxnSpPr>
            <a:stCxn id="32" idx="2"/>
          </p:cNvCxnSpPr>
          <p:nvPr/>
        </p:nvCxnSpPr>
        <p:spPr bwMode="auto">
          <a:xfrm rot="5400000">
            <a:off x="1657350" y="2762250"/>
            <a:ext cx="2362200" cy="14097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Straight Arrow Connector 37"/>
          <p:cNvCxnSpPr>
            <a:stCxn id="34" idx="2"/>
            <a:endCxn id="33" idx="0"/>
          </p:cNvCxnSpPr>
          <p:nvPr/>
        </p:nvCxnSpPr>
        <p:spPr bwMode="auto">
          <a:xfrm rot="16200000" flipH="1">
            <a:off x="3514782" y="2924117"/>
            <a:ext cx="2438400" cy="11621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Shared Tasks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8229600" cy="54864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A programmer’s view: </a:t>
            </a:r>
          </a:p>
          <a:p>
            <a:pPr lvl="1" eaLnBrk="1" hangingPunct="1"/>
            <a:r>
              <a:rPr lang="en-US" sz="2200" dirty="0" smtClean="0">
                <a:ea typeface="ＭＳ Ｐゴシック" pitchFamily="-65" charset="-128"/>
                <a:cs typeface="ＭＳ Ｐゴシック" pitchFamily="-65" charset="-128"/>
              </a:rPr>
              <a:t>an encapsulation of “a shared service” with independent lifecycle of evolution  </a:t>
            </a:r>
          </a:p>
          <a:p>
            <a:pPr lvl="1" eaLnBrk="1" hangingPunct="1"/>
            <a:r>
              <a:rPr lang="en-US" sz="2200" dirty="0" smtClean="0">
                <a:ea typeface="ＭＳ Ｐゴシック" pitchFamily="-65" charset="-128"/>
                <a:cs typeface="ＭＳ Ｐゴシック" pitchFamily="-65" charset="-128"/>
              </a:rPr>
              <a:t>the message sender object “gets the grip of its life” but still lets the world it interacts to evolve</a:t>
            </a:r>
          </a:p>
          <a:p>
            <a:pPr eaLnBrk="1" hangingPunct="1"/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Designs:</a:t>
            </a:r>
          </a:p>
          <a:p>
            <a:pPr lvl="1" eaLnBrk="1" hangingPunct="1"/>
            <a:r>
              <a:rPr lang="en-US" sz="2200" dirty="0" smtClean="0">
                <a:ea typeface="ＭＳ Ｐゴシック" pitchFamily="-65" charset="-128"/>
                <a:cs typeface="ＭＳ Ｐゴシック" pitchFamily="-65" charset="-128"/>
              </a:rPr>
              <a:t>Access dynamically protected: one message at a time</a:t>
            </a:r>
          </a:p>
          <a:p>
            <a:pPr lvl="1" eaLnBrk="1" hangingPunct="1"/>
            <a:r>
              <a:rPr lang="en-US" sz="2200" dirty="0" smtClean="0">
                <a:ea typeface="ＭＳ Ｐゴシック" pitchFamily="-65" charset="-128"/>
                <a:cs typeface="ＭＳ Ｐゴシック" pitchFamily="-65" charset="-128"/>
              </a:rPr>
              <a:t>The sender de facto triggers a synchronous subroutine call</a:t>
            </a:r>
            <a:endParaRPr lang="en-US" sz="1800" dirty="0" smtClean="0">
              <a:ea typeface="ＭＳ Ｐゴシック" pitchFamily="-65" charset="-128"/>
              <a:cs typeface="ＭＳ Ｐゴシック" pitchFamily="-65" charset="-128"/>
            </a:endParaRPr>
          </a:p>
          <a:p>
            <a:pPr lvl="1" eaLnBrk="1" hangingPunct="1"/>
            <a:endParaRPr lang="en-US" sz="2200" dirty="0" smtClean="0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Types of </a:t>
            </a:r>
            <a:r>
              <a:rPr lang="en-US" dirty="0" err="1" smtClean="0">
                <a:ea typeface="ＭＳ Ｐゴシック" pitchFamily="-60" charset="-128"/>
                <a:cs typeface="ＭＳ Ｐゴシック" pitchFamily="-60" charset="-128"/>
              </a:rPr>
              <a:t>Coqa</a:t>
            </a:r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 Objects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819400" y="2819400"/>
            <a:ext cx="2057400" cy="1371600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953000" y="2819400"/>
            <a:ext cx="20574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4267200"/>
            <a:ext cx="2057400" cy="1371600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953000" y="4267200"/>
            <a:ext cx="2057400" cy="1371600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85800" y="3200400"/>
            <a:ext cx="190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rgbClr val="000000"/>
                </a:solidFill>
                <a:ea typeface="ＭＳ Ｐゴシック" pitchFamily="-65" charset="-128"/>
                <a:cs typeface="ＭＳ Ｐゴシック" pitchFamily="-65" charset="-128"/>
              </a:rPr>
              <a:t> task units</a:t>
            </a:r>
            <a:r>
              <a:rPr lang="en-US" b="0" dirty="0" smtClean="0">
                <a:solidFill>
                  <a:srgbClr val="000000"/>
                </a:solidFill>
              </a:rPr>
              <a:t> (“</a:t>
            </a:r>
            <a:r>
              <a:rPr lang="en-US" b="0" dirty="0" err="1" smtClean="0">
                <a:solidFill>
                  <a:srgbClr val="000000"/>
                </a:solidFill>
              </a:rPr>
              <a:t>accessor</a:t>
            </a:r>
            <a:r>
              <a:rPr lang="en-US" b="0" dirty="0" smtClean="0">
                <a:solidFill>
                  <a:srgbClr val="000000"/>
                </a:solidFill>
              </a:rPr>
              <a:t>”)</a:t>
            </a:r>
            <a:endParaRPr lang="en-US" b="0" dirty="0" smtClean="0">
              <a:solidFill>
                <a:srgbClr val="000000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39734" y="4705290"/>
            <a:ext cx="1674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rgbClr val="BFBFBF"/>
                </a:solidFill>
                <a:ea typeface="ＭＳ Ｐゴシック" pitchFamily="-65" charset="-128"/>
                <a:cs typeface="ＭＳ Ｐゴシック" pitchFamily="-65" charset="-128"/>
              </a:rPr>
              <a:t>data (“</a:t>
            </a:r>
            <a:r>
              <a:rPr lang="en-US" b="0" dirty="0" err="1" smtClean="0">
                <a:solidFill>
                  <a:srgbClr val="BFBFBF"/>
                </a:solidFill>
                <a:ea typeface="ＭＳ Ｐゴシック" pitchFamily="-65" charset="-128"/>
                <a:cs typeface="ＭＳ Ｐゴシック" pitchFamily="-65" charset="-128"/>
              </a:rPr>
              <a:t>accessee</a:t>
            </a:r>
            <a:r>
              <a:rPr lang="en-US" b="0" dirty="0" smtClean="0">
                <a:solidFill>
                  <a:srgbClr val="BFBFBF"/>
                </a:solidFill>
                <a:ea typeface="ＭＳ Ｐゴシック" pitchFamily="-65" charset="-128"/>
                <a:cs typeface="ＭＳ Ｐゴシック" pitchFamily="-65" charset="-128"/>
              </a:rPr>
              <a:t>”)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895600" y="1905000"/>
            <a:ext cx="1905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rgbClr val="BFBFBF"/>
                </a:solidFill>
                <a:ea typeface="ＭＳ Ｐゴシック" pitchFamily="-65" charset="-128"/>
                <a:cs typeface="ＭＳ Ｐゴシック" pitchFamily="-65" charset="-128"/>
              </a:rPr>
              <a:t>default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953000" y="1905000"/>
            <a:ext cx="1905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rgbClr val="000000"/>
                </a:solidFill>
                <a:ea typeface="ＭＳ Ｐゴシック" pitchFamily="-65" charset="-128"/>
                <a:cs typeface="ＭＳ Ｐゴシック" pitchFamily="-65" charset="-128"/>
              </a:rPr>
              <a:t>“shared”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097551" y="3228945"/>
            <a:ext cx="1474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BFBFBF"/>
                </a:solidFill>
              </a:rPr>
              <a:t>task objects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124200" y="4419600"/>
            <a:ext cx="1447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rgbClr val="BFBFBF"/>
                </a:solidFill>
              </a:rPr>
              <a:t>statically isolated objects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105401" y="3200400"/>
            <a:ext cx="160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rgbClr val="000000"/>
                </a:solidFill>
              </a:rPr>
              <a:t>shared task objects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105400" y="4419600"/>
            <a:ext cx="1600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rgbClr val="BFBFBF"/>
                </a:solidFill>
              </a:rPr>
              <a:t>dynamically isolated objects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rot="5400000" flipH="1" flipV="1">
            <a:off x="6210300" y="2933700"/>
            <a:ext cx="9906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9" name="Rectangle 18"/>
          <p:cNvSpPr/>
          <p:nvPr/>
        </p:nvSpPr>
        <p:spPr>
          <a:xfrm>
            <a:off x="6553200" y="1219200"/>
            <a:ext cx="22478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 programmability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 performance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 atomicity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Leftover Cheese as an Example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8229600" cy="54864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Transfer as an example: one </a:t>
            </a:r>
            <a:r>
              <a:rPr lang="en-US" sz="2400" dirty="0" smtClean="0">
                <a:latin typeface="Andale Mono"/>
                <a:ea typeface="ＭＳ Ｐゴシック" pitchFamily="-65" charset="-128"/>
                <a:cs typeface="Andale Mono"/>
              </a:rPr>
              <a:t>Person</a:t>
            </a:r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 task object plans to eat the </a:t>
            </a:r>
            <a:r>
              <a:rPr lang="en-US" sz="2400" dirty="0" smtClean="0">
                <a:latin typeface="Andale Mono"/>
                <a:ea typeface="ＭＳ Ｐゴシック" pitchFamily="-65" charset="-128"/>
                <a:cs typeface="Andale Mono"/>
              </a:rPr>
              <a:t>Cheese</a:t>
            </a:r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 object, and then give the leftover to another  </a:t>
            </a:r>
            <a:r>
              <a:rPr lang="en-US" sz="2400" dirty="0" smtClean="0">
                <a:latin typeface="Andale Mono"/>
                <a:ea typeface="ＭＳ Ｐゴシック" pitchFamily="-65" charset="-128"/>
                <a:cs typeface="Andale Mono"/>
              </a:rPr>
              <a:t>Person</a:t>
            </a:r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 task object to eat</a:t>
            </a:r>
          </a:p>
          <a:p>
            <a:pPr lvl="1" eaLnBrk="1" hangingPunct="1"/>
            <a:r>
              <a:rPr lang="en-US" sz="2200" dirty="0" smtClean="0">
                <a:ea typeface="ＭＳ Ｐゴシック" pitchFamily="-65" charset="-128"/>
                <a:cs typeface="ＭＳ Ｐゴシック" pitchFamily="-65" charset="-128"/>
              </a:rPr>
              <a:t>Can’t declare </a:t>
            </a:r>
            <a:r>
              <a:rPr lang="en-US" sz="2200" dirty="0" smtClean="0">
                <a:latin typeface="Andale Mono"/>
                <a:ea typeface="ＭＳ Ｐゴシック" pitchFamily="-65" charset="-128"/>
                <a:cs typeface="Andale Mono"/>
              </a:rPr>
              <a:t>Cheese</a:t>
            </a:r>
            <a:r>
              <a:rPr lang="en-US" sz="2200" dirty="0" smtClean="0">
                <a:ea typeface="ＭＳ Ｐゴシック" pitchFamily="-65" charset="-128"/>
                <a:cs typeface="ＭＳ Ｐゴシック" pitchFamily="-65" charset="-128"/>
              </a:rPr>
              <a:t> as a “shared task”</a:t>
            </a:r>
          </a:p>
          <a:p>
            <a:pPr lvl="1" eaLnBrk="1" hangingPunct="1"/>
            <a:r>
              <a:rPr lang="en-US" sz="2200" dirty="0" smtClean="0">
                <a:ea typeface="ＭＳ Ｐゴシック" pitchFamily="-65" charset="-128"/>
                <a:cs typeface="ＭＳ Ｐゴシック" pitchFamily="-65" charset="-128"/>
              </a:rPr>
              <a:t>Can’t declare </a:t>
            </a:r>
            <a:r>
              <a:rPr lang="en-US" sz="2200" dirty="0" smtClean="0">
                <a:latin typeface="Andale Mono"/>
                <a:ea typeface="ＭＳ Ｐゴシック" pitchFamily="-65" charset="-128"/>
                <a:cs typeface="Andale Mono"/>
              </a:rPr>
              <a:t>Cheese</a:t>
            </a:r>
            <a:r>
              <a:rPr lang="en-US" sz="2200" dirty="0" smtClean="0">
                <a:ea typeface="ＭＳ Ｐゴシック" pitchFamily="-65" charset="-128"/>
                <a:cs typeface="ＭＳ Ｐゴシック" pitchFamily="-65" charset="-128"/>
              </a:rPr>
              <a:t> as a default ordinary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Example II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91979" y="1324484"/>
            <a:ext cx="3309106" cy="2569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class Main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void main()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Cheese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= new Cheese();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(new Person())-&gt;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eat(c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);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(new Person())-&gt;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eat(c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  <a:p>
            <a:endParaRPr lang="en-US" sz="1400" i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4779" y="1334631"/>
            <a:ext cx="2985889" cy="321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class Cheese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int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void move() {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--; 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task class Person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void eat (Cheese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 {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  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c.move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();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}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 </a:t>
            </a:r>
          </a:p>
          <a:p>
            <a:endParaRPr lang="en-US" sz="1400" i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Static Access Graph for Ex. II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24000" y="17526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581400" y="4343400"/>
            <a:ext cx="762000" cy="76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791200" y="17526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cxnSp>
        <p:nvCxnSpPr>
          <p:cNvPr id="19" name="Straight Arrow Connector 18"/>
          <p:cNvCxnSpPr>
            <a:stCxn id="15" idx="4"/>
            <a:endCxn id="16" idx="1"/>
          </p:cNvCxnSpPr>
          <p:nvPr/>
        </p:nvCxnSpPr>
        <p:spPr bwMode="auto">
          <a:xfrm rot="16200000" flipH="1">
            <a:off x="1828800" y="2590800"/>
            <a:ext cx="1940392" cy="178799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Straight Arrow Connector 20"/>
          <p:cNvCxnSpPr>
            <a:stCxn id="18" idx="4"/>
            <a:endCxn id="16" idx="7"/>
          </p:cNvCxnSpPr>
          <p:nvPr/>
        </p:nvCxnSpPr>
        <p:spPr bwMode="auto">
          <a:xfrm rot="5400000">
            <a:off x="4231808" y="2514600"/>
            <a:ext cx="1940392" cy="194039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609600" y="132747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t1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76800" y="132747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t2’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69402" y="3486090"/>
            <a:ext cx="1167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Rejected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67000" y="5269468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t3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784008" y="17526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cxnSp>
        <p:nvCxnSpPr>
          <p:cNvPr id="14" name="Straight Arrow Connector 13"/>
          <p:cNvCxnSpPr>
            <a:stCxn id="13" idx="4"/>
            <a:endCxn id="16" idx="0"/>
          </p:cNvCxnSpPr>
          <p:nvPr/>
        </p:nvCxnSpPr>
        <p:spPr bwMode="auto">
          <a:xfrm rot="16200000" flipH="1">
            <a:off x="2649304" y="3030304"/>
            <a:ext cx="1828800" cy="79739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1869608" y="132747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t1’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343400" y="1676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cxnSp>
        <p:nvCxnSpPr>
          <p:cNvPr id="23" name="Straight Arrow Connector 22"/>
          <p:cNvCxnSpPr>
            <a:stCxn id="22" idx="4"/>
          </p:cNvCxnSpPr>
          <p:nvPr/>
        </p:nvCxnSpPr>
        <p:spPr bwMode="auto">
          <a:xfrm rot="5400000">
            <a:off x="3467100" y="3086100"/>
            <a:ext cx="1905000" cy="609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3505200" y="132747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t2  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Example II Modified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91979" y="1324484"/>
            <a:ext cx="3309106" cy="2569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class Main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void main()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Cheese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= new Cheese();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(new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Preson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())-&gt;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eat(c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);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(new Person())-&gt;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eat(c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  <a:p>
            <a:endParaRPr lang="en-US" sz="1400" i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4779" y="1334631"/>
            <a:ext cx="2985889" cy="321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rgbClr val="FF0000"/>
                </a:solidFill>
                <a:latin typeface="Andale Mono"/>
                <a:ea typeface="ＭＳ Ｐゴシック" pitchFamily="-65" charset="-128"/>
                <a:cs typeface="Andale Mono"/>
              </a:rPr>
              <a:t>shared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class Cheese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int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void move() {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--; 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task class Person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void eat (Cheese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 {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  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err="1" smtClean="0">
                <a:solidFill>
                  <a:srgbClr val="FF0000"/>
                </a:solidFill>
                <a:latin typeface="Andale Mono"/>
                <a:ea typeface="ＭＳ Ｐゴシック" pitchFamily="-65" charset="-128"/>
                <a:cs typeface="Andale Mono"/>
              </a:rPr>
              <a:t>!.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move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();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}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 </a:t>
            </a:r>
          </a:p>
          <a:p>
            <a:endParaRPr lang="en-US" sz="1400" i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86200" y="4724400"/>
            <a:ext cx="3505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 dynamic isolated objects </a:t>
            </a:r>
            <a:r>
              <a:rPr lang="en-US" b="0" dirty="0" smtClean="0">
                <a:solidFill>
                  <a:schemeClr val="tx1"/>
                </a:solidFill>
                <a:ea typeface="ＭＳ Ｐゴシック" pitchFamily="-65" charset="-128"/>
                <a:cs typeface="ＭＳ Ｐゴシック" pitchFamily="-65" charset="-128"/>
              </a:rPr>
              <a:t>(created by sending a !. message to a “shared ordinary object”)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71800" y="5817513"/>
            <a:ext cx="5638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sz="2200" b="0" dirty="0" smtClean="0">
                <a:solidFill>
                  <a:schemeClr val="tx1"/>
                </a:solidFill>
                <a:ea typeface="ＭＳ Ｐゴシック" pitchFamily="-65" charset="-128"/>
                <a:cs typeface="ＭＳ Ｐゴシック" pitchFamily="-65" charset="-128"/>
              </a:rPr>
              <a:t>They are in fact good old Java objects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Atomic Blocks: Deceptively Simple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1600200"/>
            <a:ext cx="6325808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class Bank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…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void transfer (Account from, Account to,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int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amount)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 …</a:t>
            </a:r>
          </a:p>
          <a:p>
            <a:r>
              <a:rPr lang="en-US" sz="1400" i="0" dirty="0" smtClean="0">
                <a:solidFill>
                  <a:srgbClr val="FF0000"/>
                </a:solidFill>
                <a:latin typeface="Andale Mono"/>
                <a:ea typeface="ＭＳ Ｐゴシック" pitchFamily="-65" charset="-128"/>
                <a:cs typeface="Andale Mono"/>
              </a:rPr>
              <a:t>      atomic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      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from.decrease(amount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      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to.increase(amount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);</a:t>
            </a:r>
          </a:p>
          <a:p>
            <a:r>
              <a:rPr lang="en-US" sz="1400" i="0" dirty="0" smtClean="0">
                <a:solidFill>
                  <a:srgbClr val="FF0000"/>
                </a:solidFill>
                <a:latin typeface="Andale Mono"/>
                <a:ea typeface="ＭＳ Ｐゴシック" pitchFamily="-65" charset="-128"/>
                <a:cs typeface="Andale Mono"/>
              </a:rPr>
              <a:t>      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} </a:t>
            </a:r>
          </a:p>
          <a:p>
            <a:endParaRPr lang="en-US" sz="1400" i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Static Access Graph Modified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24000" y="17526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791200" y="17526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cxnSp>
        <p:nvCxnSpPr>
          <p:cNvPr id="19" name="Straight Arrow Connector 18"/>
          <p:cNvCxnSpPr>
            <a:stCxn id="15" idx="4"/>
          </p:cNvCxnSpPr>
          <p:nvPr/>
        </p:nvCxnSpPr>
        <p:spPr bwMode="auto">
          <a:xfrm rot="16200000" flipH="1">
            <a:off x="1828800" y="2590800"/>
            <a:ext cx="1940392" cy="178799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Straight Arrow Connector 20"/>
          <p:cNvCxnSpPr>
            <a:stCxn id="18" idx="4"/>
          </p:cNvCxnSpPr>
          <p:nvPr/>
        </p:nvCxnSpPr>
        <p:spPr bwMode="auto">
          <a:xfrm rot="5400000">
            <a:off x="4231808" y="2514600"/>
            <a:ext cx="1940392" cy="194039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609600" y="132747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t1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76800" y="132747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t2’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69402" y="3486090"/>
            <a:ext cx="6269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OK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67000" y="5269468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t3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784008" y="17526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cxnSp>
        <p:nvCxnSpPr>
          <p:cNvPr id="14" name="Straight Arrow Connector 13"/>
          <p:cNvCxnSpPr>
            <a:stCxn id="13" idx="4"/>
          </p:cNvCxnSpPr>
          <p:nvPr/>
        </p:nvCxnSpPr>
        <p:spPr bwMode="auto">
          <a:xfrm rot="16200000" flipH="1">
            <a:off x="2649304" y="3030304"/>
            <a:ext cx="1828800" cy="79739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1869608" y="132747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t1’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343400" y="1676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cxnSp>
        <p:nvCxnSpPr>
          <p:cNvPr id="23" name="Straight Arrow Connector 22"/>
          <p:cNvCxnSpPr>
            <a:stCxn id="22" idx="4"/>
          </p:cNvCxnSpPr>
          <p:nvPr/>
        </p:nvCxnSpPr>
        <p:spPr bwMode="auto">
          <a:xfrm rot="5400000">
            <a:off x="3467100" y="3086100"/>
            <a:ext cx="1905000" cy="609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3505200" y="132747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t2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581400" y="4343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Types of </a:t>
            </a:r>
            <a:r>
              <a:rPr lang="en-US" dirty="0" err="1" smtClean="0">
                <a:ea typeface="ＭＳ Ｐゴシック" pitchFamily="-60" charset="-128"/>
                <a:cs typeface="ＭＳ Ｐゴシック" pitchFamily="-60" charset="-128"/>
              </a:rPr>
              <a:t>Coqa</a:t>
            </a:r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 Objects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819400" y="2819400"/>
            <a:ext cx="2057400" cy="1371600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953000" y="2819400"/>
            <a:ext cx="2057400" cy="1371600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4267200"/>
            <a:ext cx="2057400" cy="1371600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953000" y="4267200"/>
            <a:ext cx="20574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85800" y="3200400"/>
            <a:ext cx="190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rgbClr val="BFBFBF"/>
                </a:solidFill>
                <a:ea typeface="ＭＳ Ｐゴシック" pitchFamily="-65" charset="-128"/>
                <a:cs typeface="ＭＳ Ｐゴシック" pitchFamily="-65" charset="-128"/>
              </a:rPr>
              <a:t> task units</a:t>
            </a:r>
            <a:r>
              <a:rPr lang="en-US" b="0" dirty="0" smtClean="0">
                <a:solidFill>
                  <a:srgbClr val="BFBFBF"/>
                </a:solidFill>
              </a:rPr>
              <a:t> (“</a:t>
            </a:r>
            <a:r>
              <a:rPr lang="en-US" b="0" dirty="0" err="1" smtClean="0">
                <a:solidFill>
                  <a:srgbClr val="BFBFBF"/>
                </a:solidFill>
              </a:rPr>
              <a:t>accessor</a:t>
            </a:r>
            <a:r>
              <a:rPr lang="en-US" b="0" dirty="0" smtClean="0">
                <a:solidFill>
                  <a:srgbClr val="BFBFBF"/>
                </a:solidFill>
              </a:rPr>
              <a:t>”)</a:t>
            </a:r>
            <a:endParaRPr lang="en-US" b="0" dirty="0" smtClean="0">
              <a:solidFill>
                <a:srgbClr val="BFBFBF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39734" y="4705290"/>
            <a:ext cx="1674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rgbClr val="000000"/>
                </a:solidFill>
                <a:ea typeface="ＭＳ Ｐゴシック" pitchFamily="-65" charset="-128"/>
                <a:cs typeface="ＭＳ Ｐゴシック" pitchFamily="-65" charset="-128"/>
              </a:rPr>
              <a:t>data (“</a:t>
            </a:r>
            <a:r>
              <a:rPr lang="en-US" b="0" dirty="0" err="1" smtClean="0">
                <a:solidFill>
                  <a:srgbClr val="000000"/>
                </a:solidFill>
                <a:ea typeface="ＭＳ Ｐゴシック" pitchFamily="-65" charset="-128"/>
                <a:cs typeface="ＭＳ Ｐゴシック" pitchFamily="-65" charset="-128"/>
              </a:rPr>
              <a:t>accessee</a:t>
            </a:r>
            <a:r>
              <a:rPr lang="en-US" b="0" dirty="0" smtClean="0">
                <a:solidFill>
                  <a:srgbClr val="000000"/>
                </a:solidFill>
                <a:ea typeface="ＭＳ Ｐゴシック" pitchFamily="-65" charset="-128"/>
                <a:cs typeface="ＭＳ Ｐゴシック" pitchFamily="-65" charset="-128"/>
              </a:rPr>
              <a:t>”)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895600" y="1905000"/>
            <a:ext cx="1905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rgbClr val="BFBFBF"/>
                </a:solidFill>
                <a:ea typeface="ＭＳ Ｐゴシック" pitchFamily="-65" charset="-128"/>
                <a:cs typeface="ＭＳ Ｐゴシック" pitchFamily="-65" charset="-128"/>
              </a:rPr>
              <a:t>default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953000" y="1905000"/>
            <a:ext cx="1905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rgbClr val="000000"/>
                </a:solidFill>
                <a:ea typeface="ＭＳ Ｐゴシック" pitchFamily="-65" charset="-128"/>
                <a:cs typeface="ＭＳ Ｐゴシック" pitchFamily="-65" charset="-128"/>
              </a:rPr>
              <a:t>“shared”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097551" y="3228945"/>
            <a:ext cx="1474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BFBFBF"/>
                </a:solidFill>
              </a:rPr>
              <a:t>task objects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124200" y="4419600"/>
            <a:ext cx="1447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rgbClr val="BFBFBF"/>
                </a:solidFill>
              </a:rPr>
              <a:t>statically isolated objects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105401" y="3200400"/>
            <a:ext cx="160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rgbClr val="BFBFBF"/>
                </a:solidFill>
              </a:rPr>
              <a:t>shared task objects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105400" y="4419600"/>
            <a:ext cx="1600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rgbClr val="000000"/>
                </a:solidFill>
              </a:rPr>
              <a:t>dynamically isolated objects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rot="5400000" flipH="1" flipV="1">
            <a:off x="6210300" y="2933700"/>
            <a:ext cx="9906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6553200" y="1219200"/>
            <a:ext cx="22478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 programmability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 performance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 atomicity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5257800" y="5562600"/>
            <a:ext cx="9906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9" name="Rectangle 18"/>
          <p:cNvSpPr/>
          <p:nvPr/>
        </p:nvSpPr>
        <p:spPr>
          <a:xfrm>
            <a:off x="6400800" y="4991100"/>
            <a:ext cx="22478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 programmability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 performance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 atomicity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Dynamically Isolated Ordinary Objects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8229600" cy="54864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Can be optimized to be statically protected in many cases, e.g. with flow-sensitive analyses, uniqueness, linear </a:t>
            </a:r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types, </a:t>
            </a:r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temporality enforcement</a:t>
            </a:r>
            <a:endParaRPr lang="en-US" sz="2400" dirty="0" smtClean="0"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/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Static approaches are always conservative: so there is a reason this style of objects stand as a separate category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>
          <a:xfrm>
            <a:off x="3713163" y="2971800"/>
            <a:ext cx="3068637" cy="685800"/>
          </a:xfrm>
        </p:spPr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Results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Meta-Theory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r>
              <a:rPr lang="en-US" sz="2800" b="0" i="0" kern="0" dirty="0" smtClean="0">
                <a:solidFill>
                  <a:schemeClr val="tx1"/>
                </a:solidFill>
                <a:latin typeface="+mn-lt"/>
                <a:ea typeface="ＭＳ Ｐゴシック" pitchFamily="-28" charset="-128"/>
                <a:cs typeface="ＭＳ Ｐゴシック" pitchFamily="-28" charset="-128"/>
              </a:rPr>
              <a:t>Static Isolation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r>
              <a:rPr lang="en-US" sz="2800" b="0" i="0" kern="0" dirty="0" smtClean="0">
                <a:solidFill>
                  <a:srgbClr val="BFBFBF"/>
                </a:solidFill>
                <a:latin typeface="+mn-lt"/>
                <a:ea typeface="ＭＳ Ｐゴシック" pitchFamily="-28" charset="-128"/>
                <a:cs typeface="ＭＳ Ｐゴシック" pitchFamily="-28" charset="-128"/>
              </a:rPr>
              <a:t>Type soundness proved via subject reduction and progress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r>
              <a:rPr lang="en-US" sz="2800" b="0" i="0" kern="0" dirty="0" smtClean="0">
                <a:solidFill>
                  <a:srgbClr val="BFBFBF"/>
                </a:solidFill>
                <a:latin typeface="+mn-lt"/>
                <a:ea typeface="ＭＳ Ｐゴシック" pitchFamily="-28" charset="-128"/>
                <a:cs typeface="ＭＳ Ｐゴシック" pitchFamily="-28" charset="-128"/>
              </a:rPr>
              <a:t>No race conditions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r>
              <a:rPr lang="en-US" sz="2800" b="0" i="0" kern="0" dirty="0" smtClean="0">
                <a:solidFill>
                  <a:srgbClr val="BFBFBF"/>
                </a:solidFill>
                <a:latin typeface="+mn-lt"/>
                <a:ea typeface="ＭＳ Ｐゴシック" pitchFamily="-28" charset="-128"/>
                <a:cs typeface="ＭＳ Ｐゴシック" pitchFamily="-28" charset="-128"/>
              </a:rPr>
              <a:t>Pervasive atomicity enforcement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Static Isolation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657600" y="5791200"/>
            <a:ext cx="762000" cy="76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657600" y="4038600"/>
            <a:ext cx="762000" cy="762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cxnSp>
        <p:nvCxnSpPr>
          <p:cNvPr id="19" name="Straight Arrow Connector 18"/>
          <p:cNvCxnSpPr>
            <a:stCxn id="29" idx="5"/>
            <a:endCxn id="17" idx="1"/>
          </p:cNvCxnSpPr>
          <p:nvPr/>
        </p:nvCxnSpPr>
        <p:spPr bwMode="auto">
          <a:xfrm rot="16200000" flipH="1">
            <a:off x="2555408" y="2936408"/>
            <a:ext cx="908984" cy="151858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Straight Arrow Connector 20"/>
          <p:cNvCxnSpPr>
            <a:endCxn id="16" idx="2"/>
          </p:cNvCxnSpPr>
          <p:nvPr/>
        </p:nvCxnSpPr>
        <p:spPr bwMode="auto">
          <a:xfrm rot="16200000" flipH="1">
            <a:off x="1233815" y="3748415"/>
            <a:ext cx="3094970" cy="1752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Arrow Connector 23"/>
          <p:cNvCxnSpPr>
            <a:stCxn id="17" idx="4"/>
            <a:endCxn id="16" idx="0"/>
          </p:cNvCxnSpPr>
          <p:nvPr/>
        </p:nvCxnSpPr>
        <p:spPr bwMode="auto">
          <a:xfrm rot="5400000">
            <a:off x="3543300" y="5295900"/>
            <a:ext cx="990600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5638800" y="4038600"/>
            <a:ext cx="762000" cy="762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cxnSp>
        <p:nvCxnSpPr>
          <p:cNvPr id="18" name="Straight Arrow Connector 17"/>
          <p:cNvCxnSpPr>
            <a:endCxn id="14" idx="0"/>
          </p:cNvCxnSpPr>
          <p:nvPr/>
        </p:nvCxnSpPr>
        <p:spPr bwMode="auto">
          <a:xfrm>
            <a:off x="2286000" y="2795915"/>
            <a:ext cx="3733800" cy="124268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Straight Arrow Connector 22"/>
          <p:cNvCxnSpPr>
            <a:stCxn id="14" idx="4"/>
            <a:endCxn id="16" idx="7"/>
          </p:cNvCxnSpPr>
          <p:nvPr/>
        </p:nvCxnSpPr>
        <p:spPr bwMode="auto">
          <a:xfrm rot="5400000">
            <a:off x="4612808" y="4495800"/>
            <a:ext cx="1102192" cy="171179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819400" y="12192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33400" y="12192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600200" y="2590800"/>
            <a:ext cx="762000" cy="762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cxnSp>
        <p:nvCxnSpPr>
          <p:cNvPr id="31" name="Straight Arrow Connector 30"/>
          <p:cNvCxnSpPr>
            <a:stCxn id="22" idx="5"/>
            <a:endCxn id="29" idx="1"/>
          </p:cNvCxnSpPr>
          <p:nvPr/>
        </p:nvCxnSpPr>
        <p:spPr bwMode="auto">
          <a:xfrm rot="16200000" flipH="1">
            <a:off x="1031408" y="2022008"/>
            <a:ext cx="832784" cy="52798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4" name="Straight Arrow Connector 33"/>
          <p:cNvCxnSpPr>
            <a:stCxn id="20" idx="3"/>
            <a:endCxn id="29" idx="7"/>
          </p:cNvCxnSpPr>
          <p:nvPr/>
        </p:nvCxnSpPr>
        <p:spPr bwMode="auto">
          <a:xfrm rot="5400000">
            <a:off x="2174408" y="1945808"/>
            <a:ext cx="832784" cy="68038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6019800" y="1752600"/>
            <a:ext cx="2590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ea typeface="ＭＳ Ｐゴシック" pitchFamily="-65" charset="-128"/>
                <a:cs typeface="ＭＳ Ｐゴシック" pitchFamily="-65" charset="-128"/>
              </a:rPr>
              <a:t>For every default ordinary object, there must be a cut vertex on the graph</a:t>
            </a:r>
            <a:endParaRPr lang="en-US" b="0" dirty="0">
              <a:solidFill>
                <a:schemeClr val="tx1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69402" y="4629090"/>
            <a:ext cx="6269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OK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2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Meta-Theory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r>
              <a:rPr lang="en-US" sz="2800" b="0" i="0" kern="0" dirty="0" smtClean="0">
                <a:solidFill>
                  <a:srgbClr val="BFBFBF"/>
                </a:solidFill>
                <a:latin typeface="+mn-lt"/>
                <a:ea typeface="ＭＳ Ｐゴシック" pitchFamily="-28" charset="-128"/>
                <a:cs typeface="ＭＳ Ｐゴシック" pitchFamily="-28" charset="-128"/>
              </a:rPr>
              <a:t>Static Isolation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r>
              <a:rPr lang="en-US" sz="2800" b="0" i="0" kern="0" dirty="0" smtClean="0">
                <a:solidFill>
                  <a:schemeClr val="tx1"/>
                </a:solidFill>
                <a:latin typeface="+mn-lt"/>
                <a:ea typeface="ＭＳ Ｐゴシック" pitchFamily="-28" charset="-128"/>
                <a:cs typeface="ＭＳ Ｐゴシック" pitchFamily="-28" charset="-128"/>
              </a:rPr>
              <a:t>Type soundness proved via subject reduction and progress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r>
              <a:rPr lang="en-US" sz="2800" b="0" i="0" kern="0" dirty="0" smtClean="0">
                <a:solidFill>
                  <a:schemeClr val="tx1"/>
                </a:solidFill>
                <a:latin typeface="+mn-lt"/>
                <a:ea typeface="ＭＳ Ｐゴシック" pitchFamily="-28" charset="-128"/>
                <a:cs typeface="ＭＳ Ｐゴシック" pitchFamily="-28" charset="-128"/>
              </a:rPr>
              <a:t>No race conditions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r>
              <a:rPr lang="en-US" sz="2800" b="0" i="0" kern="0" dirty="0" smtClean="0">
                <a:solidFill>
                  <a:schemeClr val="tx1"/>
                </a:solidFill>
                <a:latin typeface="+mn-lt"/>
                <a:ea typeface="ＭＳ Ｐゴシック" pitchFamily="-28" charset="-128"/>
                <a:cs typeface="ＭＳ Ｐゴシック" pitchFamily="-28" charset="-128"/>
              </a:rPr>
              <a:t>Pervasive atomicity enforcement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Implementation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1143000"/>
            <a:ext cx="8077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Blip>
                <a:blip r:embed="rId3"/>
              </a:buBlip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28" charset="-128"/>
                <a:cs typeface="ＭＳ Ｐゴシック" pitchFamily="-28" charset="-128"/>
              </a:rPr>
              <a:t>Coqa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28" charset="-128"/>
                <a:cs typeface="ＭＳ Ｐゴシック" pitchFamily="-28" charset="-128"/>
              </a:rPr>
              <a:t> with Task Types: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28" charset="-128"/>
                <a:cs typeface="ＭＳ Ｐゴシック" pitchFamily="-28" charset="-128"/>
              </a:rPr>
              <a:t> implemented </a:t>
            </a:r>
            <a:r>
              <a:rPr lang="en-US" sz="2800" b="0" i="0" kern="0" dirty="0" smtClean="0">
                <a:solidFill>
                  <a:schemeClr val="tx1"/>
                </a:solidFill>
                <a:latin typeface="+mn-lt"/>
                <a:ea typeface="ＭＳ Ｐゴシック" pitchFamily="-28" charset="-128"/>
                <a:cs typeface="ＭＳ Ｐゴシック" pitchFamily="-28" charset="-128"/>
              </a:rPr>
              <a:t>on top of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28" charset="-128"/>
                <a:cs typeface="ＭＳ Ｐゴシック" pitchFamily="-28" charset="-128"/>
              </a:rPr>
              <a:t> Polyglot</a:t>
            </a:r>
            <a:endParaRPr lang="en-US" sz="2800" b="0" i="0" kern="0" dirty="0" smtClean="0">
              <a:solidFill>
                <a:schemeClr val="tx1"/>
              </a:solidFill>
              <a:latin typeface="+mn-lt"/>
              <a:ea typeface="ＭＳ Ｐゴシック" pitchFamily="-28" charset="-128"/>
              <a:cs typeface="ＭＳ Ｐゴシック" pitchFamily="-28" charset="-128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60000"/>
              <a:buBlip>
                <a:blip r:embed="rId3"/>
              </a:buBlip>
              <a:defRPr/>
            </a:pP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28" charset="-128"/>
                <a:cs typeface="ＭＳ Ｐゴシック" pitchFamily="-28" charset="-128"/>
              </a:rPr>
              <a:t>Most Java features except native code and reflection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60000"/>
              <a:buBlip>
                <a:blip r:embed="rId3"/>
              </a:buBlip>
              <a:defRPr/>
            </a:pP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28" charset="-128"/>
                <a:cs typeface="ＭＳ Ｐゴシック" pitchFamily="-28" charset="-128"/>
              </a:rPr>
              <a:t>Lock-based semantics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60000"/>
              <a:buBlip>
                <a:blip r:embed="rId3"/>
              </a:buBlip>
              <a:defRPr/>
            </a:pP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28" charset="-128"/>
                <a:cs typeface="ＭＳ Ｐゴシック" pitchFamily="-28" charset="-128"/>
              </a:rPr>
              <a:t>Non-exclusive read lock and exclusive write locks</a:t>
            </a:r>
          </a:p>
          <a:p>
            <a:pPr marL="1200150" lvl="2" indent="-28575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-65" charset="2"/>
              <a:buChar char="¬"/>
            </a:pPr>
            <a:r>
              <a:rPr lang="en-US" b="0" i="0" kern="0" dirty="0" smtClean="0">
                <a:solidFill>
                  <a:schemeClr val="tx1"/>
                </a:solidFill>
                <a:latin typeface="+mn-lt"/>
                <a:ea typeface="ＭＳ Ｐゴシック" pitchFamily="-28" charset="-128"/>
                <a:cs typeface="ＭＳ Ｐゴシック" pitchFamily="-28" charset="-128"/>
              </a:rPr>
              <a:t>Subsumes “access to immutable objects does not lead to atomicity violation”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60000"/>
              <a:buBlip>
                <a:blip r:embed="rId3"/>
              </a:buBlip>
              <a:defRPr/>
            </a:pP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28" charset="-128"/>
                <a:cs typeface="ＭＳ Ｐゴシック" pitchFamily="-28" charset="-128"/>
              </a:rPr>
              <a:t>Deadlocks still possible</a:t>
            </a:r>
          </a:p>
          <a:p>
            <a:pPr marL="1257300" lvl="2" indent="-342900">
              <a:spcBef>
                <a:spcPct val="20000"/>
              </a:spcBef>
              <a:buClr>
                <a:schemeClr val="folHlink"/>
              </a:buClr>
              <a:buSzPct val="60000"/>
              <a:buBlip>
                <a:blip r:embed="rId3"/>
              </a:buBlip>
              <a:defRPr/>
            </a:pPr>
            <a:r>
              <a:rPr lang="en-US" b="0" i="0" kern="0" dirty="0" smtClean="0">
                <a:solidFill>
                  <a:schemeClr val="tx1"/>
                </a:solidFill>
                <a:latin typeface="+mn-lt"/>
                <a:ea typeface="ＭＳ Ｐゴシック" pitchFamily="-28" charset="-128"/>
                <a:cs typeface="ＭＳ Ｐゴシック" pitchFamily="-28" charset="-128"/>
              </a:rPr>
              <a:t>In a non-shared-memory-by-default model, deadlocks are relatively uncommon – no locks no deadlocks!</a:t>
            </a:r>
          </a:p>
          <a:p>
            <a:pPr marL="285750" indent="-28575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-65" charset="2"/>
              <a:buChar char="¬"/>
            </a:pPr>
            <a:endParaRPr lang="en-US" sz="2600" b="0" i="0" kern="0" dirty="0" smtClean="0">
              <a:solidFill>
                <a:schemeClr val="tx1"/>
              </a:solidFill>
              <a:ea typeface="ＭＳ Ｐゴシック" pitchFamily="46" charset="-128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Blip>
                <a:blip r:embed="rId3"/>
              </a:buBlip>
              <a:defRPr/>
            </a:pPr>
            <a:endParaRPr lang="en-US" sz="2800" b="0" i="0" kern="0" dirty="0" smtClean="0">
              <a:solidFill>
                <a:schemeClr val="tx1"/>
              </a:solidFill>
              <a:latin typeface="+mn-lt"/>
              <a:ea typeface="ＭＳ Ｐゴシック" pitchFamily="-28" charset="-128"/>
              <a:cs typeface="ＭＳ Ｐゴシック" pitchFamily="-28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Initial Case Studies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1143000"/>
            <a:ext cx="8077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Blip>
                <a:blip r:embed="rId3"/>
              </a:buBlip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28" charset="-128"/>
                <a:cs typeface="ＭＳ Ｐゴシック" pitchFamily="-28" charset="-128"/>
              </a:rPr>
              <a:t>Benchmarks: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SzPct val="60000"/>
              <a:buFont typeface="Wingdings" charset="2"/>
              <a:buChar char=""/>
              <a:defRPr/>
            </a:pP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28" charset="-128"/>
                <a:cs typeface="ＭＳ Ｐゴシック" pitchFamily="-28" charset="-128"/>
              </a:rPr>
              <a:t>An “embarrassingly parallel” </a:t>
            </a:r>
            <a:r>
              <a:rPr lang="en-US" sz="2400" b="0" i="0" kern="0" dirty="0" err="1" smtClean="0">
                <a:solidFill>
                  <a:schemeClr val="tx1"/>
                </a:solidFill>
                <a:latin typeface="+mn-lt"/>
                <a:ea typeface="ＭＳ Ｐゴシック" pitchFamily="-28" charset="-128"/>
                <a:cs typeface="ＭＳ Ｐゴシック" pitchFamily="-28" charset="-128"/>
              </a:rPr>
              <a:t>Raytracer</a:t>
            </a:r>
            <a:endParaRPr lang="en-US" sz="2400" b="0" i="0" kern="0" dirty="0" smtClean="0">
              <a:solidFill>
                <a:schemeClr val="tx1"/>
              </a:solidFill>
              <a:latin typeface="+mn-lt"/>
              <a:ea typeface="ＭＳ Ｐゴシック" pitchFamily="-28" charset="-128"/>
              <a:cs typeface="ＭＳ Ｐゴシック" pitchFamily="-28" charset="-128"/>
            </a:endParaRP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SzPct val="60000"/>
              <a:buFont typeface="Wingdings" charset="2"/>
              <a:buChar char=""/>
              <a:defRPr/>
            </a:pP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28" charset="-128"/>
                <a:cs typeface="ＭＳ Ｐゴシック" pitchFamily="-28" charset="-128"/>
              </a:rPr>
              <a:t>A contention-intensive </a:t>
            </a:r>
            <a:r>
              <a:rPr lang="en-US" sz="2400" b="0" i="0" kern="0" dirty="0" err="1" smtClean="0">
                <a:solidFill>
                  <a:schemeClr val="tx1"/>
                </a:solidFill>
                <a:latin typeface="+mn-lt"/>
                <a:ea typeface="ＭＳ Ｐゴシック" pitchFamily="-28" charset="-128"/>
                <a:cs typeface="ＭＳ Ｐゴシック" pitchFamily="-28" charset="-128"/>
              </a:rPr>
              <a:t>Puzzlesolver</a:t>
            </a:r>
            <a:endParaRPr lang="en-US" sz="2400" b="0" i="0" kern="0" dirty="0" smtClean="0">
              <a:solidFill>
                <a:schemeClr val="tx1"/>
              </a:solidFill>
              <a:latin typeface="+mn-lt"/>
              <a:ea typeface="ＭＳ Ｐゴシック" pitchFamily="-28" charset="-128"/>
              <a:cs typeface="ＭＳ Ｐゴシック" pitchFamily="-28" charset="-128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Blip>
                <a:blip r:embed="rId3"/>
              </a:buBlip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28" charset="-128"/>
                <a:cs typeface="ＭＳ Ｐゴシック" pitchFamily="-28" charset="-128"/>
              </a:rPr>
              <a:t>Results: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SzPct val="60000"/>
              <a:buFont typeface="Wingdings" charset="2"/>
              <a:buChar char="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28" charset="-128"/>
                <a:cs typeface="ＭＳ Ｐゴシック" pitchFamily="-28" charset="-128"/>
              </a:rPr>
              <a:t>programmability: the </a:t>
            </a:r>
            <a:r>
              <a:rPr lang="en-US" sz="2400" b="0" i="0" kern="0" noProof="0" dirty="0" smtClean="0">
                <a:solidFill>
                  <a:schemeClr val="tx1"/>
                </a:solidFill>
                <a:latin typeface="+mn-lt"/>
                <a:ea typeface="ＭＳ Ｐゴシック" pitchFamily="-28" charset="-128"/>
                <a:cs typeface="ＭＳ Ｐゴシック" pitchFamily="-28" charset="-128"/>
              </a:rPr>
              <a:t>syntactical </a:t>
            </a: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28" charset="-128"/>
                <a:cs typeface="ＭＳ Ｐゴシック" pitchFamily="-28" charset="-128"/>
              </a:rPr>
              <a:t>“diff” between Java and </a:t>
            </a:r>
            <a:r>
              <a:rPr lang="en-US" sz="2400" b="0" i="0" kern="0" dirty="0" err="1" smtClean="0">
                <a:solidFill>
                  <a:schemeClr val="tx1"/>
                </a:solidFill>
                <a:latin typeface="+mn-lt"/>
                <a:ea typeface="ＭＳ Ｐゴシック" pitchFamily="-28" charset="-128"/>
                <a:cs typeface="ＭＳ Ｐゴシック" pitchFamily="-28" charset="-128"/>
              </a:rPr>
              <a:t>Coqa</a:t>
            </a: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28" charset="-128"/>
                <a:cs typeface="ＭＳ Ｐゴシック" pitchFamily="-28" charset="-128"/>
              </a:rPr>
              <a:t> is minimal: only the new class modifiers and invocation symbols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SzPct val="60000"/>
              <a:buFont typeface="Wingdings" charset="2"/>
              <a:buChar char=""/>
              <a:defRPr/>
            </a:pP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28" charset="-128"/>
                <a:cs typeface="ＭＳ Ｐゴシック" pitchFamily="-28" charset="-128"/>
              </a:rPr>
              <a:t>Performance on a 24-core machine:</a:t>
            </a:r>
          </a:p>
          <a:p>
            <a:pPr marL="1257300" lvl="2" indent="-342900">
              <a:spcBef>
                <a:spcPct val="20000"/>
              </a:spcBef>
              <a:buClr>
                <a:srgbClr val="FF0000"/>
              </a:buClr>
              <a:buSzPct val="60000"/>
              <a:buFont typeface="Wingdings" charset="2"/>
              <a:buChar char=""/>
              <a:defRPr/>
            </a:pPr>
            <a:r>
              <a:rPr lang="en-US" b="0" i="0" kern="0" dirty="0" smtClean="0">
                <a:solidFill>
                  <a:schemeClr val="tx1"/>
                </a:solidFill>
                <a:latin typeface="+mn-lt"/>
                <a:ea typeface="ＭＳ Ｐゴシック" pitchFamily="-28" charset="-128"/>
                <a:cs typeface="ＭＳ Ｐゴシック" pitchFamily="-28" charset="-128"/>
              </a:rPr>
              <a:t>15-35% faster than purely dynamically enforced atomicity</a:t>
            </a:r>
          </a:p>
          <a:p>
            <a:pPr marL="1257300" lvl="2" indent="-342900">
              <a:spcBef>
                <a:spcPct val="20000"/>
              </a:spcBef>
              <a:buClr>
                <a:srgbClr val="FF0000"/>
              </a:buClr>
              <a:buSzPct val="60000"/>
              <a:buFont typeface="Wingdings" charset="2"/>
              <a:buChar char=""/>
              <a:defRPr/>
            </a:pPr>
            <a:r>
              <a:rPr lang="en-US" b="0" i="0" kern="0" dirty="0" smtClean="0">
                <a:solidFill>
                  <a:schemeClr val="tx1"/>
                </a:solidFill>
                <a:latin typeface="+mn-lt"/>
                <a:ea typeface="ＭＳ Ｐゴシック" pitchFamily="-28" charset="-128"/>
                <a:cs typeface="ＭＳ Ｐゴシック" pitchFamily="-28" charset="-128"/>
              </a:rPr>
              <a:t>5-35% slower than correctly synchronized but no atomicity Java</a:t>
            </a:r>
            <a:endParaRPr lang="en-US" b="0" i="0" kern="0" dirty="0" smtClean="0">
              <a:solidFill>
                <a:schemeClr val="tx1"/>
              </a:solidFill>
              <a:latin typeface="+mn-lt"/>
              <a:ea typeface="ＭＳ Ｐゴシック" pitchFamily="46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Some Related Work	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458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r>
              <a:rPr lang="en-US" sz="26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Actors, actor-like languages, actor-inspired languages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SzPct val="60000"/>
              <a:buFont typeface="Wingdings" charset="2"/>
              <a:buChar char=""/>
              <a:defRPr/>
            </a:pPr>
            <a:r>
              <a:rPr lang="en-US" sz="26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We (roughly) belong to this category, with a focus on minimal change of Java programmer habits, atomicity, and static isolation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r>
              <a:rPr lang="en-US" sz="26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Language designs for atomicity, esp. AME, “yield” by Yi &amp; Flanagan, data-centric atomicity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r>
              <a:rPr lang="en-US" sz="26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Determinism by design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Blip>
                <a:blip r:embed="rId3"/>
              </a:buBlip>
              <a:defRPr/>
            </a:pPr>
            <a:r>
              <a:rPr lang="en-US" sz="26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Static thread locality: escape analysis, type-based isolation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Blip>
                <a:blip r:embed="rId3"/>
              </a:buBlip>
              <a:defRPr/>
            </a:pPr>
            <a:r>
              <a:rPr lang="en-US" sz="26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Talks in this session!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lang="en-US" sz="2600" b="0" i="0" kern="0" dirty="0" smtClean="0">
              <a:solidFill>
                <a:schemeClr val="tx1"/>
              </a:solidFill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Atomic Blocks: Atomicity Zones as Islands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76400" y="1752600"/>
            <a:ext cx="12192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1752600"/>
            <a:ext cx="1600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1752600"/>
            <a:ext cx="12192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715000" y="1752600"/>
            <a:ext cx="2362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14400" y="1752600"/>
            <a:ext cx="762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14400" y="3124200"/>
            <a:ext cx="3048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62400" y="3124200"/>
            <a:ext cx="12192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181600" y="3124200"/>
            <a:ext cx="28956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86514" y="1219200"/>
            <a:ext cx="1123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thread 1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86514" y="2647890"/>
            <a:ext cx="1147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thread 2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600200" y="6172200"/>
            <a:ext cx="6096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419600" y="6172200"/>
            <a:ext cx="533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86000" y="6096000"/>
            <a:ext cx="20729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atomic execution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71920" y="6096000"/>
            <a:ext cx="25718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non-atomic execution</a:t>
            </a:r>
            <a:endParaRPr lang="en-US" b="0" dirty="0">
              <a:solidFill>
                <a:srgbClr val="0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553200" y="4705290"/>
            <a:ext cx="1447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6629400" y="4705290"/>
            <a:ext cx="12964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execution</a:t>
            </a:r>
            <a:endParaRPr lang="en-US" b="0" dirty="0">
              <a:solidFill>
                <a:srgbClr val="00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 rot="5400000">
            <a:off x="3429000" y="2667000"/>
            <a:ext cx="2590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3810000" y="4191000"/>
            <a:ext cx="2059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interleaving OK!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Concluding Remarks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12192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Blip>
                <a:blip r:embed="rId3"/>
              </a:buBlip>
              <a:defRPr/>
            </a:pPr>
            <a:r>
              <a:rPr lang="en-US" sz="26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Pervasive atomicity addresses the need of writing software on multi-core platforms, where </a:t>
            </a:r>
            <a:r>
              <a:rPr lang="en-US" sz="2600" b="0" i="0" kern="0" dirty="0" err="1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interleavings</a:t>
            </a:r>
            <a:r>
              <a:rPr lang="en-US" sz="26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 are pervasive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Enforcing pervasive atomicity </a:t>
            </a:r>
            <a:r>
              <a:rPr lang="en-US" sz="26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with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 non-shared-memory-as-</a:t>
            </a:r>
            <a:r>
              <a:rPr kumimoji="0" lang="en-US" sz="2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default achieves efficiency and better program understanding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defRPr/>
            </a:pPr>
            <a:r>
              <a:rPr lang="en-US" sz="26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N</a:t>
            </a:r>
            <a:r>
              <a:rPr lang="en-US" sz="2600" b="0" i="0" kern="0" baseline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on-shared-memory-by-default can be </a:t>
            </a:r>
            <a:r>
              <a:rPr lang="en-US" sz="26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enforced by a static type system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defRPr/>
            </a:pPr>
            <a:r>
              <a:rPr lang="en-US" sz="2600" b="0" i="0" kern="0" noProof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S</a:t>
            </a:r>
            <a:r>
              <a:rPr kumimoji="0" lang="en-US" sz="2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haring-aware programming helps retain </a:t>
            </a:r>
            <a:r>
              <a:rPr lang="en-US" sz="26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coding</a:t>
            </a:r>
            <a:r>
              <a:rPr kumimoji="0" lang="en-US" sz="2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en-US" sz="26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habits</a:t>
            </a:r>
            <a:r>
              <a:rPr kumimoji="0" lang="en-US" sz="2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 familiar with Java programmers, with increased </a:t>
            </a:r>
            <a:r>
              <a:rPr kumimoji="0" lang="en-US" sz="2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declarativity</a:t>
            </a:r>
            <a:endParaRPr lang="en-US" sz="2600" b="0" i="0" kern="0" dirty="0" smtClean="0">
              <a:solidFill>
                <a:schemeClr val="tx1"/>
              </a:solidFill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>
          <a:xfrm>
            <a:off x="3408363" y="3048000"/>
            <a:ext cx="2763837" cy="685800"/>
          </a:xfrm>
        </p:spPr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Thank you!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Typing Shared Task Access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91979" y="1324484"/>
            <a:ext cx="3524585" cy="2569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class Main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void main()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Library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l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= new Library();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(new Student())-&gt;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visit(l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);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(new Student())-&gt;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visit(l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  <a:p>
            <a:endParaRPr lang="en-US" sz="1400" i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4779" y="1334631"/>
            <a:ext cx="3309106" cy="51552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class Counter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int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void inc() {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++; 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shared task class Library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Counter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= new Counter();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void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breturn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()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c.inc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();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task class Student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void visit (Library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l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 {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  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l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!-&gt;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breturn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();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}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 </a:t>
            </a:r>
          </a:p>
          <a:p>
            <a:endParaRPr lang="en-US" sz="1400" i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grpSp>
        <p:nvGrpSpPr>
          <p:cNvPr id="2" name="Group 45"/>
          <p:cNvGrpSpPr/>
          <p:nvPr/>
        </p:nvGrpSpPr>
        <p:grpSpPr>
          <a:xfrm>
            <a:off x="2133600" y="2209800"/>
            <a:ext cx="6629400" cy="2385030"/>
            <a:chOff x="2133600" y="2209800"/>
            <a:chExt cx="6629400" cy="2385030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7162006" y="2439194"/>
              <a:ext cx="915194" cy="45640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33" name="Rectangle 32"/>
            <p:cNvSpPr/>
            <p:nvPr/>
          </p:nvSpPr>
          <p:spPr>
            <a:xfrm>
              <a:off x="6172200" y="3200400"/>
              <a:ext cx="2590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type variable t1, t1’  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5029200" y="2514600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38" name="Rectangle 37"/>
            <p:cNvSpPr/>
            <p:nvPr/>
          </p:nvSpPr>
          <p:spPr>
            <a:xfrm>
              <a:off x="2819400" y="2297668"/>
              <a:ext cx="2590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type variable t2, t2’  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5029200" y="2807732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2" name="Rectangle 41"/>
            <p:cNvSpPr/>
            <p:nvPr/>
          </p:nvSpPr>
          <p:spPr>
            <a:xfrm>
              <a:off x="2819400" y="2590800"/>
              <a:ext cx="2590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type variable t3, t3’  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3600" y="3810000"/>
              <a:ext cx="259080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type variable t4 for t1</a:t>
              </a:r>
            </a:p>
            <a:p>
              <a:pPr algn="ctr"/>
              <a:r>
                <a:rPr lang="en-US" sz="18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type variable t4’ for t1’ 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rot="16200000" flipV="1">
              <a:off x="2628503" y="3238898"/>
              <a:ext cx="686594" cy="609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Static Access Graph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24000" y="17526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667000" y="4800600"/>
            <a:ext cx="762000" cy="76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667000" y="3048000"/>
            <a:ext cx="762000" cy="762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791200" y="17526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cxnSp>
        <p:nvCxnSpPr>
          <p:cNvPr id="19" name="Straight Arrow Connector 18"/>
          <p:cNvCxnSpPr>
            <a:stCxn id="15" idx="4"/>
            <a:endCxn id="17" idx="1"/>
          </p:cNvCxnSpPr>
          <p:nvPr/>
        </p:nvCxnSpPr>
        <p:spPr bwMode="auto">
          <a:xfrm rot="16200000" flipH="1">
            <a:off x="2019300" y="2400300"/>
            <a:ext cx="644992" cy="87359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Straight Arrow Connector 20"/>
          <p:cNvCxnSpPr>
            <a:stCxn id="23" idx="4"/>
            <a:endCxn id="17" idx="7"/>
          </p:cNvCxnSpPr>
          <p:nvPr/>
        </p:nvCxnSpPr>
        <p:spPr bwMode="auto">
          <a:xfrm rot="5400000">
            <a:off x="3730674" y="2089666"/>
            <a:ext cx="656660" cy="148319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Arrow Connector 23"/>
          <p:cNvCxnSpPr>
            <a:stCxn id="17" idx="4"/>
            <a:endCxn id="16" idx="0"/>
          </p:cNvCxnSpPr>
          <p:nvPr/>
        </p:nvCxnSpPr>
        <p:spPr bwMode="auto">
          <a:xfrm rot="5400000">
            <a:off x="2552700" y="4305300"/>
            <a:ext cx="990600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609600" y="13716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t2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76800" y="1383268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t3’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52600" y="3212068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t1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52600" y="5650468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t4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69402" y="3486090"/>
            <a:ext cx="6269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OK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743200" y="17526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28800" y="13716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t2’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419600" y="1740932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05200" y="13716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t3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648200" y="3048000"/>
            <a:ext cx="762000" cy="762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33800" y="3212068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t1’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648200" y="4799806"/>
            <a:ext cx="762000" cy="76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cxnSp>
        <p:nvCxnSpPr>
          <p:cNvPr id="33" name="Straight Arrow Connector 32"/>
          <p:cNvCxnSpPr>
            <a:endCxn id="32" idx="0"/>
          </p:cNvCxnSpPr>
          <p:nvPr/>
        </p:nvCxnSpPr>
        <p:spPr bwMode="auto">
          <a:xfrm rot="5400000">
            <a:off x="4533900" y="4304506"/>
            <a:ext cx="990600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3733800" y="56388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t4’  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20" idx="4"/>
            <a:endCxn id="17" idx="0"/>
          </p:cNvCxnSpPr>
          <p:nvPr/>
        </p:nvCxnSpPr>
        <p:spPr bwMode="auto">
          <a:xfrm rot="5400000">
            <a:off x="2819400" y="2743200"/>
            <a:ext cx="533400" cy="762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2" name="Straight Arrow Connector 41"/>
          <p:cNvCxnSpPr>
            <a:stCxn id="18" idx="4"/>
            <a:endCxn id="17" idx="6"/>
          </p:cNvCxnSpPr>
          <p:nvPr/>
        </p:nvCxnSpPr>
        <p:spPr bwMode="auto">
          <a:xfrm rot="5400000">
            <a:off x="4343400" y="1600200"/>
            <a:ext cx="914400" cy="27432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5" name="Straight Arrow Connector 44"/>
          <p:cNvCxnSpPr>
            <a:stCxn id="15" idx="4"/>
            <a:endCxn id="26" idx="2"/>
          </p:cNvCxnSpPr>
          <p:nvPr/>
        </p:nvCxnSpPr>
        <p:spPr bwMode="auto">
          <a:xfrm rot="16200000" flipH="1">
            <a:off x="2819400" y="1600200"/>
            <a:ext cx="914400" cy="27432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9" name="Straight Arrow Connector 48"/>
          <p:cNvCxnSpPr>
            <a:stCxn id="20" idx="4"/>
            <a:endCxn id="26" idx="1"/>
          </p:cNvCxnSpPr>
          <p:nvPr/>
        </p:nvCxnSpPr>
        <p:spPr bwMode="auto">
          <a:xfrm rot="16200000" flipH="1">
            <a:off x="3619500" y="2019300"/>
            <a:ext cx="644992" cy="163559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3" name="Straight Arrow Connector 52"/>
          <p:cNvCxnSpPr>
            <a:stCxn id="23" idx="4"/>
            <a:endCxn id="26" idx="0"/>
          </p:cNvCxnSpPr>
          <p:nvPr/>
        </p:nvCxnSpPr>
        <p:spPr bwMode="auto">
          <a:xfrm rot="16200000" flipH="1">
            <a:off x="4642366" y="2661166"/>
            <a:ext cx="545068" cy="228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7" name="Straight Arrow Connector 56"/>
          <p:cNvCxnSpPr>
            <a:stCxn id="18" idx="4"/>
            <a:endCxn id="26" idx="7"/>
          </p:cNvCxnSpPr>
          <p:nvPr/>
        </p:nvCxnSpPr>
        <p:spPr bwMode="auto">
          <a:xfrm rot="5400000">
            <a:off x="5412908" y="2400300"/>
            <a:ext cx="644992" cy="87359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More Access Graphs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24000" y="17526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657600" y="4800600"/>
            <a:ext cx="762000" cy="76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657600" y="3048000"/>
            <a:ext cx="762000" cy="762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 bwMode="auto">
          <a:xfrm>
            <a:off x="2209800" y="2362201"/>
            <a:ext cx="1559392" cy="79739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Straight Arrow Connector 20"/>
          <p:cNvCxnSpPr>
            <a:endCxn id="16" idx="2"/>
          </p:cNvCxnSpPr>
          <p:nvPr/>
        </p:nvCxnSpPr>
        <p:spPr bwMode="auto">
          <a:xfrm rot="16200000" flipH="1">
            <a:off x="1371600" y="2895600"/>
            <a:ext cx="2667000" cy="1905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Arrow Connector 23"/>
          <p:cNvCxnSpPr>
            <a:stCxn id="17" idx="4"/>
            <a:endCxn id="16" idx="0"/>
          </p:cNvCxnSpPr>
          <p:nvPr/>
        </p:nvCxnSpPr>
        <p:spPr bwMode="auto">
          <a:xfrm rot="5400000">
            <a:off x="3543300" y="4305300"/>
            <a:ext cx="990600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6969402" y="3486090"/>
            <a:ext cx="726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OK!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More Access Graphs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24000" y="17526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657600" y="4800600"/>
            <a:ext cx="762000" cy="76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657600" y="3048000"/>
            <a:ext cx="762000" cy="762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 bwMode="auto">
          <a:xfrm>
            <a:off x="2209800" y="2362201"/>
            <a:ext cx="1559392" cy="79739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Straight Arrow Connector 20"/>
          <p:cNvCxnSpPr>
            <a:stCxn id="15" idx="4"/>
            <a:endCxn id="16" idx="2"/>
          </p:cNvCxnSpPr>
          <p:nvPr/>
        </p:nvCxnSpPr>
        <p:spPr bwMode="auto">
          <a:xfrm rot="16200000" flipH="1">
            <a:off x="1447800" y="2971800"/>
            <a:ext cx="2667000" cy="1752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Arrow Connector 23"/>
          <p:cNvCxnSpPr>
            <a:stCxn id="17" idx="4"/>
            <a:endCxn id="16" idx="0"/>
          </p:cNvCxnSpPr>
          <p:nvPr/>
        </p:nvCxnSpPr>
        <p:spPr bwMode="auto">
          <a:xfrm rot="5400000">
            <a:off x="3543300" y="4305300"/>
            <a:ext cx="990600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5638800" y="3048000"/>
            <a:ext cx="762000" cy="762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cxnSp>
        <p:nvCxnSpPr>
          <p:cNvPr id="18" name="Straight Arrow Connector 17"/>
          <p:cNvCxnSpPr>
            <a:stCxn id="15" idx="6"/>
            <a:endCxn id="14" idx="0"/>
          </p:cNvCxnSpPr>
          <p:nvPr/>
        </p:nvCxnSpPr>
        <p:spPr bwMode="auto">
          <a:xfrm>
            <a:off x="2286000" y="2133600"/>
            <a:ext cx="3733800" cy="9144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Straight Arrow Connector 22"/>
          <p:cNvCxnSpPr>
            <a:stCxn id="14" idx="4"/>
            <a:endCxn id="16" idx="7"/>
          </p:cNvCxnSpPr>
          <p:nvPr/>
        </p:nvCxnSpPr>
        <p:spPr bwMode="auto">
          <a:xfrm rot="5400000">
            <a:off x="4612808" y="3505200"/>
            <a:ext cx="1102192" cy="171179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6969402" y="3486090"/>
            <a:ext cx="726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OK!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1066800"/>
            <a:ext cx="6325808" cy="4832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class Bank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…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void transfer (Account from, Account to,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int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amount)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 …</a:t>
            </a:r>
          </a:p>
          <a:p>
            <a:r>
              <a:rPr lang="en-US" sz="1400" i="0" dirty="0" smtClean="0">
                <a:solidFill>
                  <a:srgbClr val="FF0000"/>
                </a:solidFill>
                <a:latin typeface="Andale Mono"/>
                <a:ea typeface="ＭＳ Ｐゴシック" pitchFamily="-65" charset="-128"/>
                <a:cs typeface="Andale Mono"/>
              </a:rPr>
              <a:t>      atomic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      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from.decrease(amount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      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to.increase(amount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);</a:t>
            </a:r>
          </a:p>
          <a:p>
            <a:r>
              <a:rPr lang="en-US" sz="1400" i="0" dirty="0" smtClean="0">
                <a:solidFill>
                  <a:srgbClr val="FF0000"/>
                </a:solidFill>
                <a:latin typeface="Andale Mono"/>
                <a:ea typeface="ＭＳ Ｐゴシック" pitchFamily="-65" charset="-128"/>
                <a:cs typeface="Andale Mono"/>
              </a:rPr>
              <a:t>      }</a:t>
            </a:r>
          </a:p>
          <a:p>
            <a:r>
              <a:rPr lang="en-US" sz="1400" i="0" dirty="0" smtClean="0">
                <a:solidFill>
                  <a:srgbClr val="FF0000"/>
                </a:solidFill>
                <a:latin typeface="Andale Mono"/>
                <a:ea typeface="ＭＳ Ｐゴシック" pitchFamily="-65" charset="-128"/>
                <a:cs typeface="Andale Mono"/>
              </a:rPr>
              <a:t>   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void deposit (Account acc,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int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amount) {</a:t>
            </a:r>
          </a:p>
          <a:p>
            <a:r>
              <a:rPr lang="en-US" sz="1400" i="0" dirty="0" smtClean="0">
                <a:solidFill>
                  <a:srgbClr val="FF0000"/>
                </a:solidFill>
                <a:latin typeface="Andale Mono"/>
                <a:ea typeface="ＭＳ Ｐゴシック" pitchFamily="-65" charset="-128"/>
                <a:cs typeface="Andale Mono"/>
              </a:rPr>
              <a:t>            </a:t>
            </a:r>
            <a:r>
              <a:rPr lang="en-US" sz="1400" i="0" dirty="0" err="1" smtClean="0">
                <a:solidFill>
                  <a:srgbClr val="FF0000"/>
                </a:solidFill>
                <a:latin typeface="Andale Mono"/>
                <a:ea typeface="ＭＳ Ｐゴシック" pitchFamily="-65" charset="-128"/>
                <a:cs typeface="Andale Mono"/>
              </a:rPr>
              <a:t>acc.increase(amount</a:t>
            </a:r>
            <a:r>
              <a:rPr lang="en-US" sz="1400" i="0" dirty="0" smtClean="0">
                <a:solidFill>
                  <a:srgbClr val="FF0000"/>
                </a:solidFill>
                <a:latin typeface="Andale Mono"/>
                <a:ea typeface="ＭＳ Ｐゴシック" pitchFamily="-65" charset="-128"/>
                <a:cs typeface="Andale Mono"/>
              </a:rPr>
              <a:t>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}</a:t>
            </a:r>
          </a:p>
          <a:p>
            <a:endParaRPr lang="en-US" sz="1400" i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685800"/>
          </a:xfrm>
        </p:spPr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The Problems of Atomic Blocks (I)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76400" y="1752600"/>
            <a:ext cx="12192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1752600"/>
            <a:ext cx="1600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1752600"/>
            <a:ext cx="12192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715000" y="1752600"/>
            <a:ext cx="2362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14400" y="1752600"/>
            <a:ext cx="762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14400" y="3124200"/>
            <a:ext cx="3048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62400" y="3124200"/>
            <a:ext cx="12192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181600" y="3124200"/>
            <a:ext cx="28956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86514" y="1219200"/>
            <a:ext cx="1123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thread 1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86514" y="2647890"/>
            <a:ext cx="1147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thread 2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600200" y="6172200"/>
            <a:ext cx="6096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419600" y="6172200"/>
            <a:ext cx="533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86000" y="6096000"/>
            <a:ext cx="20729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atomic execution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71920" y="6096000"/>
            <a:ext cx="25718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non-atomic execution</a:t>
            </a:r>
            <a:endParaRPr lang="en-US" b="0" dirty="0">
              <a:solidFill>
                <a:srgbClr val="0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553200" y="4705290"/>
            <a:ext cx="1447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6629400" y="4705290"/>
            <a:ext cx="12964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</a:rPr>
              <a:t>execution</a:t>
            </a:r>
            <a:endParaRPr lang="en-US" b="0" dirty="0">
              <a:solidFill>
                <a:srgbClr val="00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 rot="5400000">
            <a:off x="2896394" y="2667000"/>
            <a:ext cx="2590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3810000" y="4191000"/>
            <a:ext cx="20874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interleaving OK?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itle 4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685800"/>
          </a:xfrm>
        </p:spPr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The Problems of Atomic Blocks (I)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514600" y="4648200"/>
            <a:ext cx="39075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weak atomicity -&gt; strong atomicity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>
            <a:ln>
              <a:noFill/>
            </a:ln>
            <a:solidFill>
              <a:srgbClr val="009900"/>
            </a:solidFill>
            <a:effectLst/>
            <a:latin typeface="Times New Roman" pitchFamily="46" charset="0"/>
            <a:sym typeface="Symbol" pitchFamily="46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>
            <a:ln>
              <a:noFill/>
            </a:ln>
            <a:solidFill>
              <a:srgbClr val="009900"/>
            </a:solidFill>
            <a:effectLst/>
            <a:latin typeface="Times New Roman" pitchFamily="46" charset="0"/>
            <a:sym typeface="Symbol" pitchFamily="46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93298</TotalTime>
  <Words>3785</Words>
  <Application>Microsoft Macintosh PowerPoint</Application>
  <PresentationFormat>On-screen Show (4:3)</PresentationFormat>
  <Paragraphs>704</Paragraphs>
  <Slides>75</Slides>
  <Notes>74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Blends</vt:lpstr>
      <vt:lpstr>Task Types for Pervasive Atomicity</vt:lpstr>
      <vt:lpstr>Task Types for Pervasive Atomicity</vt:lpstr>
      <vt:lpstr>Task Types for Pervasive Atomicity</vt:lpstr>
      <vt:lpstr>Task Types for Pervasive Atomicity</vt:lpstr>
      <vt:lpstr>Atomicity</vt:lpstr>
      <vt:lpstr>Atomic Blocks: Deceptively Simple</vt:lpstr>
      <vt:lpstr>Atomic Blocks: Atomicity Zones as Islands</vt:lpstr>
      <vt:lpstr>The Problems of Atomic Blocks (I)</vt:lpstr>
      <vt:lpstr>The Problems of Atomic Blocks (I)</vt:lpstr>
      <vt:lpstr>The Problems of Atomic Blocks (II)</vt:lpstr>
      <vt:lpstr>The Problems of Atomic Blocks (II)</vt:lpstr>
      <vt:lpstr>The Problems of Atomic Blocks (II)</vt:lpstr>
      <vt:lpstr>The Problems of Atomic Blocks</vt:lpstr>
      <vt:lpstr>Let’s Be Audacious</vt:lpstr>
      <vt:lpstr>You Ask…</vt:lpstr>
      <vt:lpstr>Atomicity Break Points</vt:lpstr>
      <vt:lpstr>You Ask…</vt:lpstr>
      <vt:lpstr>Shared Access as Atomicity Break Points</vt:lpstr>
      <vt:lpstr>You Ask…</vt:lpstr>
      <vt:lpstr>The Language Design</vt:lpstr>
      <vt:lpstr>This Talk</vt:lpstr>
      <vt:lpstr>Example I</vt:lpstr>
      <vt:lpstr>Example I</vt:lpstr>
      <vt:lpstr>Example I</vt:lpstr>
      <vt:lpstr>Benefits of Static Isolation</vt:lpstr>
      <vt:lpstr>Types of Coqa Objects</vt:lpstr>
      <vt:lpstr>Task Types</vt:lpstr>
      <vt:lpstr>Parametric Polymorphic Locality Typing </vt:lpstr>
      <vt:lpstr>(Oversimplified) Static Access Graph</vt:lpstr>
      <vt:lpstr>Example II</vt:lpstr>
      <vt:lpstr>(Oversimplified) Static Access Graph</vt:lpstr>
      <vt:lpstr>Design Challenges of Task Types</vt:lpstr>
      <vt:lpstr>Design Challenges of Task Types</vt:lpstr>
      <vt:lpstr>Design Challenges of Task Types</vt:lpstr>
      <vt:lpstr>Example III</vt:lpstr>
      <vt:lpstr>(Oversimplified) Static Access Graph</vt:lpstr>
      <vt:lpstr>Task Twinning</vt:lpstr>
      <vt:lpstr>Previous Example III</vt:lpstr>
      <vt:lpstr>Static Access Graph for Ex. III</vt:lpstr>
      <vt:lpstr>Previous Example II</vt:lpstr>
      <vt:lpstr>Static Access Graph for Ex. II</vt:lpstr>
      <vt:lpstr>Design Issues for Task Twinning</vt:lpstr>
      <vt:lpstr>Design Issues for Task Twinning</vt:lpstr>
      <vt:lpstr>Design Issues for Task Twinning</vt:lpstr>
      <vt:lpstr>Design Issues for Task Twinning</vt:lpstr>
      <vt:lpstr>Previous Example I</vt:lpstr>
      <vt:lpstr>Static Access Graph for Ex. I</vt:lpstr>
      <vt:lpstr>Design Issues for Task Twinning</vt:lpstr>
      <vt:lpstr>Design Challenges of Task Types</vt:lpstr>
      <vt:lpstr>Sharing-Aware Programming</vt:lpstr>
      <vt:lpstr>Types of Coqa Objects</vt:lpstr>
      <vt:lpstr>Shared Access as Atomicity Break Points</vt:lpstr>
      <vt:lpstr>Shared Access as Atomicity Break Points</vt:lpstr>
      <vt:lpstr>Shared Tasks</vt:lpstr>
      <vt:lpstr>Types of Coqa Objects</vt:lpstr>
      <vt:lpstr>Leftover Cheese as an Example</vt:lpstr>
      <vt:lpstr>Example II</vt:lpstr>
      <vt:lpstr>Static Access Graph for Ex. II</vt:lpstr>
      <vt:lpstr>Example II Modified</vt:lpstr>
      <vt:lpstr>Static Access Graph Modified</vt:lpstr>
      <vt:lpstr>Types of Coqa Objects</vt:lpstr>
      <vt:lpstr>Dynamically Isolated Ordinary Objects</vt:lpstr>
      <vt:lpstr>Results</vt:lpstr>
      <vt:lpstr>Meta-Theory</vt:lpstr>
      <vt:lpstr>Static Isolation</vt:lpstr>
      <vt:lpstr>Meta-Theory</vt:lpstr>
      <vt:lpstr>Implementation</vt:lpstr>
      <vt:lpstr>Initial Case Studies</vt:lpstr>
      <vt:lpstr>Some Related Work </vt:lpstr>
      <vt:lpstr>Concluding Remarks</vt:lpstr>
      <vt:lpstr>Thank you!</vt:lpstr>
      <vt:lpstr>Typing Shared Task Access</vt:lpstr>
      <vt:lpstr>Static Access Graph</vt:lpstr>
      <vt:lpstr>More Access Graphs</vt:lpstr>
      <vt:lpstr>More Access Graphs</vt:lpstr>
    </vt:vector>
  </TitlesOfParts>
  <Company>Logic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Logical Encoding of the -Calculus:  Model Checking Mobile Processes Using Tabled Resolution</dc:title>
  <dc:creator>Ping</dc:creator>
  <cp:lastModifiedBy>David Liu</cp:lastModifiedBy>
  <cp:revision>3915</cp:revision>
  <dcterms:created xsi:type="dcterms:W3CDTF">2010-10-21T21:41:10Z</dcterms:created>
  <dcterms:modified xsi:type="dcterms:W3CDTF">2010-10-22T05:47:31Z</dcterms:modified>
</cp:coreProperties>
</file>